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2.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2.xml" ContentType="application/vnd.openxmlformats-officedocument.drawingml.chartshapes+xml"/>
  <Override PartName="/ppt/notesSlides/notesSlide9.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0.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1.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3.xml" ContentType="application/vnd.openxmlformats-officedocument.themeOverride+xml"/>
  <Override PartName="/ppt/notesSlides/notesSlide13.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4.xml" ContentType="application/vnd.openxmlformats-officedocument.presentationml.notesSlide+xml"/>
  <Override PartName="/ppt/charts/chart25.xml" ContentType="application/vnd.openxmlformats-officedocument.drawingml.chart+xml"/>
  <Override PartName="/ppt/theme/themeOverride4.xml" ContentType="application/vnd.openxmlformats-officedocument.themeOverride+xml"/>
  <Override PartName="/ppt/drawings/drawing3.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5.xml" ContentType="application/vnd.openxmlformats-officedocument.themeOverrid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6.xml" ContentType="application/vnd.openxmlformats-officedocument.themeOverride+xml"/>
  <Override PartName="/ppt/notesSlides/notesSlide18.xml" ContentType="application/vnd.openxmlformats-officedocument.presentationml.notesSlide+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drawings/drawing4.xml" ContentType="application/vnd.openxmlformats-officedocument.drawingml.chartshapes+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drawings/drawing5.xml" ContentType="application/vnd.openxmlformats-officedocument.drawingml.chartshapes+xml"/>
  <Override PartName="/ppt/notesSlides/notesSlide19.xml" ContentType="application/vnd.openxmlformats-officedocument.presentationml.notesSlide+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1.xml" ContentType="application/vnd.openxmlformats-officedocument.drawingml.chart+xml"/>
  <Override PartName="/ppt/charts/style30.xml" ContentType="application/vnd.ms-office.chartstyle+xml"/>
  <Override PartName="/ppt/charts/colors30.xml" ContentType="application/vnd.ms-office.chartcolorstyle+xml"/>
  <Override PartName="/ppt/drawings/drawing6.xml" ContentType="application/vnd.openxmlformats-officedocument.drawingml.chartshapes+xml"/>
  <Override PartName="/ppt/charts/chart32.xml" ContentType="application/vnd.openxmlformats-officedocument.drawingml.chart+xml"/>
  <Override PartName="/ppt/charts/style31.xml" ContentType="application/vnd.ms-office.chartstyle+xml"/>
  <Override PartName="/ppt/charts/colors31.xml" ContentType="application/vnd.ms-office.chartcolorstyle+xml"/>
  <Override PartName="/ppt/drawings/drawing7.xml" ContentType="application/vnd.openxmlformats-officedocument.drawingml.chartshapes+xml"/>
  <Override PartName="/ppt/charts/chart33.xml" ContentType="application/vnd.openxmlformats-officedocument.drawingml.chart+xml"/>
  <Override PartName="/ppt/charts/style32.xml" ContentType="application/vnd.ms-office.chartstyle+xml"/>
  <Override PartName="/ppt/charts/colors32.xml" ContentType="application/vnd.ms-office.chartcolorstyle+xml"/>
  <Override PartName="/ppt/drawings/drawing8.xml" ContentType="application/vnd.openxmlformats-officedocument.drawingml.chartshapes+xml"/>
  <Override PartName="/ppt/charts/chart34.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5.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20.xml" ContentType="application/vnd.openxmlformats-officedocument.presentationml.notesSlide+xml"/>
  <Override PartName="/ppt/charts/chart36.xml" ContentType="application/vnd.openxmlformats-officedocument.drawingml.chart+xml"/>
  <Override PartName="/ppt/charts/style35.xml" ContentType="application/vnd.ms-office.chartstyle+xml"/>
  <Override PartName="/ppt/charts/colors35.xml" ContentType="application/vnd.ms-office.chartcolorstyle+xml"/>
  <Override PartName="/ppt/drawings/drawing9.xml" ContentType="application/vnd.openxmlformats-officedocument.drawingml.chartshapes+xml"/>
  <Override PartName="/ppt/charts/chart37.xml" ContentType="application/vnd.openxmlformats-officedocument.drawingml.chart+xml"/>
  <Override PartName="/ppt/charts/style36.xml" ContentType="application/vnd.ms-office.chartstyle+xml"/>
  <Override PartName="/ppt/charts/colors36.xml" ContentType="application/vnd.ms-office.chartcolorstyle+xml"/>
  <Override PartName="/ppt/drawings/drawing10.xml" ContentType="application/vnd.openxmlformats-officedocument.drawingml.chartshapes+xml"/>
  <Override PartName="/ppt/charts/chart38.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1.xml" ContentType="application/vnd.openxmlformats-officedocument.drawingml.chartshapes+xml"/>
  <Override PartName="/ppt/charts/chart39.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2.xml" ContentType="application/vnd.openxmlformats-officedocument.drawingml.chartshapes+xml"/>
  <Override PartName="/ppt/charts/chart40.xml" ContentType="application/vnd.openxmlformats-officedocument.drawingml.chart+xml"/>
  <Override PartName="/ppt/theme/themeOverride7.xml" ContentType="application/vnd.openxmlformats-officedocument.themeOverride+xml"/>
  <Override PartName="/ppt/drawings/drawing13.xml" ContentType="application/vnd.openxmlformats-officedocument.drawingml.chartshapes+xml"/>
  <Override PartName="/ppt/notesSlides/notesSlide21.xml" ContentType="application/vnd.openxmlformats-officedocument.presentationml.notesSlide+xml"/>
  <Override PartName="/ppt/charts/chart41.xml" ContentType="application/vnd.openxmlformats-officedocument.drawingml.chart+xml"/>
  <Override PartName="/ppt/theme/themeOverride8.xml" ContentType="application/vnd.openxmlformats-officedocument.themeOverride+xml"/>
  <Override PartName="/ppt/drawings/drawing14.xml" ContentType="application/vnd.openxmlformats-officedocument.drawingml.chartshapes+xml"/>
  <Override PartName="/ppt/charts/chart42.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9.xml" ContentType="application/vnd.openxmlformats-officedocument.themeOverride+xml"/>
  <Override PartName="/ppt/drawings/drawing15.xml" ContentType="application/vnd.openxmlformats-officedocument.drawingml.chartshapes+xml"/>
  <Override PartName="/ppt/notesSlides/notesSlide22.xml" ContentType="application/vnd.openxmlformats-officedocument.presentationml.notesSlide+xml"/>
  <Override PartName="/ppt/charts/chart43.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23.xml" ContentType="application/vnd.openxmlformats-officedocument.presentationml.notesSlide+xml"/>
  <Override PartName="/ppt/charts/chart44.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24.xml" ContentType="application/vnd.openxmlformats-officedocument.presentationml.notesSlide+xml"/>
  <Override PartName="/ppt/charts/chart45.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46.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27.xml" ContentType="application/vnd.openxmlformats-officedocument.presentationml.notesSlide+xml"/>
  <Override PartName="/ppt/charts/chart47.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48.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30.xml" ContentType="application/vnd.openxmlformats-officedocument.presentationml.notesSlide+xml"/>
  <Override PartName="/ppt/charts/chart49.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31.xml" ContentType="application/vnd.openxmlformats-officedocument.presentationml.notesSlide+xml"/>
  <Override PartName="/ppt/charts/chart50.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32.xml" ContentType="application/vnd.openxmlformats-officedocument.presentationml.notesSlide+xml"/>
  <Override PartName="/ppt/charts/chart51.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52.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35.xml" ContentType="application/vnd.openxmlformats-officedocument.presentationml.notesSlide+xml"/>
  <Override PartName="/ppt/charts/chart53.xml" ContentType="application/vnd.openxmlformats-officedocument.drawingml.chart+xml"/>
  <Override PartName="/ppt/charts/style50.xml" ContentType="application/vnd.ms-office.chartstyle+xml"/>
  <Override PartName="/ppt/charts/colors50.xml" ContentType="application/vnd.ms-office.chartcolorstyle+xml"/>
  <Override PartName="/ppt/notesSlides/notesSlide36.xml" ContentType="application/vnd.openxmlformats-officedocument.presentationml.notesSlide+xml"/>
  <Override PartName="/ppt/charts/chart54.xml" ContentType="application/vnd.openxmlformats-officedocument.drawingml.chart+xml"/>
  <Override PartName="/ppt/charts/style51.xml" ContentType="application/vnd.ms-office.chartstyle+xml"/>
  <Override PartName="/ppt/charts/colors51.xml" ContentType="application/vnd.ms-office.chartcolorstyle+xml"/>
  <Override PartName="/ppt/notesSlides/notesSlide37.xml" ContentType="application/vnd.openxmlformats-officedocument.presentationml.notesSlide+xml"/>
  <Override PartName="/ppt/charts/chart55.xml" ContentType="application/vnd.openxmlformats-officedocument.drawingml.chart+xml"/>
  <Override PartName="/ppt/charts/style52.xml" ContentType="application/vnd.ms-office.chartstyle+xml"/>
  <Override PartName="/ppt/charts/colors52.xml" ContentType="application/vnd.ms-office.chartcolorstyle+xml"/>
  <Override PartName="/ppt/theme/themeOverride10.xml" ContentType="application/vnd.openxmlformats-officedocument.themeOverride+xml"/>
  <Override PartName="/ppt/charts/chart56.xml" ContentType="application/vnd.openxmlformats-officedocument.drawingml.chart+xml"/>
  <Override PartName="/ppt/charts/style53.xml" ContentType="application/vnd.ms-office.chartstyle+xml"/>
  <Override PartName="/ppt/charts/colors53.xml" ContentType="application/vnd.ms-office.chartcolorstyle+xml"/>
  <Override PartName="/ppt/theme/themeOverride11.xml" ContentType="application/vnd.openxmlformats-officedocument.themeOverride+xml"/>
  <Override PartName="/ppt/drawings/drawing16.xml" ContentType="application/vnd.openxmlformats-officedocument.drawingml.chartshapes+xml"/>
  <Override PartName="/ppt/notesSlides/notesSlide38.xml" ContentType="application/vnd.openxmlformats-officedocument.presentationml.notesSlide+xml"/>
  <Override PartName="/ppt/charts/chart57.xml" ContentType="application/vnd.openxmlformats-officedocument.drawingml.chart+xml"/>
  <Override PartName="/ppt/charts/style54.xml" ContentType="application/vnd.ms-office.chartstyle+xml"/>
  <Override PartName="/ppt/charts/colors54.xml" ContentType="application/vnd.ms-office.chartcolorstyle+xml"/>
  <Override PartName="/ppt/notesSlides/notesSlide39.xml" ContentType="application/vnd.openxmlformats-officedocument.presentationml.notesSlide+xml"/>
  <Override PartName="/ppt/charts/chart58.xml" ContentType="application/vnd.openxmlformats-officedocument.drawingml.chart+xml"/>
  <Override PartName="/ppt/charts/style55.xml" ContentType="application/vnd.ms-office.chartstyle+xml"/>
  <Override PartName="/ppt/charts/colors55.xml" ContentType="application/vnd.ms-office.chartcolorstyle+xml"/>
  <Override PartName="/ppt/notesSlides/notesSlide40.xml" ContentType="application/vnd.openxmlformats-officedocument.presentationml.notesSlide+xml"/>
  <Override PartName="/ppt/charts/chart59.xml" ContentType="application/vnd.openxmlformats-officedocument.drawingml.chart+xml"/>
  <Override PartName="/ppt/theme/themeOverride12.xml" ContentType="application/vnd.openxmlformats-officedocument.themeOverride+xml"/>
  <Override PartName="/ppt/charts/chart60.xml" ContentType="application/vnd.openxmlformats-officedocument.drawingml.chart+xml"/>
  <Override PartName="/ppt/charts/style56.xml" ContentType="application/vnd.ms-office.chartstyle+xml"/>
  <Override PartName="/ppt/charts/colors56.xml" ContentType="application/vnd.ms-office.chartcolorstyle+xml"/>
  <Override PartName="/ppt/theme/themeOverride13.xml" ContentType="application/vnd.openxmlformats-officedocument.themeOverride+xml"/>
  <Override PartName="/ppt/charts/chart61.xml" ContentType="application/vnd.openxmlformats-officedocument.drawingml.chart+xml"/>
  <Override PartName="/ppt/charts/style57.xml" ContentType="application/vnd.ms-office.chartstyle+xml"/>
  <Override PartName="/ppt/charts/colors57.xml" ContentType="application/vnd.ms-office.chartcolorstyle+xml"/>
  <Override PartName="/ppt/theme/themeOverride14.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62.xml" ContentType="application/vnd.openxmlformats-officedocument.drawingml.chart+xml"/>
  <Override PartName="/ppt/charts/style58.xml" ContentType="application/vnd.ms-office.chartstyle+xml"/>
  <Override PartName="/ppt/charts/colors58.xml" ContentType="application/vnd.ms-office.chartcolorstyle+xml"/>
  <Override PartName="/ppt/notesSlides/notesSlide43.xml" ContentType="application/vnd.openxmlformats-officedocument.presentationml.notesSlide+xml"/>
  <Override PartName="/ppt/charts/chart63.xml" ContentType="application/vnd.openxmlformats-officedocument.drawingml.chart+xml"/>
  <Override PartName="/ppt/charts/style59.xml" ContentType="application/vnd.ms-office.chartstyle+xml"/>
  <Override PartName="/ppt/charts/colors59.xml" ContentType="application/vnd.ms-office.chartcolorstyle+xml"/>
  <Override PartName="/ppt/notesSlides/notesSlide44.xml" ContentType="application/vnd.openxmlformats-officedocument.presentationml.notesSlide+xml"/>
  <Override PartName="/ppt/charts/chart64.xml" ContentType="application/vnd.openxmlformats-officedocument.drawingml.chart+xml"/>
  <Override PartName="/ppt/charts/style60.xml" ContentType="application/vnd.ms-office.chartstyle+xml"/>
  <Override PartName="/ppt/charts/colors60.xml" ContentType="application/vnd.ms-office.chartcolorstyle+xml"/>
  <Override PartName="/ppt/theme/themeOverride15.xml" ContentType="application/vnd.openxmlformats-officedocument.themeOverride+xml"/>
  <Override PartName="/ppt/notesSlides/notesSlide45.xml" ContentType="application/vnd.openxmlformats-officedocument.presentationml.notesSlide+xml"/>
  <Override PartName="/ppt/charts/chart65.xml" ContentType="application/vnd.openxmlformats-officedocument.drawingml.chart+xml"/>
  <Override PartName="/ppt/charts/style61.xml" ContentType="application/vnd.ms-office.chartstyle+xml"/>
  <Override PartName="/ppt/charts/colors61.xml" ContentType="application/vnd.ms-office.chartcolorstyle+xml"/>
  <Override PartName="/ppt/theme/themeOverride16.xml" ContentType="application/vnd.openxmlformats-officedocument.themeOverride+xml"/>
  <Override PartName="/ppt/charts/chart66.xml" ContentType="application/vnd.openxmlformats-officedocument.drawingml.chart+xml"/>
  <Override PartName="/ppt/charts/style62.xml" ContentType="application/vnd.ms-office.chartstyle+xml"/>
  <Override PartName="/ppt/charts/colors62.xml" ContentType="application/vnd.ms-office.chartcolorstyle+xml"/>
  <Override PartName="/ppt/notesSlides/notesSlide46.xml" ContentType="application/vnd.openxmlformats-officedocument.presentationml.notesSlide+xml"/>
  <Override PartName="/ppt/charts/chart67.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47.xml" ContentType="application/vnd.openxmlformats-officedocument.presentationml.notesSlide+xml"/>
  <Override PartName="/ppt/charts/chart68.xml" ContentType="application/vnd.openxmlformats-officedocument.drawingml.chart+xml"/>
  <Override PartName="/ppt/charts/style64.xml" ContentType="application/vnd.ms-office.chartstyle+xml"/>
  <Override PartName="/ppt/charts/colors64.xml" ContentType="application/vnd.ms-office.chartcolorstyle+xml"/>
  <Override PartName="/ppt/theme/themeOverride17.xml" ContentType="application/vnd.openxmlformats-officedocument.themeOverride+xml"/>
  <Override PartName="/ppt/notesSlides/notesSlide48.xml" ContentType="application/vnd.openxmlformats-officedocument.presentationml.notesSlide+xml"/>
  <Override PartName="/ppt/charts/chart69.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70.xml" ContentType="application/vnd.openxmlformats-officedocument.drawingml.chart+xml"/>
  <Override PartName="/ppt/charts/style66.xml" ContentType="application/vnd.ms-office.chartstyle+xml"/>
  <Override PartName="/ppt/charts/colors66.xml" ContentType="application/vnd.ms-office.chartcolorstyle+xml"/>
  <Override PartName="/ppt/notesSlides/notesSlide49.xml" ContentType="application/vnd.openxmlformats-officedocument.presentationml.notesSlide+xml"/>
  <Override PartName="/ppt/charts/chart71.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72.xml" ContentType="application/vnd.openxmlformats-officedocument.drawingml.chart+xml"/>
  <Override PartName="/ppt/charts/style68.xml" ContentType="application/vnd.ms-office.chartstyle+xml"/>
  <Override PartName="/ppt/charts/colors68.xml" ContentType="application/vnd.ms-office.chartcolorstyle+xml"/>
  <Override PartName="/ppt/notesSlides/notesSlide50.xml" ContentType="application/vnd.openxmlformats-officedocument.presentationml.notesSlide+xml"/>
  <Override PartName="/ppt/charts/chart73.xml" ContentType="application/vnd.openxmlformats-officedocument.drawingml.chart+xml"/>
  <Override PartName="/ppt/charts/style69.xml" ContentType="application/vnd.ms-office.chartstyle+xml"/>
  <Override PartName="/ppt/charts/colors69.xml" ContentType="application/vnd.ms-office.chartcolorstyle+xml"/>
  <Override PartName="/ppt/theme/themeOverride18.xml" ContentType="application/vnd.openxmlformats-officedocument.themeOverride+xml"/>
  <Override PartName="/ppt/charts/chart74.xml" ContentType="application/vnd.openxmlformats-officedocument.drawingml.chart+xml"/>
  <Override PartName="/ppt/charts/style70.xml" ContentType="application/vnd.ms-office.chartstyle+xml"/>
  <Override PartName="/ppt/charts/colors70.xml" ContentType="application/vnd.ms-office.chartcolorstyle+xml"/>
  <Override PartName="/ppt/theme/themeOverride19.xml" ContentType="application/vnd.openxmlformats-officedocument.themeOverride+xml"/>
  <Override PartName="/ppt/charts/chart75.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6.xml" ContentType="application/vnd.openxmlformats-officedocument.drawingml.chart+xml"/>
  <Override PartName="/ppt/charts/style72.xml" ContentType="application/vnd.ms-office.chartstyle+xml"/>
  <Override PartName="/ppt/charts/colors72.xml" ContentType="application/vnd.ms-office.chartcolorstyle+xml"/>
  <Override PartName="/ppt/theme/themeOverride20.xml" ContentType="application/vnd.openxmlformats-officedocument.themeOverride+xml"/>
  <Override PartName="/ppt/charts/chart77.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8.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9.xml" ContentType="application/vnd.openxmlformats-officedocument.drawingml.chart+xml"/>
  <Override PartName="/ppt/charts/style75.xml" ContentType="application/vnd.ms-office.chartstyle+xml"/>
  <Override PartName="/ppt/charts/colors75.xml" ContentType="application/vnd.ms-office.chartcolorstyle+xml"/>
  <Override PartName="/ppt/theme/themeOverride21.xml" ContentType="application/vnd.openxmlformats-officedocument.themeOverride+xml"/>
  <Override PartName="/ppt/charts/chart80.xml" ContentType="application/vnd.openxmlformats-officedocument.drawingml.chart+xml"/>
  <Override PartName="/ppt/charts/style76.xml" ContentType="application/vnd.ms-office.chartstyle+xml"/>
  <Override PartName="/ppt/charts/colors76.xml" ContentType="application/vnd.ms-office.chartcolorstyle+xml"/>
  <Override PartName="/ppt/theme/themeOverride22.xml" ContentType="application/vnd.openxmlformats-officedocument.themeOverride+xml"/>
  <Override PartName="/ppt/charts/chart81.xml" ContentType="application/vnd.openxmlformats-officedocument.drawingml.chart+xml"/>
  <Override PartName="/ppt/charts/style77.xml" ContentType="application/vnd.ms-office.chartstyle+xml"/>
  <Override PartName="/ppt/charts/colors77.xml" ContentType="application/vnd.ms-office.chartcolorstyle+xml"/>
  <Override PartName="/ppt/theme/themeOverride23.xml" ContentType="application/vnd.openxmlformats-officedocument.themeOverride+xml"/>
  <Override PartName="/ppt/charts/chart82.xml" ContentType="application/vnd.openxmlformats-officedocument.drawingml.chart+xml"/>
  <Override PartName="/ppt/charts/style78.xml" ContentType="application/vnd.ms-office.chartstyle+xml"/>
  <Override PartName="/ppt/charts/colors78.xml" ContentType="application/vnd.ms-office.chartcolorstyle+xml"/>
  <Override PartName="/ppt/theme/themeOverride24.xml" ContentType="application/vnd.openxmlformats-officedocument.themeOverride+xml"/>
  <Override PartName="/ppt/charts/chart83.xml" ContentType="application/vnd.openxmlformats-officedocument.drawingml.chart+xml"/>
  <Override PartName="/ppt/charts/style79.xml" ContentType="application/vnd.ms-office.chartstyle+xml"/>
  <Override PartName="/ppt/charts/colors79.xml" ContentType="application/vnd.ms-office.chartcolorstyle+xml"/>
  <Override PartName="/ppt/theme/themeOverride25.xml" ContentType="application/vnd.openxmlformats-officedocument.themeOverride+xml"/>
  <Override PartName="/ppt/charts/chart84.xml" ContentType="application/vnd.openxmlformats-officedocument.drawingml.chart+xml"/>
  <Override PartName="/ppt/charts/style80.xml" ContentType="application/vnd.ms-office.chartstyle+xml"/>
  <Override PartName="/ppt/charts/colors80.xml" ContentType="application/vnd.ms-office.chartcolorstyle+xml"/>
  <Override PartName="/ppt/theme/themeOverride26.xml" ContentType="application/vnd.openxmlformats-officedocument.themeOverride+xml"/>
  <Override PartName="/ppt/notesSlides/notesSlide51.xml" ContentType="application/vnd.openxmlformats-officedocument.presentationml.notesSlide+xml"/>
  <Override PartName="/ppt/charts/chart85.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86.xml" ContentType="application/vnd.openxmlformats-officedocument.drawingml.chart+xml"/>
  <Override PartName="/ppt/charts/style82.xml" ContentType="application/vnd.ms-office.chartstyle+xml"/>
  <Override PartName="/ppt/charts/colors82.xml" ContentType="application/vnd.ms-office.chartcolorstyle+xml"/>
  <Override PartName="/ppt/theme/themeOverride27.xml" ContentType="application/vnd.openxmlformats-officedocument.themeOverride+xml"/>
  <Override PartName="/ppt/charts/chart87.xml" ContentType="application/vnd.openxmlformats-officedocument.drawingml.chart+xml"/>
  <Override PartName="/ppt/charts/style83.xml" ContentType="application/vnd.ms-office.chartstyle+xml"/>
  <Override PartName="/ppt/charts/colors83.xml" ContentType="application/vnd.ms-office.chartcolorstyle+xml"/>
  <Override PartName="/ppt/theme/themeOverride28.xml" ContentType="application/vnd.openxmlformats-officedocument.themeOverride+xml"/>
  <Override PartName="/ppt/notesSlides/notesSlide52.xml" ContentType="application/vnd.openxmlformats-officedocument.presentationml.notesSlide+xml"/>
  <Override PartName="/ppt/charts/chart88.xml" ContentType="application/vnd.openxmlformats-officedocument.drawingml.chart+xml"/>
  <Override PartName="/ppt/charts/style84.xml" ContentType="application/vnd.ms-office.chartstyle+xml"/>
  <Override PartName="/ppt/charts/colors84.xml" ContentType="application/vnd.ms-office.chartcolorstyle+xml"/>
  <Override PartName="/ppt/notesSlides/notesSlide53.xml" ContentType="application/vnd.openxmlformats-officedocument.presentationml.notesSlide+xml"/>
  <Override PartName="/ppt/charts/chart89.xml" ContentType="application/vnd.openxmlformats-officedocument.drawingml.chart+xml"/>
  <Override PartName="/ppt/charts/style85.xml" ContentType="application/vnd.ms-office.chartstyle+xml"/>
  <Override PartName="/ppt/charts/colors85.xml" ContentType="application/vnd.ms-office.chartcolorstyle+xml"/>
  <Override PartName="/ppt/theme/themeOverride29.xml" ContentType="application/vnd.openxmlformats-officedocument.themeOverride+xml"/>
  <Override PartName="/ppt/notesSlides/notesSlide54.xml" ContentType="application/vnd.openxmlformats-officedocument.presentationml.notesSlide+xml"/>
  <Override PartName="/ppt/charts/chart90.xml" ContentType="application/vnd.openxmlformats-officedocument.drawingml.chart+xml"/>
  <Override PartName="/ppt/charts/style86.xml" ContentType="application/vnd.ms-office.chartstyle+xml"/>
  <Override PartName="/ppt/charts/colors86.xml" ContentType="application/vnd.ms-office.chartcolorstyle+xml"/>
  <Override PartName="/ppt/theme/themeOverride30.xml" ContentType="application/vnd.openxmlformats-officedocument.themeOverride+xml"/>
  <Override PartName="/ppt/drawings/drawing17.xml" ContentType="application/vnd.openxmlformats-officedocument.drawingml.chartshapes+xml"/>
  <Override PartName="/ppt/notesSlides/notesSlide55.xml" ContentType="application/vnd.openxmlformats-officedocument.presentationml.notesSlide+xml"/>
  <Override PartName="/ppt/charts/chart91.xml" ContentType="application/vnd.openxmlformats-officedocument.drawingml.chart+xml"/>
  <Override PartName="/ppt/charts/style87.xml" ContentType="application/vnd.ms-office.chartstyle+xml"/>
  <Override PartName="/ppt/charts/colors87.xml" ContentType="application/vnd.ms-office.chartcolorstyle+xml"/>
  <Override PartName="/ppt/theme/themeOverride31.xml" ContentType="application/vnd.openxmlformats-officedocument.themeOverride+xml"/>
  <Override PartName="/ppt/drawings/drawing18.xml" ContentType="application/vnd.openxmlformats-officedocument.drawingml.chartshape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92.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93.xml" ContentType="application/vnd.openxmlformats-officedocument.drawingml.chart+xml"/>
  <Override PartName="/ppt/charts/style89.xml" ContentType="application/vnd.ms-office.chartstyle+xml"/>
  <Override PartName="/ppt/charts/colors89.xml" ContentType="application/vnd.ms-office.chartcolorstyle+xml"/>
  <Override PartName="/ppt/theme/themeOverride32.xml" ContentType="application/vnd.openxmlformats-officedocument.themeOverride+xml"/>
  <Override PartName="/ppt/notesSlides/notesSlide58.xml" ContentType="application/vnd.openxmlformats-officedocument.presentationml.notesSlide+xml"/>
  <Override PartName="/ppt/charts/chart94.xml" ContentType="application/vnd.openxmlformats-officedocument.drawingml.chart+xml"/>
  <Override PartName="/ppt/charts/style90.xml" ContentType="application/vnd.ms-office.chartstyle+xml"/>
  <Override PartName="/ppt/charts/colors90.xml" ContentType="application/vnd.ms-office.chartcolorstyle+xml"/>
  <Override PartName="/ppt/notesSlides/notesSlide59.xml" ContentType="application/vnd.openxmlformats-officedocument.presentationml.notesSlide+xml"/>
  <Override PartName="/ppt/charts/chart95.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96.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97.xml" ContentType="application/vnd.openxmlformats-officedocument.drawingml.chart+xml"/>
  <Override PartName="/ppt/charts/style93.xml" ContentType="application/vnd.ms-office.chartstyle+xml"/>
  <Override PartName="/ppt/charts/colors93.xml" ContentType="application/vnd.ms-office.chartcolorstyle+xml"/>
  <Override PartName="/ppt/notesSlides/notesSlide60.xml" ContentType="application/vnd.openxmlformats-officedocument.presentationml.notesSlide+xml"/>
  <Override PartName="/ppt/charts/chart98.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99.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100.xml" ContentType="application/vnd.openxmlformats-officedocument.drawingml.chart+xml"/>
  <Override PartName="/ppt/theme/themeOverride33.xml" ContentType="application/vnd.openxmlformats-officedocument.themeOverride+xml"/>
  <Override PartName="/ppt/drawings/drawing19.xml" ContentType="application/vnd.openxmlformats-officedocument.drawingml.chartshapes+xml"/>
  <Override PartName="/ppt/charts/chart101.xml" ContentType="application/vnd.openxmlformats-officedocument.drawingml.chart+xml"/>
  <Override PartName="/ppt/charts/style96.xml" ContentType="application/vnd.ms-office.chartstyle+xml"/>
  <Override PartName="/ppt/charts/colors96.xml" ContentType="application/vnd.ms-office.chartcolorstyle+xml"/>
  <Override PartName="/ppt/drawings/drawing20.xml" ContentType="application/vnd.openxmlformats-officedocument.drawingml.chartshapes+xml"/>
  <Override PartName="/ppt/charts/chart102.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103.xml" ContentType="application/vnd.openxmlformats-officedocument.drawingml.chart+xml"/>
  <Override PartName="/ppt/charts/style98.xml" ContentType="application/vnd.ms-office.chartstyle+xml"/>
  <Override PartName="/ppt/charts/colors98.xml" ContentType="application/vnd.ms-office.chartcolorstyl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739" r:id="rId4"/>
    <p:sldMasterId id="2147483759" r:id="rId5"/>
  </p:sldMasterIdLst>
  <p:notesMasterIdLst>
    <p:notesMasterId r:id="rId146"/>
  </p:notesMasterIdLst>
  <p:handoutMasterIdLst>
    <p:handoutMasterId r:id="rId147"/>
  </p:handoutMasterIdLst>
  <p:sldIdLst>
    <p:sldId id="883" r:id="rId6"/>
    <p:sldId id="788" r:id="rId7"/>
    <p:sldId id="790" r:id="rId8"/>
    <p:sldId id="786" r:id="rId9"/>
    <p:sldId id="737" r:id="rId10"/>
    <p:sldId id="861" r:id="rId11"/>
    <p:sldId id="862" r:id="rId12"/>
    <p:sldId id="789" r:id="rId13"/>
    <p:sldId id="647" r:id="rId14"/>
    <p:sldId id="739" r:id="rId15"/>
    <p:sldId id="750" r:id="rId16"/>
    <p:sldId id="342" r:id="rId17"/>
    <p:sldId id="646" r:id="rId18"/>
    <p:sldId id="863" r:id="rId19"/>
    <p:sldId id="876" r:id="rId20"/>
    <p:sldId id="877" r:id="rId21"/>
    <p:sldId id="878" r:id="rId22"/>
    <p:sldId id="879" r:id="rId23"/>
    <p:sldId id="880" r:id="rId24"/>
    <p:sldId id="881" r:id="rId25"/>
    <p:sldId id="882" r:id="rId26"/>
    <p:sldId id="774" r:id="rId27"/>
    <p:sldId id="731" r:id="rId28"/>
    <p:sldId id="727" r:id="rId29"/>
    <p:sldId id="669" r:id="rId30"/>
    <p:sldId id="670" r:id="rId31"/>
    <p:sldId id="837" r:id="rId32"/>
    <p:sldId id="838" r:id="rId33"/>
    <p:sldId id="671" r:id="rId34"/>
    <p:sldId id="836" r:id="rId35"/>
    <p:sldId id="661" r:id="rId36"/>
    <p:sldId id="664" r:id="rId37"/>
    <p:sldId id="791" r:id="rId38"/>
    <p:sldId id="825" r:id="rId39"/>
    <p:sldId id="839" r:id="rId40"/>
    <p:sldId id="840" r:id="rId41"/>
    <p:sldId id="845" r:id="rId42"/>
    <p:sldId id="846" r:id="rId43"/>
    <p:sldId id="814" r:id="rId44"/>
    <p:sldId id="826" r:id="rId45"/>
    <p:sldId id="720" r:id="rId46"/>
    <p:sldId id="816" r:id="rId47"/>
    <p:sldId id="827" r:id="rId48"/>
    <p:sldId id="828" r:id="rId49"/>
    <p:sldId id="722" r:id="rId50"/>
    <p:sldId id="812" r:id="rId51"/>
    <p:sldId id="820" r:id="rId52"/>
    <p:sldId id="829" r:id="rId53"/>
    <p:sldId id="817" r:id="rId54"/>
    <p:sldId id="830" r:id="rId55"/>
    <p:sldId id="831" r:id="rId56"/>
    <p:sldId id="815" r:id="rId57"/>
    <p:sldId id="721" r:id="rId58"/>
    <p:sldId id="850" r:id="rId59"/>
    <p:sldId id="761" r:id="rId60"/>
    <p:sldId id="792" r:id="rId61"/>
    <p:sldId id="793" r:id="rId62"/>
    <p:sldId id="794" r:id="rId63"/>
    <p:sldId id="795" r:id="rId64"/>
    <p:sldId id="796" r:id="rId65"/>
    <p:sldId id="760" r:id="rId66"/>
    <p:sldId id="851" r:id="rId67"/>
    <p:sldId id="672" r:id="rId68"/>
    <p:sldId id="674" r:id="rId69"/>
    <p:sldId id="807" r:id="rId70"/>
    <p:sldId id="808" r:id="rId71"/>
    <p:sldId id="745" r:id="rId72"/>
    <p:sldId id="732" r:id="rId73"/>
    <p:sldId id="729" r:id="rId74"/>
    <p:sldId id="662" r:id="rId75"/>
    <p:sldId id="677" r:id="rId76"/>
    <p:sldId id="690" r:id="rId77"/>
    <p:sldId id="691" r:id="rId78"/>
    <p:sldId id="680" r:id="rId79"/>
    <p:sldId id="689" r:id="rId80"/>
    <p:sldId id="759" r:id="rId81"/>
    <p:sldId id="762" r:id="rId82"/>
    <p:sldId id="697" r:id="rId83"/>
    <p:sldId id="698" r:id="rId84"/>
    <p:sldId id="809" r:id="rId85"/>
    <p:sldId id="810" r:id="rId86"/>
    <p:sldId id="701" r:id="rId87"/>
    <p:sldId id="702" r:id="rId88"/>
    <p:sldId id="703" r:id="rId89"/>
    <p:sldId id="811" r:id="rId90"/>
    <p:sldId id="730" r:id="rId91"/>
    <p:sldId id="705" r:id="rId92"/>
    <p:sldId id="847" r:id="rId93"/>
    <p:sldId id="854" r:id="rId94"/>
    <p:sldId id="799" r:id="rId95"/>
    <p:sldId id="800" r:id="rId96"/>
    <p:sldId id="801" r:id="rId97"/>
    <p:sldId id="802" r:id="rId98"/>
    <p:sldId id="844" r:id="rId99"/>
    <p:sldId id="803" r:id="rId100"/>
    <p:sldId id="848" r:id="rId101"/>
    <p:sldId id="856" r:id="rId102"/>
    <p:sldId id="821" r:id="rId103"/>
    <p:sldId id="832" r:id="rId104"/>
    <p:sldId id="835" r:id="rId105"/>
    <p:sldId id="822" r:id="rId106"/>
    <p:sldId id="833" r:id="rId107"/>
    <p:sldId id="823" r:id="rId108"/>
    <p:sldId id="824" r:id="rId109"/>
    <p:sldId id="834" r:id="rId110"/>
    <p:sldId id="743" r:id="rId111"/>
    <p:sldId id="769" r:id="rId112"/>
    <p:sldId id="708" r:id="rId113"/>
    <p:sldId id="711" r:id="rId114"/>
    <p:sldId id="710" r:id="rId115"/>
    <p:sldId id="707" r:id="rId116"/>
    <p:sldId id="709" r:id="rId117"/>
    <p:sldId id="712" r:id="rId118"/>
    <p:sldId id="798" r:id="rId119"/>
    <p:sldId id="748" r:id="rId120"/>
    <p:sldId id="763" r:id="rId121"/>
    <p:sldId id="714" r:id="rId122"/>
    <p:sldId id="716" r:id="rId123"/>
    <p:sldId id="717" r:id="rId124"/>
    <p:sldId id="718" r:id="rId125"/>
    <p:sldId id="719" r:id="rId126"/>
    <p:sldId id="849" r:id="rId127"/>
    <p:sldId id="855" r:id="rId128"/>
    <p:sldId id="843" r:id="rId129"/>
    <p:sldId id="842" r:id="rId130"/>
    <p:sldId id="724" r:id="rId131"/>
    <p:sldId id="813" r:id="rId132"/>
    <p:sldId id="725" r:id="rId133"/>
    <p:sldId id="726" r:id="rId134"/>
    <p:sldId id="841" r:id="rId135"/>
    <p:sldId id="819" r:id="rId136"/>
    <p:sldId id="401" r:id="rId137"/>
    <p:sldId id="742" r:id="rId138"/>
    <p:sldId id="740" r:id="rId139"/>
    <p:sldId id="741" r:id="rId140"/>
    <p:sldId id="736" r:id="rId141"/>
    <p:sldId id="751" r:id="rId142"/>
    <p:sldId id="857" r:id="rId143"/>
    <p:sldId id="860" r:id="rId144"/>
    <p:sldId id="738" r:id="rId145"/>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62DA15-B1F5-1891-938B-BAD8A7EAE361}" name="Julia Rose Bak" initials="JB" userId="S::jbak@srcentre.com.au::d38d92ae-993f-45b1-b54f-7646c59cbb5b" providerId="AD"/>
  <p188:author id="{A5B0D527-3EBA-CFF6-6833-DE28DFC1C91A}" name="Matthew Gidman-Rowse" initials="MGR" userId="S::mgidman-rowse@srcentre.com.au::5aa9df62-551f-4d35-a9a8-deab1618c671" providerId="AD"/>
  <p188:author id="{689C4046-D282-6AD9-4322-AB52854E6682}" name="Aine Donohoe" initials="AD" userId="S::adonohoe@srcentre.com.au::aa7edd06-efd9-4ca0-840a-fa96c74696ff" providerId="AD"/>
  <p188:author id="{E4A16DA5-926E-C0D1-866B-F364BF6741DA}" name="Alison Eglentals" initials="AE" userId="S::aeglentals@srcentre.com.au::bb865879-5512-4fa4-b5ef-cd2dd4ceaac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aul, Joshua" initials="PJ" lastIdx="126" clrIdx="0">
    <p:extLst>
      <p:ext uri="{19B8F6BF-5375-455C-9EA6-DF929625EA0E}">
        <p15:presenceInfo xmlns:p15="http://schemas.microsoft.com/office/powerpoint/2012/main" userId="S-1-5-21-3914134423-1857600181-1311368073-70246" providerId="AD"/>
      </p:ext>
    </p:extLst>
  </p:cmAuthor>
  <p:cmAuthor id="2" name="Harrison, Tim" initials="HT" lastIdx="2" clrIdx="1">
    <p:extLst>
      <p:ext uri="{19B8F6BF-5375-455C-9EA6-DF929625EA0E}">
        <p15:presenceInfo xmlns:p15="http://schemas.microsoft.com/office/powerpoint/2012/main" userId="S-1-5-21-3914134423-1857600181-1311368073-74831" providerId="AD"/>
      </p:ext>
    </p:extLst>
  </p:cmAuthor>
  <p:cmAuthor id="3" name="Michelle Denison-Edson" initials="MDE" lastIdx="2" clrIdx="2">
    <p:extLst>
      <p:ext uri="{19B8F6BF-5375-455C-9EA6-DF929625EA0E}">
        <p15:presenceInfo xmlns:p15="http://schemas.microsoft.com/office/powerpoint/2012/main" userId="Michelle Denison-Edson" providerId="None"/>
      </p:ext>
    </p:extLst>
  </p:cmAuthor>
  <p:cmAuthor id="4" name="Aine Donohoe" initials="AD" lastIdx="70" clrIdx="3">
    <p:extLst>
      <p:ext uri="{19B8F6BF-5375-455C-9EA6-DF929625EA0E}">
        <p15:presenceInfo xmlns:p15="http://schemas.microsoft.com/office/powerpoint/2012/main" userId="S::adonohoe@srcentre.com.au::aa7edd06-efd9-4ca0-840a-fa96c74696ff" providerId="AD"/>
      </p:ext>
    </p:extLst>
  </p:cmAuthor>
  <p:cmAuthor id="5" name="Alison Eglentals" initials="AE" lastIdx="53" clrIdx="4">
    <p:extLst>
      <p:ext uri="{19B8F6BF-5375-455C-9EA6-DF929625EA0E}">
        <p15:presenceInfo xmlns:p15="http://schemas.microsoft.com/office/powerpoint/2012/main" userId="S::aeglentals@srcentre.com.au::bb865879-5512-4fa4-b5ef-cd2dd4ceaa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D6A6"/>
    <a:srgbClr val="949494"/>
    <a:srgbClr val="9B2CB8"/>
    <a:srgbClr val="128266"/>
    <a:srgbClr val="03AA6D"/>
    <a:srgbClr val="4E165C"/>
    <a:srgbClr val="A1E9CF"/>
    <a:srgbClr val="00990A"/>
    <a:srgbClr val="27A577"/>
    <a:srgbClr val="1F69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12" autoAdjust="0"/>
    <p:restoredTop sz="86385" autoAdjust="0"/>
  </p:normalViewPr>
  <p:slideViewPr>
    <p:cSldViewPr snapToGrid="0">
      <p:cViewPr varScale="1">
        <p:scale>
          <a:sx n="58" d="100"/>
          <a:sy n="58" d="100"/>
        </p:scale>
        <p:origin x="1168" y="56"/>
      </p:cViewPr>
      <p:guideLst/>
    </p:cSldViewPr>
  </p:slideViewPr>
  <p:outlineViewPr>
    <p:cViewPr>
      <p:scale>
        <a:sx n="33" d="100"/>
        <a:sy n="33" d="100"/>
      </p:scale>
      <p:origin x="0" y="-1059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slide" Target="slides/slide135.xml"/><Relationship Id="rId145" Type="http://schemas.openxmlformats.org/officeDocument/2006/relationships/slide" Target="slides/slide140.xml"/><Relationship Id="rId15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commentAuthors" Target="commentAuthors.xml"/><Relationship Id="rId15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00.xml.rels><?xml version="1.0" encoding="UTF-8" standalone="yes"?>
<Relationships xmlns="http://schemas.openxmlformats.org/package/2006/relationships"><Relationship Id="rId3" Type="http://schemas.openxmlformats.org/officeDocument/2006/relationships/chartUserShapes" Target="../drawings/drawing19.xml"/><Relationship Id="rId2" Type="http://schemas.openxmlformats.org/officeDocument/2006/relationships/package" Target="../embeddings/Microsoft_Excel_Worksheet99.xlsx"/><Relationship Id="rId1" Type="http://schemas.openxmlformats.org/officeDocument/2006/relationships/themeOverride" Target="../theme/themeOverride33.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96.xml"/><Relationship Id="rId1" Type="http://schemas.microsoft.com/office/2011/relationships/chartStyle" Target="style96.xml"/><Relationship Id="rId4" Type="http://schemas.openxmlformats.org/officeDocument/2006/relationships/chartUserShapes" Target="../drawings/drawing20.xml"/></Relationships>
</file>

<file path=ppt/charts/_rels/chart102.xml.rels><?xml version="1.0" encoding="UTF-8" standalone="yes"?>
<Relationships xmlns="http://schemas.openxmlformats.org/package/2006/relationships"><Relationship Id="rId3" Type="http://schemas.openxmlformats.org/officeDocument/2006/relationships/package" Target="../embeddings/Microsoft_Excel_Worksheet101.xlsx"/><Relationship Id="rId2" Type="http://schemas.microsoft.com/office/2011/relationships/chartColorStyle" Target="colors97.xml"/><Relationship Id="rId1" Type="http://schemas.microsoft.com/office/2011/relationships/chartStyle" Target="style97.xml"/></Relationships>
</file>

<file path=ppt/charts/_rels/chart103.xml.rels><?xml version="1.0" encoding="UTF-8" standalone="yes"?>
<Relationships xmlns="http://schemas.openxmlformats.org/package/2006/relationships"><Relationship Id="rId3" Type="http://schemas.openxmlformats.org/officeDocument/2006/relationships/package" Target="../embeddings/Microsoft_Excel_Worksheet102.xlsx"/><Relationship Id="rId2" Type="http://schemas.microsoft.com/office/2011/relationships/chartColorStyle" Target="colors98.xml"/><Relationship Id="rId1" Type="http://schemas.microsoft.com/office/2011/relationships/chartStyle" Target="style9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2.xml"/><Relationship Id="rId1" Type="http://schemas.microsoft.com/office/2011/relationships/chartStyle" Target="style12.xml"/><Relationship Id="rId5" Type="http://schemas.openxmlformats.org/officeDocument/2006/relationships/chartUserShapes" Target="../drawings/drawing1.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2.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24.xlsx"/><Relationship Id="rId1" Type="http://schemas.openxmlformats.org/officeDocument/2006/relationships/themeOverride" Target="../theme/themeOverride4.xm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chartUserShapes" Target="../drawings/drawing4.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chartUserShapes" Target="../drawings/drawing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9.xml"/><Relationship Id="rId1" Type="http://schemas.microsoft.com/office/2011/relationships/chartStyle" Target="style29.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chartUserShapes" Target="../drawings/drawing6.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chartUserShapes" Target="../drawings/drawing7.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chartUserShapes" Target="../drawings/drawing8.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3.xml"/><Relationship Id="rId1" Type="http://schemas.microsoft.com/office/2011/relationships/chartStyle" Target="style33.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4.xml"/><Relationship Id="rId1" Type="http://schemas.microsoft.com/office/2011/relationships/chartStyle" Target="style34.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chartUserShapes" Target="../drawings/drawing9.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chartUserShapes" Target="../drawings/drawing10.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chartUserShapes" Target="../drawings/drawing13.xml"/><Relationship Id="rId2" Type="http://schemas.openxmlformats.org/officeDocument/2006/relationships/package" Target="../embeddings/Microsoft_Excel_Worksheet39.xlsx"/><Relationship Id="rId1" Type="http://schemas.openxmlformats.org/officeDocument/2006/relationships/themeOverride" Target="../theme/themeOverride7.xml"/></Relationships>
</file>

<file path=ppt/charts/_rels/chart41.xml.rels><?xml version="1.0" encoding="UTF-8" standalone="yes"?>
<Relationships xmlns="http://schemas.openxmlformats.org/package/2006/relationships"><Relationship Id="rId3" Type="http://schemas.openxmlformats.org/officeDocument/2006/relationships/chartUserShapes" Target="../drawings/drawing14.xml"/><Relationship Id="rId2" Type="http://schemas.openxmlformats.org/officeDocument/2006/relationships/package" Target="../embeddings/Microsoft_Excel_Worksheet40.xlsx"/><Relationship Id="rId1" Type="http://schemas.openxmlformats.org/officeDocument/2006/relationships/themeOverride" Target="../theme/themeOverride8.xml"/></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39.xml"/><Relationship Id="rId1" Type="http://schemas.microsoft.com/office/2011/relationships/chartStyle" Target="style39.xml"/><Relationship Id="rId5" Type="http://schemas.openxmlformats.org/officeDocument/2006/relationships/chartUserShapes" Target="../drawings/drawing15.xml"/><Relationship Id="rId4"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0.xml"/><Relationship Id="rId1" Type="http://schemas.microsoft.com/office/2011/relationships/chartStyle" Target="style40.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1.xml"/><Relationship Id="rId1" Type="http://schemas.microsoft.com/office/2011/relationships/chartStyle" Target="style41.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2.xml"/><Relationship Id="rId1" Type="http://schemas.microsoft.com/office/2011/relationships/chartStyle" Target="style4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3.xml"/><Relationship Id="rId1" Type="http://schemas.microsoft.com/office/2011/relationships/chartStyle" Target="style4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4.xml"/><Relationship Id="rId1" Type="http://schemas.microsoft.com/office/2011/relationships/chartStyle" Target="style4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5.xml"/><Relationship Id="rId1" Type="http://schemas.microsoft.com/office/2011/relationships/chartStyle" Target="style45.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6.xml"/><Relationship Id="rId1" Type="http://schemas.microsoft.com/office/2011/relationships/chartStyle" Target="style46.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47.xml"/><Relationship Id="rId1" Type="http://schemas.microsoft.com/office/2011/relationships/chartStyle" Target="style47.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48.xml"/><Relationship Id="rId1" Type="http://schemas.microsoft.com/office/2011/relationships/chartStyle" Target="style48.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49.xml"/><Relationship Id="rId1" Type="http://schemas.microsoft.com/office/2011/relationships/chartStyle" Target="style49.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0.xml"/><Relationship Id="rId1" Type="http://schemas.microsoft.com/office/2011/relationships/chartStyle" Target="style50.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1.xml"/><Relationship Id="rId1" Type="http://schemas.microsoft.com/office/2011/relationships/chartStyle" Target="style51.xml"/></Relationships>
</file>

<file path=ppt/charts/_rels/chart55.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52.xml"/><Relationship Id="rId1" Type="http://schemas.microsoft.com/office/2011/relationships/chartStyle" Target="style52.xml"/><Relationship Id="rId4"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53.xml"/><Relationship Id="rId1" Type="http://schemas.microsoft.com/office/2011/relationships/chartStyle" Target="style53.xml"/><Relationship Id="rId5" Type="http://schemas.openxmlformats.org/officeDocument/2006/relationships/chartUserShapes" Target="../drawings/drawing16.xml"/><Relationship Id="rId4"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4.xml"/><Relationship Id="rId1" Type="http://schemas.microsoft.com/office/2011/relationships/chartStyle" Target="style54.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5.xml"/><Relationship Id="rId1" Type="http://schemas.microsoft.com/office/2011/relationships/chartStyle" Target="style55.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themeOverride" Target="../theme/themeOverride1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56.xml"/><Relationship Id="rId1" Type="http://schemas.microsoft.com/office/2011/relationships/chartStyle" Target="style56.xml"/><Relationship Id="rId4"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57.xml"/><Relationship Id="rId1" Type="http://schemas.microsoft.com/office/2011/relationships/chartStyle" Target="style57.xml"/><Relationship Id="rId4"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58.xml"/><Relationship Id="rId1" Type="http://schemas.microsoft.com/office/2011/relationships/chartStyle" Target="style58.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59.xml"/><Relationship Id="rId1" Type="http://schemas.microsoft.com/office/2011/relationships/chartStyle" Target="style59.xml"/></Relationships>
</file>

<file path=ppt/charts/_rels/chart64.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60.xml"/><Relationship Id="rId1" Type="http://schemas.microsoft.com/office/2011/relationships/chartStyle" Target="style60.xml"/><Relationship Id="rId4"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61.xml"/><Relationship Id="rId1" Type="http://schemas.microsoft.com/office/2011/relationships/chartStyle" Target="style61.xml"/><Relationship Id="rId4"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2.xml"/><Relationship Id="rId1" Type="http://schemas.microsoft.com/office/2011/relationships/chartStyle" Target="style62.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3.xml"/><Relationship Id="rId1" Type="http://schemas.microsoft.com/office/2011/relationships/chartStyle" Target="style63.xml"/></Relationships>
</file>

<file path=ppt/charts/_rels/chart68.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64.xml"/><Relationship Id="rId1" Type="http://schemas.microsoft.com/office/2011/relationships/chartStyle" Target="style64.xml"/><Relationship Id="rId4"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5.xml"/><Relationship Id="rId1" Type="http://schemas.microsoft.com/office/2011/relationships/chartStyle" Target="style6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66.xml"/><Relationship Id="rId1" Type="http://schemas.microsoft.com/office/2011/relationships/chartStyle" Target="style6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67.xml"/><Relationship Id="rId1" Type="http://schemas.microsoft.com/office/2011/relationships/chartStyle" Target="style6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68.xml"/><Relationship Id="rId1" Type="http://schemas.microsoft.com/office/2011/relationships/chartStyle" Target="style68.xml"/></Relationships>
</file>

<file path=ppt/charts/_rels/chart73.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69.xml"/><Relationship Id="rId1" Type="http://schemas.microsoft.com/office/2011/relationships/chartStyle" Target="style69.xml"/><Relationship Id="rId4"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70.xml"/><Relationship Id="rId1" Type="http://schemas.microsoft.com/office/2011/relationships/chartStyle" Target="style70.xml"/><Relationship Id="rId4"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1.xml"/><Relationship Id="rId1" Type="http://schemas.microsoft.com/office/2011/relationships/chartStyle" Target="style71.xml"/></Relationships>
</file>

<file path=ppt/charts/_rels/chart76.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72.xml"/><Relationship Id="rId1" Type="http://schemas.microsoft.com/office/2011/relationships/chartStyle" Target="style72.xml"/><Relationship Id="rId4"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3.xml"/><Relationship Id="rId1" Type="http://schemas.microsoft.com/office/2011/relationships/chartStyle" Target="style73.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4.xml"/><Relationship Id="rId1" Type="http://schemas.microsoft.com/office/2011/relationships/chartStyle" Target="style74.xml"/></Relationships>
</file>

<file path=ppt/charts/_rels/chart79.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75.xml"/><Relationship Id="rId1" Type="http://schemas.microsoft.com/office/2011/relationships/chartStyle" Target="style75.xml"/><Relationship Id="rId4"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76.xml"/><Relationship Id="rId1" Type="http://schemas.microsoft.com/office/2011/relationships/chartStyle" Target="style76.xml"/><Relationship Id="rId4"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77.xml"/><Relationship Id="rId1" Type="http://schemas.microsoft.com/office/2011/relationships/chartStyle" Target="style77.xml"/><Relationship Id="rId4"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78.xml"/><Relationship Id="rId1" Type="http://schemas.microsoft.com/office/2011/relationships/chartStyle" Target="style78.xml"/><Relationship Id="rId4"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79.xml"/><Relationship Id="rId1" Type="http://schemas.microsoft.com/office/2011/relationships/chartStyle" Target="style79.xml"/><Relationship Id="rId4"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80.xml"/><Relationship Id="rId1" Type="http://schemas.microsoft.com/office/2011/relationships/chartStyle" Target="style80.xml"/><Relationship Id="rId4"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1.xml"/><Relationship Id="rId1" Type="http://schemas.microsoft.com/office/2011/relationships/chartStyle" Target="style81.xml"/></Relationships>
</file>

<file path=ppt/charts/_rels/chart86.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82.xml"/><Relationship Id="rId1" Type="http://schemas.microsoft.com/office/2011/relationships/chartStyle" Target="style82.xml"/><Relationship Id="rId4"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83.xml"/><Relationship Id="rId1" Type="http://schemas.microsoft.com/office/2011/relationships/chartStyle" Target="style83.xml"/><Relationship Id="rId4"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84.xml"/><Relationship Id="rId1" Type="http://schemas.microsoft.com/office/2011/relationships/chartStyle" Target="style84.xml"/></Relationships>
</file>

<file path=ppt/charts/_rels/chart89.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85.xml"/><Relationship Id="rId1" Type="http://schemas.microsoft.com/office/2011/relationships/chartStyle" Target="style85.xml"/><Relationship Id="rId4"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86.xml"/><Relationship Id="rId1" Type="http://schemas.microsoft.com/office/2011/relationships/chartStyle" Target="style86.xml"/><Relationship Id="rId5" Type="http://schemas.openxmlformats.org/officeDocument/2006/relationships/chartUserShapes" Target="../drawings/drawing17.xml"/><Relationship Id="rId4"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87.xml"/><Relationship Id="rId1" Type="http://schemas.microsoft.com/office/2011/relationships/chartStyle" Target="style87.xml"/><Relationship Id="rId5" Type="http://schemas.openxmlformats.org/officeDocument/2006/relationships/chartUserShapes" Target="../drawings/drawing18.xml"/><Relationship Id="rId4"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91.xlsx"/><Relationship Id="rId2" Type="http://schemas.microsoft.com/office/2011/relationships/chartColorStyle" Target="colors88.xml"/><Relationship Id="rId1" Type="http://schemas.microsoft.com/office/2011/relationships/chartStyle" Target="style88.xml"/></Relationships>
</file>

<file path=ppt/charts/_rels/chart93.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89.xml"/><Relationship Id="rId1" Type="http://schemas.microsoft.com/office/2011/relationships/chartStyle" Target="style89.xml"/><Relationship Id="rId4"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3" Type="http://schemas.openxmlformats.org/officeDocument/2006/relationships/package" Target="../embeddings/Microsoft_Excel_Worksheet93.xlsx"/><Relationship Id="rId2" Type="http://schemas.microsoft.com/office/2011/relationships/chartColorStyle" Target="colors90.xml"/><Relationship Id="rId1" Type="http://schemas.microsoft.com/office/2011/relationships/chartStyle" Target="style90.xml"/></Relationships>
</file>

<file path=ppt/charts/_rels/chart95.xml.rels><?xml version="1.0" encoding="UTF-8" standalone="yes"?>
<Relationships xmlns="http://schemas.openxmlformats.org/package/2006/relationships"><Relationship Id="rId3" Type="http://schemas.openxmlformats.org/officeDocument/2006/relationships/package" Target="../embeddings/Microsoft_Excel_Worksheet94.xlsx"/><Relationship Id="rId2" Type="http://schemas.microsoft.com/office/2011/relationships/chartColorStyle" Target="colors91.xml"/><Relationship Id="rId1" Type="http://schemas.microsoft.com/office/2011/relationships/chartStyle" Target="style91.xml"/></Relationships>
</file>

<file path=ppt/charts/_rels/chart96.xml.rels><?xml version="1.0" encoding="UTF-8" standalone="yes"?>
<Relationships xmlns="http://schemas.openxmlformats.org/package/2006/relationships"><Relationship Id="rId3" Type="http://schemas.openxmlformats.org/officeDocument/2006/relationships/package" Target="../embeddings/Microsoft_Excel_Worksheet95.xlsx"/><Relationship Id="rId2" Type="http://schemas.microsoft.com/office/2011/relationships/chartColorStyle" Target="colors92.xml"/><Relationship Id="rId1" Type="http://schemas.microsoft.com/office/2011/relationships/chartStyle" Target="style92.xml"/></Relationships>
</file>

<file path=ppt/charts/_rels/chart97.xml.rels><?xml version="1.0" encoding="UTF-8" standalone="yes"?>
<Relationships xmlns="http://schemas.openxmlformats.org/package/2006/relationships"><Relationship Id="rId3" Type="http://schemas.openxmlformats.org/officeDocument/2006/relationships/package" Target="../embeddings/Microsoft_Excel_Worksheet96.xlsx"/><Relationship Id="rId2" Type="http://schemas.microsoft.com/office/2011/relationships/chartColorStyle" Target="colors93.xml"/><Relationship Id="rId1" Type="http://schemas.microsoft.com/office/2011/relationships/chartStyle" Target="style93.xml"/></Relationships>
</file>

<file path=ppt/charts/_rels/chart98.xml.rels><?xml version="1.0" encoding="UTF-8" standalone="yes"?>
<Relationships xmlns="http://schemas.openxmlformats.org/package/2006/relationships"><Relationship Id="rId3" Type="http://schemas.openxmlformats.org/officeDocument/2006/relationships/package" Target="../embeddings/Microsoft_Excel_Worksheet97.xlsx"/><Relationship Id="rId2" Type="http://schemas.microsoft.com/office/2011/relationships/chartColorStyle" Target="colors94.xml"/><Relationship Id="rId1" Type="http://schemas.microsoft.com/office/2011/relationships/chartStyle" Target="style94.xml"/></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95.xml"/><Relationship Id="rId1" Type="http://schemas.microsoft.com/office/2011/relationships/chartStyle" Target="style9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AU" sz="1000" u="sng" dirty="0">
                <a:solidFill>
                  <a:schemeClr val="tx1"/>
                </a:solidFill>
              </a:rPr>
              <a:t>Top 3 platforms watched P7D</a:t>
            </a:r>
          </a:p>
        </c:rich>
      </c:tx>
      <c:layout>
        <c:manualLayout>
          <c:xMode val="edge"/>
          <c:yMode val="edge"/>
          <c:x val="0.26613849231490472"/>
          <c:y val="1.932135882400372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2020</c:v>
                </c:pt>
              </c:strCache>
            </c:strRef>
          </c:tx>
          <c:spPr>
            <a:solidFill>
              <a:srgbClr val="1282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Commercial free-to-air TV, excluding on-demand</c:v>
                </c:pt>
                <c:pt idx="1">
                  <c:v>Free video streaming services</c:v>
                </c:pt>
                <c:pt idx="2">
                  <c:v>Online subscription services </c:v>
                </c:pt>
              </c:strCache>
            </c:strRef>
          </c:cat>
          <c:val>
            <c:numRef>
              <c:f>Sheet1!$B$2:$B$4</c:f>
              <c:numCache>
                <c:formatCode>General</c:formatCode>
                <c:ptCount val="3"/>
                <c:pt idx="0">
                  <c:v>61</c:v>
                </c:pt>
                <c:pt idx="1">
                  <c:v>54</c:v>
                </c:pt>
                <c:pt idx="2">
                  <c:v>60</c:v>
                </c:pt>
              </c:numCache>
            </c:numRef>
          </c:val>
          <c:extLst>
            <c:ext xmlns:c16="http://schemas.microsoft.com/office/drawing/2014/chart" uri="{C3380CC4-5D6E-409C-BE32-E72D297353CC}">
              <c16:uniqueId val="{00000000-F36F-4FCC-B1B4-118876F209A0}"/>
            </c:ext>
          </c:extLst>
        </c:ser>
        <c:ser>
          <c:idx val="1"/>
          <c:order val="1"/>
          <c:tx>
            <c:strRef>
              <c:f>Sheet1!$C$1</c:f>
              <c:strCache>
                <c:ptCount val="1"/>
                <c:pt idx="0">
                  <c:v>2021</c:v>
                </c:pt>
              </c:strCache>
            </c:strRef>
          </c:tx>
          <c:spPr>
            <a:solidFill>
              <a:srgbClr val="94949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Commercial free-to-air TV, excluding on-demand</c:v>
                </c:pt>
                <c:pt idx="1">
                  <c:v>Free video streaming services</c:v>
                </c:pt>
                <c:pt idx="2">
                  <c:v>Online subscription services </c:v>
                </c:pt>
              </c:strCache>
            </c:strRef>
          </c:cat>
          <c:val>
            <c:numRef>
              <c:f>Sheet1!$C$2:$C$4</c:f>
              <c:numCache>
                <c:formatCode>General</c:formatCode>
                <c:ptCount val="3"/>
                <c:pt idx="0">
                  <c:v>58</c:v>
                </c:pt>
                <c:pt idx="1">
                  <c:v>56</c:v>
                </c:pt>
                <c:pt idx="2">
                  <c:v>62</c:v>
                </c:pt>
              </c:numCache>
            </c:numRef>
          </c:val>
          <c:extLst>
            <c:ext xmlns:c16="http://schemas.microsoft.com/office/drawing/2014/chart" uri="{C3380CC4-5D6E-409C-BE32-E72D297353CC}">
              <c16:uniqueId val="{00000001-F36F-4FCC-B1B4-118876F209A0}"/>
            </c:ext>
          </c:extLst>
        </c:ser>
        <c:ser>
          <c:idx val="2"/>
          <c:order val="2"/>
          <c:tx>
            <c:strRef>
              <c:f>Sheet1!$D$1</c:f>
              <c:strCache>
                <c:ptCount val="1"/>
                <c:pt idx="0">
                  <c:v>2022</c:v>
                </c:pt>
              </c:strCache>
            </c:strRef>
          </c:tx>
          <c:spPr>
            <a:solidFill>
              <a:srgbClr val="1F698E"/>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Commercial free-to-air TV, excluding on-demand</c:v>
                </c:pt>
                <c:pt idx="1">
                  <c:v>Free video streaming services</c:v>
                </c:pt>
                <c:pt idx="2">
                  <c:v>Online subscription services </c:v>
                </c:pt>
              </c:strCache>
            </c:strRef>
          </c:cat>
          <c:val>
            <c:numRef>
              <c:f>Sheet1!$D$2:$D$4</c:f>
              <c:numCache>
                <c:formatCode>General</c:formatCode>
                <c:ptCount val="3"/>
                <c:pt idx="0">
                  <c:v>53</c:v>
                </c:pt>
                <c:pt idx="1">
                  <c:v>58</c:v>
                </c:pt>
                <c:pt idx="2">
                  <c:v>66</c:v>
                </c:pt>
              </c:numCache>
            </c:numRef>
          </c:val>
          <c:extLst>
            <c:ext xmlns:c16="http://schemas.microsoft.com/office/drawing/2014/chart" uri="{C3380CC4-5D6E-409C-BE32-E72D297353CC}">
              <c16:uniqueId val="{00000002-F36F-4FCC-B1B4-118876F209A0}"/>
            </c:ext>
          </c:extLst>
        </c:ser>
        <c:ser>
          <c:idx val="3"/>
          <c:order val="3"/>
          <c:tx>
            <c:strRef>
              <c:f>Sheet1!$E$1</c:f>
              <c:strCache>
                <c:ptCount val="1"/>
                <c:pt idx="0">
                  <c:v>2023</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Commercial free-to-air TV, excluding on-demand</c:v>
                </c:pt>
                <c:pt idx="1">
                  <c:v>Free video streaming services</c:v>
                </c:pt>
                <c:pt idx="2">
                  <c:v>Online subscription services </c:v>
                </c:pt>
              </c:strCache>
            </c:strRef>
          </c:cat>
          <c:val>
            <c:numRef>
              <c:f>Sheet1!$E$2:$E$4</c:f>
              <c:numCache>
                <c:formatCode>General</c:formatCode>
                <c:ptCount val="3"/>
                <c:pt idx="0">
                  <c:v>51</c:v>
                </c:pt>
                <c:pt idx="1">
                  <c:v>61</c:v>
                </c:pt>
                <c:pt idx="2">
                  <c:v>65</c:v>
                </c:pt>
              </c:numCache>
            </c:numRef>
          </c:val>
          <c:extLst>
            <c:ext xmlns:c16="http://schemas.microsoft.com/office/drawing/2014/chart" uri="{C3380CC4-5D6E-409C-BE32-E72D297353CC}">
              <c16:uniqueId val="{00000003-F36F-4FCC-B1B4-118876F209A0}"/>
            </c:ext>
          </c:extLst>
        </c:ser>
        <c:dLbls>
          <c:showLegendKey val="0"/>
          <c:showVal val="0"/>
          <c:showCatName val="0"/>
          <c:showSerName val="0"/>
          <c:showPercent val="0"/>
          <c:showBubbleSize val="0"/>
        </c:dLbls>
        <c:gapWidth val="219"/>
        <c:axId val="701555096"/>
        <c:axId val="701556176"/>
      </c:barChart>
      <c:catAx>
        <c:axId val="701555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n-US"/>
          </a:p>
        </c:txPr>
        <c:crossAx val="701556176"/>
        <c:crosses val="autoZero"/>
        <c:auto val="1"/>
        <c:lblAlgn val="ctr"/>
        <c:lblOffset val="100"/>
        <c:noMultiLvlLbl val="0"/>
      </c:catAx>
      <c:valAx>
        <c:axId val="701556176"/>
        <c:scaling>
          <c:orientation val="minMax"/>
        </c:scaling>
        <c:delete val="1"/>
        <c:axPos val="l"/>
        <c:numFmt formatCode="General" sourceLinked="1"/>
        <c:majorTickMark val="none"/>
        <c:minorTickMark val="none"/>
        <c:tickLblPos val="nextTo"/>
        <c:crossAx val="701555096"/>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lgn="ctr">
            <a:defRPr lang="en-US"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AU" sz="1000" u="sng" dirty="0">
                <a:solidFill>
                  <a:schemeClr val="tx1"/>
                </a:solidFill>
              </a:rPr>
              <a:t>“I rely on it fully to understand the TV content”</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4280578953288787"/>
          <c:y val="0.20287426765203906"/>
          <c:w val="0.46851319175333878"/>
          <c:h val="0.72628074999328063"/>
        </c:manualLayout>
      </c:layout>
      <c:barChart>
        <c:barDir val="bar"/>
        <c:grouping val="clustered"/>
        <c:varyColors val="0"/>
        <c:ser>
          <c:idx val="0"/>
          <c:order val="0"/>
          <c:tx>
            <c:strRef>
              <c:f>Sheet1!$B$1</c:f>
              <c:strCache>
                <c:ptCount val="1"/>
                <c:pt idx="0">
                  <c:v>Column1</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Live captions</c:v>
                </c:pt>
                <c:pt idx="1">
                  <c:v>Dubbing</c:v>
                </c:pt>
                <c:pt idx="2">
                  <c:v>Subtitles</c:v>
                </c:pt>
                <c:pt idx="3">
                  <c:v>Closed captions </c:v>
                </c:pt>
              </c:strCache>
            </c:strRef>
          </c:cat>
          <c:val>
            <c:numRef>
              <c:f>Sheet1!$B$2:$B$5</c:f>
              <c:numCache>
                <c:formatCode>0%</c:formatCode>
                <c:ptCount val="4"/>
                <c:pt idx="0">
                  <c:v>0.05</c:v>
                </c:pt>
                <c:pt idx="1">
                  <c:v>0.06</c:v>
                </c:pt>
                <c:pt idx="2">
                  <c:v>0.09</c:v>
                </c:pt>
                <c:pt idx="3">
                  <c:v>0.27</c:v>
                </c:pt>
              </c:numCache>
            </c:numRef>
          </c:val>
          <c:extLst>
            <c:ext xmlns:c16="http://schemas.microsoft.com/office/drawing/2014/chart" uri="{C3380CC4-5D6E-409C-BE32-E72D297353CC}">
              <c16:uniqueId val="{00000000-ACD2-4B83-B013-4241631DF6A6}"/>
            </c:ext>
          </c:extLst>
        </c:ser>
        <c:dLbls>
          <c:showLegendKey val="0"/>
          <c:showVal val="0"/>
          <c:showCatName val="0"/>
          <c:showSerName val="0"/>
          <c:showPercent val="0"/>
          <c:showBubbleSize val="0"/>
        </c:dLbls>
        <c:gapWidth val="36"/>
        <c:axId val="701555096"/>
        <c:axId val="701556176"/>
      </c:barChart>
      <c:catAx>
        <c:axId val="7015550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n-US"/>
          </a:p>
        </c:txPr>
        <c:crossAx val="701556176"/>
        <c:crosses val="autoZero"/>
        <c:auto val="1"/>
        <c:lblAlgn val="ctr"/>
        <c:lblOffset val="100"/>
        <c:noMultiLvlLbl val="0"/>
      </c:catAx>
      <c:valAx>
        <c:axId val="701556176"/>
        <c:scaling>
          <c:orientation val="minMax"/>
        </c:scaling>
        <c:delete val="1"/>
        <c:axPos val="b"/>
        <c:numFmt formatCode="0%" sourceLinked="1"/>
        <c:majorTickMark val="none"/>
        <c:minorTickMark val="none"/>
        <c:tickLblPos val="nextTo"/>
        <c:crossAx val="701555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6649957199109739"/>
          <c:y val="0.19085308999780845"/>
          <c:w val="0.51439205615476802"/>
          <c:h val="0.78538093935160402"/>
        </c:manualLayout>
      </c:layout>
      <c:barChart>
        <c:barDir val="bar"/>
        <c:grouping val="stacked"/>
        <c:varyColors val="0"/>
        <c:ser>
          <c:idx val="0"/>
          <c:order val="0"/>
          <c:tx>
            <c:strRef>
              <c:f>Sheet1!$B$1</c:f>
              <c:strCache>
                <c:ptCount val="1"/>
                <c:pt idx="0">
                  <c:v>Strongly disagree</c:v>
                </c:pt>
              </c:strCache>
            </c:strRef>
          </c:tx>
          <c:spPr>
            <a:solidFill>
              <a:srgbClr val="128266"/>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F-AE0E-43E0-AAA5-DC64815E57BF}"/>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E0E-43E0-AAA5-DC64815E57BF}"/>
                </c:ext>
              </c:extLst>
            </c:dLbl>
            <c:dLbl>
              <c:idx val="5"/>
              <c:delete val="1"/>
              <c:extLst>
                <c:ext xmlns:c15="http://schemas.microsoft.com/office/drawing/2012/chart" uri="{CE6537A1-D6FC-4f65-9D91-7224C49458BB}"/>
                <c:ext xmlns:c16="http://schemas.microsoft.com/office/drawing/2014/chart" uri="{C3380CC4-5D6E-409C-BE32-E72D297353CC}">
                  <c16:uniqueId val="{0000000B-AE0E-43E0-AAA5-DC64815E57BF}"/>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9B0-42BE-B7AF-6E64970013CE}"/>
                </c:ext>
              </c:extLst>
            </c:dLbl>
            <c:dLbl>
              <c:idx val="7"/>
              <c:delete val="1"/>
              <c:extLst>
                <c:ext xmlns:c15="http://schemas.microsoft.com/office/drawing/2012/chart" uri="{CE6537A1-D6FC-4f65-9D91-7224C49458BB}"/>
                <c:ext xmlns:c16="http://schemas.microsoft.com/office/drawing/2014/chart" uri="{C3380CC4-5D6E-409C-BE32-E72D297353CC}">
                  <c16:uniqueId val="{00000000-F1A1-4DB8-B173-0D4931BFB1F3}"/>
                </c:ext>
              </c:extLst>
            </c:dLbl>
            <c:dLbl>
              <c:idx val="8"/>
              <c:delete val="1"/>
              <c:extLst>
                <c:ext xmlns:c15="http://schemas.microsoft.com/office/drawing/2012/chart" uri="{CE6537A1-D6FC-4f65-9D91-7224C49458BB}"/>
                <c:ext xmlns:c16="http://schemas.microsoft.com/office/drawing/2014/chart" uri="{C3380CC4-5D6E-409C-BE32-E72D297353CC}">
                  <c16:uniqueId val="{00000001-29B0-42BE-B7AF-6E64970013CE}"/>
                </c:ext>
              </c:extLst>
            </c:dLbl>
            <c:dLbl>
              <c:idx val="9"/>
              <c:delete val="1"/>
              <c:extLst>
                <c:ext xmlns:c15="http://schemas.microsoft.com/office/drawing/2012/chart" uri="{CE6537A1-D6FC-4f65-9D91-7224C49458BB}"/>
                <c:ext xmlns:c16="http://schemas.microsoft.com/office/drawing/2014/chart" uri="{C3380CC4-5D6E-409C-BE32-E72D297353CC}">
                  <c16:uniqueId val="{00000002-29B0-42BE-B7AF-6E64970013C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Free video streaming services</c:v>
                </c:pt>
                <c:pt idx="1">
                  <c:v>Other websites or apps</c:v>
                </c:pt>
                <c:pt idx="2">
                  <c:v>Sports specific website or app</c:v>
                </c:pt>
                <c:pt idx="3">
                  <c:v>Commercial free-to-air on-demand TV</c:v>
                </c:pt>
                <c:pt idx="4">
                  <c:v>Online subscription services</c:v>
                </c:pt>
                <c:pt idx="5">
                  <c:v>Commercial free-to-air TV, excluding on-demand</c:v>
                </c:pt>
                <c:pt idx="6">
                  <c:v>Pay-per-view services</c:v>
                </c:pt>
                <c:pt idx="7">
                  <c:v>Pay TV</c:v>
                </c:pt>
                <c:pt idx="8">
                  <c:v>Publicly owned free-to-air on-demand TV</c:v>
                </c:pt>
                <c:pt idx="9">
                  <c:v>Publicly owned free-to-air TV, excluding on-demand</c:v>
                </c:pt>
              </c:strCache>
            </c:strRef>
          </c:cat>
          <c:val>
            <c:numRef>
              <c:f>Sheet1!$B$2:$B$11</c:f>
              <c:numCache>
                <c:formatCode>0</c:formatCode>
                <c:ptCount val="10"/>
                <c:pt idx="0">
                  <c:v>6.9966678716660002</c:v>
                </c:pt>
                <c:pt idx="1">
                  <c:v>6.7547860342399995</c:v>
                </c:pt>
                <c:pt idx="2">
                  <c:v>10.318138675910001</c:v>
                </c:pt>
                <c:pt idx="3">
                  <c:v>4.2733907728340004</c:v>
                </c:pt>
                <c:pt idx="4">
                  <c:v>5.1584898017520002</c:v>
                </c:pt>
                <c:pt idx="5">
                  <c:v>3.1172842586009999</c:v>
                </c:pt>
                <c:pt idx="6">
                  <c:v>14.098482593690001</c:v>
                </c:pt>
                <c:pt idx="7">
                  <c:v>1.88796455846</c:v>
                </c:pt>
                <c:pt idx="8">
                  <c:v>1.283016572959</c:v>
                </c:pt>
                <c:pt idx="9">
                  <c:v>0.89189796169269997</c:v>
                </c:pt>
              </c:numCache>
            </c:numRef>
          </c:val>
          <c:extLst>
            <c:ext xmlns:c16="http://schemas.microsoft.com/office/drawing/2014/chart" uri="{C3380CC4-5D6E-409C-BE32-E72D297353CC}">
              <c16:uniqueId val="{00000000-CC35-47A2-8EF7-13E4ED86E69F}"/>
            </c:ext>
          </c:extLst>
        </c:ser>
        <c:ser>
          <c:idx val="1"/>
          <c:order val="1"/>
          <c:tx>
            <c:strRef>
              <c:f>Sheet1!$C$1</c:f>
              <c:strCache>
                <c:ptCount val="1"/>
                <c:pt idx="0">
                  <c:v>Disagree</c:v>
                </c:pt>
              </c:strCache>
            </c:strRef>
          </c:tx>
          <c:spPr>
            <a:solidFill>
              <a:srgbClr val="1CC49B"/>
            </a:solidFill>
            <a:ln>
              <a:noFill/>
            </a:ln>
            <a:effectLst/>
          </c:spPr>
          <c:invertIfNegative val="0"/>
          <c:dLbls>
            <c:dLbl>
              <c:idx val="3"/>
              <c:layout>
                <c:manualLayout>
                  <c:x val="9.541212308689772E-3"/>
                  <c:y val="6.8753566591266919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E0E-43E0-AAA5-DC64815E57BF}"/>
                </c:ext>
              </c:extLst>
            </c:dLbl>
            <c:dLbl>
              <c:idx val="6"/>
              <c:delete val="1"/>
              <c:extLst>
                <c:ext xmlns:c15="http://schemas.microsoft.com/office/drawing/2012/chart" uri="{CE6537A1-D6FC-4f65-9D91-7224C49458BB}"/>
                <c:ext xmlns:c16="http://schemas.microsoft.com/office/drawing/2014/chart" uri="{C3380CC4-5D6E-409C-BE32-E72D297353CC}">
                  <c16:uniqueId val="{00000001-F1A1-4DB8-B173-0D4931BFB1F3}"/>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9B0-42BE-B7AF-6E64970013CE}"/>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9B0-42BE-B7AF-6E64970013C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Free video streaming services</c:v>
                </c:pt>
                <c:pt idx="1">
                  <c:v>Other websites or apps</c:v>
                </c:pt>
                <c:pt idx="2">
                  <c:v>Sports specific website or app</c:v>
                </c:pt>
                <c:pt idx="3">
                  <c:v>Commercial free-to-air on-demand TV</c:v>
                </c:pt>
                <c:pt idx="4">
                  <c:v>Online subscription services</c:v>
                </c:pt>
                <c:pt idx="5">
                  <c:v>Commercial free-to-air TV, excluding on-demand</c:v>
                </c:pt>
                <c:pt idx="6">
                  <c:v>Pay-per-view services</c:v>
                </c:pt>
                <c:pt idx="7">
                  <c:v>Pay TV</c:v>
                </c:pt>
                <c:pt idx="8">
                  <c:v>Publicly owned free-to-air on-demand TV</c:v>
                </c:pt>
                <c:pt idx="9">
                  <c:v>Publicly owned free-to-air TV, excluding on-demand</c:v>
                </c:pt>
              </c:strCache>
            </c:strRef>
          </c:cat>
          <c:val>
            <c:numRef>
              <c:f>Sheet1!$C$2:$C$11</c:f>
              <c:numCache>
                <c:formatCode>0</c:formatCode>
                <c:ptCount val="10"/>
                <c:pt idx="0">
                  <c:v>22.873238339549999</c:v>
                </c:pt>
                <c:pt idx="1">
                  <c:v>22.679704412419998</c:v>
                </c:pt>
                <c:pt idx="2">
                  <c:v>13.41941264473</c:v>
                </c:pt>
                <c:pt idx="3">
                  <c:v>15.725415827530002</c:v>
                </c:pt>
                <c:pt idx="4">
                  <c:v>13.472439642889999</c:v>
                </c:pt>
                <c:pt idx="5">
                  <c:v>14.523857990280002</c:v>
                </c:pt>
                <c:pt idx="6">
                  <c:v>2.6939662914169999</c:v>
                </c:pt>
                <c:pt idx="7">
                  <c:v>10.639556568630001</c:v>
                </c:pt>
                <c:pt idx="8">
                  <c:v>4.7258318760359996</c:v>
                </c:pt>
                <c:pt idx="9">
                  <c:v>4.8341061051300001</c:v>
                </c:pt>
              </c:numCache>
            </c:numRef>
          </c:val>
          <c:extLst>
            <c:ext xmlns:c16="http://schemas.microsoft.com/office/drawing/2014/chart" uri="{C3380CC4-5D6E-409C-BE32-E72D297353CC}">
              <c16:uniqueId val="{00000001-CC35-47A2-8EF7-13E4ED86E69F}"/>
            </c:ext>
          </c:extLst>
        </c:ser>
        <c:ser>
          <c:idx val="2"/>
          <c:order val="2"/>
          <c:tx>
            <c:strRef>
              <c:f>Sheet1!$D$1</c:f>
              <c:strCache>
                <c:ptCount val="1"/>
                <c:pt idx="0">
                  <c:v>Neither agree or disagree</c:v>
                </c:pt>
              </c:strCache>
            </c:strRef>
          </c:tx>
          <c:spPr>
            <a:solidFill>
              <a:srgbClr val="94949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Free video streaming services</c:v>
                </c:pt>
                <c:pt idx="1">
                  <c:v>Other websites or apps</c:v>
                </c:pt>
                <c:pt idx="2">
                  <c:v>Sports specific website or app</c:v>
                </c:pt>
                <c:pt idx="3">
                  <c:v>Commercial free-to-air on-demand TV</c:v>
                </c:pt>
                <c:pt idx="4">
                  <c:v>Online subscription services</c:v>
                </c:pt>
                <c:pt idx="5">
                  <c:v>Commercial free-to-air TV, excluding on-demand</c:v>
                </c:pt>
                <c:pt idx="6">
                  <c:v>Pay-per-view services</c:v>
                </c:pt>
                <c:pt idx="7">
                  <c:v>Pay TV</c:v>
                </c:pt>
                <c:pt idx="8">
                  <c:v>Publicly owned free-to-air on-demand TV</c:v>
                </c:pt>
                <c:pt idx="9">
                  <c:v>Publicly owned free-to-air TV, excluding on-demand</c:v>
                </c:pt>
              </c:strCache>
            </c:strRef>
          </c:cat>
          <c:val>
            <c:numRef>
              <c:f>Sheet1!$D$2:$D$11</c:f>
              <c:numCache>
                <c:formatCode>0</c:formatCode>
                <c:ptCount val="10"/>
                <c:pt idx="0">
                  <c:v>42.909619016900002</c:v>
                </c:pt>
                <c:pt idx="1">
                  <c:v>44.561999275250002</c:v>
                </c:pt>
                <c:pt idx="2">
                  <c:v>36.972111474340004</c:v>
                </c:pt>
                <c:pt idx="3">
                  <c:v>34.638611033080004</c:v>
                </c:pt>
                <c:pt idx="4">
                  <c:v>43.974877912170001</c:v>
                </c:pt>
                <c:pt idx="5">
                  <c:v>34.471718246110001</c:v>
                </c:pt>
                <c:pt idx="6">
                  <c:v>44.959817338949996</c:v>
                </c:pt>
                <c:pt idx="7">
                  <c:v>44.393179325670005</c:v>
                </c:pt>
                <c:pt idx="8">
                  <c:v>31.28851953477</c:v>
                </c:pt>
                <c:pt idx="9">
                  <c:v>29.414325835909999</c:v>
                </c:pt>
              </c:numCache>
            </c:numRef>
          </c:val>
          <c:extLst>
            <c:ext xmlns:c16="http://schemas.microsoft.com/office/drawing/2014/chart" uri="{C3380CC4-5D6E-409C-BE32-E72D297353CC}">
              <c16:uniqueId val="{00000002-CC35-47A2-8EF7-13E4ED86E69F}"/>
            </c:ext>
          </c:extLst>
        </c:ser>
        <c:ser>
          <c:idx val="3"/>
          <c:order val="3"/>
          <c:tx>
            <c:strRef>
              <c:f>Sheet1!$E$1</c:f>
              <c:strCache>
                <c:ptCount val="1"/>
                <c:pt idx="0">
                  <c:v>Agree</c:v>
                </c:pt>
              </c:strCache>
            </c:strRef>
          </c:tx>
          <c:spPr>
            <a:solidFill>
              <a:srgbClr val="9B2CB8"/>
            </a:solidFill>
            <a:ln>
              <a:noFill/>
            </a:ln>
            <a:effectLst/>
          </c:spPr>
          <c:invertIfNegative val="0"/>
          <c:dLbls>
            <c:dLbl>
              <c:idx val="0"/>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rgbClr val="FFFFFF"/>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9B0-42BE-B7AF-6E64970013C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FFFF"/>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Free video streaming services</c:v>
                </c:pt>
                <c:pt idx="1">
                  <c:v>Other websites or apps</c:v>
                </c:pt>
                <c:pt idx="2">
                  <c:v>Sports specific website or app</c:v>
                </c:pt>
                <c:pt idx="3">
                  <c:v>Commercial free-to-air on-demand TV</c:v>
                </c:pt>
                <c:pt idx="4">
                  <c:v>Online subscription services</c:v>
                </c:pt>
                <c:pt idx="5">
                  <c:v>Commercial free-to-air TV, excluding on-demand</c:v>
                </c:pt>
                <c:pt idx="6">
                  <c:v>Pay-per-view services</c:v>
                </c:pt>
                <c:pt idx="7">
                  <c:v>Pay TV</c:v>
                </c:pt>
                <c:pt idx="8">
                  <c:v>Publicly owned free-to-air on-demand TV</c:v>
                </c:pt>
                <c:pt idx="9">
                  <c:v>Publicly owned free-to-air TV, excluding on-demand</c:v>
                </c:pt>
              </c:strCache>
            </c:strRef>
          </c:cat>
          <c:val>
            <c:numRef>
              <c:f>Sheet1!$E$2:$E$11</c:f>
              <c:numCache>
                <c:formatCode>0</c:formatCode>
                <c:ptCount val="10"/>
                <c:pt idx="0">
                  <c:v>24.919697181659998</c:v>
                </c:pt>
                <c:pt idx="1">
                  <c:v>23.931063684400002</c:v>
                </c:pt>
                <c:pt idx="2">
                  <c:v>33.089614076800004</c:v>
                </c:pt>
                <c:pt idx="3">
                  <c:v>36.544280765170001</c:v>
                </c:pt>
                <c:pt idx="4">
                  <c:v>34.400769725730001</c:v>
                </c:pt>
                <c:pt idx="5">
                  <c:v>43.987571467850003</c:v>
                </c:pt>
                <c:pt idx="6">
                  <c:v>29.279537873180001</c:v>
                </c:pt>
                <c:pt idx="7">
                  <c:v>39.86458864195</c:v>
                </c:pt>
                <c:pt idx="8">
                  <c:v>55.64799546783</c:v>
                </c:pt>
                <c:pt idx="9">
                  <c:v>56.302365092170007</c:v>
                </c:pt>
              </c:numCache>
            </c:numRef>
          </c:val>
          <c:extLst>
            <c:ext xmlns:c16="http://schemas.microsoft.com/office/drawing/2014/chart" uri="{C3380CC4-5D6E-409C-BE32-E72D297353CC}">
              <c16:uniqueId val="{00000003-CC35-47A2-8EF7-13E4ED86E69F}"/>
            </c:ext>
          </c:extLst>
        </c:ser>
        <c:ser>
          <c:idx val="4"/>
          <c:order val="4"/>
          <c:tx>
            <c:strRef>
              <c:f>Sheet1!$F$1</c:f>
              <c:strCache>
                <c:ptCount val="1"/>
                <c:pt idx="0">
                  <c:v>Strongly agree</c:v>
                </c:pt>
              </c:strCache>
            </c:strRef>
          </c:tx>
          <c:spPr>
            <a:solidFill>
              <a:srgbClr val="5AC0E7"/>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F1A1-4DB8-B173-0D4931BFB1F3}"/>
                </c:ext>
              </c:extLst>
            </c:dLbl>
            <c:dLbl>
              <c:idx val="1"/>
              <c:delete val="1"/>
              <c:extLst>
                <c:ext xmlns:c15="http://schemas.microsoft.com/office/drawing/2012/chart" uri="{CE6537A1-D6FC-4f65-9D91-7224C49458BB}"/>
                <c:ext xmlns:c16="http://schemas.microsoft.com/office/drawing/2014/chart" uri="{C3380CC4-5D6E-409C-BE32-E72D297353CC}">
                  <c16:uniqueId val="{00000003-F1A1-4DB8-B173-0D4931BFB1F3}"/>
                </c:ext>
              </c:extLst>
            </c:dLbl>
            <c:dLbl>
              <c:idx val="4"/>
              <c:delete val="1"/>
              <c:extLst>
                <c:ext xmlns:c15="http://schemas.microsoft.com/office/drawing/2012/chart" uri="{CE6537A1-D6FC-4f65-9D91-7224C49458BB}"/>
                <c:ext xmlns:c16="http://schemas.microsoft.com/office/drawing/2014/chart" uri="{C3380CC4-5D6E-409C-BE32-E72D297353CC}">
                  <c16:uniqueId val="{00000004-F1A1-4DB8-B173-0D4931BFB1F3}"/>
                </c:ext>
              </c:extLst>
            </c:dLbl>
            <c:dLbl>
              <c:idx val="5"/>
              <c:delete val="1"/>
              <c:extLst>
                <c:ext xmlns:c15="http://schemas.microsoft.com/office/drawing/2012/chart" uri="{CE6537A1-D6FC-4f65-9D91-7224C49458BB}"/>
                <c:ext xmlns:c16="http://schemas.microsoft.com/office/drawing/2014/chart" uri="{C3380CC4-5D6E-409C-BE32-E72D297353CC}">
                  <c16:uniqueId val="{00000005-AE0E-43E0-AAA5-DC64815E57BF}"/>
                </c:ext>
              </c:extLst>
            </c:dLbl>
            <c:dLbl>
              <c:idx val="7"/>
              <c:delete val="1"/>
              <c:extLst>
                <c:ext xmlns:c15="http://schemas.microsoft.com/office/drawing/2012/chart" uri="{CE6537A1-D6FC-4f65-9D91-7224C49458BB}"/>
                <c:ext xmlns:c16="http://schemas.microsoft.com/office/drawing/2014/chart" uri="{C3380CC4-5D6E-409C-BE32-E72D297353CC}">
                  <c16:uniqueId val="{00000009-9232-47AF-AF20-29A6D89868A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Free video streaming services</c:v>
                </c:pt>
                <c:pt idx="1">
                  <c:v>Other websites or apps</c:v>
                </c:pt>
                <c:pt idx="2">
                  <c:v>Sports specific website or app</c:v>
                </c:pt>
                <c:pt idx="3">
                  <c:v>Commercial free-to-air on-demand TV</c:v>
                </c:pt>
                <c:pt idx="4">
                  <c:v>Online subscription services</c:v>
                </c:pt>
                <c:pt idx="5">
                  <c:v>Commercial free-to-air TV, excluding on-demand</c:v>
                </c:pt>
                <c:pt idx="6">
                  <c:v>Pay-per-view services</c:v>
                </c:pt>
                <c:pt idx="7">
                  <c:v>Pay TV</c:v>
                </c:pt>
                <c:pt idx="8">
                  <c:v>Publicly owned free-to-air on-demand TV</c:v>
                </c:pt>
                <c:pt idx="9">
                  <c:v>Publicly owned free-to-air TV, excluding on-demand</c:v>
                </c:pt>
              </c:strCache>
            </c:strRef>
          </c:cat>
          <c:val>
            <c:numRef>
              <c:f>Sheet1!$F$2:$F$11</c:f>
              <c:numCache>
                <c:formatCode>0</c:formatCode>
                <c:ptCount val="10"/>
                <c:pt idx="0">
                  <c:v>1.778384273648</c:v>
                </c:pt>
                <c:pt idx="1">
                  <c:v>1.6765018252699999</c:v>
                </c:pt>
                <c:pt idx="2">
                  <c:v>6.2007231282249995</c:v>
                </c:pt>
                <c:pt idx="3">
                  <c:v>6.0092845088660001</c:v>
                </c:pt>
                <c:pt idx="4">
                  <c:v>2.6456292337230001</c:v>
                </c:pt>
                <c:pt idx="5">
                  <c:v>3.8338942312880002</c:v>
                </c:pt>
                <c:pt idx="6">
                  <c:v>8.9681959027589997</c:v>
                </c:pt>
                <c:pt idx="7">
                  <c:v>3.214710905295</c:v>
                </c:pt>
                <c:pt idx="8">
                  <c:v>7.0546365484020006</c:v>
                </c:pt>
                <c:pt idx="9">
                  <c:v>8.5573050050979997</c:v>
                </c:pt>
              </c:numCache>
            </c:numRef>
          </c:val>
          <c:extLst>
            <c:ext xmlns:c16="http://schemas.microsoft.com/office/drawing/2014/chart" uri="{C3380CC4-5D6E-409C-BE32-E72D297353CC}">
              <c16:uniqueId val="{00000004-CC35-47A2-8EF7-13E4ED86E69F}"/>
            </c:ext>
          </c:extLst>
        </c:ser>
        <c:dLbls>
          <c:showLegendKey val="0"/>
          <c:showVal val="0"/>
          <c:showCatName val="0"/>
          <c:showSerName val="0"/>
          <c:showPercent val="0"/>
          <c:showBubbleSize val="0"/>
        </c:dLbls>
        <c:gapWidth val="100"/>
        <c:overlap val="100"/>
        <c:axId val="191480808"/>
        <c:axId val="191479240"/>
      </c:barChart>
      <c:valAx>
        <c:axId val="191479240"/>
        <c:scaling>
          <c:orientation val="minMax"/>
          <c:max val="100"/>
        </c:scaling>
        <c:delete val="0"/>
        <c:axPos val="b"/>
        <c:numFmt formatCode="0" sourceLinked="1"/>
        <c:majorTickMark val="out"/>
        <c:minorTickMark val="none"/>
        <c:tickLblPos val="nextTo"/>
        <c:txPr>
          <a:bodyPr/>
          <a:lstStyle/>
          <a:p>
            <a:pPr>
              <a:defRPr sz="1000">
                <a:solidFill>
                  <a:schemeClr val="tx1"/>
                </a:solidFill>
              </a:defRPr>
            </a:pPr>
            <a:endParaRPr lang="en-US"/>
          </a:p>
        </c:txPr>
        <c:crossAx val="191480808"/>
        <c:crosses val="max"/>
        <c:crossBetween val="between"/>
        <c:majorUnit val="20"/>
        <c:minorUnit val="10"/>
      </c:valAx>
      <c:catAx>
        <c:axId val="191480808"/>
        <c:scaling>
          <c:orientation val="maxMin"/>
        </c:scaling>
        <c:delete val="1"/>
        <c:axPos val="l"/>
        <c:numFmt formatCode="General" sourceLinked="1"/>
        <c:majorTickMark val="out"/>
        <c:minorTickMark val="none"/>
        <c:tickLblPos val="nextTo"/>
        <c:crossAx val="191479240"/>
        <c:crosses val="autoZero"/>
        <c:auto val="1"/>
        <c:lblAlgn val="ctr"/>
        <c:lblOffset val="100"/>
        <c:noMultiLvlLbl val="0"/>
      </c:catAx>
      <c:spPr>
        <a:noFill/>
        <a:ln>
          <a:noFill/>
        </a:ln>
        <a:effectLst/>
      </c:spPr>
    </c:plotArea>
    <c:legend>
      <c:legendPos val="b"/>
      <c:layout>
        <c:manualLayout>
          <c:xMode val="edge"/>
          <c:yMode val="edge"/>
          <c:x val="0.41160229412771787"/>
          <c:y val="3.3223098448232007E-2"/>
          <c:w val="0.58839770587228213"/>
          <c:h val="0.1366497762071407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2">
    <c:autoUpdate val="0"/>
  </c:externalData>
  <c:userShapes r:id="rId3"/>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695451004576943"/>
          <c:y val="0.13222231672647336"/>
          <c:w val="0.52176785498427269"/>
          <c:h val="0.84581741184339576"/>
        </c:manualLayout>
      </c:layout>
      <c:barChart>
        <c:barDir val="bar"/>
        <c:grouping val="clustered"/>
        <c:varyColors val="0"/>
        <c:ser>
          <c:idx val="0"/>
          <c:order val="0"/>
          <c:tx>
            <c:strRef>
              <c:f>Sheet1!$B$1</c:f>
              <c:strCache>
                <c:ptCount val="1"/>
                <c:pt idx="0">
                  <c:v>2023</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Pressure to buy goods or services</c:v>
                </c:pt>
                <c:pt idx="1">
                  <c:v>Frequency and/or repetition</c:v>
                </c:pt>
                <c:pt idx="2">
                  <c:v>Gambling or betting</c:v>
                </c:pt>
                <c:pt idx="3">
                  <c:v>Encouraging unhealthy eating habits</c:v>
                </c:pt>
                <c:pt idx="4">
                  <c:v>Sex / nudity / sexually suggestive content</c:v>
                </c:pt>
                <c:pt idx="5">
                  <c:v>Depiction of violence</c:v>
                </c:pt>
                <c:pt idx="6">
                  <c:v>Alcohol</c:v>
                </c:pt>
                <c:pt idx="7">
                  <c:v>Depiction of harmful behaviour</c:v>
                </c:pt>
                <c:pt idx="8">
                  <c:v>Other</c:v>
                </c:pt>
              </c:strCache>
            </c:strRef>
          </c:cat>
          <c:val>
            <c:numRef>
              <c:f>Sheet1!$B$2:$B$10</c:f>
              <c:numCache>
                <c:formatCode>0</c:formatCode>
                <c:ptCount val="9"/>
                <c:pt idx="0">
                  <c:v>57.109714447579996</c:v>
                </c:pt>
                <c:pt idx="1">
                  <c:v>53.599838656959996</c:v>
                </c:pt>
                <c:pt idx="2">
                  <c:v>44.087473021160001</c:v>
                </c:pt>
                <c:pt idx="3">
                  <c:v>38.717047039309996</c:v>
                </c:pt>
                <c:pt idx="4">
                  <c:v>31.542603424220001</c:v>
                </c:pt>
                <c:pt idx="5">
                  <c:v>18.712909525169998</c:v>
                </c:pt>
                <c:pt idx="6">
                  <c:v>18.384394149830001</c:v>
                </c:pt>
                <c:pt idx="7">
                  <c:v>15.53712102633</c:v>
                </c:pt>
                <c:pt idx="8">
                  <c:v>6.1184907976330001</c:v>
                </c:pt>
              </c:numCache>
            </c:numRef>
          </c:val>
          <c:extLst>
            <c:ext xmlns:c16="http://schemas.microsoft.com/office/drawing/2014/chart" uri="{C3380CC4-5D6E-409C-BE32-E72D297353CC}">
              <c16:uniqueId val="{00000006-5E1B-48DA-AF9C-C1B6FB27BD96}"/>
            </c:ext>
          </c:extLst>
        </c:ser>
        <c:ser>
          <c:idx val="1"/>
          <c:order val="1"/>
          <c:tx>
            <c:strRef>
              <c:f>Sheet1!$C$1</c:f>
              <c:strCache>
                <c:ptCount val="1"/>
                <c:pt idx="0">
                  <c:v>2022</c:v>
                </c:pt>
              </c:strCache>
            </c:strRef>
          </c:tx>
          <c:spPr>
            <a:solidFill>
              <a:schemeClr val="accent6"/>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481-4723-B273-060E94D5B99D}"/>
                </c:ext>
              </c:extLst>
            </c:dLbl>
            <c:dLbl>
              <c:idx val="1"/>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481-4723-B273-060E94D5B99D}"/>
                </c:ext>
              </c:extLst>
            </c:dLbl>
            <c:dLbl>
              <c:idx val="3"/>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A10-4D4E-9C56-1AE52171BDEE}"/>
                </c:ext>
              </c:extLst>
            </c:dLbl>
            <c:dLbl>
              <c:idx val="4"/>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481-4723-B273-060E94D5B99D}"/>
                </c:ext>
              </c:extLst>
            </c:dLbl>
            <c:dLbl>
              <c:idx val="5"/>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481-4723-B273-060E94D5B99D}"/>
                </c:ext>
              </c:extLst>
            </c:dLbl>
            <c:dLbl>
              <c:idx val="6"/>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481-4723-B273-060E94D5B99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Pressure to buy goods or services</c:v>
                </c:pt>
                <c:pt idx="1">
                  <c:v>Frequency and/or repetition</c:v>
                </c:pt>
                <c:pt idx="2">
                  <c:v>Gambling or betting</c:v>
                </c:pt>
                <c:pt idx="3">
                  <c:v>Encouraging unhealthy eating habits</c:v>
                </c:pt>
                <c:pt idx="4">
                  <c:v>Sex / nudity / sexually suggestive content</c:v>
                </c:pt>
                <c:pt idx="5">
                  <c:v>Depiction of violence</c:v>
                </c:pt>
                <c:pt idx="6">
                  <c:v>Alcohol</c:v>
                </c:pt>
                <c:pt idx="7">
                  <c:v>Depiction of harmful behaviour</c:v>
                </c:pt>
                <c:pt idx="8">
                  <c:v>Other</c:v>
                </c:pt>
              </c:strCache>
            </c:strRef>
          </c:cat>
          <c:val>
            <c:numRef>
              <c:f>Sheet1!$C$2:$C$10</c:f>
              <c:numCache>
                <c:formatCode>0</c:formatCode>
                <c:ptCount val="9"/>
                <c:pt idx="0">
                  <c:v>55.851878110299999</c:v>
                </c:pt>
                <c:pt idx="1">
                  <c:v>53.219535258030007</c:v>
                </c:pt>
                <c:pt idx="2">
                  <c:v>37.646342290669999</c:v>
                </c:pt>
                <c:pt idx="3">
                  <c:v>39.175974874280001</c:v>
                </c:pt>
                <c:pt idx="4">
                  <c:v>26.869377698129998</c:v>
                </c:pt>
                <c:pt idx="5">
                  <c:v>17.867605255050002</c:v>
                </c:pt>
                <c:pt idx="6">
                  <c:v>18.07653602716</c:v>
                </c:pt>
                <c:pt idx="7">
                  <c:v>14.592651916400001</c:v>
                </c:pt>
                <c:pt idx="8">
                  <c:v>4.5799145283979996</c:v>
                </c:pt>
              </c:numCache>
            </c:numRef>
          </c:val>
          <c:extLst>
            <c:ext xmlns:c16="http://schemas.microsoft.com/office/drawing/2014/chart" uri="{C3380CC4-5D6E-409C-BE32-E72D297353CC}">
              <c16:uniqueId val="{00000000-0460-4F02-B069-53EB12AA6D2D}"/>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7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387257614619031"/>
          <c:y val="9.7851072831519441E-3"/>
          <c:w val="0.4861274238538098"/>
          <c:h val="0.98042978543369608"/>
        </c:manualLayout>
      </c:layout>
      <c:barChart>
        <c:barDir val="bar"/>
        <c:grouping val="clustered"/>
        <c:varyColors val="0"/>
        <c:ser>
          <c:idx val="0"/>
          <c:order val="0"/>
          <c:tx>
            <c:strRef>
              <c:f>Sheet1!$B$1</c:f>
              <c:strCache>
                <c:ptCount val="1"/>
                <c:pt idx="0">
                  <c:v>8-10</c:v>
                </c:pt>
              </c:strCache>
            </c:strRef>
          </c:tx>
          <c:spPr>
            <a:solidFill>
              <a:srgbClr val="9B2CB8"/>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ACC-4B48-9E5B-86744AA901B3}"/>
                </c:ext>
              </c:extLst>
            </c:dLbl>
            <c:dLbl>
              <c:idx val="1"/>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ACC-4B48-9E5B-86744AA901B3}"/>
                </c:ext>
              </c:extLst>
            </c:dLbl>
            <c:dLbl>
              <c:idx val="11"/>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22D-4EB0-BC19-72D34FC232BC}"/>
                </c:ext>
              </c:extLst>
            </c:dLbl>
            <c:dLbl>
              <c:idx val="15"/>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22D-4EB0-BC19-72D34FC232B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6"/>
                <c:pt idx="0">
                  <c:v>Commercial free-to-air TV, excluding on-demand</c:v>
                </c:pt>
                <c:pt idx="1">
                  <c:v>Free video streaming services</c:v>
                </c:pt>
                <c:pt idx="2">
                  <c:v>Outdoor advertising</c:v>
                </c:pt>
                <c:pt idx="3">
                  <c:v>Radio</c:v>
                </c:pt>
                <c:pt idx="4">
                  <c:v>Social Media websites and apps</c:v>
                </c:pt>
                <c:pt idx="5">
                  <c:v>Sports specific website or app</c:v>
                </c:pt>
                <c:pt idx="6">
                  <c:v>Commercial free-to-air on-demand TV</c:v>
                </c:pt>
                <c:pt idx="7">
                  <c:v>Public transport</c:v>
                </c:pt>
                <c:pt idx="8">
                  <c:v>Newspapers, magazines or catalogues</c:v>
                </c:pt>
                <c:pt idx="9">
                  <c:v>Search engine marketing</c:v>
                </c:pt>
                <c:pt idx="10">
                  <c:v>Online music streaming services</c:v>
                </c:pt>
                <c:pt idx="11">
                  <c:v>Online subscription services</c:v>
                </c:pt>
                <c:pt idx="12">
                  <c:v>Special events</c:v>
                </c:pt>
                <c:pt idx="13">
                  <c:v>Other websites</c:v>
                </c:pt>
                <c:pt idx="14">
                  <c:v>Gaming or video gaming</c:v>
                </c:pt>
                <c:pt idx="15">
                  <c:v>Foxtel, Fetch TV (Pay TV)</c:v>
                </c:pt>
              </c:strCache>
            </c:strRef>
          </c:cat>
          <c:val>
            <c:numRef>
              <c:f>Sheet1!$B$2:$B$19</c:f>
              <c:numCache>
                <c:formatCode>0</c:formatCode>
                <c:ptCount val="16"/>
                <c:pt idx="0">
                  <c:v>36.521216365720001</c:v>
                </c:pt>
                <c:pt idx="1">
                  <c:v>25.421607107779998</c:v>
                </c:pt>
                <c:pt idx="2">
                  <c:v>17.812362407320002</c:v>
                </c:pt>
                <c:pt idx="3">
                  <c:v>15.52999848386</c:v>
                </c:pt>
                <c:pt idx="4">
                  <c:v>11.3231885393</c:v>
                </c:pt>
                <c:pt idx="5">
                  <c:v>10.6669029791</c:v>
                </c:pt>
                <c:pt idx="6">
                  <c:v>10.62184387786</c:v>
                </c:pt>
                <c:pt idx="7">
                  <c:v>10.398035496109999</c:v>
                </c:pt>
                <c:pt idx="8">
                  <c:v>8.995765514595</c:v>
                </c:pt>
                <c:pt idx="9">
                  <c:v>6.1912255515570003</c:v>
                </c:pt>
                <c:pt idx="10">
                  <c:v>5.9674171698089999</c:v>
                </c:pt>
                <c:pt idx="11">
                  <c:v>4.3859785664230007</c:v>
                </c:pt>
                <c:pt idx="12">
                  <c:v>3.2075169666519998</c:v>
                </c:pt>
                <c:pt idx="13">
                  <c:v>2.3274230247059999</c:v>
                </c:pt>
                <c:pt idx="14">
                  <c:v>1.5814386033849999</c:v>
                </c:pt>
                <c:pt idx="15">
                  <c:v>1.4022699815190001</c:v>
                </c:pt>
              </c:numCache>
            </c:numRef>
          </c:val>
          <c:extLst>
            <c:ext xmlns:c16="http://schemas.microsoft.com/office/drawing/2014/chart" uri="{C3380CC4-5D6E-409C-BE32-E72D297353CC}">
              <c16:uniqueId val="{00000006-2ACC-4B48-9E5B-86744AA901B3}"/>
            </c:ext>
          </c:extLst>
        </c:ser>
        <c:ser>
          <c:idx val="1"/>
          <c:order val="1"/>
          <c:tx>
            <c:strRef>
              <c:f>Sheet1!$C$1</c:f>
              <c:strCache>
                <c:ptCount val="1"/>
                <c:pt idx="0">
                  <c:v>11-15</c:v>
                </c:pt>
              </c:strCache>
            </c:strRef>
          </c:tx>
          <c:spPr>
            <a:solidFill>
              <a:srgbClr val="4C7DC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6"/>
                <c:pt idx="0">
                  <c:v>Commercial free-to-air TV, excluding on-demand</c:v>
                </c:pt>
                <c:pt idx="1">
                  <c:v>Free video streaming services</c:v>
                </c:pt>
                <c:pt idx="2">
                  <c:v>Outdoor advertising</c:v>
                </c:pt>
                <c:pt idx="3">
                  <c:v>Radio</c:v>
                </c:pt>
                <c:pt idx="4">
                  <c:v>Social Media websites and apps</c:v>
                </c:pt>
                <c:pt idx="5">
                  <c:v>Sports specific website or app</c:v>
                </c:pt>
                <c:pt idx="6">
                  <c:v>Commercial free-to-air on-demand TV</c:v>
                </c:pt>
                <c:pt idx="7">
                  <c:v>Public transport</c:v>
                </c:pt>
                <c:pt idx="8">
                  <c:v>Newspapers, magazines or catalogues</c:v>
                </c:pt>
                <c:pt idx="9">
                  <c:v>Search engine marketing</c:v>
                </c:pt>
                <c:pt idx="10">
                  <c:v>Online music streaming services</c:v>
                </c:pt>
                <c:pt idx="11">
                  <c:v>Online subscription services</c:v>
                </c:pt>
                <c:pt idx="12">
                  <c:v>Special events</c:v>
                </c:pt>
                <c:pt idx="13">
                  <c:v>Other websites</c:v>
                </c:pt>
                <c:pt idx="14">
                  <c:v>Gaming or video gaming</c:v>
                </c:pt>
                <c:pt idx="15">
                  <c:v>Foxtel, Fetch TV (Pay TV)</c:v>
                </c:pt>
              </c:strCache>
            </c:strRef>
          </c:cat>
          <c:val>
            <c:numRef>
              <c:f>Sheet1!$C$2:$C$19</c:f>
              <c:numCache>
                <c:formatCode>0</c:formatCode>
                <c:ptCount val="16"/>
                <c:pt idx="0">
                  <c:v>25.843185899089999</c:v>
                </c:pt>
                <c:pt idx="1">
                  <c:v>31.052985159379997</c:v>
                </c:pt>
                <c:pt idx="2">
                  <c:v>12.105599854159999</c:v>
                </c:pt>
                <c:pt idx="3">
                  <c:v>8.3652474033890005</c:v>
                </c:pt>
                <c:pt idx="4">
                  <c:v>28.553093461500001</c:v>
                </c:pt>
                <c:pt idx="5">
                  <c:v>12.47932169862</c:v>
                </c:pt>
                <c:pt idx="6">
                  <c:v>8.4377387855069994</c:v>
                </c:pt>
                <c:pt idx="7">
                  <c:v>5.299847259421</c:v>
                </c:pt>
                <c:pt idx="8">
                  <c:v>1.8789545338939999</c:v>
                </c:pt>
                <c:pt idx="9">
                  <c:v>3.1196622631839999</c:v>
                </c:pt>
                <c:pt idx="10">
                  <c:v>4.3603699924740003</c:v>
                </c:pt>
                <c:pt idx="11">
                  <c:v>5.8295698255929995</c:v>
                </c:pt>
                <c:pt idx="12">
                  <c:v>5.8845045906969995</c:v>
                </c:pt>
                <c:pt idx="13">
                  <c:v>8.1007224432470011</c:v>
                </c:pt>
                <c:pt idx="14">
                  <c:v>6.5220787494130006</c:v>
                </c:pt>
                <c:pt idx="15">
                  <c:v>4.0591395301309996</c:v>
                </c:pt>
              </c:numCache>
            </c:numRef>
          </c:val>
          <c:extLst>
            <c:ext xmlns:c16="http://schemas.microsoft.com/office/drawing/2014/chart" uri="{C3380CC4-5D6E-409C-BE32-E72D297353CC}">
              <c16:uniqueId val="{00000000-CF46-46EB-A635-2368C4CDFCF2}"/>
            </c:ext>
          </c:extLst>
        </c:ser>
        <c:ser>
          <c:idx val="2"/>
          <c:order val="2"/>
          <c:tx>
            <c:strRef>
              <c:f>Sheet1!$D$1</c:f>
              <c:strCache>
                <c:ptCount val="1"/>
                <c:pt idx="0">
                  <c:v>16-17</c:v>
                </c:pt>
              </c:strCache>
            </c:strRef>
          </c:tx>
          <c:spPr>
            <a:solidFill>
              <a:srgbClr val="1F698E"/>
            </a:solidFill>
            <a:ln>
              <a:noFill/>
            </a:ln>
            <a:effectLst/>
          </c:spPr>
          <c:invertIfNegative val="0"/>
          <c:dLbls>
            <c:dLbl>
              <c:idx val="4"/>
              <c:layout>
                <c:manualLayout>
                  <c:x val="-1.6971637187021963E-3"/>
                  <c:y val="-8.86366221862816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557-4C7C-92A0-79CFBDFA679D}"/>
                </c:ext>
              </c:extLst>
            </c:dLbl>
            <c:dLbl>
              <c:idx val="10"/>
              <c:delete val="1"/>
              <c:extLst>
                <c:ext xmlns:c15="http://schemas.microsoft.com/office/drawing/2012/chart" uri="{CE6537A1-D6FC-4f65-9D91-7224C49458BB}"/>
                <c:ext xmlns:c16="http://schemas.microsoft.com/office/drawing/2014/chart" uri="{C3380CC4-5D6E-409C-BE32-E72D297353CC}">
                  <c16:uniqueId val="{00000004-B22D-4EB0-BC19-72D34FC232B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6"/>
                <c:pt idx="0">
                  <c:v>Commercial free-to-air TV, excluding on-demand</c:v>
                </c:pt>
                <c:pt idx="1">
                  <c:v>Free video streaming services</c:v>
                </c:pt>
                <c:pt idx="2">
                  <c:v>Outdoor advertising</c:v>
                </c:pt>
                <c:pt idx="3">
                  <c:v>Radio</c:v>
                </c:pt>
                <c:pt idx="4">
                  <c:v>Social Media websites and apps</c:v>
                </c:pt>
                <c:pt idx="5">
                  <c:v>Sports specific website or app</c:v>
                </c:pt>
                <c:pt idx="6">
                  <c:v>Commercial free-to-air on-demand TV</c:v>
                </c:pt>
                <c:pt idx="7">
                  <c:v>Public transport</c:v>
                </c:pt>
                <c:pt idx="8">
                  <c:v>Newspapers, magazines or catalogues</c:v>
                </c:pt>
                <c:pt idx="9">
                  <c:v>Search engine marketing</c:v>
                </c:pt>
                <c:pt idx="10">
                  <c:v>Online music streaming services</c:v>
                </c:pt>
                <c:pt idx="11">
                  <c:v>Online subscription services</c:v>
                </c:pt>
                <c:pt idx="12">
                  <c:v>Special events</c:v>
                </c:pt>
                <c:pt idx="13">
                  <c:v>Other websites</c:v>
                </c:pt>
                <c:pt idx="14">
                  <c:v>Gaming or video gaming</c:v>
                </c:pt>
                <c:pt idx="15">
                  <c:v>Foxtel, Fetch TV (Pay TV)</c:v>
                </c:pt>
              </c:strCache>
            </c:strRef>
          </c:cat>
          <c:val>
            <c:numRef>
              <c:f>Sheet1!$D$2:$D$19</c:f>
              <c:numCache>
                <c:formatCode>0</c:formatCode>
                <c:ptCount val="16"/>
                <c:pt idx="0">
                  <c:v>33.642302003829997</c:v>
                </c:pt>
                <c:pt idx="1">
                  <c:v>12.28989096396</c:v>
                </c:pt>
                <c:pt idx="2">
                  <c:v>8.5883508362519994</c:v>
                </c:pt>
                <c:pt idx="3">
                  <c:v>10.39158871451</c:v>
                </c:pt>
                <c:pt idx="4">
                  <c:v>29.551329629310004</c:v>
                </c:pt>
                <c:pt idx="5">
                  <c:v>15.49420409336</c:v>
                </c:pt>
                <c:pt idx="6">
                  <c:v>9.384189170281001</c:v>
                </c:pt>
                <c:pt idx="7">
                  <c:v>11.14718028217</c:v>
                </c:pt>
                <c:pt idx="8">
                  <c:v>4.891054168648</c:v>
                </c:pt>
                <c:pt idx="9">
                  <c:v>11.89197179694</c:v>
                </c:pt>
                <c:pt idx="10">
                  <c:v>0</c:v>
                </c:pt>
                <c:pt idx="11">
                  <c:v>2.730143889746</c:v>
                </c:pt>
                <c:pt idx="12">
                  <c:v>9.5957503804850006</c:v>
                </c:pt>
                <c:pt idx="13">
                  <c:v>11.54509944918</c:v>
                </c:pt>
                <c:pt idx="14">
                  <c:v>6.4316840174510004</c:v>
                </c:pt>
                <c:pt idx="15">
                  <c:v>8.9862700032670002</c:v>
                </c:pt>
              </c:numCache>
            </c:numRef>
          </c:val>
          <c:extLst>
            <c:ext xmlns:c16="http://schemas.microsoft.com/office/drawing/2014/chart" uri="{C3380CC4-5D6E-409C-BE32-E72D297353CC}">
              <c16:uniqueId val="{00000001-CF46-46EB-A635-2368C4CDFCF2}"/>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6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layout>
        <c:manualLayout>
          <c:xMode val="edge"/>
          <c:yMode val="edge"/>
          <c:x val="0.85224452574497145"/>
          <c:y val="0.42931438758491725"/>
          <c:w val="6.4594452038621034E-2"/>
          <c:h val="0.1413712248301654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465334934019223"/>
          <c:y val="1.9138578787228862E-2"/>
          <c:w val="0.50534666561514563"/>
          <c:h val="0.96989088076949637"/>
        </c:manualLayout>
      </c:layout>
      <c:barChart>
        <c:barDir val="bar"/>
        <c:grouping val="clustered"/>
        <c:varyColors val="0"/>
        <c:ser>
          <c:idx val="0"/>
          <c:order val="0"/>
          <c:tx>
            <c:strRef>
              <c:f>Sheet1!$B$1</c:f>
              <c:strCache>
                <c:ptCount val="1"/>
                <c:pt idx="0">
                  <c:v>0-7</c:v>
                </c:pt>
              </c:strCache>
            </c:strRef>
          </c:tx>
          <c:spPr>
            <a:solidFill>
              <a:schemeClr val="accent5"/>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ACC-4B48-9E5B-86744AA901B3}"/>
                </c:ext>
              </c:extLst>
            </c:dLbl>
            <c:dLbl>
              <c:idx val="1"/>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ACC-4B48-9E5B-86744AA901B3}"/>
                </c:ext>
              </c:extLst>
            </c:dLbl>
            <c:dLbl>
              <c:idx val="10"/>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533-4EE6-A38B-621FAE9CC885}"/>
                </c:ext>
              </c:extLst>
            </c:dLbl>
            <c:dLbl>
              <c:idx val="11"/>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533-4EE6-A38B-621FAE9CC885}"/>
                </c:ext>
              </c:extLst>
            </c:dLbl>
            <c:dLbl>
              <c:idx val="13"/>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533-4EE6-A38B-621FAE9CC88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Commercial free-to-air TV, excluding on-demand</c:v>
                </c:pt>
                <c:pt idx="1">
                  <c:v>Free video streaming services</c:v>
                </c:pt>
                <c:pt idx="2">
                  <c:v>Public transport</c:v>
                </c:pt>
                <c:pt idx="3">
                  <c:v>Sports specific website or app</c:v>
                </c:pt>
                <c:pt idx="4">
                  <c:v>Outdoor advertising</c:v>
                </c:pt>
                <c:pt idx="5">
                  <c:v>Commercial free-to-air on-demand TV</c:v>
                </c:pt>
                <c:pt idx="6">
                  <c:v>In-store advertising</c:v>
                </c:pt>
                <c:pt idx="7">
                  <c:v>Social Media websites</c:v>
                </c:pt>
                <c:pt idx="8">
                  <c:v>Special events</c:v>
                </c:pt>
                <c:pt idx="9">
                  <c:v>Radio</c:v>
                </c:pt>
                <c:pt idx="10">
                  <c:v>Publicly owned free-to-air TV, excluding on-demand</c:v>
                </c:pt>
                <c:pt idx="11">
                  <c:v>Pay TV</c:v>
                </c:pt>
                <c:pt idx="12">
                  <c:v>Search engine marketing</c:v>
                </c:pt>
                <c:pt idx="13">
                  <c:v>Online subscription services</c:v>
                </c:pt>
                <c:pt idx="14">
                  <c:v>Music streaming</c:v>
                </c:pt>
                <c:pt idx="15">
                  <c:v>Newspapers, magazines or catalogues</c:v>
                </c:pt>
              </c:strCache>
            </c:strRef>
          </c:cat>
          <c:val>
            <c:numRef>
              <c:f>Sheet1!$B$2:$B$17</c:f>
              <c:numCache>
                <c:formatCode>0</c:formatCode>
                <c:ptCount val="16"/>
                <c:pt idx="0">
                  <c:v>35.866828359850004</c:v>
                </c:pt>
                <c:pt idx="1">
                  <c:v>25.923298329200001</c:v>
                </c:pt>
                <c:pt idx="2">
                  <c:v>19.027150369209998</c:v>
                </c:pt>
                <c:pt idx="3">
                  <c:v>17.416428103930002</c:v>
                </c:pt>
                <c:pt idx="4">
                  <c:v>15.82406307398</c:v>
                </c:pt>
                <c:pt idx="5">
                  <c:v>13.229561108099999</c:v>
                </c:pt>
                <c:pt idx="6">
                  <c:v>11.96195185597</c:v>
                </c:pt>
                <c:pt idx="7">
                  <c:v>10.9888659414</c:v>
                </c:pt>
                <c:pt idx="8">
                  <c:v>9.6623520217600003</c:v>
                </c:pt>
                <c:pt idx="9">
                  <c:v>8.1560937628330006</c:v>
                </c:pt>
                <c:pt idx="10">
                  <c:v>7.8129807496830006</c:v>
                </c:pt>
                <c:pt idx="11">
                  <c:v>7.8129807496830006</c:v>
                </c:pt>
                <c:pt idx="12">
                  <c:v>6.7916839536439992</c:v>
                </c:pt>
                <c:pt idx="13">
                  <c:v>6.3896662729820006</c:v>
                </c:pt>
                <c:pt idx="14">
                  <c:v>5.6311902504980003</c:v>
                </c:pt>
                <c:pt idx="15">
                  <c:v>5.357675690902</c:v>
                </c:pt>
              </c:numCache>
            </c:numRef>
          </c:val>
          <c:extLst>
            <c:ext xmlns:c16="http://schemas.microsoft.com/office/drawing/2014/chart" uri="{C3380CC4-5D6E-409C-BE32-E72D297353CC}">
              <c16:uniqueId val="{00000006-2ACC-4B48-9E5B-86744AA901B3}"/>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8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904917181522163"/>
          <c:y val="0.12558883235602417"/>
          <c:w val="0.49242567775696011"/>
          <c:h val="0.80356618528929546"/>
        </c:manualLayout>
      </c:layout>
      <c:barChart>
        <c:barDir val="bar"/>
        <c:grouping val="clustered"/>
        <c:varyColors val="0"/>
        <c:ser>
          <c:idx val="0"/>
          <c:order val="0"/>
          <c:tx>
            <c:strRef>
              <c:f>Sheet1!$B$1</c:f>
              <c:strCache>
                <c:ptCount val="1"/>
                <c:pt idx="0">
                  <c:v>2023</c:v>
                </c:pt>
              </c:strCache>
            </c:strRef>
          </c:tx>
          <c:spPr>
            <a:solidFill>
              <a:srgbClr val="1282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Draft written work / text responses</c:v>
                </c:pt>
                <c:pt idx="1">
                  <c:v>Undertake research for work / study</c:v>
                </c:pt>
                <c:pt idx="2">
                  <c:v>Experimenting with the technology</c:v>
                </c:pt>
                <c:pt idx="3">
                  <c:v>Create images, artwork or similar</c:v>
                </c:pt>
                <c:pt idx="4">
                  <c:v>Asking questions</c:v>
                </c:pt>
              </c:strCache>
            </c:strRef>
          </c:cat>
          <c:val>
            <c:numRef>
              <c:f>Sheet1!$B$2:$B$6</c:f>
              <c:numCache>
                <c:formatCode>0%</c:formatCode>
                <c:ptCount val="5"/>
                <c:pt idx="0">
                  <c:v>0.24</c:v>
                </c:pt>
                <c:pt idx="1">
                  <c:v>0.18</c:v>
                </c:pt>
                <c:pt idx="2">
                  <c:v>0.1</c:v>
                </c:pt>
                <c:pt idx="3">
                  <c:v>0.09</c:v>
                </c:pt>
                <c:pt idx="4">
                  <c:v>7.0000000000000007E-2</c:v>
                </c:pt>
              </c:numCache>
            </c:numRef>
          </c:val>
          <c:extLst>
            <c:ext xmlns:c16="http://schemas.microsoft.com/office/drawing/2014/chart" uri="{C3380CC4-5D6E-409C-BE32-E72D297353CC}">
              <c16:uniqueId val="{00000000-66D3-4D67-BF6F-1BD488DC7B94}"/>
            </c:ext>
          </c:extLst>
        </c:ser>
        <c:dLbls>
          <c:showLegendKey val="0"/>
          <c:showVal val="0"/>
          <c:showCatName val="0"/>
          <c:showSerName val="0"/>
          <c:showPercent val="0"/>
          <c:showBubbleSize val="0"/>
        </c:dLbls>
        <c:gapWidth val="36"/>
        <c:axId val="701555096"/>
        <c:axId val="701556176"/>
      </c:barChart>
      <c:catAx>
        <c:axId val="7015550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n-US"/>
          </a:p>
        </c:txPr>
        <c:crossAx val="701556176"/>
        <c:crosses val="autoZero"/>
        <c:auto val="1"/>
        <c:lblAlgn val="ctr"/>
        <c:lblOffset val="100"/>
        <c:noMultiLvlLbl val="0"/>
      </c:catAx>
      <c:valAx>
        <c:axId val="701556176"/>
        <c:scaling>
          <c:orientation val="minMax"/>
          <c:max val="0.60000000000000009"/>
        </c:scaling>
        <c:delete val="1"/>
        <c:axPos val="t"/>
        <c:numFmt formatCode="0%" sourceLinked="1"/>
        <c:majorTickMark val="out"/>
        <c:minorTickMark val="none"/>
        <c:tickLblPos val="nextTo"/>
        <c:crossAx val="701555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018067281804642"/>
          <c:y val="0.17627514472264882"/>
          <c:w val="0.38737925085605246"/>
          <c:h val="0.63195716806336399"/>
        </c:manualLayout>
      </c:layout>
      <c:barChart>
        <c:barDir val="bar"/>
        <c:grouping val="clustered"/>
        <c:varyColors val="0"/>
        <c:ser>
          <c:idx val="0"/>
          <c:order val="0"/>
          <c:tx>
            <c:strRef>
              <c:f>Sheet1!$C$1</c:f>
              <c:strCache>
                <c:ptCount val="1"/>
                <c:pt idx="0">
                  <c:v>Somewhat negatively</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Written with assistance</c:v>
                </c:pt>
                <c:pt idx="1">
                  <c:v>Written in full</c:v>
                </c:pt>
              </c:strCache>
            </c:strRef>
          </c:cat>
          <c:val>
            <c:numRef>
              <c:f>Sheet1!$C$2:$C$3</c:f>
              <c:numCache>
                <c:formatCode>0%</c:formatCode>
                <c:ptCount val="2"/>
                <c:pt idx="0">
                  <c:v>0.41</c:v>
                </c:pt>
                <c:pt idx="1">
                  <c:v>0.47</c:v>
                </c:pt>
              </c:numCache>
            </c:numRef>
          </c:val>
          <c:extLst>
            <c:ext xmlns:c16="http://schemas.microsoft.com/office/drawing/2014/chart" uri="{C3380CC4-5D6E-409C-BE32-E72D297353CC}">
              <c16:uniqueId val="{00000001-55E6-43C7-8D1D-75575B594C29}"/>
            </c:ext>
          </c:extLst>
        </c:ser>
        <c:ser>
          <c:idx val="1"/>
          <c:order val="1"/>
          <c:tx>
            <c:strRef>
              <c:f>Sheet1!$B$1</c:f>
              <c:strCache>
                <c:ptCount val="1"/>
                <c:pt idx="0">
                  <c:v>Very negatively</c:v>
                </c:pt>
              </c:strCache>
            </c:strRef>
          </c:tx>
          <c:spPr>
            <a:solidFill>
              <a:srgbClr val="5D969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Written with assistance</c:v>
                </c:pt>
                <c:pt idx="1">
                  <c:v>Written in full</c:v>
                </c:pt>
              </c:strCache>
            </c:strRef>
          </c:cat>
          <c:val>
            <c:numRef>
              <c:f>Sheet1!$B$2:$B$3</c:f>
              <c:numCache>
                <c:formatCode>0%</c:formatCode>
                <c:ptCount val="2"/>
                <c:pt idx="0">
                  <c:v>0.16</c:v>
                </c:pt>
                <c:pt idx="1">
                  <c:v>0.31</c:v>
                </c:pt>
              </c:numCache>
            </c:numRef>
          </c:val>
          <c:extLst>
            <c:ext xmlns:c16="http://schemas.microsoft.com/office/drawing/2014/chart" uri="{C3380CC4-5D6E-409C-BE32-E72D297353CC}">
              <c16:uniqueId val="{00000000-55E6-43C7-8D1D-75575B594C29}"/>
            </c:ext>
          </c:extLst>
        </c:ser>
        <c:dLbls>
          <c:dLblPos val="ctr"/>
          <c:showLegendKey val="0"/>
          <c:showVal val="1"/>
          <c:showCatName val="0"/>
          <c:showSerName val="0"/>
          <c:showPercent val="0"/>
          <c:showBubbleSize val="0"/>
        </c:dLbls>
        <c:gapWidth val="53"/>
        <c:axId val="169421120"/>
        <c:axId val="169421512"/>
      </c:barChart>
      <c:catAx>
        <c:axId val="1694211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69421512"/>
        <c:crosses val="autoZero"/>
        <c:auto val="1"/>
        <c:lblAlgn val="ctr"/>
        <c:lblOffset val="100"/>
        <c:noMultiLvlLbl val="0"/>
      </c:catAx>
      <c:valAx>
        <c:axId val="169421512"/>
        <c:scaling>
          <c:orientation val="minMax"/>
          <c:max val="1"/>
          <c:min val="0"/>
        </c:scaling>
        <c:delete val="1"/>
        <c:axPos val="t"/>
        <c:numFmt formatCode="0%" sourceLinked="1"/>
        <c:majorTickMark val="out"/>
        <c:minorTickMark val="none"/>
        <c:tickLblPos val="nextTo"/>
        <c:crossAx val="169421120"/>
        <c:crosses val="max"/>
        <c:crossBetween val="between"/>
        <c:majorUnit val="20"/>
        <c:minorUnit val="10"/>
      </c:valAx>
      <c:spPr>
        <a:noFill/>
        <a:ln>
          <a:noFill/>
        </a:ln>
        <a:effectLst/>
      </c:spPr>
    </c:plotArea>
    <c:legend>
      <c:legendPos val="r"/>
      <c:layout>
        <c:manualLayout>
          <c:xMode val="edge"/>
          <c:yMode val="edge"/>
          <c:x val="0.59989920798808061"/>
          <c:y val="0.30781889174841953"/>
          <c:w val="0.2761625846250359"/>
          <c:h val="0.3110059001629915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u="sng" dirty="0">
                <a:solidFill>
                  <a:schemeClr val="tx1"/>
                </a:solidFill>
              </a:rPr>
              <a:t>Top</a:t>
            </a:r>
            <a:r>
              <a:rPr lang="en-US" sz="1000" u="sng" baseline="0" dirty="0">
                <a:solidFill>
                  <a:schemeClr val="tx1"/>
                </a:solidFill>
              </a:rPr>
              <a:t> f</a:t>
            </a:r>
            <a:r>
              <a:rPr lang="en-US" sz="1000" u="sng" dirty="0">
                <a:solidFill>
                  <a:schemeClr val="tx1"/>
                </a:solidFill>
              </a:rPr>
              <a:t>actors</a:t>
            </a:r>
            <a:r>
              <a:rPr lang="en-US" sz="1000" u="sng" baseline="0" dirty="0">
                <a:solidFill>
                  <a:schemeClr val="tx1"/>
                </a:solidFill>
              </a:rPr>
              <a:t> that would increase amount of sport watched</a:t>
            </a:r>
            <a:endParaRPr lang="en-AU" sz="1000" u="sng" dirty="0">
              <a:solidFill>
                <a:schemeClr val="tx1"/>
              </a:solidFill>
            </a:endParaRPr>
          </a:p>
        </c:rich>
      </c:tx>
      <c:layout>
        <c:manualLayout>
          <c:xMode val="edge"/>
          <c:yMode val="edge"/>
          <c:x val="8.8796520830508763E-2"/>
          <c:y val="5.7964076472011163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53640607002269769"/>
          <c:y val="0.20287426765203906"/>
          <c:w val="0.4421131210505323"/>
          <c:h val="0.72628074999328063"/>
        </c:manualLayout>
      </c:layout>
      <c:barChart>
        <c:barDir val="bar"/>
        <c:grouping val="clustered"/>
        <c:varyColors val="0"/>
        <c:ser>
          <c:idx val="0"/>
          <c:order val="0"/>
          <c:tx>
            <c:strRef>
              <c:f>Sheet1!$B$1</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Free to watch</c:v>
                </c:pt>
                <c:pt idx="1">
                  <c:v>The content shown is in high quality</c:v>
                </c:pt>
                <c:pt idx="2">
                  <c:v>Australian content is shown</c:v>
                </c:pt>
                <c:pt idx="3">
                  <c:v>Game / event highlights are shown</c:v>
                </c:pt>
                <c:pt idx="4">
                  <c:v>International content is shown</c:v>
                </c:pt>
              </c:strCache>
            </c:strRef>
          </c:cat>
          <c:val>
            <c:numRef>
              <c:f>Sheet1!$B$2:$B$6</c:f>
              <c:numCache>
                <c:formatCode>0%</c:formatCode>
                <c:ptCount val="5"/>
                <c:pt idx="0">
                  <c:v>0.48</c:v>
                </c:pt>
                <c:pt idx="1">
                  <c:v>0.34</c:v>
                </c:pt>
                <c:pt idx="2">
                  <c:v>0.3</c:v>
                </c:pt>
                <c:pt idx="3">
                  <c:v>0.27</c:v>
                </c:pt>
                <c:pt idx="4">
                  <c:v>0.27</c:v>
                </c:pt>
              </c:numCache>
            </c:numRef>
          </c:val>
          <c:extLst>
            <c:ext xmlns:c16="http://schemas.microsoft.com/office/drawing/2014/chart" uri="{C3380CC4-5D6E-409C-BE32-E72D297353CC}">
              <c16:uniqueId val="{00000000-F083-45ED-9D55-6629EF863D0E}"/>
            </c:ext>
          </c:extLst>
        </c:ser>
        <c:dLbls>
          <c:showLegendKey val="0"/>
          <c:showVal val="0"/>
          <c:showCatName val="0"/>
          <c:showSerName val="0"/>
          <c:showPercent val="0"/>
          <c:showBubbleSize val="0"/>
        </c:dLbls>
        <c:gapWidth val="36"/>
        <c:axId val="701555096"/>
        <c:axId val="701556176"/>
      </c:barChart>
      <c:catAx>
        <c:axId val="7015550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n-US"/>
          </a:p>
        </c:txPr>
        <c:crossAx val="701556176"/>
        <c:crosses val="autoZero"/>
        <c:auto val="1"/>
        <c:lblAlgn val="ctr"/>
        <c:lblOffset val="100"/>
        <c:noMultiLvlLbl val="0"/>
      </c:catAx>
      <c:valAx>
        <c:axId val="701556176"/>
        <c:scaling>
          <c:orientation val="minMax"/>
        </c:scaling>
        <c:delete val="1"/>
        <c:axPos val="t"/>
        <c:numFmt formatCode="0%" sourceLinked="1"/>
        <c:majorTickMark val="none"/>
        <c:minorTickMark val="none"/>
        <c:tickLblPos val="nextTo"/>
        <c:crossAx val="701555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626414019872401E-2"/>
          <c:y val="0.1821792105131953"/>
          <c:w val="0.67724952392543503"/>
          <c:h val="0.65988196288743828"/>
        </c:manualLayout>
      </c:layout>
      <c:barChart>
        <c:barDir val="col"/>
        <c:grouping val="stacked"/>
        <c:varyColors val="0"/>
        <c:ser>
          <c:idx val="0"/>
          <c:order val="0"/>
          <c:tx>
            <c:strRef>
              <c:f>Sheet1!$B$1</c:f>
              <c:strCache>
                <c:ptCount val="1"/>
                <c:pt idx="0">
                  <c:v>Never</c:v>
                </c:pt>
              </c:strCache>
            </c:strRef>
          </c:tx>
          <c:spPr>
            <a:solidFill>
              <a:srgbClr val="949494"/>
            </a:solidFill>
            <a:ln>
              <a:noFill/>
            </a:ln>
            <a:effectLst/>
          </c:spPr>
          <c:invertIfNegative val="0"/>
          <c:dLbls>
            <c:dLbl>
              <c:idx val="0"/>
              <c:tx>
                <c:rich>
                  <a:bodyPr/>
                  <a:lstStyle/>
                  <a:p>
                    <a:fld id="{5725BD06-BE3C-4886-8910-DD26CA22DE08}"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8D19-4D53-88DA-BC5C582D23A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Australian national news</c:v>
                </c:pt>
              </c:strCache>
            </c:strRef>
          </c:cat>
          <c:val>
            <c:numRef>
              <c:f>Sheet1!$B$2</c:f>
              <c:numCache>
                <c:formatCode>0</c:formatCode>
                <c:ptCount val="1"/>
                <c:pt idx="0">
                  <c:v>12.556373557420001</c:v>
                </c:pt>
              </c:numCache>
            </c:numRef>
          </c:val>
          <c:extLst>
            <c:ext xmlns:c16="http://schemas.microsoft.com/office/drawing/2014/chart" uri="{C3380CC4-5D6E-409C-BE32-E72D297353CC}">
              <c16:uniqueId val="{00000000-8D19-4D53-88DA-BC5C582D23A0}"/>
            </c:ext>
          </c:extLst>
        </c:ser>
        <c:ser>
          <c:idx val="1"/>
          <c:order val="1"/>
          <c:tx>
            <c:strRef>
              <c:f>Sheet1!$C$1</c:f>
              <c:strCache>
                <c:ptCount val="1"/>
                <c:pt idx="0">
                  <c:v>Once or twice per week </c:v>
                </c:pt>
              </c:strCache>
            </c:strRef>
          </c:tx>
          <c:spPr>
            <a:solidFill>
              <a:srgbClr val="1F698E"/>
            </a:solidFill>
            <a:ln>
              <a:noFill/>
            </a:ln>
            <a:effectLst/>
          </c:spPr>
          <c:invertIfNegative val="0"/>
          <c:dLbls>
            <c:dLbl>
              <c:idx val="0"/>
              <c:tx>
                <c:rich>
                  <a:bodyPr/>
                  <a:lstStyle/>
                  <a:p>
                    <a:fld id="{49ED1D44-6063-410D-8B8E-72FEB70F2879}"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D19-4D53-88DA-BC5C582D23A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Australian national news</c:v>
                </c:pt>
              </c:strCache>
            </c:strRef>
          </c:cat>
          <c:val>
            <c:numRef>
              <c:f>Sheet1!$C$2</c:f>
              <c:numCache>
                <c:formatCode>0</c:formatCode>
                <c:ptCount val="1"/>
                <c:pt idx="0">
                  <c:v>29.805805568170001</c:v>
                </c:pt>
              </c:numCache>
            </c:numRef>
          </c:val>
          <c:extLst>
            <c:ext xmlns:c16="http://schemas.microsoft.com/office/drawing/2014/chart" uri="{C3380CC4-5D6E-409C-BE32-E72D297353CC}">
              <c16:uniqueId val="{00000001-8D19-4D53-88DA-BC5C582D23A0}"/>
            </c:ext>
          </c:extLst>
        </c:ser>
        <c:ser>
          <c:idx val="2"/>
          <c:order val="2"/>
          <c:tx>
            <c:strRef>
              <c:f>Sheet1!$D$1</c:f>
              <c:strCache>
                <c:ptCount val="1"/>
                <c:pt idx="0">
                  <c:v>3-5 times per week </c:v>
                </c:pt>
              </c:strCache>
            </c:strRef>
          </c:tx>
          <c:spPr>
            <a:solidFill>
              <a:srgbClr val="9B2CB8"/>
            </a:solidFill>
            <a:ln>
              <a:noFill/>
            </a:ln>
            <a:effectLst/>
          </c:spPr>
          <c:invertIfNegative val="0"/>
          <c:dLbls>
            <c:dLbl>
              <c:idx val="0"/>
              <c:tx>
                <c:rich>
                  <a:bodyPr/>
                  <a:lstStyle/>
                  <a:p>
                    <a:fld id="{C51785FE-538D-435B-8533-FE3189DED6B6}"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8D19-4D53-88DA-BC5C582D23A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Australian national news</c:v>
                </c:pt>
              </c:strCache>
            </c:strRef>
          </c:cat>
          <c:val>
            <c:numRef>
              <c:f>Sheet1!$D$2</c:f>
              <c:numCache>
                <c:formatCode>0</c:formatCode>
                <c:ptCount val="1"/>
                <c:pt idx="0">
                  <c:v>24.634046503219999</c:v>
                </c:pt>
              </c:numCache>
            </c:numRef>
          </c:val>
          <c:extLst>
            <c:ext xmlns:c16="http://schemas.microsoft.com/office/drawing/2014/chart" uri="{C3380CC4-5D6E-409C-BE32-E72D297353CC}">
              <c16:uniqueId val="{00000002-8D19-4D53-88DA-BC5C582D23A0}"/>
            </c:ext>
          </c:extLst>
        </c:ser>
        <c:ser>
          <c:idx val="3"/>
          <c:order val="3"/>
          <c:tx>
            <c:strRef>
              <c:f>Sheet1!$E$1</c:f>
              <c:strCache>
                <c:ptCount val="1"/>
                <c:pt idx="0">
                  <c:v>More often than 5 times per week </c:v>
                </c:pt>
              </c:strCache>
            </c:strRef>
          </c:tx>
          <c:spPr>
            <a:solidFill>
              <a:srgbClr val="128266"/>
            </a:solidFill>
            <a:ln>
              <a:noFill/>
            </a:ln>
            <a:effectLst/>
          </c:spPr>
          <c:invertIfNegative val="0"/>
          <c:dLbls>
            <c:dLbl>
              <c:idx val="0"/>
              <c:tx>
                <c:rich>
                  <a:bodyPr/>
                  <a:lstStyle/>
                  <a:p>
                    <a:fld id="{950BD9AC-7F1F-4968-BA4E-BA435D5951C5}"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D19-4D53-88DA-BC5C582D23A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Australian national news</c:v>
                </c:pt>
              </c:strCache>
            </c:strRef>
          </c:cat>
          <c:val>
            <c:numRef>
              <c:f>Sheet1!$E$2</c:f>
              <c:numCache>
                <c:formatCode>0</c:formatCode>
                <c:ptCount val="1"/>
                <c:pt idx="0">
                  <c:v>32.968676624429996</c:v>
                </c:pt>
              </c:numCache>
            </c:numRef>
          </c:val>
          <c:extLst>
            <c:ext xmlns:c16="http://schemas.microsoft.com/office/drawing/2014/chart" uri="{C3380CC4-5D6E-409C-BE32-E72D297353CC}">
              <c16:uniqueId val="{00000003-8D19-4D53-88DA-BC5C582D23A0}"/>
            </c:ext>
          </c:extLst>
        </c:ser>
        <c:dLbls>
          <c:showLegendKey val="0"/>
          <c:showVal val="0"/>
          <c:showCatName val="0"/>
          <c:showSerName val="0"/>
          <c:showPercent val="0"/>
          <c:showBubbleSize val="0"/>
        </c:dLbls>
        <c:gapWidth val="100"/>
        <c:overlap val="100"/>
        <c:axId val="191480808"/>
        <c:axId val="191479240"/>
      </c:barChart>
      <c:valAx>
        <c:axId val="191479240"/>
        <c:scaling>
          <c:orientation val="minMax"/>
          <c:max val="100"/>
        </c:scaling>
        <c:delete val="1"/>
        <c:axPos val="l"/>
        <c:numFmt formatCode="0" sourceLinked="1"/>
        <c:majorTickMark val="out"/>
        <c:minorTickMark val="none"/>
        <c:tickLblPos val="nextTo"/>
        <c:crossAx val="191480808"/>
        <c:crosses val="max"/>
        <c:crossBetween val="between"/>
        <c:majorUnit val="20"/>
        <c:minorUnit val="10"/>
      </c:valAx>
      <c:catAx>
        <c:axId val="191480808"/>
        <c:scaling>
          <c:orientation val="maxMin"/>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479240"/>
        <c:crosses val="autoZero"/>
        <c:auto val="1"/>
        <c:lblAlgn val="ctr"/>
        <c:lblOffset val="100"/>
        <c:noMultiLvlLbl val="0"/>
      </c:catAx>
      <c:spPr>
        <a:noFill/>
        <a:ln>
          <a:noFill/>
        </a:ln>
        <a:effectLst/>
      </c:spPr>
    </c:plotArea>
    <c:legend>
      <c:legendPos val="r"/>
      <c:layout>
        <c:manualLayout>
          <c:xMode val="edge"/>
          <c:yMode val="edge"/>
          <c:x val="0.58924424576912082"/>
          <c:y val="0.1749694845992372"/>
          <c:w val="0.39459995636662465"/>
          <c:h val="0.7109877452351497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000" b="0" i="0" u="sng" strike="noStrike" kern="1200" spc="0" baseline="0" dirty="0" smtClean="0">
                <a:solidFill>
                  <a:schemeClr val="tx1"/>
                </a:solidFill>
                <a:latin typeface="+mn-lt"/>
                <a:ea typeface="+mn-ea"/>
                <a:cs typeface="+mn-cs"/>
              </a:defRPr>
            </a:pPr>
            <a:r>
              <a:rPr lang="en-US" sz="1000" b="0" i="0" u="sng" strike="noStrike" kern="1200" spc="0" baseline="0" dirty="0">
                <a:solidFill>
                  <a:schemeClr val="tx1"/>
                </a:solidFill>
                <a:latin typeface="+mn-lt"/>
                <a:ea typeface="+mn-ea"/>
                <a:cs typeface="+mn-cs"/>
              </a:rPr>
              <a:t>News access by category type (Top 3)</a:t>
            </a:r>
          </a:p>
        </c:rich>
      </c:tx>
      <c:layout>
        <c:manualLayout>
          <c:xMode val="edge"/>
          <c:yMode val="edge"/>
          <c:x val="0.23546340615016981"/>
          <c:y val="5.1523623530676591E-2"/>
        </c:manualLayout>
      </c:layout>
      <c:overlay val="0"/>
      <c:spPr>
        <a:noFill/>
        <a:ln>
          <a:noFill/>
        </a:ln>
        <a:effectLst/>
      </c:spPr>
      <c:txPr>
        <a:bodyPr rot="0" spcFirstLastPara="1" vertOverflow="ellipsis" vert="horz" wrap="square" anchor="ctr" anchorCtr="1"/>
        <a:lstStyle/>
        <a:p>
          <a:pPr>
            <a:defRPr lang="en-US" sz="1000" b="0" i="0" u="sng" strike="noStrike" kern="1200" spc="0" baseline="0" dirty="0" smtClean="0">
              <a:solidFill>
                <a:schemeClr val="tx1"/>
              </a:solidFill>
              <a:latin typeface="+mn-lt"/>
              <a:ea typeface="+mn-ea"/>
              <a:cs typeface="+mn-cs"/>
            </a:defRPr>
          </a:pPr>
          <a:endParaRPr lang="en-US"/>
        </a:p>
      </c:txPr>
    </c:title>
    <c:autoTitleDeleted val="0"/>
    <c:plotArea>
      <c:layout>
        <c:manualLayout>
          <c:layoutTarget val="inner"/>
          <c:xMode val="edge"/>
          <c:yMode val="edge"/>
          <c:x val="0.37800583387746362"/>
          <c:y val="0.2221956264760428"/>
          <c:w val="0.4421131210505323"/>
          <c:h val="0.72628074999328063"/>
        </c:manualLayout>
      </c:layout>
      <c:barChart>
        <c:barDir val="bar"/>
        <c:grouping val="clustered"/>
        <c:varyColors val="0"/>
        <c:ser>
          <c:idx val="0"/>
          <c:order val="0"/>
          <c:tx>
            <c:strRef>
              <c:f>Sheet1!$B$1</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Online sources (net)</c:v>
                </c:pt>
                <c:pt idx="1">
                  <c:v>TV (net)</c:v>
                </c:pt>
                <c:pt idx="2">
                  <c:v>Audio (net)</c:v>
                </c:pt>
              </c:strCache>
            </c:strRef>
          </c:cat>
          <c:val>
            <c:numRef>
              <c:f>Sheet1!$B$2:$B$4</c:f>
              <c:numCache>
                <c:formatCode>0%</c:formatCode>
                <c:ptCount val="3"/>
                <c:pt idx="0">
                  <c:v>0.84</c:v>
                </c:pt>
                <c:pt idx="1">
                  <c:v>0.76</c:v>
                </c:pt>
                <c:pt idx="2">
                  <c:v>0.60461850670359996</c:v>
                </c:pt>
              </c:numCache>
            </c:numRef>
          </c:val>
          <c:extLst>
            <c:ext xmlns:c16="http://schemas.microsoft.com/office/drawing/2014/chart" uri="{C3380CC4-5D6E-409C-BE32-E72D297353CC}">
              <c16:uniqueId val="{00000000-89B4-4869-BE4E-80071176370A}"/>
            </c:ext>
          </c:extLst>
        </c:ser>
        <c:ser>
          <c:idx val="1"/>
          <c:order val="1"/>
          <c:tx>
            <c:strRef>
              <c:f>Sheet1!$C$1</c:f>
              <c:strCache>
                <c:ptCount val="1"/>
                <c:pt idx="0">
                  <c:v>2022</c:v>
                </c:pt>
              </c:strCache>
            </c:strRef>
          </c:tx>
          <c:spPr>
            <a:solidFill>
              <a:srgbClr val="1F69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Online sources (net)</c:v>
                </c:pt>
                <c:pt idx="1">
                  <c:v>TV (net)</c:v>
                </c:pt>
                <c:pt idx="2">
                  <c:v>Audio (net)</c:v>
                </c:pt>
              </c:strCache>
            </c:strRef>
          </c:cat>
          <c:val>
            <c:numRef>
              <c:f>Sheet1!$C$2:$C$4</c:f>
              <c:numCache>
                <c:formatCode>0%</c:formatCode>
                <c:ptCount val="3"/>
                <c:pt idx="0">
                  <c:v>0.8269283009842</c:v>
                </c:pt>
                <c:pt idx="1">
                  <c:v>0.77871619275199999</c:v>
                </c:pt>
                <c:pt idx="2">
                  <c:v>0.61887721438069998</c:v>
                </c:pt>
              </c:numCache>
            </c:numRef>
          </c:val>
          <c:extLst>
            <c:ext xmlns:c16="http://schemas.microsoft.com/office/drawing/2014/chart" uri="{C3380CC4-5D6E-409C-BE32-E72D297353CC}">
              <c16:uniqueId val="{00000000-75F1-4979-ADF1-12CC801EE6BF}"/>
            </c:ext>
          </c:extLst>
        </c:ser>
        <c:ser>
          <c:idx val="2"/>
          <c:order val="2"/>
          <c:tx>
            <c:strRef>
              <c:f>Sheet1!$D$1</c:f>
              <c:strCache>
                <c:ptCount val="1"/>
                <c:pt idx="0">
                  <c:v>2021</c:v>
                </c:pt>
              </c:strCache>
            </c:strRef>
          </c:tx>
          <c:spPr>
            <a:solidFill>
              <a:srgbClr val="94949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Online sources (net)</c:v>
                </c:pt>
                <c:pt idx="1">
                  <c:v>TV (net)</c:v>
                </c:pt>
                <c:pt idx="2">
                  <c:v>Audio (net)</c:v>
                </c:pt>
              </c:strCache>
            </c:strRef>
          </c:cat>
          <c:val>
            <c:numRef>
              <c:f>Sheet1!$D$2:$D$4</c:f>
              <c:numCache>
                <c:formatCode>0%</c:formatCode>
                <c:ptCount val="3"/>
                <c:pt idx="0">
                  <c:v>0.77394705698749999</c:v>
                </c:pt>
                <c:pt idx="1">
                  <c:v>0.80707142872920001</c:v>
                </c:pt>
                <c:pt idx="2">
                  <c:v>0.50102048675830002</c:v>
                </c:pt>
              </c:numCache>
            </c:numRef>
          </c:val>
          <c:extLst>
            <c:ext xmlns:c16="http://schemas.microsoft.com/office/drawing/2014/chart" uri="{C3380CC4-5D6E-409C-BE32-E72D297353CC}">
              <c16:uniqueId val="{00000001-75F1-4979-ADF1-12CC801EE6BF}"/>
            </c:ext>
          </c:extLst>
        </c:ser>
        <c:dLbls>
          <c:showLegendKey val="0"/>
          <c:showVal val="0"/>
          <c:showCatName val="0"/>
          <c:showSerName val="0"/>
          <c:showPercent val="0"/>
          <c:showBubbleSize val="0"/>
        </c:dLbls>
        <c:gapWidth val="36"/>
        <c:axId val="701555096"/>
        <c:axId val="701556176"/>
      </c:barChart>
      <c:catAx>
        <c:axId val="7015550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n-US"/>
          </a:p>
        </c:txPr>
        <c:crossAx val="701556176"/>
        <c:crosses val="autoZero"/>
        <c:auto val="1"/>
        <c:lblAlgn val="ctr"/>
        <c:lblOffset val="100"/>
        <c:noMultiLvlLbl val="0"/>
      </c:catAx>
      <c:valAx>
        <c:axId val="701556176"/>
        <c:scaling>
          <c:orientation val="minMax"/>
        </c:scaling>
        <c:delete val="1"/>
        <c:axPos val="t"/>
        <c:numFmt formatCode="0%" sourceLinked="1"/>
        <c:majorTickMark val="none"/>
        <c:minorTickMark val="none"/>
        <c:tickLblPos val="nextTo"/>
        <c:crossAx val="70155509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u="sng" dirty="0">
                <a:solidFill>
                  <a:schemeClr val="tx1"/>
                </a:solidFill>
              </a:rPr>
              <a:t>Top</a:t>
            </a:r>
            <a:r>
              <a:rPr lang="en-US" sz="1000" u="sng" baseline="0" dirty="0">
                <a:solidFill>
                  <a:schemeClr val="tx1"/>
                </a:solidFill>
              </a:rPr>
              <a:t> 3 important f</a:t>
            </a:r>
            <a:r>
              <a:rPr lang="en-US" sz="1000" u="sng" dirty="0">
                <a:solidFill>
                  <a:schemeClr val="tx1"/>
                </a:solidFill>
              </a:rPr>
              <a:t>actors</a:t>
            </a:r>
            <a:r>
              <a:rPr lang="en-US" sz="1000" u="sng" baseline="0" dirty="0">
                <a:solidFill>
                  <a:schemeClr val="tx1"/>
                </a:solidFill>
              </a:rPr>
              <a:t> in news</a:t>
            </a:r>
            <a:endParaRPr lang="en-AU" sz="1000" u="sng" dirty="0">
              <a:solidFill>
                <a:schemeClr val="tx1"/>
              </a:solidFill>
            </a:endParaRPr>
          </a:p>
        </c:rich>
      </c:tx>
      <c:layout>
        <c:manualLayout>
          <c:xMode val="edge"/>
          <c:yMode val="edge"/>
          <c:x val="0.35573025211229187"/>
          <c:y val="7.0844982354680314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53640607002269769"/>
          <c:y val="0.20287426765203906"/>
          <c:w val="0.4421131210505323"/>
          <c:h val="0.72628074999328063"/>
        </c:manualLayout>
      </c:layout>
      <c:barChart>
        <c:barDir val="bar"/>
        <c:grouping val="clustered"/>
        <c:varyColors val="0"/>
        <c:ser>
          <c:idx val="0"/>
          <c:order val="0"/>
          <c:tx>
            <c:strRef>
              <c:f>Sheet1!$B$1</c:f>
              <c:strCache>
                <c:ptCount val="1"/>
                <c:pt idx="0">
                  <c:v>2023</c:v>
                </c:pt>
              </c:strCache>
            </c:strRef>
          </c:tx>
          <c:spPr>
            <a:solidFill>
              <a:srgbClr val="1F69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That it is from a source I have used before and trust</c:v>
                </c:pt>
                <c:pt idx="1">
                  <c:v>That it is recent news content</c:v>
                </c:pt>
                <c:pt idx="2">
                  <c:v>That it is professionally produced news media (from an established news outlet)</c:v>
                </c:pt>
              </c:strCache>
            </c:strRef>
          </c:cat>
          <c:val>
            <c:numRef>
              <c:f>Sheet1!$B$2:$B$4</c:f>
              <c:numCache>
                <c:formatCode>0%</c:formatCode>
                <c:ptCount val="3"/>
                <c:pt idx="0">
                  <c:v>0.60085101180620004</c:v>
                </c:pt>
                <c:pt idx="1">
                  <c:v>0.58010805200890003</c:v>
                </c:pt>
                <c:pt idx="2">
                  <c:v>0.52743115011639996</c:v>
                </c:pt>
              </c:numCache>
            </c:numRef>
          </c:val>
          <c:extLst>
            <c:ext xmlns:c16="http://schemas.microsoft.com/office/drawing/2014/chart" uri="{C3380CC4-5D6E-409C-BE32-E72D297353CC}">
              <c16:uniqueId val="{00000000-6D40-4524-A14E-1C6E6AD11A10}"/>
            </c:ext>
          </c:extLst>
        </c:ser>
        <c:dLbls>
          <c:showLegendKey val="0"/>
          <c:showVal val="0"/>
          <c:showCatName val="0"/>
          <c:showSerName val="0"/>
          <c:showPercent val="0"/>
          <c:showBubbleSize val="0"/>
        </c:dLbls>
        <c:gapWidth val="36"/>
        <c:axId val="701555096"/>
        <c:axId val="701556176"/>
      </c:barChart>
      <c:catAx>
        <c:axId val="7015550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n-US"/>
          </a:p>
        </c:txPr>
        <c:crossAx val="701556176"/>
        <c:crosses val="autoZero"/>
        <c:auto val="1"/>
        <c:lblAlgn val="ctr"/>
        <c:lblOffset val="100"/>
        <c:noMultiLvlLbl val="0"/>
      </c:catAx>
      <c:valAx>
        <c:axId val="701556176"/>
        <c:scaling>
          <c:orientation val="minMax"/>
        </c:scaling>
        <c:delete val="1"/>
        <c:axPos val="t"/>
        <c:numFmt formatCode="0%" sourceLinked="1"/>
        <c:majorTickMark val="none"/>
        <c:minorTickMark val="none"/>
        <c:tickLblPos val="nextTo"/>
        <c:crossAx val="701555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23214501572731"/>
          <c:y val="7.7142133617392236E-2"/>
          <c:w val="0.52176797916060358"/>
          <c:h val="0.86723748305248305"/>
        </c:manualLayout>
      </c:layout>
      <c:barChart>
        <c:barDir val="bar"/>
        <c:grouping val="clustered"/>
        <c:varyColors val="0"/>
        <c:ser>
          <c:idx val="0"/>
          <c:order val="0"/>
          <c:tx>
            <c:strRef>
              <c:f>Sheet1!$B$1</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Online subscription services </c:v>
                </c:pt>
                <c:pt idx="1">
                  <c:v>Free video streaming services </c:v>
                </c:pt>
                <c:pt idx="2">
                  <c:v>Commercial free-to-air TV, excluding on-demand</c:v>
                </c:pt>
                <c:pt idx="3">
                  <c:v>Other websites or apps</c:v>
                </c:pt>
                <c:pt idx="4">
                  <c:v>Publicly owned free-to-air TV, excluding on-demand</c:v>
                </c:pt>
                <c:pt idx="5">
                  <c:v>Publicly owned free-to-air on-demand TV </c:v>
                </c:pt>
                <c:pt idx="6">
                  <c:v>Commercial free-to-air on-demand TV </c:v>
                </c:pt>
                <c:pt idx="7">
                  <c:v>Pay TV</c:v>
                </c:pt>
                <c:pt idx="8">
                  <c:v>Sports specific website or app</c:v>
                </c:pt>
                <c:pt idx="9">
                  <c:v>NET: Online</c:v>
                </c:pt>
                <c:pt idx="10">
                  <c:v>NET: Free-to-air</c:v>
                </c:pt>
              </c:strCache>
            </c:strRef>
          </c:cat>
          <c:val>
            <c:numRef>
              <c:f>Sheet1!$B$2:$B$12</c:f>
              <c:numCache>
                <c:formatCode>0</c:formatCode>
                <c:ptCount val="11"/>
                <c:pt idx="0">
                  <c:v>65.459822375290003</c:v>
                </c:pt>
                <c:pt idx="1">
                  <c:v>60.85448099541</c:v>
                </c:pt>
                <c:pt idx="2">
                  <c:v>50.827228787849997</c:v>
                </c:pt>
                <c:pt idx="3">
                  <c:v>48.7054869575</c:v>
                </c:pt>
                <c:pt idx="4">
                  <c:v>39.92756074919</c:v>
                </c:pt>
                <c:pt idx="5">
                  <c:v>34.029902537440002</c:v>
                </c:pt>
                <c:pt idx="6">
                  <c:v>30.813637342540002</c:v>
                </c:pt>
                <c:pt idx="7">
                  <c:v>16.495849118740001</c:v>
                </c:pt>
                <c:pt idx="8">
                  <c:v>17.21149844412</c:v>
                </c:pt>
                <c:pt idx="9">
                  <c:v>88.221723667429998</c:v>
                </c:pt>
                <c:pt idx="10">
                  <c:v>72.642912588510001</c:v>
                </c:pt>
              </c:numCache>
            </c:numRef>
          </c:val>
          <c:extLst>
            <c:ext xmlns:c16="http://schemas.microsoft.com/office/drawing/2014/chart" uri="{C3380CC4-5D6E-409C-BE32-E72D297353CC}">
              <c16:uniqueId val="{00000006-FFFE-48FF-9756-0B3715172396}"/>
            </c:ext>
          </c:extLst>
        </c:ser>
        <c:ser>
          <c:idx val="1"/>
          <c:order val="1"/>
          <c:tx>
            <c:strRef>
              <c:f>Sheet1!$C$1</c:f>
              <c:strCache>
                <c:ptCount val="1"/>
                <c:pt idx="0">
                  <c:v>2022</c:v>
                </c:pt>
              </c:strCache>
            </c:strRef>
          </c:tx>
          <c:spPr>
            <a:solidFill>
              <a:srgbClr val="1F698E"/>
            </a:solidFill>
            <a:ln>
              <a:noFill/>
            </a:ln>
            <a:effectLst/>
          </c:spPr>
          <c:invertIfNegative val="0"/>
          <c:dLbls>
            <c:dLbl>
              <c:idx val="0"/>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301-4A00-BC40-330699094EC0}"/>
                </c:ext>
              </c:extLst>
            </c:dLbl>
            <c:dLbl>
              <c:idx val="1"/>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301-4A00-BC40-330699094EC0}"/>
                </c:ext>
              </c:extLst>
            </c:dLbl>
            <c:dLbl>
              <c:idx val="2"/>
              <c:layout>
                <c:manualLayout>
                  <c:x val="-2.9227653502716714E-3"/>
                  <c:y val="3.0600101727267315E-3"/>
                </c:manualLayout>
              </c:layout>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301-4A00-BC40-330699094EC0}"/>
                </c:ext>
              </c:extLst>
            </c:dLbl>
            <c:dLbl>
              <c:idx val="3"/>
              <c:tx>
                <c:rich>
                  <a:bodyPr/>
                  <a:lstStyle/>
                  <a:p>
                    <a:fld id="{8E59DE03-F0A3-4C0B-AC75-B258A7DB05A3}" type="VALUE">
                      <a:rPr lang="en-US" smtClean="0">
                        <a:solidFill>
                          <a:schemeClr val="tx1"/>
                        </a:solidFill>
                      </a:rPr>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301-4A00-BC40-330699094EC0}"/>
                </c:ext>
              </c:extLst>
            </c:dLbl>
            <c:dLbl>
              <c:idx val="4"/>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5301-4A00-BC40-330699094EC0}"/>
                </c:ext>
              </c:extLst>
            </c:dLbl>
            <c:dLbl>
              <c:idx val="5"/>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3A3-423D-8AF9-ED8C55F48DC1}"/>
                </c:ext>
              </c:extLst>
            </c:dLbl>
            <c:dLbl>
              <c:idx val="7"/>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301-4A00-BC40-330699094EC0}"/>
                </c:ext>
              </c:extLst>
            </c:dLbl>
            <c:spPr>
              <a:noFill/>
              <a:ln>
                <a:noFill/>
              </a:ln>
              <a:effectLst/>
            </c:spPr>
            <c:txPr>
              <a:bodyPr rot="0" spcFirstLastPara="1" vertOverflow="ellipsis" vert="horz" wrap="square" anchor="ctr" anchorCtr="0"/>
              <a:lstStyle/>
              <a:p>
                <a:pPr algn="ctr">
                  <a:defRPr lang="en-US"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Online subscription services </c:v>
                </c:pt>
                <c:pt idx="1">
                  <c:v>Free video streaming services </c:v>
                </c:pt>
                <c:pt idx="2">
                  <c:v>Commercial free-to-air TV, excluding on-demand</c:v>
                </c:pt>
                <c:pt idx="3">
                  <c:v>Other websites or apps</c:v>
                </c:pt>
                <c:pt idx="4">
                  <c:v>Publicly owned free-to-air TV, excluding on-demand</c:v>
                </c:pt>
                <c:pt idx="5">
                  <c:v>Publicly owned free-to-air on-demand TV </c:v>
                </c:pt>
                <c:pt idx="6">
                  <c:v>Commercial free-to-air on-demand TV </c:v>
                </c:pt>
                <c:pt idx="7">
                  <c:v>Pay TV</c:v>
                </c:pt>
                <c:pt idx="8">
                  <c:v>Sports specific website or app</c:v>
                </c:pt>
                <c:pt idx="9">
                  <c:v>NET: Online</c:v>
                </c:pt>
                <c:pt idx="10">
                  <c:v>NET: Free-to-air</c:v>
                </c:pt>
              </c:strCache>
            </c:strRef>
          </c:cat>
          <c:val>
            <c:numRef>
              <c:f>Sheet1!$C$2:$C$12</c:f>
              <c:numCache>
                <c:formatCode>0</c:formatCode>
                <c:ptCount val="11"/>
                <c:pt idx="0">
                  <c:v>66.017944157459993</c:v>
                </c:pt>
                <c:pt idx="1">
                  <c:v>57.523087247680003</c:v>
                </c:pt>
                <c:pt idx="2">
                  <c:v>52.852793661069995</c:v>
                </c:pt>
                <c:pt idx="3">
                  <c:v>48.684047344589999</c:v>
                </c:pt>
                <c:pt idx="4">
                  <c:v>40.74585054384</c:v>
                </c:pt>
                <c:pt idx="5">
                  <c:v>34.386266360790003</c:v>
                </c:pt>
                <c:pt idx="6">
                  <c:v>29.191002452460001</c:v>
                </c:pt>
                <c:pt idx="7">
                  <c:v>21.030096553020002</c:v>
                </c:pt>
                <c:pt idx="8">
                  <c:v>16.977865676539999</c:v>
                </c:pt>
                <c:pt idx="9">
                  <c:v>87</c:v>
                </c:pt>
                <c:pt idx="10">
                  <c:v>75</c:v>
                </c:pt>
              </c:numCache>
            </c:numRef>
          </c:val>
          <c:extLst>
            <c:ext xmlns:c16="http://schemas.microsoft.com/office/drawing/2014/chart" uri="{C3380CC4-5D6E-409C-BE32-E72D297353CC}">
              <c16:uniqueId val="{00000000-90F3-458C-933A-7FA319645C9F}"/>
            </c:ext>
          </c:extLst>
        </c:ser>
        <c:ser>
          <c:idx val="2"/>
          <c:order val="2"/>
          <c:tx>
            <c:strRef>
              <c:f>Sheet1!$D$1</c:f>
              <c:strCache>
                <c:ptCount val="1"/>
                <c:pt idx="0">
                  <c:v>2021</c:v>
                </c:pt>
              </c:strCache>
            </c:strRef>
          </c:tx>
          <c:spPr>
            <a:solidFill>
              <a:srgbClr val="949494"/>
            </a:solidFill>
            <a:ln>
              <a:noFill/>
            </a:ln>
            <a:effectLst/>
          </c:spPr>
          <c:invertIfNegative val="0"/>
          <c:dLbls>
            <c:dLbl>
              <c:idx val="5"/>
              <c:delete val="1"/>
              <c:extLst>
                <c:ext xmlns:c15="http://schemas.microsoft.com/office/drawing/2012/chart" uri="{CE6537A1-D6FC-4f65-9D91-7224C49458BB}"/>
                <c:ext xmlns:c16="http://schemas.microsoft.com/office/drawing/2014/chart" uri="{C3380CC4-5D6E-409C-BE32-E72D297353CC}">
                  <c16:uniqueId val="{00000000-73A3-423D-8AF9-ED8C55F48DC1}"/>
                </c:ext>
              </c:extLst>
            </c:dLbl>
            <c:dLbl>
              <c:idx val="6"/>
              <c:delete val="1"/>
              <c:extLst>
                <c:ext xmlns:c15="http://schemas.microsoft.com/office/drawing/2012/chart" uri="{CE6537A1-D6FC-4f65-9D91-7224C49458BB}"/>
                <c:ext xmlns:c16="http://schemas.microsoft.com/office/drawing/2014/chart" uri="{C3380CC4-5D6E-409C-BE32-E72D297353CC}">
                  <c16:uniqueId val="{00000002-73A3-423D-8AF9-ED8C55F48DC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Online subscription services </c:v>
                </c:pt>
                <c:pt idx="1">
                  <c:v>Free video streaming services </c:v>
                </c:pt>
                <c:pt idx="2">
                  <c:v>Commercial free-to-air TV, excluding on-demand</c:v>
                </c:pt>
                <c:pt idx="3">
                  <c:v>Other websites or apps</c:v>
                </c:pt>
                <c:pt idx="4">
                  <c:v>Publicly owned free-to-air TV, excluding on-demand</c:v>
                </c:pt>
                <c:pt idx="5">
                  <c:v>Publicly owned free-to-air on-demand TV </c:v>
                </c:pt>
                <c:pt idx="6">
                  <c:v>Commercial free-to-air on-demand TV </c:v>
                </c:pt>
                <c:pt idx="7">
                  <c:v>Pay TV</c:v>
                </c:pt>
                <c:pt idx="8">
                  <c:v>Sports specific website or app</c:v>
                </c:pt>
                <c:pt idx="9">
                  <c:v>NET: Online</c:v>
                </c:pt>
                <c:pt idx="10">
                  <c:v>NET: Free-to-air</c:v>
                </c:pt>
              </c:strCache>
            </c:strRef>
          </c:cat>
          <c:val>
            <c:numRef>
              <c:f>Sheet1!$D$2:$D$12</c:f>
              <c:numCache>
                <c:formatCode>0</c:formatCode>
                <c:ptCount val="11"/>
                <c:pt idx="0">
                  <c:v>62.42142415891</c:v>
                </c:pt>
                <c:pt idx="1">
                  <c:v>55.973253202910001</c:v>
                </c:pt>
                <c:pt idx="2">
                  <c:v>57.543749069859999</c:v>
                </c:pt>
                <c:pt idx="3">
                  <c:v>38.71604469135</c:v>
                </c:pt>
                <c:pt idx="4">
                  <c:v>49.645180166519999</c:v>
                </c:pt>
                <c:pt idx="5">
                  <c:v>0</c:v>
                </c:pt>
                <c:pt idx="6">
                  <c:v>0</c:v>
                </c:pt>
                <c:pt idx="7">
                  <c:v>22.09202903645</c:v>
                </c:pt>
                <c:pt idx="8">
                  <c:v>15.75755711183</c:v>
                </c:pt>
                <c:pt idx="9">
                  <c:v>83</c:v>
                </c:pt>
                <c:pt idx="10">
                  <c:v>77</c:v>
                </c:pt>
              </c:numCache>
            </c:numRef>
          </c:val>
          <c:extLst>
            <c:ext xmlns:c16="http://schemas.microsoft.com/office/drawing/2014/chart" uri="{C3380CC4-5D6E-409C-BE32-E72D297353CC}">
              <c16:uniqueId val="{00000001-90F3-458C-933A-7FA319645C9F}"/>
            </c:ext>
          </c:extLst>
        </c:ser>
        <c:ser>
          <c:idx val="3"/>
          <c:order val="3"/>
          <c:tx>
            <c:strRef>
              <c:f>Sheet1!$E$1</c:f>
              <c:strCache>
                <c:ptCount val="1"/>
                <c:pt idx="0">
                  <c:v>2020</c:v>
                </c:pt>
              </c:strCache>
            </c:strRef>
          </c:tx>
          <c:spPr>
            <a:solidFill>
              <a:srgbClr val="128266"/>
            </a:solidFill>
            <a:ln>
              <a:noFill/>
            </a:ln>
            <a:effectLst/>
          </c:spPr>
          <c:invertIfNegative val="0"/>
          <c:dLbls>
            <c:dLbl>
              <c:idx val="2"/>
              <c:layout>
                <c:manualLayout>
                  <c:x val="0"/>
                  <c:y val="-3.06001017272673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301-4A00-BC40-330699094EC0}"/>
                </c:ext>
              </c:extLst>
            </c:dLbl>
            <c:dLbl>
              <c:idx val="3"/>
              <c:layout>
                <c:manualLayout>
                  <c:x val="0"/>
                  <c:y val="-3.06001017272673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301-4A00-BC40-330699094EC0}"/>
                </c:ext>
              </c:extLst>
            </c:dLbl>
            <c:dLbl>
              <c:idx val="5"/>
              <c:delete val="1"/>
              <c:extLst>
                <c:ext xmlns:c15="http://schemas.microsoft.com/office/drawing/2012/chart" uri="{CE6537A1-D6FC-4f65-9D91-7224C49458BB}"/>
                <c:ext xmlns:c16="http://schemas.microsoft.com/office/drawing/2014/chart" uri="{C3380CC4-5D6E-409C-BE32-E72D297353CC}">
                  <c16:uniqueId val="{00000008-5301-4A00-BC40-330699094EC0}"/>
                </c:ext>
              </c:extLst>
            </c:dLbl>
            <c:dLbl>
              <c:idx val="6"/>
              <c:delete val="1"/>
              <c:extLst>
                <c:ext xmlns:c15="http://schemas.microsoft.com/office/drawing/2012/chart" uri="{CE6537A1-D6FC-4f65-9D91-7224C49458BB}"/>
                <c:ext xmlns:c16="http://schemas.microsoft.com/office/drawing/2014/chart" uri="{C3380CC4-5D6E-409C-BE32-E72D297353CC}">
                  <c16:uniqueId val="{00000009-5301-4A00-BC40-330699094EC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Online subscription services </c:v>
                </c:pt>
                <c:pt idx="1">
                  <c:v>Free video streaming services </c:v>
                </c:pt>
                <c:pt idx="2">
                  <c:v>Commercial free-to-air TV, excluding on-demand</c:v>
                </c:pt>
                <c:pt idx="3">
                  <c:v>Other websites or apps</c:v>
                </c:pt>
                <c:pt idx="4">
                  <c:v>Publicly owned free-to-air TV, excluding on-demand</c:v>
                </c:pt>
                <c:pt idx="5">
                  <c:v>Publicly owned free-to-air on-demand TV </c:v>
                </c:pt>
                <c:pt idx="6">
                  <c:v>Commercial free-to-air on-demand TV </c:v>
                </c:pt>
                <c:pt idx="7">
                  <c:v>Pay TV</c:v>
                </c:pt>
                <c:pt idx="8">
                  <c:v>Sports specific website or app</c:v>
                </c:pt>
                <c:pt idx="9">
                  <c:v>NET: Online</c:v>
                </c:pt>
                <c:pt idx="10">
                  <c:v>NET: Free-to-air</c:v>
                </c:pt>
              </c:strCache>
            </c:strRef>
          </c:cat>
          <c:val>
            <c:numRef>
              <c:f>Sheet1!$E$2:$E$12</c:f>
              <c:numCache>
                <c:formatCode>0</c:formatCode>
                <c:ptCount val="11"/>
                <c:pt idx="0">
                  <c:v>60.300302521100001</c:v>
                </c:pt>
                <c:pt idx="1">
                  <c:v>53.551695312930001</c:v>
                </c:pt>
                <c:pt idx="2">
                  <c:v>60.954199240839998</c:v>
                </c:pt>
                <c:pt idx="3">
                  <c:v>37.736797189969998</c:v>
                </c:pt>
                <c:pt idx="4">
                  <c:v>52.743366575160003</c:v>
                </c:pt>
                <c:pt idx="5">
                  <c:v>0</c:v>
                </c:pt>
                <c:pt idx="6">
                  <c:v>0</c:v>
                </c:pt>
                <c:pt idx="7">
                  <c:v>23.71111962949</c:v>
                </c:pt>
                <c:pt idx="8">
                  <c:v>14.992685631290001</c:v>
                </c:pt>
                <c:pt idx="9">
                  <c:v>81</c:v>
                </c:pt>
                <c:pt idx="10">
                  <c:v>80</c:v>
                </c:pt>
              </c:numCache>
            </c:numRef>
          </c:val>
          <c:extLst>
            <c:ext xmlns:c16="http://schemas.microsoft.com/office/drawing/2014/chart" uri="{C3380CC4-5D6E-409C-BE32-E72D297353CC}">
              <c16:uniqueId val="{00000000-69B6-46EF-8D7B-A35A0FD039AE}"/>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70966743206382"/>
          <c:y val="1.4989953769751823E-2"/>
          <c:w val="0.56290332567936174"/>
          <c:h val="0.97033253017505672"/>
        </c:manualLayout>
      </c:layout>
      <c:barChart>
        <c:barDir val="bar"/>
        <c:grouping val="clustered"/>
        <c:varyColors val="0"/>
        <c:ser>
          <c:idx val="3"/>
          <c:order val="0"/>
          <c:tx>
            <c:strRef>
              <c:f>Sheet1!$B$1</c:f>
              <c:strCache>
                <c:ptCount val="1"/>
                <c:pt idx="0">
                  <c:v>2023</c:v>
                </c:pt>
              </c:strCache>
            </c:strRef>
          </c:tx>
          <c:spPr>
            <a:solidFill>
              <a:schemeClr val="accent5"/>
            </a:solidFill>
            <a:ln>
              <a:noFill/>
            </a:ln>
            <a:effectLst/>
          </c:spPr>
          <c:invertIfNegative val="0"/>
          <c:dLbls>
            <c:dLbl>
              <c:idx val="8"/>
              <c:layout>
                <c:manualLayout>
                  <c:x val="0"/>
                  <c:y val="5.992427364820629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D69-4404-9DAC-3DF973910C35}"/>
                </c:ext>
              </c:extLst>
            </c:dLbl>
            <c:dLbl>
              <c:idx val="10"/>
              <c:layout>
                <c:manualLayout>
                  <c:x val="-5.4048061493926726E-3"/>
                  <c:y val="1.1985208613147055E-2"/>
                </c:manualLayout>
              </c:layout>
              <c:spPr>
                <a:noFill/>
                <a:ln>
                  <a:noFill/>
                </a:ln>
                <a:effectLst/>
              </c:spPr>
              <c:txPr>
                <a:bodyPr rot="0" spcFirstLastPara="1" vertOverflow="ellipsis" vert="horz" wrap="square" lIns="38100" tIns="19050" rIns="38100" bIns="19050" anchor="t" anchorCtr="0">
                  <a:noAutofit/>
                </a:bodyPr>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4.0265805812975411E-2"/>
                      <c:h val="3.0546516453341749E-2"/>
                    </c:manualLayout>
                  </c15:layout>
                </c:ext>
                <c:ext xmlns:c16="http://schemas.microsoft.com/office/drawing/2014/chart" uri="{C3380CC4-5D6E-409C-BE32-E72D297353CC}">
                  <c16:uniqueId val="{00000002-CD69-4404-9DAC-3DF973910C35}"/>
                </c:ext>
              </c:extLst>
            </c:dLbl>
            <c:spPr>
              <a:noFill/>
              <a:ln>
                <a:noFill/>
              </a:ln>
              <a:effectLst/>
            </c:spPr>
            <c:txPr>
              <a:bodyPr rot="0" spcFirstLastPara="1" vertOverflow="ellipsis" vert="horz" wrap="square" lIns="38100" tIns="19050" rIns="38100" bIns="19050" anchor="t" anchorCtr="0">
                <a:spAutoFit/>
              </a:bodyPr>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Netflix</c:v>
                </c:pt>
                <c:pt idx="1">
                  <c:v>Disney+</c:v>
                </c:pt>
                <c:pt idx="2">
                  <c:v>Amazon Prime Video</c:v>
                </c:pt>
                <c:pt idx="3">
                  <c:v>Stan</c:v>
                </c:pt>
                <c:pt idx="4">
                  <c:v>Binge</c:v>
                </c:pt>
                <c:pt idx="5">
                  <c:v>Kayo Sports</c:v>
                </c:pt>
                <c:pt idx="6">
                  <c:v>Stan Sport</c:v>
                </c:pt>
                <c:pt idx="7">
                  <c:v>Paramount+</c:v>
                </c:pt>
                <c:pt idx="8">
                  <c:v>Apple TV+</c:v>
                </c:pt>
                <c:pt idx="9">
                  <c:v>Foxtel Now</c:v>
                </c:pt>
                <c:pt idx="10">
                  <c:v>None</c:v>
                </c:pt>
              </c:strCache>
            </c:strRef>
          </c:cat>
          <c:val>
            <c:numRef>
              <c:f>Sheet1!$B$2:$B$12</c:f>
              <c:numCache>
                <c:formatCode>0</c:formatCode>
                <c:ptCount val="11"/>
                <c:pt idx="0">
                  <c:v>64.73395306354</c:v>
                </c:pt>
                <c:pt idx="1">
                  <c:v>34.875283344389999</c:v>
                </c:pt>
                <c:pt idx="2">
                  <c:v>31.774063517029997</c:v>
                </c:pt>
                <c:pt idx="3">
                  <c:v>24.467420425389999</c:v>
                </c:pt>
                <c:pt idx="4">
                  <c:v>15.41411262257</c:v>
                </c:pt>
                <c:pt idx="5">
                  <c:v>14.27044150125</c:v>
                </c:pt>
                <c:pt idx="6">
                  <c:v>11.67583286512</c:v>
                </c:pt>
                <c:pt idx="7">
                  <c:v>11.31799771217</c:v>
                </c:pt>
                <c:pt idx="8">
                  <c:v>10.802951988110001</c:v>
                </c:pt>
                <c:pt idx="9">
                  <c:v>10.27460826429</c:v>
                </c:pt>
                <c:pt idx="10">
                  <c:v>19.45150013928</c:v>
                </c:pt>
              </c:numCache>
            </c:numRef>
          </c:val>
          <c:extLst>
            <c:ext xmlns:c16="http://schemas.microsoft.com/office/drawing/2014/chart" uri="{C3380CC4-5D6E-409C-BE32-E72D297353CC}">
              <c16:uniqueId val="{00000000-7950-4E12-83A0-31E097BDB4CF}"/>
            </c:ext>
          </c:extLst>
        </c:ser>
        <c:ser>
          <c:idx val="0"/>
          <c:order val="1"/>
          <c:tx>
            <c:strRef>
              <c:f>Sheet1!$C$1</c:f>
              <c:strCache>
                <c:ptCount val="1"/>
                <c:pt idx="0">
                  <c:v>2022</c:v>
                </c:pt>
              </c:strCache>
            </c:strRef>
          </c:tx>
          <c:spPr>
            <a:solidFill>
              <a:srgbClr val="1F698E"/>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FFE-48FF-9756-0B3715172396}"/>
                </c:ext>
              </c:extLst>
            </c:dLbl>
            <c:dLbl>
              <c:idx val="1"/>
              <c:tx>
                <c:rich>
                  <a:bodyPr/>
                  <a:lstStyle/>
                  <a:p>
                    <a:fld id="{55DFC1E5-61CE-4F6C-A333-AB2DB5DC2139}" type="VALUE">
                      <a:rPr lang="en-US" smtClean="0"/>
                      <a:pPr/>
                      <a:t>[VALUE]</a:t>
                    </a:fld>
                    <a:r>
                      <a:rPr lang="en-US" sz="100" b="0" i="0" u="none" strike="noStrike" kern="1200" baseline="0" dirty="0">
                        <a:solidFill>
                          <a:prstClr val="black">
                            <a:lumMod val="75000"/>
                            <a:lumOff val="25000"/>
                          </a:prstClr>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FFE-48FF-9756-0B3715172396}"/>
                </c:ext>
              </c:extLst>
            </c:dLbl>
            <c:dLbl>
              <c:idx val="2"/>
              <c:tx>
                <c:rich>
                  <a:bodyPr/>
                  <a:lstStyle/>
                  <a:p>
                    <a:fld id="{E7077C4E-E3AE-48DB-8CB3-D8ADCA90C33B}" type="VALUE">
                      <a:rPr lang="en-US" smtClean="0"/>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FFE-48FF-9756-0B3715172396}"/>
                </c:ext>
              </c:extLst>
            </c:dLbl>
            <c:dLbl>
              <c:idx val="3"/>
              <c:layout>
                <c:manualLayout>
                  <c:x val="2.7024030746963363E-3"/>
                  <c:y val="6.12002034545349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C03-4EB6-B6D5-25B92D5E5D90}"/>
                </c:ext>
              </c:extLst>
            </c:dLbl>
            <c:dLbl>
              <c:idx val="4"/>
              <c:tx>
                <c:rich>
                  <a:bodyPr/>
                  <a:lstStyle/>
                  <a:p>
                    <a:fld id="{783E36A7-6609-4824-87BB-6BE019C34A63}" type="VALUE">
                      <a:rPr lang="en-US" smtClean="0"/>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FFE-48FF-9756-0B3715172396}"/>
                </c:ext>
              </c:extLst>
            </c:dLbl>
            <c:dLbl>
              <c:idx val="5"/>
              <c:tx>
                <c:rich>
                  <a:bodyPr/>
                  <a:lstStyle/>
                  <a:p>
                    <a:fld id="{574C374A-DFCB-434F-831C-5CB7CBB14DBA}" type="VALUE">
                      <a:rPr lang="en-US" smtClean="0"/>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FFE-48FF-9756-0B3715172396}"/>
                </c:ext>
              </c:extLst>
            </c:dLbl>
            <c:dLbl>
              <c:idx val="7"/>
              <c:tx>
                <c:rich>
                  <a:bodyPr/>
                  <a:lstStyle/>
                  <a:p>
                    <a:fld id="{EFF73A67-F354-4035-A03F-DE1A50BDF2A3}" type="VALUE">
                      <a:rPr lang="en-US" smtClean="0"/>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7E4-45B4-933A-83E2A9D4CEB4}"/>
                </c:ext>
              </c:extLst>
            </c:dLbl>
            <c:dLbl>
              <c:idx val="8"/>
              <c:layout>
                <c:manualLayout>
                  <c:x val="-9.9086968077755E-17"/>
                  <c:y val="6.1200203454534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7E4-45B4-933A-83E2A9D4CEB4}"/>
                </c:ext>
              </c:extLst>
            </c:dLbl>
            <c:dLbl>
              <c:idx val="9"/>
              <c:layout>
                <c:manualLayout>
                  <c:x val="0"/>
                  <c:y val="3.1243195115086453E-3"/>
                </c:manualLayout>
              </c:layout>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C03-4EB6-B6D5-25B92D5E5D90}"/>
                </c:ext>
              </c:extLst>
            </c:dLbl>
            <c:dLbl>
              <c:idx val="10"/>
              <c:layout>
                <c:manualLayout>
                  <c:x val="-2.7024030746963363E-3"/>
                  <c:y val="3.187782620214816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7E4-45B4-933A-83E2A9D4CEB4}"/>
                </c:ext>
              </c:extLst>
            </c:dLbl>
            <c:spPr>
              <a:noFill/>
              <a:ln>
                <a:noFill/>
              </a:ln>
              <a:effectLst/>
            </c:spPr>
            <c:txPr>
              <a:bodyPr rot="0" spcFirstLastPara="1" vertOverflow="ellipsis" vert="horz" wrap="square" anchor="ctr" anchorCtr="0"/>
              <a:lstStyle/>
              <a:p>
                <a:pPr algn="ctr">
                  <a:defRPr lang="en-US"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Netflix</c:v>
                </c:pt>
                <c:pt idx="1">
                  <c:v>Disney+</c:v>
                </c:pt>
                <c:pt idx="2">
                  <c:v>Amazon Prime Video</c:v>
                </c:pt>
                <c:pt idx="3">
                  <c:v>Stan</c:v>
                </c:pt>
                <c:pt idx="4">
                  <c:v>Binge</c:v>
                </c:pt>
                <c:pt idx="5">
                  <c:v>Kayo Sports</c:v>
                </c:pt>
                <c:pt idx="6">
                  <c:v>Stan Sport</c:v>
                </c:pt>
                <c:pt idx="7">
                  <c:v>Paramount+</c:v>
                </c:pt>
                <c:pt idx="8">
                  <c:v>Apple TV+</c:v>
                </c:pt>
                <c:pt idx="9">
                  <c:v>Foxtel Now</c:v>
                </c:pt>
                <c:pt idx="10">
                  <c:v>None</c:v>
                </c:pt>
              </c:strCache>
            </c:strRef>
          </c:cat>
          <c:val>
            <c:numRef>
              <c:f>Sheet1!$C$2:$C$12</c:f>
              <c:numCache>
                <c:formatCode>0</c:formatCode>
                <c:ptCount val="11"/>
                <c:pt idx="0">
                  <c:v>67.891567868920006</c:v>
                </c:pt>
                <c:pt idx="1">
                  <c:v>34.338154172199999</c:v>
                </c:pt>
                <c:pt idx="2">
                  <c:v>29.098834449990001</c:v>
                </c:pt>
                <c:pt idx="3">
                  <c:v>27.39088023335</c:v>
                </c:pt>
                <c:pt idx="4">
                  <c:v>14.695395655839999</c:v>
                </c:pt>
                <c:pt idx="5">
                  <c:v>13.475583051160001</c:v>
                </c:pt>
                <c:pt idx="6">
                  <c:v>3.709616610041</c:v>
                </c:pt>
                <c:pt idx="7">
                  <c:v>7.9140539498159992</c:v>
                </c:pt>
                <c:pt idx="8">
                  <c:v>9.6686392796049994</c:v>
                </c:pt>
                <c:pt idx="9">
                  <c:v>12.597817980649999</c:v>
                </c:pt>
                <c:pt idx="10">
                  <c:v>18.567488446960002</c:v>
                </c:pt>
              </c:numCache>
            </c:numRef>
          </c:val>
          <c:extLst>
            <c:ext xmlns:c16="http://schemas.microsoft.com/office/drawing/2014/chart" uri="{C3380CC4-5D6E-409C-BE32-E72D297353CC}">
              <c16:uniqueId val="{00000006-FFFE-48FF-9756-0B3715172396}"/>
            </c:ext>
          </c:extLst>
        </c:ser>
        <c:ser>
          <c:idx val="1"/>
          <c:order val="2"/>
          <c:tx>
            <c:strRef>
              <c:f>Sheet1!$D$1</c:f>
              <c:strCache>
                <c:ptCount val="1"/>
                <c:pt idx="0">
                  <c:v>2021</c:v>
                </c:pt>
              </c:strCache>
            </c:strRef>
          </c:tx>
          <c:spPr>
            <a:solidFill>
              <a:srgbClr val="949494"/>
            </a:solidFill>
            <a:ln>
              <a:noFill/>
            </a:ln>
            <a:effectLst/>
          </c:spPr>
          <c:invertIfNegative val="0"/>
          <c:dLbls>
            <c:dLbl>
              <c:idx val="0"/>
              <c:layout>
                <c:manualLayout>
                  <c:x val="-2.702403074696534E-3"/>
                  <c:y val="-9.18003051818019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03-4EB6-B6D5-25B92D5E5D90}"/>
                </c:ext>
              </c:extLst>
            </c:dLbl>
            <c:dLbl>
              <c:idx val="7"/>
              <c:layout>
                <c:manualLayout>
                  <c:x val="-8.1072092240891073E-3"/>
                  <c:y val="-5.99219144248343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285-488E-83B0-439EE7EC6F50}"/>
                </c:ext>
              </c:extLst>
            </c:dLbl>
            <c:dLbl>
              <c:idx val="8"/>
              <c:layout>
                <c:manualLayout>
                  <c:x val="2.7024030746963363E-3"/>
                  <c:y val="3.06001017272673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7E4-45B4-933A-83E2A9D4CEB4}"/>
                </c:ext>
              </c:extLst>
            </c:dLbl>
            <c:dLbl>
              <c:idx val="10"/>
              <c:layout>
                <c:manualLayout>
                  <c:x val="-9.9086968077755E-17"/>
                  <c:y val="3.12408358917144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D69-4404-9DAC-3DF973910C3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Netflix</c:v>
                </c:pt>
                <c:pt idx="1">
                  <c:v>Disney+</c:v>
                </c:pt>
                <c:pt idx="2">
                  <c:v>Amazon Prime Video</c:v>
                </c:pt>
                <c:pt idx="3">
                  <c:v>Stan</c:v>
                </c:pt>
                <c:pt idx="4">
                  <c:v>Binge</c:v>
                </c:pt>
                <c:pt idx="5">
                  <c:v>Kayo Sports</c:v>
                </c:pt>
                <c:pt idx="6">
                  <c:v>Stan Sport</c:v>
                </c:pt>
                <c:pt idx="7">
                  <c:v>Paramount+</c:v>
                </c:pt>
                <c:pt idx="8">
                  <c:v>Apple TV+</c:v>
                </c:pt>
                <c:pt idx="9">
                  <c:v>Foxtel Now</c:v>
                </c:pt>
                <c:pt idx="10">
                  <c:v>None</c:v>
                </c:pt>
              </c:strCache>
            </c:strRef>
          </c:cat>
          <c:val>
            <c:numRef>
              <c:f>Sheet1!$D$2:$D$12</c:f>
              <c:numCache>
                <c:formatCode>0</c:formatCode>
                <c:ptCount val="11"/>
                <c:pt idx="0">
                  <c:v>67.388410296010008</c:v>
                </c:pt>
                <c:pt idx="1">
                  <c:v>26.658531544699997</c:v>
                </c:pt>
                <c:pt idx="2">
                  <c:v>22.270756892490002</c:v>
                </c:pt>
                <c:pt idx="3">
                  <c:v>25.609343265579998</c:v>
                </c:pt>
                <c:pt idx="4">
                  <c:v>9.4276635628779992</c:v>
                </c:pt>
                <c:pt idx="5">
                  <c:v>10.88260397206</c:v>
                </c:pt>
                <c:pt idx="6">
                  <c:v>3.3148153239739999</c:v>
                </c:pt>
                <c:pt idx="7">
                  <c:v>2.6343144412620001</c:v>
                </c:pt>
                <c:pt idx="8">
                  <c:v>10.8494602476</c:v>
                </c:pt>
                <c:pt idx="9">
                  <c:v>12.9572171319</c:v>
                </c:pt>
                <c:pt idx="10">
                  <c:v>20.534134492010001</c:v>
                </c:pt>
              </c:numCache>
            </c:numRef>
          </c:val>
          <c:extLst>
            <c:ext xmlns:c16="http://schemas.microsoft.com/office/drawing/2014/chart" uri="{C3380CC4-5D6E-409C-BE32-E72D297353CC}">
              <c16:uniqueId val="{00000000-60A0-43F6-8AA8-ABF459B5A87A}"/>
            </c:ext>
          </c:extLst>
        </c:ser>
        <c:ser>
          <c:idx val="2"/>
          <c:order val="3"/>
          <c:tx>
            <c:strRef>
              <c:f>Sheet1!$E$1</c:f>
              <c:strCache>
                <c:ptCount val="1"/>
                <c:pt idx="0">
                  <c:v>2020</c:v>
                </c:pt>
              </c:strCache>
            </c:strRef>
          </c:tx>
          <c:spPr>
            <a:solidFill>
              <a:srgbClr val="128266"/>
            </a:solidFill>
            <a:ln>
              <a:noFill/>
            </a:ln>
            <a:effectLst/>
          </c:spPr>
          <c:invertIfNegative val="0"/>
          <c:dLbls>
            <c:dLbl>
              <c:idx val="0"/>
              <c:layout>
                <c:manualLayout>
                  <c:x val="-8.1072092240890084E-3"/>
                  <c:y val="-1.22396508538147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C03-4EB6-B6D5-25B92D5E5D90}"/>
                </c:ext>
              </c:extLst>
            </c:dLbl>
            <c:dLbl>
              <c:idx val="8"/>
              <c:layout>
                <c:manualLayout>
                  <c:x val="0"/>
                  <c:y val="-3.06001017272673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7E4-45B4-933A-83E2A9D4CEB4}"/>
                </c:ext>
              </c:extLst>
            </c:dLbl>
            <c:dLbl>
              <c:idx val="9"/>
              <c:layout>
                <c:manualLayout>
                  <c:x val="2.702403074696237E-3"/>
                  <c:y val="-3.06001017272673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69-4404-9DAC-3DF973910C35}"/>
                </c:ext>
              </c:extLst>
            </c:dLbl>
            <c:dLbl>
              <c:idx val="10"/>
              <c:layout>
                <c:manualLayout>
                  <c:x val="0"/>
                  <c:y val="-3.059769227043727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7E4-45B4-933A-83E2A9D4CEB4}"/>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Netflix</c:v>
                </c:pt>
                <c:pt idx="1">
                  <c:v>Disney+</c:v>
                </c:pt>
                <c:pt idx="2">
                  <c:v>Amazon Prime Video</c:v>
                </c:pt>
                <c:pt idx="3">
                  <c:v>Stan</c:v>
                </c:pt>
                <c:pt idx="4">
                  <c:v>Binge</c:v>
                </c:pt>
                <c:pt idx="5">
                  <c:v>Kayo Sports</c:v>
                </c:pt>
                <c:pt idx="6">
                  <c:v>Stan Sport</c:v>
                </c:pt>
                <c:pt idx="7">
                  <c:v>Paramount+</c:v>
                </c:pt>
                <c:pt idx="8">
                  <c:v>Apple TV+</c:v>
                </c:pt>
                <c:pt idx="9">
                  <c:v>Foxtel Now</c:v>
                </c:pt>
                <c:pt idx="10">
                  <c:v>None</c:v>
                </c:pt>
              </c:strCache>
            </c:strRef>
          </c:cat>
          <c:val>
            <c:numRef>
              <c:f>Sheet1!$E$2:$E$12</c:f>
              <c:numCache>
                <c:formatCode>0</c:formatCode>
                <c:ptCount val="11"/>
                <c:pt idx="0">
                  <c:v>65.21414468815</c:v>
                </c:pt>
                <c:pt idx="1">
                  <c:v>18.44333789181</c:v>
                </c:pt>
                <c:pt idx="2">
                  <c:v>15.598871634200002</c:v>
                </c:pt>
                <c:pt idx="3">
                  <c:v>21.44693181445</c:v>
                </c:pt>
                <c:pt idx="4">
                  <c:v>3.8521273609039999</c:v>
                </c:pt>
                <c:pt idx="5">
                  <c:v>7.2192762848200003</c:v>
                </c:pt>
                <c:pt idx="8">
                  <c:v>8.7885577135599995</c:v>
                </c:pt>
                <c:pt idx="9">
                  <c:v>14.803207331509999</c:v>
                </c:pt>
                <c:pt idx="10">
                  <c:v>22.969398989680002</c:v>
                </c:pt>
              </c:numCache>
            </c:numRef>
          </c:val>
          <c:extLst>
            <c:ext xmlns:c16="http://schemas.microsoft.com/office/drawing/2014/chart" uri="{C3380CC4-5D6E-409C-BE32-E72D297353CC}">
              <c16:uniqueId val="{00000001-60A0-43F6-8AA8-ABF459B5A87A}"/>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1569168"/>
        <c:crosses val="autoZero"/>
        <c:auto val="1"/>
        <c:lblAlgn val="ctr"/>
        <c:lblOffset val="100"/>
        <c:noMultiLvlLbl val="0"/>
      </c:catAx>
      <c:valAx>
        <c:axId val="141569168"/>
        <c:scaling>
          <c:orientation val="minMax"/>
          <c:max val="8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37254696783729"/>
          <c:y val="7.7142133617392236E-2"/>
          <c:w val="0.45662048490468188"/>
          <c:h val="0.84581741184339576"/>
        </c:manualLayout>
      </c:layout>
      <c:barChart>
        <c:barDir val="bar"/>
        <c:grouping val="clustered"/>
        <c:varyColors val="0"/>
        <c:ser>
          <c:idx val="0"/>
          <c:order val="0"/>
          <c:tx>
            <c:strRef>
              <c:f>Sheet1!$B$1</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Zero</c:v>
                </c:pt>
                <c:pt idx="1">
                  <c:v>One</c:v>
                </c:pt>
                <c:pt idx="2">
                  <c:v>Two</c:v>
                </c:pt>
                <c:pt idx="3">
                  <c:v>Three</c:v>
                </c:pt>
                <c:pt idx="4">
                  <c:v>Four</c:v>
                </c:pt>
                <c:pt idx="5">
                  <c:v>Five or more</c:v>
                </c:pt>
              </c:strCache>
            </c:strRef>
          </c:cat>
          <c:val>
            <c:numRef>
              <c:f>Sheet1!$B$2:$B$7</c:f>
              <c:numCache>
                <c:formatCode>0</c:formatCode>
                <c:ptCount val="6"/>
                <c:pt idx="0">
                  <c:v>5.834664068965</c:v>
                </c:pt>
                <c:pt idx="1">
                  <c:v>23.150801884780002</c:v>
                </c:pt>
                <c:pt idx="2">
                  <c:v>25.155638058039997</c:v>
                </c:pt>
                <c:pt idx="3">
                  <c:v>18.15826555213</c:v>
                </c:pt>
                <c:pt idx="4">
                  <c:v>12.404336394930001</c:v>
                </c:pt>
                <c:pt idx="5">
                  <c:v>12.07448978689</c:v>
                </c:pt>
              </c:numCache>
            </c:numRef>
          </c:val>
          <c:extLst>
            <c:ext xmlns:c16="http://schemas.microsoft.com/office/drawing/2014/chart" uri="{C3380CC4-5D6E-409C-BE32-E72D297353CC}">
              <c16:uniqueId val="{00000006-2ACC-4B48-9E5B-86744AA901B3}"/>
            </c:ext>
          </c:extLst>
        </c:ser>
        <c:ser>
          <c:idx val="1"/>
          <c:order val="1"/>
          <c:tx>
            <c:strRef>
              <c:f>Sheet1!$C$1</c:f>
              <c:strCache>
                <c:ptCount val="1"/>
                <c:pt idx="0">
                  <c:v>2022</c:v>
                </c:pt>
              </c:strCache>
            </c:strRef>
          </c:tx>
          <c:spPr>
            <a:solidFill>
              <a:srgbClr val="1F698E"/>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B69-49CC-95C6-6417BD8F7551}"/>
                </c:ext>
              </c:extLst>
            </c:dLbl>
            <c:dLbl>
              <c:idx val="1"/>
              <c:tx>
                <c:rich>
                  <a:bodyPr/>
                  <a:lstStyle/>
                  <a:p>
                    <a:fld id="{55DFC1E5-61CE-4F6C-A333-AB2DB5DC2139}" type="VALUE">
                      <a:rPr lang="en-US" smtClean="0"/>
                      <a:pPr/>
                      <a:t>[VALUE]</a:t>
                    </a:fld>
                    <a:r>
                      <a:rPr lang="en-US" dirty="0"/>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B69-49CC-95C6-6417BD8F7551}"/>
                </c:ext>
              </c:extLst>
            </c:dLbl>
            <c:dLbl>
              <c:idx val="2"/>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B69-49CC-95C6-6417BD8F7551}"/>
                </c:ext>
              </c:extLst>
            </c:dLbl>
            <c:dLbl>
              <c:idx val="4"/>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B69-49CC-95C6-6417BD8F7551}"/>
                </c:ext>
              </c:extLst>
            </c:dLbl>
            <c:dLbl>
              <c:idx val="5"/>
              <c:tx>
                <c:rich>
                  <a:bodyPr/>
                  <a:lstStyle/>
                  <a:p>
                    <a:fld id="{574C374A-DFCB-434F-831C-5CB7CBB14DBA}" type="VALUE">
                      <a:rPr lang="en-US" smtClean="0"/>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2B69-49CC-95C6-6417BD8F755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Zero</c:v>
                </c:pt>
                <c:pt idx="1">
                  <c:v>One</c:v>
                </c:pt>
                <c:pt idx="2">
                  <c:v>Two</c:v>
                </c:pt>
                <c:pt idx="3">
                  <c:v>Three</c:v>
                </c:pt>
                <c:pt idx="4">
                  <c:v>Four</c:v>
                </c:pt>
                <c:pt idx="5">
                  <c:v>Five or more</c:v>
                </c:pt>
              </c:strCache>
            </c:strRef>
          </c:cat>
          <c:val>
            <c:numRef>
              <c:f>Sheet1!$C$2:$C$7</c:f>
              <c:numCache>
                <c:formatCode>0</c:formatCode>
                <c:ptCount val="6"/>
                <c:pt idx="0">
                  <c:v>7.0483309355709993</c:v>
                </c:pt>
                <c:pt idx="1">
                  <c:v>26.73231064118</c:v>
                </c:pt>
                <c:pt idx="2">
                  <c:v>25.15641614231</c:v>
                </c:pt>
                <c:pt idx="3">
                  <c:v>17.308307687899998</c:v>
                </c:pt>
                <c:pt idx="4">
                  <c:v>11.652635198650001</c:v>
                </c:pt>
                <c:pt idx="5">
                  <c:v>10.992917408612065</c:v>
                </c:pt>
              </c:numCache>
            </c:numRef>
          </c:val>
          <c:extLst>
            <c:ext xmlns:c16="http://schemas.microsoft.com/office/drawing/2014/chart" uri="{C3380CC4-5D6E-409C-BE32-E72D297353CC}">
              <c16:uniqueId val="{00000000-207B-49C2-A9F8-1918BB1D5A66}"/>
            </c:ext>
          </c:extLst>
        </c:ser>
        <c:ser>
          <c:idx val="2"/>
          <c:order val="2"/>
          <c:tx>
            <c:strRef>
              <c:f>Sheet1!$D$1</c:f>
              <c:strCache>
                <c:ptCount val="1"/>
                <c:pt idx="0">
                  <c:v>2021</c:v>
                </c:pt>
              </c:strCache>
            </c:strRef>
          </c:tx>
          <c:spPr>
            <a:solidFill>
              <a:srgbClr val="94949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Zero</c:v>
                </c:pt>
                <c:pt idx="1">
                  <c:v>One</c:v>
                </c:pt>
                <c:pt idx="2">
                  <c:v>Two</c:v>
                </c:pt>
                <c:pt idx="3">
                  <c:v>Three</c:v>
                </c:pt>
                <c:pt idx="4">
                  <c:v>Four</c:v>
                </c:pt>
                <c:pt idx="5">
                  <c:v>Five or more</c:v>
                </c:pt>
              </c:strCache>
            </c:strRef>
          </c:cat>
          <c:val>
            <c:numRef>
              <c:f>Sheet1!$D$2:$D$7</c:f>
              <c:numCache>
                <c:formatCode>0</c:formatCode>
                <c:ptCount val="6"/>
                <c:pt idx="0">
                  <c:v>6.5535418702810002</c:v>
                </c:pt>
                <c:pt idx="1">
                  <c:v>31.960117647890002</c:v>
                </c:pt>
                <c:pt idx="2">
                  <c:v>26.274851071220002</c:v>
                </c:pt>
                <c:pt idx="3">
                  <c:v>15.959650658569998</c:v>
                </c:pt>
                <c:pt idx="4">
                  <c:v>10.224631726110001</c:v>
                </c:pt>
                <c:pt idx="5">
                  <c:v>6.9852656303389882</c:v>
                </c:pt>
              </c:numCache>
            </c:numRef>
          </c:val>
          <c:extLst>
            <c:ext xmlns:c16="http://schemas.microsoft.com/office/drawing/2014/chart" uri="{C3380CC4-5D6E-409C-BE32-E72D297353CC}">
              <c16:uniqueId val="{00000000-9216-49EF-9999-E7550F26A389}"/>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35"/>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layout>
        <c:manualLayout>
          <c:xMode val="edge"/>
          <c:yMode val="edge"/>
          <c:x val="0.73506020075053136"/>
          <c:y val="0.66442776852511953"/>
          <c:w val="0.12213425586025185"/>
          <c:h val="0.1541149644269315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accent1"/>
            </a:solidFill>
            <a:ln w="19050">
              <a:solidFill>
                <a:schemeClr val="lt1"/>
              </a:solidFill>
            </a:ln>
            <a:effectLst/>
          </c:spPr>
          <c:invertIfNegative val="0"/>
          <c:dPt>
            <c:idx val="0"/>
            <c:invertIfNegative val="0"/>
            <c:bubble3D val="0"/>
            <c:spPr>
              <a:solidFill>
                <a:srgbClr val="128266"/>
              </a:solidFill>
              <a:ln w="19050">
                <a:solidFill>
                  <a:schemeClr val="lt1"/>
                </a:solidFill>
              </a:ln>
              <a:effectLst/>
            </c:spPr>
            <c:extLst>
              <c:ext xmlns:c16="http://schemas.microsoft.com/office/drawing/2014/chart" uri="{C3380CC4-5D6E-409C-BE32-E72D297353CC}">
                <c16:uniqueId val="{00000002-3944-4DA2-BC71-069083295F29}"/>
              </c:ext>
            </c:extLst>
          </c:dPt>
          <c:dPt>
            <c:idx val="1"/>
            <c:invertIfNegative val="0"/>
            <c:bubble3D val="0"/>
            <c:spPr>
              <a:solidFill>
                <a:srgbClr val="9B2CB8"/>
              </a:solidFill>
              <a:ln w="19050">
                <a:solidFill>
                  <a:schemeClr val="lt1"/>
                </a:solidFill>
              </a:ln>
              <a:effectLst/>
            </c:spPr>
            <c:extLst>
              <c:ext xmlns:c16="http://schemas.microsoft.com/office/drawing/2014/chart" uri="{C3380CC4-5D6E-409C-BE32-E72D297353CC}">
                <c16:uniqueId val="{00000003-3944-4DA2-BC71-069083295F29}"/>
              </c:ext>
            </c:extLst>
          </c:dPt>
          <c:dPt>
            <c:idx val="2"/>
            <c:invertIfNegative val="0"/>
            <c:bubble3D val="0"/>
            <c:spPr>
              <a:solidFill>
                <a:srgbClr val="5D9695"/>
              </a:solidFill>
              <a:ln w="19050">
                <a:solidFill>
                  <a:schemeClr val="lt1"/>
                </a:solidFill>
              </a:ln>
              <a:effectLst/>
            </c:spPr>
            <c:extLst>
              <c:ext xmlns:c16="http://schemas.microsoft.com/office/drawing/2014/chart" uri="{C3380CC4-5D6E-409C-BE32-E72D297353CC}">
                <c16:uniqueId val="{00000001-3944-4DA2-BC71-069083295F29}"/>
              </c:ext>
            </c:extLst>
          </c:dPt>
          <c:dPt>
            <c:idx val="3"/>
            <c:invertIfNegative val="0"/>
            <c:bubble3D val="0"/>
            <c:spPr>
              <a:solidFill>
                <a:srgbClr val="949494"/>
              </a:solidFill>
              <a:ln w="19050">
                <a:solidFill>
                  <a:schemeClr val="lt1"/>
                </a:solidFill>
              </a:ln>
              <a:effectLst/>
            </c:spPr>
            <c:extLst>
              <c:ext xmlns:c16="http://schemas.microsoft.com/office/drawing/2014/chart" uri="{C3380CC4-5D6E-409C-BE32-E72D297353CC}">
                <c16:uniqueId val="{00000004-3944-4DA2-BC71-069083295F29}"/>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Cancelled or downgraded</c:v>
                </c:pt>
                <c:pt idx="1">
                  <c:v>Cancelled and then resubscribed to the same service</c:v>
                </c:pt>
                <c:pt idx="2">
                  <c:v>Added or upgraded</c:v>
                </c:pt>
                <c:pt idx="3">
                  <c:v>None of these</c:v>
                </c:pt>
              </c:strCache>
            </c:strRef>
          </c:cat>
          <c:val>
            <c:numRef>
              <c:f>Sheet1!$B$2:$B$5</c:f>
              <c:numCache>
                <c:formatCode>General</c:formatCode>
                <c:ptCount val="4"/>
                <c:pt idx="0">
                  <c:v>42</c:v>
                </c:pt>
                <c:pt idx="1">
                  <c:v>10</c:v>
                </c:pt>
                <c:pt idx="2">
                  <c:v>18</c:v>
                </c:pt>
                <c:pt idx="3">
                  <c:v>45</c:v>
                </c:pt>
              </c:numCache>
            </c:numRef>
          </c:val>
          <c:extLst>
            <c:ext xmlns:c16="http://schemas.microsoft.com/office/drawing/2014/chart" uri="{C3380CC4-5D6E-409C-BE32-E72D297353CC}">
              <c16:uniqueId val="{00000000-3944-4DA2-BC71-069083295F29}"/>
            </c:ext>
          </c:extLst>
        </c:ser>
        <c:dLbls>
          <c:showLegendKey val="0"/>
          <c:showVal val="0"/>
          <c:showCatName val="0"/>
          <c:showSerName val="0"/>
          <c:showPercent val="0"/>
          <c:showBubbleSize val="0"/>
        </c:dLbls>
        <c:gapWidth val="58"/>
        <c:overlap val="-34"/>
        <c:axId val="594342112"/>
        <c:axId val="1471460559"/>
      </c:barChart>
      <c:valAx>
        <c:axId val="1471460559"/>
        <c:scaling>
          <c:orientation val="minMax"/>
        </c:scaling>
        <c:delete val="1"/>
        <c:axPos val="t"/>
        <c:numFmt formatCode="General" sourceLinked="1"/>
        <c:majorTickMark val="out"/>
        <c:minorTickMark val="none"/>
        <c:tickLblPos val="nextTo"/>
        <c:crossAx val="594342112"/>
        <c:crosses val="autoZero"/>
        <c:crossBetween val="between"/>
      </c:valAx>
      <c:catAx>
        <c:axId val="594342112"/>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71460559"/>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405136611452374"/>
          <c:y val="7.7142133617392236E-2"/>
          <c:w val="0.18494154352305417"/>
          <c:h val="0.84581741184339576"/>
        </c:manualLayout>
      </c:layout>
      <c:barChart>
        <c:barDir val="bar"/>
        <c:grouping val="clustered"/>
        <c:varyColors val="0"/>
        <c:ser>
          <c:idx val="0"/>
          <c:order val="0"/>
          <c:tx>
            <c:strRef>
              <c:f>Sheet1!$B$1</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Cancelled at least one service</c:v>
                </c:pt>
                <c:pt idx="1">
                  <c:v>Downgraded at least one service</c:v>
                </c:pt>
                <c:pt idx="2">
                  <c:v>Cancelled and then resubscribed to the same service</c:v>
                </c:pt>
                <c:pt idx="3">
                  <c:v>Added at least one service</c:v>
                </c:pt>
                <c:pt idx="4">
                  <c:v>Upgraded at least one service</c:v>
                </c:pt>
                <c:pt idx="5">
                  <c:v>None of these</c:v>
                </c:pt>
              </c:strCache>
            </c:strRef>
          </c:cat>
          <c:val>
            <c:numRef>
              <c:f>Sheet1!$B$2:$B$7</c:f>
              <c:numCache>
                <c:formatCode>0</c:formatCode>
                <c:ptCount val="6"/>
                <c:pt idx="0">
                  <c:v>36.682438160339998</c:v>
                </c:pt>
                <c:pt idx="1">
                  <c:v>9.2186975734379999</c:v>
                </c:pt>
                <c:pt idx="2">
                  <c:v>9.6095751947060002</c:v>
                </c:pt>
                <c:pt idx="3">
                  <c:v>15.62948053805</c:v>
                </c:pt>
                <c:pt idx="4">
                  <c:v>2.6728586997649999</c:v>
                </c:pt>
                <c:pt idx="5">
                  <c:v>44.974748961590002</c:v>
                </c:pt>
              </c:numCache>
            </c:numRef>
          </c:val>
          <c:extLst>
            <c:ext xmlns:c16="http://schemas.microsoft.com/office/drawing/2014/chart" uri="{C3380CC4-5D6E-409C-BE32-E72D297353CC}">
              <c16:uniqueId val="{00000006-2ACC-4B48-9E5B-86744AA901B3}"/>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6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7396609069992055"/>
          <c:y val="7.7142133617392236E-2"/>
          <c:w val="0.42603390930007951"/>
          <c:h val="0.84581741184339576"/>
        </c:manualLayout>
      </c:layout>
      <c:barChart>
        <c:barDir val="bar"/>
        <c:grouping val="clustered"/>
        <c:varyColors val="0"/>
        <c:ser>
          <c:idx val="0"/>
          <c:order val="0"/>
          <c:tx>
            <c:strRef>
              <c:f>Sheet1!$B$1</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Too expensive / could not afford</c:v>
                </c:pt>
                <c:pt idx="1">
                  <c:v>Not using it enough</c:v>
                </c:pt>
                <c:pt idx="2">
                  <c:v>I only subscribed to watch a specific show, movie or event</c:v>
                </c:pt>
                <c:pt idx="3">
                  <c:v>I was subscribed to too many paid streaming services</c:v>
                </c:pt>
                <c:pt idx="4">
                  <c:v>My free trial period had ended</c:v>
                </c:pt>
                <c:pt idx="5">
                  <c:v>I didn’t enjoy the content</c:v>
                </c:pt>
                <c:pt idx="6">
                  <c:v>Changes to the service</c:v>
                </c:pt>
                <c:pt idx="7">
                  <c:v>To downgrade to a service with ads to pay less</c:v>
                </c:pt>
                <c:pt idx="8">
                  <c:v>Changes to the number of people in my household</c:v>
                </c:pt>
                <c:pt idx="9">
                  <c:v>To access as part of a bundled service</c:v>
                </c:pt>
              </c:strCache>
            </c:strRef>
          </c:cat>
          <c:val>
            <c:numRef>
              <c:f>Sheet1!$B$2:$B$11</c:f>
              <c:numCache>
                <c:formatCode>0</c:formatCode>
                <c:ptCount val="10"/>
                <c:pt idx="0">
                  <c:v>38.052686517890002</c:v>
                </c:pt>
                <c:pt idx="1">
                  <c:v>37.045533472149998</c:v>
                </c:pt>
                <c:pt idx="2">
                  <c:v>21.64772783686</c:v>
                </c:pt>
                <c:pt idx="3">
                  <c:v>18.864280266150001</c:v>
                </c:pt>
                <c:pt idx="4">
                  <c:v>17.772792626039998</c:v>
                </c:pt>
                <c:pt idx="5">
                  <c:v>12.466230155870001</c:v>
                </c:pt>
                <c:pt idx="6">
                  <c:v>5.5698118819119999</c:v>
                </c:pt>
                <c:pt idx="7">
                  <c:v>2.8631540175140002</c:v>
                </c:pt>
                <c:pt idx="8">
                  <c:v>2.7076857660239999</c:v>
                </c:pt>
                <c:pt idx="9">
                  <c:v>1.0796008546119999</c:v>
                </c:pt>
              </c:numCache>
            </c:numRef>
          </c:val>
          <c:extLst>
            <c:ext xmlns:c16="http://schemas.microsoft.com/office/drawing/2014/chart" uri="{C3380CC4-5D6E-409C-BE32-E72D297353CC}">
              <c16:uniqueId val="{00000000-E1AA-4936-BEB7-CDE34CDFA529}"/>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6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405136611452374"/>
          <c:y val="7.7142133617392236E-2"/>
          <c:w val="0.43714194283331287"/>
          <c:h val="0.84581741184339576"/>
        </c:manualLayout>
      </c:layout>
      <c:barChart>
        <c:barDir val="bar"/>
        <c:grouping val="clustered"/>
        <c:varyColors val="0"/>
        <c:ser>
          <c:idx val="0"/>
          <c:order val="0"/>
          <c:tx>
            <c:strRef>
              <c:f>Sheet1!$B$1</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To watch a specific show, movie or event</c:v>
                </c:pt>
                <c:pt idx="1">
                  <c:v>Take advantage of a free trial period</c:v>
                </c:pt>
                <c:pt idx="2">
                  <c:v>Cheaper / more affordable</c:v>
                </c:pt>
                <c:pt idx="3">
                  <c:v>To try a different paid streaming service</c:v>
                </c:pt>
                <c:pt idx="4">
                  <c:v>Changes to the service</c:v>
                </c:pt>
                <c:pt idx="5">
                  <c:v>To upgrade to access a service without ads</c:v>
                </c:pt>
                <c:pt idx="6">
                  <c:v>Changes to the number of people in my household</c:v>
                </c:pt>
                <c:pt idx="7">
                  <c:v>To access as part of a bundled service</c:v>
                </c:pt>
              </c:strCache>
            </c:strRef>
          </c:cat>
          <c:val>
            <c:numRef>
              <c:f>Sheet1!$B$2:$B$9</c:f>
              <c:numCache>
                <c:formatCode>0</c:formatCode>
                <c:ptCount val="8"/>
                <c:pt idx="0">
                  <c:v>27.414855885720002</c:v>
                </c:pt>
                <c:pt idx="1">
                  <c:v>13.86899576201</c:v>
                </c:pt>
                <c:pt idx="2">
                  <c:v>9.0396596042469994</c:v>
                </c:pt>
                <c:pt idx="3">
                  <c:v>8.9506739631640002</c:v>
                </c:pt>
                <c:pt idx="4">
                  <c:v>5.6192355425800002</c:v>
                </c:pt>
                <c:pt idx="5">
                  <c:v>4.4660542973749999</c:v>
                </c:pt>
                <c:pt idx="6">
                  <c:v>2.8567624840280001</c:v>
                </c:pt>
                <c:pt idx="7">
                  <c:v>2.2377044066159999</c:v>
                </c:pt>
              </c:numCache>
            </c:numRef>
          </c:val>
          <c:extLst>
            <c:ext xmlns:c16="http://schemas.microsoft.com/office/drawing/2014/chart" uri="{C3380CC4-5D6E-409C-BE32-E72D297353CC}">
              <c16:uniqueId val="{00000006-2ACC-4B48-9E5B-86744AA901B3}"/>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6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7954453181404625E-2"/>
          <c:y val="0.12790615657778198"/>
          <c:w val="0.65114695108529663"/>
          <c:h val="0.71798704990054663"/>
        </c:manualLayout>
      </c:layout>
      <c:barChart>
        <c:barDir val="col"/>
        <c:grouping val="percentStacked"/>
        <c:varyColors val="0"/>
        <c:ser>
          <c:idx val="0"/>
          <c:order val="0"/>
          <c:tx>
            <c:strRef>
              <c:f>Sheet1!$B$1</c:f>
              <c:strCache>
                <c:ptCount val="1"/>
                <c:pt idx="0">
                  <c:v>I don't look for Australian content</c:v>
                </c:pt>
              </c:strCache>
            </c:strRef>
          </c:tx>
          <c:spPr>
            <a:solidFill>
              <a:srgbClr val="4462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2022</c:v>
                </c:pt>
                <c:pt idx="1">
                  <c:v>2023</c:v>
                </c:pt>
              </c:numCache>
            </c:numRef>
          </c:cat>
          <c:val>
            <c:numRef>
              <c:f>Sheet1!$B$2:$B$3</c:f>
              <c:numCache>
                <c:formatCode>0</c:formatCode>
                <c:ptCount val="2"/>
                <c:pt idx="0">
                  <c:v>19.217716027470001</c:v>
                </c:pt>
                <c:pt idx="1">
                  <c:v>18.25059345148</c:v>
                </c:pt>
              </c:numCache>
            </c:numRef>
          </c:val>
          <c:extLst>
            <c:ext xmlns:c16="http://schemas.microsoft.com/office/drawing/2014/chart" uri="{C3380CC4-5D6E-409C-BE32-E72D297353CC}">
              <c16:uniqueId val="{00000000-8962-4D0E-8FE3-827A6F397D73}"/>
            </c:ext>
          </c:extLst>
        </c:ser>
        <c:ser>
          <c:idx val="1"/>
          <c:order val="1"/>
          <c:tx>
            <c:strRef>
              <c:f>Sheet1!$C$1</c:f>
              <c:strCache>
                <c:ptCount val="1"/>
                <c:pt idx="0">
                  <c:v>Very difficult</c:v>
                </c:pt>
              </c:strCache>
            </c:strRef>
          </c:tx>
          <c:spPr>
            <a:solidFill>
              <a:srgbClr val="1282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2022</c:v>
                </c:pt>
                <c:pt idx="1">
                  <c:v>2023</c:v>
                </c:pt>
              </c:numCache>
            </c:numRef>
          </c:cat>
          <c:val>
            <c:numRef>
              <c:f>Sheet1!$C$2:$C$3</c:f>
              <c:numCache>
                <c:formatCode>0</c:formatCode>
                <c:ptCount val="2"/>
                <c:pt idx="0">
                  <c:v>1.6378402236290002</c:v>
                </c:pt>
                <c:pt idx="1">
                  <c:v>1.7987829100419999</c:v>
                </c:pt>
              </c:numCache>
            </c:numRef>
          </c:val>
          <c:extLst>
            <c:ext xmlns:c16="http://schemas.microsoft.com/office/drawing/2014/chart" uri="{C3380CC4-5D6E-409C-BE32-E72D297353CC}">
              <c16:uniqueId val="{00000001-8962-4D0E-8FE3-827A6F397D73}"/>
            </c:ext>
          </c:extLst>
        </c:ser>
        <c:ser>
          <c:idx val="2"/>
          <c:order val="2"/>
          <c:tx>
            <c:strRef>
              <c:f>Sheet1!$D$1</c:f>
              <c:strCache>
                <c:ptCount val="1"/>
                <c:pt idx="0">
                  <c:v>Difficult</c:v>
                </c:pt>
              </c:strCache>
            </c:strRef>
          </c:tx>
          <c:spPr>
            <a:solidFill>
              <a:srgbClr val="1CC49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2022</c:v>
                </c:pt>
                <c:pt idx="1">
                  <c:v>2023</c:v>
                </c:pt>
              </c:numCache>
            </c:numRef>
          </c:cat>
          <c:val>
            <c:numRef>
              <c:f>Sheet1!$D$2:$D$3</c:f>
              <c:numCache>
                <c:formatCode>0</c:formatCode>
                <c:ptCount val="2"/>
                <c:pt idx="0">
                  <c:v>15.483173415320001</c:v>
                </c:pt>
                <c:pt idx="1">
                  <c:v>14.409126850609999</c:v>
                </c:pt>
              </c:numCache>
            </c:numRef>
          </c:val>
          <c:extLst>
            <c:ext xmlns:c16="http://schemas.microsoft.com/office/drawing/2014/chart" uri="{C3380CC4-5D6E-409C-BE32-E72D297353CC}">
              <c16:uniqueId val="{00000002-8962-4D0E-8FE3-827A6F397D73}"/>
            </c:ext>
          </c:extLst>
        </c:ser>
        <c:ser>
          <c:idx val="3"/>
          <c:order val="3"/>
          <c:tx>
            <c:strRef>
              <c:f>Sheet1!$E$1</c:f>
              <c:strCache>
                <c:ptCount val="1"/>
                <c:pt idx="0">
                  <c:v>Neither easy nor difficult</c:v>
                </c:pt>
              </c:strCache>
            </c:strRef>
          </c:tx>
          <c:spPr>
            <a:solidFill>
              <a:srgbClr val="94949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2022</c:v>
                </c:pt>
                <c:pt idx="1">
                  <c:v>2023</c:v>
                </c:pt>
              </c:numCache>
            </c:numRef>
          </c:cat>
          <c:val>
            <c:numRef>
              <c:f>Sheet1!$E$2:$E$3</c:f>
              <c:numCache>
                <c:formatCode>0</c:formatCode>
                <c:ptCount val="2"/>
                <c:pt idx="0">
                  <c:v>36.969638286560006</c:v>
                </c:pt>
                <c:pt idx="1">
                  <c:v>37.239612531990005</c:v>
                </c:pt>
              </c:numCache>
            </c:numRef>
          </c:val>
          <c:extLst>
            <c:ext xmlns:c16="http://schemas.microsoft.com/office/drawing/2014/chart" uri="{C3380CC4-5D6E-409C-BE32-E72D297353CC}">
              <c16:uniqueId val="{00000003-8962-4D0E-8FE3-827A6F397D73}"/>
            </c:ext>
          </c:extLst>
        </c:ser>
        <c:ser>
          <c:idx val="4"/>
          <c:order val="4"/>
          <c:tx>
            <c:strRef>
              <c:f>Sheet1!$F$1</c:f>
              <c:strCache>
                <c:ptCount val="1"/>
                <c:pt idx="0">
                  <c:v>Easy</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2022</c:v>
                </c:pt>
                <c:pt idx="1">
                  <c:v>2023</c:v>
                </c:pt>
              </c:numCache>
            </c:numRef>
          </c:cat>
          <c:val>
            <c:numRef>
              <c:f>Sheet1!$F$2:$F$3</c:f>
              <c:numCache>
                <c:formatCode>0</c:formatCode>
                <c:ptCount val="2"/>
                <c:pt idx="0">
                  <c:v>19.532143003560002</c:v>
                </c:pt>
                <c:pt idx="1">
                  <c:v>20.102565923419998</c:v>
                </c:pt>
              </c:numCache>
            </c:numRef>
          </c:val>
          <c:extLst>
            <c:ext xmlns:c16="http://schemas.microsoft.com/office/drawing/2014/chart" uri="{C3380CC4-5D6E-409C-BE32-E72D297353CC}">
              <c16:uniqueId val="{00000004-8962-4D0E-8FE3-827A6F397D73}"/>
            </c:ext>
          </c:extLst>
        </c:ser>
        <c:ser>
          <c:idx val="5"/>
          <c:order val="5"/>
          <c:tx>
            <c:strRef>
              <c:f>Sheet1!$G$1</c:f>
              <c:strCache>
                <c:ptCount val="1"/>
                <c:pt idx="0">
                  <c:v>Very easy</c:v>
                </c:pt>
              </c:strCache>
            </c:strRef>
          </c:tx>
          <c:spPr>
            <a:solidFill>
              <a:srgbClr val="5AC0E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2022</c:v>
                </c:pt>
                <c:pt idx="1">
                  <c:v>2023</c:v>
                </c:pt>
              </c:numCache>
            </c:numRef>
          </c:cat>
          <c:val>
            <c:numRef>
              <c:f>Sheet1!$G$2:$G$3</c:f>
              <c:numCache>
                <c:formatCode>0</c:formatCode>
                <c:ptCount val="2"/>
                <c:pt idx="0">
                  <c:v>5.0428727823020001</c:v>
                </c:pt>
                <c:pt idx="1">
                  <c:v>6.5884869505410002</c:v>
                </c:pt>
              </c:numCache>
            </c:numRef>
          </c:val>
          <c:extLst>
            <c:ext xmlns:c16="http://schemas.microsoft.com/office/drawing/2014/chart" uri="{C3380CC4-5D6E-409C-BE32-E72D297353CC}">
              <c16:uniqueId val="{00000005-8962-4D0E-8FE3-827A6F397D73}"/>
            </c:ext>
          </c:extLst>
        </c:ser>
        <c:dLbls>
          <c:showLegendKey val="0"/>
          <c:showVal val="0"/>
          <c:showCatName val="0"/>
          <c:showSerName val="0"/>
          <c:showPercent val="0"/>
          <c:showBubbleSize val="0"/>
        </c:dLbls>
        <c:gapWidth val="100"/>
        <c:overlap val="100"/>
        <c:axId val="191480808"/>
        <c:axId val="191479240"/>
      </c:barChart>
      <c:valAx>
        <c:axId val="191479240"/>
        <c:scaling>
          <c:orientation val="minMax"/>
        </c:scaling>
        <c:delete val="0"/>
        <c:axPos val="l"/>
        <c:numFmt formatCode="0%" sourceLinked="1"/>
        <c:majorTickMark val="out"/>
        <c:minorTickMark val="none"/>
        <c:tickLblPos val="nextTo"/>
        <c:spPr>
          <a:noFill/>
          <a:ln>
            <a:noFill/>
          </a:ln>
          <a:effectLst/>
        </c:spPr>
        <c:txPr>
          <a:bodyPr rot="-60000000" spcFirstLastPara="1" vertOverflow="ellipsis" vert="horz" wrap="square" anchor="t"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480808"/>
        <c:crosses val="max"/>
        <c:crossBetween val="between"/>
        <c:majorUnit val="0.2"/>
      </c:valAx>
      <c:catAx>
        <c:axId val="191480808"/>
        <c:scaling>
          <c:orientation val="maxMin"/>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479240"/>
        <c:crosses val="autoZero"/>
        <c:auto val="1"/>
        <c:lblAlgn val="ctr"/>
        <c:lblOffset val="100"/>
        <c:noMultiLvlLbl val="0"/>
      </c:catAx>
      <c:spPr>
        <a:noFill/>
        <a:ln>
          <a:noFill/>
        </a:ln>
        <a:effectLst/>
      </c:spPr>
    </c:plotArea>
    <c:legend>
      <c:legendPos val="r"/>
      <c:layout>
        <c:manualLayout>
          <c:xMode val="edge"/>
          <c:yMode val="edge"/>
          <c:x val="0.81175092218211964"/>
          <c:y val="9.2620700409518392E-2"/>
          <c:w val="0.18412904337179722"/>
          <c:h val="0.9073792995904815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093158957759944"/>
          <c:y val="7.7142133617392236E-2"/>
          <c:w val="0.53579712084700271"/>
          <c:h val="0.84581741184339576"/>
        </c:manualLayout>
      </c:layout>
      <c:barChart>
        <c:barDir val="bar"/>
        <c:grouping val="clustered"/>
        <c:varyColors val="0"/>
        <c:ser>
          <c:idx val="3"/>
          <c:order val="0"/>
          <c:tx>
            <c:strRef>
              <c:f>Sheet1!$E$1</c:f>
              <c:strCache>
                <c:ptCount val="1"/>
                <c:pt idx="0">
                  <c:v>2023</c:v>
                </c:pt>
              </c:strCache>
            </c:strRef>
          </c:tx>
          <c:spPr>
            <a:solidFill>
              <a:schemeClr val="accent5"/>
            </a:solidFill>
            <a:ln>
              <a:noFill/>
            </a:ln>
            <a:effectLst/>
          </c:spPr>
          <c:invertIfNegative val="0"/>
          <c:dLbls>
            <c:dLbl>
              <c:idx val="3"/>
              <c:layout>
                <c:manualLayout>
                  <c:x val="0"/>
                  <c:y val="2.88472983028708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89D-431C-9EA4-AD90CF66A19C}"/>
                </c:ext>
              </c:extLst>
            </c:dLbl>
            <c:dLbl>
              <c:idx val="6"/>
              <c:layout>
                <c:manualLayout>
                  <c:x val="-1.2371345314640328E-2"/>
                  <c:y val="8.65418949086108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89D-431C-9EA4-AD90CF66A19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Google Play</c:v>
                </c:pt>
                <c:pt idx="1">
                  <c:v>Amazon Prime Video</c:v>
                </c:pt>
                <c:pt idx="2">
                  <c:v>YouTube Movies and TV</c:v>
                </c:pt>
                <c:pt idx="3">
                  <c:v>Apple TV+</c:v>
                </c:pt>
                <c:pt idx="4">
                  <c:v>iTunes</c:v>
                </c:pt>
                <c:pt idx="5">
                  <c:v>Foxtel Store</c:v>
                </c:pt>
                <c:pt idx="6">
                  <c:v>Microsoft Store</c:v>
                </c:pt>
                <c:pt idx="7">
                  <c:v>Telstra TV Box Office</c:v>
                </c:pt>
                <c:pt idx="8">
                  <c:v>Fetch Movie Store</c:v>
                </c:pt>
                <c:pt idx="9">
                  <c:v>Other (Please specify)</c:v>
                </c:pt>
              </c:strCache>
            </c:strRef>
          </c:cat>
          <c:val>
            <c:numRef>
              <c:f>Sheet1!$E$2:$E$11</c:f>
              <c:numCache>
                <c:formatCode>0</c:formatCode>
                <c:ptCount val="10"/>
                <c:pt idx="0">
                  <c:v>40.190230244780004</c:v>
                </c:pt>
                <c:pt idx="1">
                  <c:v>33.27277533598</c:v>
                </c:pt>
                <c:pt idx="2">
                  <c:v>28.89965614794</c:v>
                </c:pt>
                <c:pt idx="3">
                  <c:v>16.244162148459999</c:v>
                </c:pt>
                <c:pt idx="4">
                  <c:v>12.20391504478</c:v>
                </c:pt>
                <c:pt idx="5">
                  <c:v>11.751106891960001</c:v>
                </c:pt>
                <c:pt idx="6">
                  <c:v>6.4871571458129997</c:v>
                </c:pt>
                <c:pt idx="7">
                  <c:v>6.3805138326730004</c:v>
                </c:pt>
                <c:pt idx="8">
                  <c:v>5.0198743354199999</c:v>
                </c:pt>
                <c:pt idx="9">
                  <c:v>2.3066404162659997</c:v>
                </c:pt>
              </c:numCache>
            </c:numRef>
          </c:val>
          <c:extLst>
            <c:ext xmlns:c16="http://schemas.microsoft.com/office/drawing/2014/chart" uri="{C3380CC4-5D6E-409C-BE32-E72D297353CC}">
              <c16:uniqueId val="{00000000-3C26-4FF5-9B8B-EE0877769DEA}"/>
            </c:ext>
          </c:extLst>
        </c:ser>
        <c:ser>
          <c:idx val="2"/>
          <c:order val="1"/>
          <c:tx>
            <c:strRef>
              <c:f>Sheet1!$D$1</c:f>
              <c:strCache>
                <c:ptCount val="1"/>
                <c:pt idx="0">
                  <c:v>2022</c:v>
                </c:pt>
              </c:strCache>
            </c:strRef>
          </c:tx>
          <c:spPr>
            <a:solidFill>
              <a:srgbClr val="156B8D"/>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1-3C26-4FF5-9B8B-EE0877769DE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Google Play</c:v>
                </c:pt>
                <c:pt idx="1">
                  <c:v>Amazon Prime Video</c:v>
                </c:pt>
                <c:pt idx="2">
                  <c:v>YouTube Movies and TV</c:v>
                </c:pt>
                <c:pt idx="3">
                  <c:v>Apple TV+</c:v>
                </c:pt>
                <c:pt idx="4">
                  <c:v>iTunes</c:v>
                </c:pt>
                <c:pt idx="5">
                  <c:v>Foxtel Store</c:v>
                </c:pt>
                <c:pt idx="6">
                  <c:v>Microsoft Store</c:v>
                </c:pt>
                <c:pt idx="7">
                  <c:v>Telstra TV Box Office</c:v>
                </c:pt>
                <c:pt idx="8">
                  <c:v>Fetch Movie Store</c:v>
                </c:pt>
                <c:pt idx="9">
                  <c:v>Other (Please specify)</c:v>
                </c:pt>
              </c:strCache>
            </c:strRef>
          </c:cat>
          <c:val>
            <c:numRef>
              <c:f>Sheet1!$D$2:$D$11</c:f>
              <c:numCache>
                <c:formatCode>0</c:formatCode>
                <c:ptCount val="10"/>
                <c:pt idx="0">
                  <c:v>25.012835734029998</c:v>
                </c:pt>
                <c:pt idx="1">
                  <c:v>25.583248294939999</c:v>
                </c:pt>
                <c:pt idx="2">
                  <c:v>0</c:v>
                </c:pt>
                <c:pt idx="3">
                  <c:v>15.68898794987</c:v>
                </c:pt>
                <c:pt idx="4">
                  <c:v>8.5961602388149991</c:v>
                </c:pt>
                <c:pt idx="5">
                  <c:v>11.50738433998</c:v>
                </c:pt>
                <c:pt idx="6">
                  <c:v>6.5329914040929999</c:v>
                </c:pt>
                <c:pt idx="7">
                  <c:v>10.968287717840001</c:v>
                </c:pt>
                <c:pt idx="8">
                  <c:v>6.2742815694990002</c:v>
                </c:pt>
                <c:pt idx="9">
                  <c:v>1.0362843167</c:v>
                </c:pt>
              </c:numCache>
            </c:numRef>
          </c:val>
          <c:extLst>
            <c:ext xmlns:c16="http://schemas.microsoft.com/office/drawing/2014/chart" uri="{C3380CC4-5D6E-409C-BE32-E72D297353CC}">
              <c16:uniqueId val="{00000000-9216-49EF-9999-E7550F26A389}"/>
            </c:ext>
          </c:extLst>
        </c:ser>
        <c:ser>
          <c:idx val="1"/>
          <c:order val="2"/>
          <c:tx>
            <c:strRef>
              <c:f>Sheet1!$C$1</c:f>
              <c:strCache>
                <c:ptCount val="1"/>
                <c:pt idx="0">
                  <c:v>2021</c:v>
                </c:pt>
              </c:strCache>
            </c:strRef>
          </c:tx>
          <c:spPr>
            <a:solidFill>
              <a:srgbClr val="949494"/>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B69-49CC-95C6-6417BD8F7551}"/>
                </c:ext>
              </c:extLst>
            </c:dLbl>
            <c:dLbl>
              <c:idx val="1"/>
              <c:layout>
                <c:manualLayout>
                  <c:x val="-2.4742690629281565E-3"/>
                  <c:y val="-2.8842755421247522E-3"/>
                </c:manualLayout>
              </c:layout>
              <c:tx>
                <c:rich>
                  <a:bodyPr/>
                  <a:lstStyle/>
                  <a:p>
                    <a:fld id="{55DFC1E5-61CE-4F6C-A333-AB2DB5DC2139}" type="VALUE">
                      <a:rPr lang="en-US" smtClean="0"/>
                      <a:pPr/>
                      <a:t>[VALUE]</a:t>
                    </a:fld>
                    <a:r>
                      <a:rPr lang="en-US" dirty="0"/>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B69-49CC-95C6-6417BD8F7551}"/>
                </c:ext>
              </c:extLst>
            </c:dLbl>
            <c:dLbl>
              <c:idx val="2"/>
              <c:delete val="1"/>
              <c:extLst>
                <c:ext xmlns:c15="http://schemas.microsoft.com/office/drawing/2012/chart" uri="{CE6537A1-D6FC-4f65-9D91-7224C49458BB}"/>
                <c:ext xmlns:c16="http://schemas.microsoft.com/office/drawing/2014/chart" uri="{C3380CC4-5D6E-409C-BE32-E72D297353CC}">
                  <c16:uniqueId val="{00000002-2B69-49CC-95C6-6417BD8F7551}"/>
                </c:ext>
              </c:extLst>
            </c:dLbl>
            <c:dLbl>
              <c:idx val="4"/>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B69-49CC-95C6-6417BD8F7551}"/>
                </c:ext>
              </c:extLst>
            </c:dLbl>
            <c:dLbl>
              <c:idx val="5"/>
              <c:tx>
                <c:rich>
                  <a:bodyPr/>
                  <a:lstStyle/>
                  <a:p>
                    <a:fld id="{574C374A-DFCB-434F-831C-5CB7CBB14DBA}" type="VALUE">
                      <a:rPr lang="en-US" smtClean="0"/>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2B69-49CC-95C6-6417BD8F7551}"/>
                </c:ext>
              </c:extLst>
            </c:dLbl>
            <c:dLbl>
              <c:idx val="8"/>
              <c:delete val="1"/>
              <c:extLst>
                <c:ext xmlns:c15="http://schemas.microsoft.com/office/drawing/2012/chart" uri="{CE6537A1-D6FC-4f65-9D91-7224C49458BB}"/>
                <c:ext xmlns:c16="http://schemas.microsoft.com/office/drawing/2014/chart" uri="{C3380CC4-5D6E-409C-BE32-E72D297353CC}">
                  <c16:uniqueId val="{00000003-3C26-4FF5-9B8B-EE0877769DE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Google Play</c:v>
                </c:pt>
                <c:pt idx="1">
                  <c:v>Amazon Prime Video</c:v>
                </c:pt>
                <c:pt idx="2">
                  <c:v>YouTube Movies and TV</c:v>
                </c:pt>
                <c:pt idx="3">
                  <c:v>Apple TV+</c:v>
                </c:pt>
                <c:pt idx="4">
                  <c:v>iTunes</c:v>
                </c:pt>
                <c:pt idx="5">
                  <c:v>Foxtel Store</c:v>
                </c:pt>
                <c:pt idx="6">
                  <c:v>Microsoft Store</c:v>
                </c:pt>
                <c:pt idx="7">
                  <c:v>Telstra TV Box Office</c:v>
                </c:pt>
                <c:pt idx="8">
                  <c:v>Fetch Movie Store</c:v>
                </c:pt>
                <c:pt idx="9">
                  <c:v>Other (Please specify)</c:v>
                </c:pt>
              </c:strCache>
            </c:strRef>
          </c:cat>
          <c:val>
            <c:numRef>
              <c:f>Sheet1!$C$2:$C$11</c:f>
              <c:numCache>
                <c:formatCode>0</c:formatCode>
                <c:ptCount val="10"/>
                <c:pt idx="0">
                  <c:v>21.066859437890002</c:v>
                </c:pt>
                <c:pt idx="1">
                  <c:v>27.019901366389998</c:v>
                </c:pt>
                <c:pt idx="2">
                  <c:v>0</c:v>
                </c:pt>
                <c:pt idx="3">
                  <c:v>24.926313549149999</c:v>
                </c:pt>
                <c:pt idx="4">
                  <c:v>11.72566371488</c:v>
                </c:pt>
                <c:pt idx="5">
                  <c:v>6.0599111200560003</c:v>
                </c:pt>
                <c:pt idx="6">
                  <c:v>5.0768819391160003</c:v>
                </c:pt>
                <c:pt idx="7">
                  <c:v>5.9218421773729997</c:v>
                </c:pt>
                <c:pt idx="8">
                  <c:v>0</c:v>
                </c:pt>
                <c:pt idx="9">
                  <c:v>12.24870135796</c:v>
                </c:pt>
              </c:numCache>
            </c:numRef>
          </c:val>
          <c:extLst>
            <c:ext xmlns:c16="http://schemas.microsoft.com/office/drawing/2014/chart" uri="{C3380CC4-5D6E-409C-BE32-E72D297353CC}">
              <c16:uniqueId val="{00000000-207B-49C2-A9F8-1918BB1D5A66}"/>
            </c:ext>
          </c:extLst>
        </c:ser>
        <c:ser>
          <c:idx val="0"/>
          <c:order val="3"/>
          <c:tx>
            <c:strRef>
              <c:f>Sheet1!$B$1</c:f>
              <c:strCache>
                <c:ptCount val="1"/>
                <c:pt idx="0">
                  <c:v>2020</c:v>
                </c:pt>
              </c:strCache>
            </c:strRef>
          </c:tx>
          <c:spPr>
            <a:solidFill>
              <a:srgbClr val="128266"/>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2-3C26-4FF5-9B8B-EE0877769DEA}"/>
                </c:ext>
              </c:extLst>
            </c:dLbl>
            <c:dLbl>
              <c:idx val="8"/>
              <c:delete val="1"/>
              <c:extLst>
                <c:ext xmlns:c15="http://schemas.microsoft.com/office/drawing/2012/chart" uri="{CE6537A1-D6FC-4f65-9D91-7224C49458BB}"/>
                <c:ext xmlns:c16="http://schemas.microsoft.com/office/drawing/2014/chart" uri="{C3380CC4-5D6E-409C-BE32-E72D297353CC}">
                  <c16:uniqueId val="{00000004-3C26-4FF5-9B8B-EE0877769DE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Google Play</c:v>
                </c:pt>
                <c:pt idx="1">
                  <c:v>Amazon Prime Video</c:v>
                </c:pt>
                <c:pt idx="2">
                  <c:v>YouTube Movies and TV</c:v>
                </c:pt>
                <c:pt idx="3">
                  <c:v>Apple TV+</c:v>
                </c:pt>
                <c:pt idx="4">
                  <c:v>iTunes</c:v>
                </c:pt>
                <c:pt idx="5">
                  <c:v>Foxtel Store</c:v>
                </c:pt>
                <c:pt idx="6">
                  <c:v>Microsoft Store</c:v>
                </c:pt>
                <c:pt idx="7">
                  <c:v>Telstra TV Box Office</c:v>
                </c:pt>
                <c:pt idx="8">
                  <c:v>Fetch Movie Store</c:v>
                </c:pt>
                <c:pt idx="9">
                  <c:v>Other (Please specify)</c:v>
                </c:pt>
              </c:strCache>
            </c:strRef>
          </c:cat>
          <c:val>
            <c:numRef>
              <c:f>Sheet1!$B$2:$B$11</c:f>
              <c:numCache>
                <c:formatCode>0</c:formatCode>
                <c:ptCount val="10"/>
                <c:pt idx="0">
                  <c:v>22.50577890332</c:v>
                </c:pt>
                <c:pt idx="1">
                  <c:v>13.72947042208</c:v>
                </c:pt>
                <c:pt idx="2">
                  <c:v>0</c:v>
                </c:pt>
                <c:pt idx="3">
                  <c:v>22.559564492029999</c:v>
                </c:pt>
                <c:pt idx="4">
                  <c:v>22.172470651599998</c:v>
                </c:pt>
                <c:pt idx="5">
                  <c:v>7.7080708419380004</c:v>
                </c:pt>
                <c:pt idx="6">
                  <c:v>2.7733258475449998</c:v>
                </c:pt>
                <c:pt idx="7">
                  <c:v>6.8889550864429996</c:v>
                </c:pt>
                <c:pt idx="8">
                  <c:v>0</c:v>
                </c:pt>
                <c:pt idx="9">
                  <c:v>21.763903946109998</c:v>
                </c:pt>
              </c:numCache>
            </c:numRef>
          </c:val>
          <c:extLst>
            <c:ext xmlns:c16="http://schemas.microsoft.com/office/drawing/2014/chart" uri="{C3380CC4-5D6E-409C-BE32-E72D297353CC}">
              <c16:uniqueId val="{00000006-2ACC-4B48-9E5B-86744AA901B3}"/>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6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layout>
        <c:manualLayout>
          <c:xMode val="edge"/>
          <c:yMode val="edge"/>
          <c:x val="0.7919683277973999"/>
          <c:y val="0.3520015541422532"/>
          <c:w val="8.6760731752411765E-2"/>
          <c:h val="0.1840403117143654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93984190511715"/>
          <c:y val="0.18527535771051221"/>
          <c:w val="0.59637043025784953"/>
          <c:h val="0.78538093935160402"/>
        </c:manualLayout>
      </c:layout>
      <c:barChart>
        <c:barDir val="bar"/>
        <c:grouping val="percentStacked"/>
        <c:varyColors val="0"/>
        <c:ser>
          <c:idx val="0"/>
          <c:order val="0"/>
          <c:tx>
            <c:strRef>
              <c:f>Sheet1!$C$1</c:f>
              <c:strCache>
                <c:ptCount val="1"/>
                <c:pt idx="0">
                  <c:v>Up to 5 hours</c:v>
                </c:pt>
              </c:strCache>
            </c:strRef>
          </c:tx>
          <c:spPr>
            <a:solidFill>
              <a:srgbClr val="1282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Sheet1!$B$2:$B$11</c:f>
              <c:strCache>
                <c:ptCount val="10"/>
                <c:pt idx="0">
                  <c:v>Online subscription services</c:v>
                </c:pt>
                <c:pt idx="1">
                  <c:v>Free video streaming services</c:v>
                </c:pt>
                <c:pt idx="2">
                  <c:v>Commercial free-to-air TV, excluding on-demand</c:v>
                </c:pt>
                <c:pt idx="3">
                  <c:v>Other websites or apps</c:v>
                </c:pt>
                <c:pt idx="4">
                  <c:v>Publicly owned free-to-air TV, excluding on-demand</c:v>
                </c:pt>
                <c:pt idx="5">
                  <c:v>Publicly owned free-to-air on-demand TV</c:v>
                </c:pt>
                <c:pt idx="6">
                  <c:v>Commercial free-to-air on-demand TV</c:v>
                </c:pt>
                <c:pt idx="7">
                  <c:v>Pay TV</c:v>
                </c:pt>
                <c:pt idx="8">
                  <c:v>Sports specific website or app</c:v>
                </c:pt>
                <c:pt idx="9">
                  <c:v>Pay-per-view services</c:v>
                </c:pt>
              </c:strCache>
            </c:strRef>
          </c:cat>
          <c:val>
            <c:numRef>
              <c:f>Sheet1!$C$2:$C$11</c:f>
              <c:numCache>
                <c:formatCode>0</c:formatCode>
                <c:ptCount val="10"/>
                <c:pt idx="0">
                  <c:v>44.054856964460001</c:v>
                </c:pt>
                <c:pt idx="1">
                  <c:v>61.988505065849999</c:v>
                </c:pt>
                <c:pt idx="2">
                  <c:v>54.091194013230002</c:v>
                </c:pt>
                <c:pt idx="3">
                  <c:v>53.220411794949996</c:v>
                </c:pt>
                <c:pt idx="4">
                  <c:v>67.227286386510002</c:v>
                </c:pt>
                <c:pt idx="5">
                  <c:v>77.792033463239989</c:v>
                </c:pt>
                <c:pt idx="6">
                  <c:v>78.664380520009999</c:v>
                </c:pt>
                <c:pt idx="7">
                  <c:v>49.747050948489999</c:v>
                </c:pt>
                <c:pt idx="8">
                  <c:v>71.223162134749998</c:v>
                </c:pt>
                <c:pt idx="9">
                  <c:v>70.515812405329996</c:v>
                </c:pt>
              </c:numCache>
            </c:numRef>
          </c:val>
          <c:extLst>
            <c:ext xmlns:c16="http://schemas.microsoft.com/office/drawing/2014/chart" uri="{C3380CC4-5D6E-409C-BE32-E72D297353CC}">
              <c16:uniqueId val="{00000000-7E66-4C00-A653-A0970A65676E}"/>
            </c:ext>
          </c:extLst>
        </c:ser>
        <c:ser>
          <c:idx val="1"/>
          <c:order val="1"/>
          <c:tx>
            <c:strRef>
              <c:f>Sheet1!$D$1</c:f>
              <c:strCache>
                <c:ptCount val="1"/>
                <c:pt idx="0">
                  <c:v>6-10 hours</c:v>
                </c:pt>
              </c:strCache>
            </c:strRef>
          </c:tx>
          <c:spPr>
            <a:solidFill>
              <a:srgbClr val="1CC49B"/>
            </a:solidFill>
            <a:ln>
              <a:noFill/>
            </a:ln>
            <a:effectLst/>
          </c:spPr>
          <c:invertIfNegative val="0"/>
          <c:dLbls>
            <c:dLbl>
              <c:idx val="9"/>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3C1-4F9F-9A6A-0DD1B59F3E5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Sheet1!$B$2:$B$11</c:f>
              <c:strCache>
                <c:ptCount val="10"/>
                <c:pt idx="0">
                  <c:v>Online subscription services</c:v>
                </c:pt>
                <c:pt idx="1">
                  <c:v>Free video streaming services</c:v>
                </c:pt>
                <c:pt idx="2">
                  <c:v>Commercial free-to-air TV, excluding on-demand</c:v>
                </c:pt>
                <c:pt idx="3">
                  <c:v>Other websites or apps</c:v>
                </c:pt>
                <c:pt idx="4">
                  <c:v>Publicly owned free-to-air TV, excluding on-demand</c:v>
                </c:pt>
                <c:pt idx="5">
                  <c:v>Publicly owned free-to-air on-demand TV</c:v>
                </c:pt>
                <c:pt idx="6">
                  <c:v>Commercial free-to-air on-demand TV</c:v>
                </c:pt>
                <c:pt idx="7">
                  <c:v>Pay TV</c:v>
                </c:pt>
                <c:pt idx="8">
                  <c:v>Sports specific website or app</c:v>
                </c:pt>
                <c:pt idx="9">
                  <c:v>Pay-per-view services</c:v>
                </c:pt>
              </c:strCache>
            </c:strRef>
          </c:cat>
          <c:val>
            <c:numRef>
              <c:f>Sheet1!$D$2:$D$11</c:f>
              <c:numCache>
                <c:formatCode>0</c:formatCode>
                <c:ptCount val="10"/>
                <c:pt idx="0">
                  <c:v>26.141129085199999</c:v>
                </c:pt>
                <c:pt idx="1">
                  <c:v>15.481269384140001</c:v>
                </c:pt>
                <c:pt idx="2">
                  <c:v>19.86236434544</c:v>
                </c:pt>
                <c:pt idx="3">
                  <c:v>22.92423147105</c:v>
                </c:pt>
                <c:pt idx="4">
                  <c:v>16.033849616490002</c:v>
                </c:pt>
                <c:pt idx="5">
                  <c:v>13.52254415743</c:v>
                </c:pt>
                <c:pt idx="6">
                  <c:v>10.879552960930001</c:v>
                </c:pt>
                <c:pt idx="7">
                  <c:v>22.4806394087</c:v>
                </c:pt>
                <c:pt idx="8">
                  <c:v>18.208270881850002</c:v>
                </c:pt>
                <c:pt idx="9">
                  <c:v>16.211941650100002</c:v>
                </c:pt>
              </c:numCache>
            </c:numRef>
          </c:val>
          <c:extLst>
            <c:ext xmlns:c16="http://schemas.microsoft.com/office/drawing/2014/chart" uri="{C3380CC4-5D6E-409C-BE32-E72D297353CC}">
              <c16:uniqueId val="{00000002-7E66-4C00-A653-A0970A65676E}"/>
            </c:ext>
          </c:extLst>
        </c:ser>
        <c:ser>
          <c:idx val="2"/>
          <c:order val="2"/>
          <c:tx>
            <c:strRef>
              <c:f>Sheet1!$E$1</c:f>
              <c:strCache>
                <c:ptCount val="1"/>
                <c:pt idx="0">
                  <c:v>11-15 hours</c:v>
                </c:pt>
              </c:strCache>
            </c:strRef>
          </c:tx>
          <c:spPr>
            <a:solidFill>
              <a:srgbClr val="5AC0E7"/>
            </a:solidFill>
            <a:ln>
              <a:noFill/>
            </a:ln>
            <a:effectLst/>
          </c:spPr>
          <c:invertIfNegative val="0"/>
          <c:dLbls>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3C1-4F9F-9A6A-0DD1B59F3E56}"/>
                </c:ext>
              </c:extLst>
            </c:dLbl>
            <c:dLbl>
              <c:idx val="6"/>
              <c:delete val="1"/>
              <c:extLst>
                <c:ext xmlns:c15="http://schemas.microsoft.com/office/drawing/2012/chart" uri="{CE6537A1-D6FC-4f65-9D91-7224C49458BB}"/>
                <c:ext xmlns:c16="http://schemas.microsoft.com/office/drawing/2014/chart" uri="{C3380CC4-5D6E-409C-BE32-E72D297353CC}">
                  <c16:uniqueId val="{00000002-23C1-4F9F-9A6A-0DD1B59F3E56}"/>
                </c:ext>
              </c:extLst>
            </c:dLbl>
            <c:dLbl>
              <c:idx val="9"/>
              <c:delete val="1"/>
              <c:extLst>
                <c:ext xmlns:c15="http://schemas.microsoft.com/office/drawing/2012/chart" uri="{CE6537A1-D6FC-4f65-9D91-7224C49458BB}"/>
                <c:ext xmlns:c16="http://schemas.microsoft.com/office/drawing/2014/chart" uri="{C3380CC4-5D6E-409C-BE32-E72D297353CC}">
                  <c16:uniqueId val="{00000004-7E66-4C00-A653-A0970A65676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Sheet1!$B$2:$B$11</c:f>
              <c:strCache>
                <c:ptCount val="10"/>
                <c:pt idx="0">
                  <c:v>Online subscription services</c:v>
                </c:pt>
                <c:pt idx="1">
                  <c:v>Free video streaming services</c:v>
                </c:pt>
                <c:pt idx="2">
                  <c:v>Commercial free-to-air TV, excluding on-demand</c:v>
                </c:pt>
                <c:pt idx="3">
                  <c:v>Other websites or apps</c:v>
                </c:pt>
                <c:pt idx="4">
                  <c:v>Publicly owned free-to-air TV, excluding on-demand</c:v>
                </c:pt>
                <c:pt idx="5">
                  <c:v>Publicly owned free-to-air on-demand TV</c:v>
                </c:pt>
                <c:pt idx="6">
                  <c:v>Commercial free-to-air on-demand TV</c:v>
                </c:pt>
                <c:pt idx="7">
                  <c:v>Pay TV</c:v>
                </c:pt>
                <c:pt idx="8">
                  <c:v>Sports specific website or app</c:v>
                </c:pt>
                <c:pt idx="9">
                  <c:v>Pay-per-view services</c:v>
                </c:pt>
              </c:strCache>
            </c:strRef>
          </c:cat>
          <c:val>
            <c:numRef>
              <c:f>Sheet1!$E$2:$E$11</c:f>
              <c:numCache>
                <c:formatCode>0</c:formatCode>
                <c:ptCount val="10"/>
                <c:pt idx="0">
                  <c:v>13.238905909740001</c:v>
                </c:pt>
                <c:pt idx="1">
                  <c:v>8.1495030581410006</c:v>
                </c:pt>
                <c:pt idx="2">
                  <c:v>10.09649635083</c:v>
                </c:pt>
                <c:pt idx="3">
                  <c:v>11.23162147801</c:v>
                </c:pt>
                <c:pt idx="4">
                  <c:v>7.2111302635539998</c:v>
                </c:pt>
                <c:pt idx="5">
                  <c:v>4.6497951788750003</c:v>
                </c:pt>
                <c:pt idx="6">
                  <c:v>3.6312945419720002</c:v>
                </c:pt>
                <c:pt idx="7">
                  <c:v>10.26225645547</c:v>
                </c:pt>
                <c:pt idx="8">
                  <c:v>5.7208447100769995</c:v>
                </c:pt>
                <c:pt idx="9">
                  <c:v>2.8020879144139998</c:v>
                </c:pt>
              </c:numCache>
            </c:numRef>
          </c:val>
          <c:extLst>
            <c:ext xmlns:c16="http://schemas.microsoft.com/office/drawing/2014/chart" uri="{C3380CC4-5D6E-409C-BE32-E72D297353CC}">
              <c16:uniqueId val="{00000005-7E66-4C00-A653-A0970A65676E}"/>
            </c:ext>
          </c:extLst>
        </c:ser>
        <c:ser>
          <c:idx val="3"/>
          <c:order val="3"/>
          <c:tx>
            <c:strRef>
              <c:f>Sheet1!$F$1</c:f>
              <c:strCache>
                <c:ptCount val="1"/>
                <c:pt idx="0">
                  <c:v>16-20 hours </c:v>
                </c:pt>
              </c:strCache>
            </c:strRef>
          </c:tx>
          <c:spPr>
            <a:solidFill>
              <a:srgbClr val="9B2CB8"/>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3-23C1-4F9F-9A6A-0DD1B59F3E56}"/>
                </c:ext>
              </c:extLst>
            </c:dLbl>
            <c:dLbl>
              <c:idx val="5"/>
              <c:delete val="1"/>
              <c:extLst>
                <c:ext xmlns:c15="http://schemas.microsoft.com/office/drawing/2012/chart" uri="{CE6537A1-D6FC-4f65-9D91-7224C49458BB}"/>
                <c:ext xmlns:c16="http://schemas.microsoft.com/office/drawing/2014/chart" uri="{C3380CC4-5D6E-409C-BE32-E72D297353CC}">
                  <c16:uniqueId val="{00000004-23C1-4F9F-9A6A-0DD1B59F3E56}"/>
                </c:ext>
              </c:extLst>
            </c:dLbl>
            <c:dLbl>
              <c:idx val="6"/>
              <c:delete val="1"/>
              <c:extLst>
                <c:ext xmlns:c15="http://schemas.microsoft.com/office/drawing/2012/chart" uri="{CE6537A1-D6FC-4f65-9D91-7224C49458BB}"/>
                <c:ext xmlns:c16="http://schemas.microsoft.com/office/drawing/2014/chart" uri="{C3380CC4-5D6E-409C-BE32-E72D297353CC}">
                  <c16:uniqueId val="{00000002-4C1A-465E-957F-AF4EFCF5CD99}"/>
                </c:ext>
              </c:extLst>
            </c:dLbl>
            <c:dLbl>
              <c:idx val="8"/>
              <c:delete val="1"/>
              <c:extLst>
                <c:ext xmlns:c15="http://schemas.microsoft.com/office/drawing/2012/chart" uri="{CE6537A1-D6FC-4f65-9D91-7224C49458BB}"/>
                <c:ext xmlns:c16="http://schemas.microsoft.com/office/drawing/2014/chart" uri="{C3380CC4-5D6E-409C-BE32-E72D297353CC}">
                  <c16:uniqueId val="{00000005-4C1A-465E-957F-AF4EFCF5CD99}"/>
                </c:ext>
              </c:extLst>
            </c:dLbl>
            <c:dLbl>
              <c:idx val="9"/>
              <c:delete val="1"/>
              <c:extLst>
                <c:ext xmlns:c15="http://schemas.microsoft.com/office/drawing/2012/chart" uri="{CE6537A1-D6FC-4f65-9D91-7224C49458BB}"/>
                <c:ext xmlns:c16="http://schemas.microsoft.com/office/drawing/2014/chart" uri="{C3380CC4-5D6E-409C-BE32-E72D297353CC}">
                  <c16:uniqueId val="{00000006-4C1A-465E-957F-AF4EFCF5CD99}"/>
                </c:ext>
              </c:extLst>
            </c:dLbl>
            <c:spPr>
              <a:noFill/>
              <a:ln>
                <a:noFill/>
              </a:ln>
              <a:effectLst/>
            </c:spPr>
            <c:txPr>
              <a:bodyPr wrap="square" lIns="38100" tIns="19050" rIns="38100" bIns="19050" anchor="ctr">
                <a:spAutoFit/>
              </a:bodyPr>
              <a:lstStyle/>
              <a:p>
                <a:pPr>
                  <a:defRPr sz="1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Sheet1!$B$2:$B$11</c:f>
              <c:strCache>
                <c:ptCount val="10"/>
                <c:pt idx="0">
                  <c:v>Online subscription services</c:v>
                </c:pt>
                <c:pt idx="1">
                  <c:v>Free video streaming services</c:v>
                </c:pt>
                <c:pt idx="2">
                  <c:v>Commercial free-to-air TV, excluding on-demand</c:v>
                </c:pt>
                <c:pt idx="3">
                  <c:v>Other websites or apps</c:v>
                </c:pt>
                <c:pt idx="4">
                  <c:v>Publicly owned free-to-air TV, excluding on-demand</c:v>
                </c:pt>
                <c:pt idx="5">
                  <c:v>Publicly owned free-to-air on-demand TV</c:v>
                </c:pt>
                <c:pt idx="6">
                  <c:v>Commercial free-to-air on-demand TV</c:v>
                </c:pt>
                <c:pt idx="7">
                  <c:v>Pay TV</c:v>
                </c:pt>
                <c:pt idx="8">
                  <c:v>Sports specific website or app</c:v>
                </c:pt>
                <c:pt idx="9">
                  <c:v>Pay-per-view services</c:v>
                </c:pt>
              </c:strCache>
            </c:strRef>
          </c:cat>
          <c:val>
            <c:numRef>
              <c:f>Sheet1!$F$2:$F$11</c:f>
              <c:numCache>
                <c:formatCode>0</c:formatCode>
                <c:ptCount val="10"/>
                <c:pt idx="0">
                  <c:v>8.7194585629749994</c:v>
                </c:pt>
                <c:pt idx="1">
                  <c:v>6.2125721286470004</c:v>
                </c:pt>
                <c:pt idx="2">
                  <c:v>6.1827622653669998</c:v>
                </c:pt>
                <c:pt idx="3">
                  <c:v>6.762892943123</c:v>
                </c:pt>
                <c:pt idx="4">
                  <c:v>3.8437335759370002</c:v>
                </c:pt>
                <c:pt idx="5">
                  <c:v>1.181521146476</c:v>
                </c:pt>
                <c:pt idx="6">
                  <c:v>3.3290035113859999</c:v>
                </c:pt>
                <c:pt idx="7">
                  <c:v>7.4013334454269994</c:v>
                </c:pt>
                <c:pt idx="8">
                  <c:v>1.7995800897660001</c:v>
                </c:pt>
                <c:pt idx="9">
                  <c:v>1.755522391138</c:v>
                </c:pt>
              </c:numCache>
            </c:numRef>
          </c:val>
          <c:extLst>
            <c:ext xmlns:c16="http://schemas.microsoft.com/office/drawing/2014/chart" uri="{C3380CC4-5D6E-409C-BE32-E72D297353CC}">
              <c16:uniqueId val="{0000000E-7E66-4C00-A653-A0970A65676E}"/>
            </c:ext>
          </c:extLst>
        </c:ser>
        <c:ser>
          <c:idx val="4"/>
          <c:order val="4"/>
          <c:tx>
            <c:strRef>
              <c:f>Sheet1!$G$1</c:f>
              <c:strCache>
                <c:ptCount val="1"/>
                <c:pt idx="0">
                  <c:v>21-25 hours</c:v>
                </c:pt>
              </c:strCache>
            </c:strRef>
          </c:tx>
          <c:spPr>
            <a:solidFill>
              <a:srgbClr val="44626F"/>
            </a:solidFill>
            <a:ln>
              <a:noFill/>
            </a:ln>
            <a:effectLst/>
          </c:spPr>
          <c:invertIfNegative val="0"/>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3C1-4F9F-9A6A-0DD1B59F3E56}"/>
                </c:ext>
              </c:extLst>
            </c:dLbl>
            <c:spPr>
              <a:noFill/>
              <a:ln>
                <a:noFill/>
              </a:ln>
              <a:effectLst/>
            </c:spPr>
            <c:txPr>
              <a:bodyPr wrap="square" lIns="38100" tIns="19050" rIns="38100" bIns="19050" anchor="ctr">
                <a:spAutoFit/>
              </a:bodyPr>
              <a:lstStyle/>
              <a:p>
                <a:pPr>
                  <a:defRPr sz="10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Sheet1!$B$2:$B$11</c:f>
              <c:strCache>
                <c:ptCount val="10"/>
                <c:pt idx="0">
                  <c:v>Online subscription services</c:v>
                </c:pt>
                <c:pt idx="1">
                  <c:v>Free video streaming services</c:v>
                </c:pt>
                <c:pt idx="2">
                  <c:v>Commercial free-to-air TV, excluding on-demand</c:v>
                </c:pt>
                <c:pt idx="3">
                  <c:v>Other websites or apps</c:v>
                </c:pt>
                <c:pt idx="4">
                  <c:v>Publicly owned free-to-air TV, excluding on-demand</c:v>
                </c:pt>
                <c:pt idx="5">
                  <c:v>Publicly owned free-to-air on-demand TV</c:v>
                </c:pt>
                <c:pt idx="6">
                  <c:v>Commercial free-to-air on-demand TV</c:v>
                </c:pt>
                <c:pt idx="7">
                  <c:v>Pay TV</c:v>
                </c:pt>
                <c:pt idx="8">
                  <c:v>Sports specific website or app</c:v>
                </c:pt>
                <c:pt idx="9">
                  <c:v>Pay-per-view services</c:v>
                </c:pt>
              </c:strCache>
            </c:strRef>
          </c:cat>
          <c:val>
            <c:numRef>
              <c:f>Sheet1!$G$2:$G$11</c:f>
              <c:numCache>
                <c:formatCode>0</c:formatCode>
                <c:ptCount val="10"/>
                <c:pt idx="0">
                  <c:v>4.2546093526429996</c:v>
                </c:pt>
                <c:pt idx="1">
                  <c:v>3.2700285966610001</c:v>
                </c:pt>
                <c:pt idx="2">
                  <c:v>4.1299378160129994</c:v>
                </c:pt>
                <c:pt idx="3">
                  <c:v>3.2609895428740003</c:v>
                </c:pt>
                <c:pt idx="4">
                  <c:v>2.868040673086</c:v>
                </c:pt>
                <c:pt idx="5">
                  <c:v>1.389390364035</c:v>
                </c:pt>
                <c:pt idx="6">
                  <c:v>1.4121922064720001</c:v>
                </c:pt>
                <c:pt idx="7">
                  <c:v>3.7160508238159999</c:v>
                </c:pt>
                <c:pt idx="8">
                  <c:v>0.87217714679680003</c:v>
                </c:pt>
                <c:pt idx="9">
                  <c:v>5.4642583779780001</c:v>
                </c:pt>
              </c:numCache>
            </c:numRef>
          </c:val>
          <c:extLst>
            <c:ext xmlns:c16="http://schemas.microsoft.com/office/drawing/2014/chart" uri="{C3380CC4-5D6E-409C-BE32-E72D297353CC}">
              <c16:uniqueId val="{0000000F-7E66-4C00-A653-A0970A65676E}"/>
            </c:ext>
          </c:extLst>
        </c:ser>
        <c:ser>
          <c:idx val="5"/>
          <c:order val="5"/>
          <c:tx>
            <c:strRef>
              <c:f>Sheet1!$H$1</c:f>
              <c:strCache>
                <c:ptCount val="1"/>
                <c:pt idx="0">
                  <c:v>26-35 hours</c:v>
                </c:pt>
              </c:strCache>
            </c:strRef>
          </c:tx>
          <c:spPr>
            <a:solidFill>
              <a:srgbClr val="A6A6A6"/>
            </a:solidFill>
            <a:ln>
              <a:noFill/>
            </a:ln>
            <a:effectLst/>
          </c:spPr>
          <c:invertIfNegative val="0"/>
          <c:cat>
            <c:strRef>
              <c:f>Sheet1!$B$2:$B$11</c:f>
              <c:strCache>
                <c:ptCount val="10"/>
                <c:pt idx="0">
                  <c:v>Online subscription services</c:v>
                </c:pt>
                <c:pt idx="1">
                  <c:v>Free video streaming services</c:v>
                </c:pt>
                <c:pt idx="2">
                  <c:v>Commercial free-to-air TV, excluding on-demand</c:v>
                </c:pt>
                <c:pt idx="3">
                  <c:v>Other websites or apps</c:v>
                </c:pt>
                <c:pt idx="4">
                  <c:v>Publicly owned free-to-air TV, excluding on-demand</c:v>
                </c:pt>
                <c:pt idx="5">
                  <c:v>Publicly owned free-to-air on-demand TV</c:v>
                </c:pt>
                <c:pt idx="6">
                  <c:v>Commercial free-to-air on-demand TV</c:v>
                </c:pt>
                <c:pt idx="7">
                  <c:v>Pay TV</c:v>
                </c:pt>
                <c:pt idx="8">
                  <c:v>Sports specific website or app</c:v>
                </c:pt>
                <c:pt idx="9">
                  <c:v>Pay-per-view services</c:v>
                </c:pt>
              </c:strCache>
            </c:strRef>
          </c:cat>
          <c:val>
            <c:numRef>
              <c:f>Sheet1!$H$2:$H$11</c:f>
              <c:numCache>
                <c:formatCode>0</c:formatCode>
                <c:ptCount val="10"/>
                <c:pt idx="0">
                  <c:v>1.9148692015999997</c:v>
                </c:pt>
                <c:pt idx="1">
                  <c:v>1.68437997644</c:v>
                </c:pt>
                <c:pt idx="2">
                  <c:v>3.2610982423050001</c:v>
                </c:pt>
                <c:pt idx="3">
                  <c:v>1.1203707641389999</c:v>
                </c:pt>
                <c:pt idx="4">
                  <c:v>1.6253617369800002</c:v>
                </c:pt>
                <c:pt idx="5">
                  <c:v>0.15759184243730001</c:v>
                </c:pt>
                <c:pt idx="6">
                  <c:v>1.082891388533</c:v>
                </c:pt>
                <c:pt idx="7">
                  <c:v>3.1450809882440001</c:v>
                </c:pt>
                <c:pt idx="8">
                  <c:v>0.71821932173960001</c:v>
                </c:pt>
                <c:pt idx="9">
                  <c:v>5.5948233016910001E-2</c:v>
                </c:pt>
              </c:numCache>
            </c:numRef>
          </c:val>
          <c:extLst>
            <c:ext xmlns:c16="http://schemas.microsoft.com/office/drawing/2014/chart" uri="{C3380CC4-5D6E-409C-BE32-E72D297353CC}">
              <c16:uniqueId val="{00000010-7E66-4C00-A653-A0970A65676E}"/>
            </c:ext>
          </c:extLst>
        </c:ser>
        <c:ser>
          <c:idx val="6"/>
          <c:order val="6"/>
          <c:tx>
            <c:strRef>
              <c:f>Sheet1!$I$1</c:f>
              <c:strCache>
                <c:ptCount val="1"/>
                <c:pt idx="0">
                  <c:v>More than 35 hours</c:v>
                </c:pt>
              </c:strCache>
            </c:strRef>
          </c:tx>
          <c:spPr>
            <a:solidFill>
              <a:srgbClr val="1880A8"/>
            </a:solidFill>
            <a:ln>
              <a:noFill/>
            </a:ln>
            <a:effectLst/>
          </c:spPr>
          <c:invertIfNegative val="0"/>
          <c:cat>
            <c:strRef>
              <c:f>Sheet1!$B$2:$B$11</c:f>
              <c:strCache>
                <c:ptCount val="10"/>
                <c:pt idx="0">
                  <c:v>Online subscription services</c:v>
                </c:pt>
                <c:pt idx="1">
                  <c:v>Free video streaming services</c:v>
                </c:pt>
                <c:pt idx="2">
                  <c:v>Commercial free-to-air TV, excluding on-demand</c:v>
                </c:pt>
                <c:pt idx="3">
                  <c:v>Other websites or apps</c:v>
                </c:pt>
                <c:pt idx="4">
                  <c:v>Publicly owned free-to-air TV, excluding on-demand</c:v>
                </c:pt>
                <c:pt idx="5">
                  <c:v>Publicly owned free-to-air on-demand TV</c:v>
                </c:pt>
                <c:pt idx="6">
                  <c:v>Commercial free-to-air on-demand TV</c:v>
                </c:pt>
                <c:pt idx="7">
                  <c:v>Pay TV</c:v>
                </c:pt>
                <c:pt idx="8">
                  <c:v>Sports specific website or app</c:v>
                </c:pt>
                <c:pt idx="9">
                  <c:v>Pay-per-view services</c:v>
                </c:pt>
              </c:strCache>
            </c:strRef>
          </c:cat>
          <c:val>
            <c:numRef>
              <c:f>Sheet1!$I$2:$I$11</c:f>
              <c:numCache>
                <c:formatCode>0</c:formatCode>
                <c:ptCount val="10"/>
                <c:pt idx="0">
                  <c:v>1.4823527022330001</c:v>
                </c:pt>
                <c:pt idx="1">
                  <c:v>2.617455899151</c:v>
                </c:pt>
                <c:pt idx="2">
                  <c:v>2.0250306936719999</c:v>
                </c:pt>
                <c:pt idx="3">
                  <c:v>1.172117623701</c:v>
                </c:pt>
                <c:pt idx="4">
                  <c:v>0.97527090052389998</c:v>
                </c:pt>
                <c:pt idx="5">
                  <c:v>5.8018585933210007E-2</c:v>
                </c:pt>
                <c:pt idx="6">
                  <c:v>0.69470334587219995</c:v>
                </c:pt>
                <c:pt idx="7">
                  <c:v>2.6240478962230003</c:v>
                </c:pt>
                <c:pt idx="8">
                  <c:v>0.77968253165120005</c:v>
                </c:pt>
                <c:pt idx="9">
                  <c:v>1.2350054215869999</c:v>
                </c:pt>
              </c:numCache>
            </c:numRef>
          </c:val>
          <c:extLst>
            <c:ext xmlns:c16="http://schemas.microsoft.com/office/drawing/2014/chart" uri="{C3380CC4-5D6E-409C-BE32-E72D297353CC}">
              <c16:uniqueId val="{00000011-7E66-4C00-A653-A0970A65676E}"/>
            </c:ext>
          </c:extLst>
        </c:ser>
        <c:dLbls>
          <c:showLegendKey val="0"/>
          <c:showVal val="0"/>
          <c:showCatName val="0"/>
          <c:showSerName val="0"/>
          <c:showPercent val="0"/>
          <c:showBubbleSize val="0"/>
        </c:dLbls>
        <c:gapWidth val="100"/>
        <c:overlap val="100"/>
        <c:axId val="191480808"/>
        <c:axId val="191479240"/>
      </c:barChart>
      <c:valAx>
        <c:axId val="191479240"/>
        <c:scaling>
          <c:orientation val="minMax"/>
        </c:scaling>
        <c:delete val="1"/>
        <c:axPos val="b"/>
        <c:numFmt formatCode="0%" sourceLinked="1"/>
        <c:majorTickMark val="out"/>
        <c:minorTickMark val="none"/>
        <c:tickLblPos val="nextTo"/>
        <c:crossAx val="191480808"/>
        <c:crosses val="max"/>
        <c:crossBetween val="between"/>
        <c:majorUnit val="0.2"/>
      </c:valAx>
      <c:catAx>
        <c:axId val="191480808"/>
        <c:scaling>
          <c:orientation val="maxMin"/>
        </c:scaling>
        <c:delete val="1"/>
        <c:axPos val="l"/>
        <c:numFmt formatCode="General" sourceLinked="1"/>
        <c:majorTickMark val="out"/>
        <c:minorTickMark val="none"/>
        <c:tickLblPos val="nextTo"/>
        <c:crossAx val="191479240"/>
        <c:crosses val="autoZero"/>
        <c:auto val="1"/>
        <c:lblAlgn val="ctr"/>
        <c:lblOffset val="100"/>
        <c:noMultiLvlLbl val="0"/>
      </c:catAx>
      <c:spPr>
        <a:noFill/>
        <a:ln>
          <a:noFill/>
        </a:ln>
        <a:effectLst/>
      </c:spPr>
    </c:plotArea>
    <c:legend>
      <c:legendPos val="b"/>
      <c:layout>
        <c:manualLayout>
          <c:xMode val="edge"/>
          <c:yMode val="edge"/>
          <c:x val="0.38642492845255172"/>
          <c:y val="2.8345037976115591E-2"/>
          <c:w val="0.59183789987134972"/>
          <c:h val="0.1618632056966389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2">
    <c:autoUpdate val="0"/>
  </c:externalData>
  <c:userShapes r:id="rId3"/>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28370021915664"/>
          <c:y val="0.22133634434286542"/>
          <c:w val="0.50076569380325731"/>
          <c:h val="0.66643928504928251"/>
        </c:manualLayout>
      </c:layout>
      <c:barChart>
        <c:barDir val="bar"/>
        <c:grouping val="stacked"/>
        <c:varyColors val="0"/>
        <c:ser>
          <c:idx val="0"/>
          <c:order val="0"/>
          <c:tx>
            <c:strRef>
              <c:f>Sheet1!$B$1</c:f>
              <c:strCache>
                <c:ptCount val="1"/>
                <c:pt idx="0">
                  <c:v>Not confident at all</c:v>
                </c:pt>
              </c:strCache>
            </c:strRef>
          </c:tx>
          <c:spPr>
            <a:solidFill>
              <a:srgbClr val="128266"/>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BED1-4992-9A3A-610C705791DD}"/>
                </c:ext>
              </c:extLst>
            </c:dLbl>
            <c:dLbl>
              <c:idx val="1"/>
              <c:delete val="1"/>
              <c:extLst>
                <c:ext xmlns:c15="http://schemas.microsoft.com/office/drawing/2012/chart" uri="{CE6537A1-D6FC-4f65-9D91-7224C49458BB}"/>
                <c:ext xmlns:c16="http://schemas.microsoft.com/office/drawing/2014/chart" uri="{C3380CC4-5D6E-409C-BE32-E72D297353CC}">
                  <c16:uniqueId val="{00000002-BED1-4992-9A3A-610C705791D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Searching for particular content or programs</c:v>
                </c:pt>
                <c:pt idx="1">
                  <c:v>Switching between platforms (e.g. free-to-air TV, online streaming services)</c:v>
                </c:pt>
                <c:pt idx="2">
                  <c:v>Downloading apps</c:v>
                </c:pt>
                <c:pt idx="3">
                  <c:v>Setting up my TV out of the box</c:v>
                </c:pt>
                <c:pt idx="4">
                  <c:v>Saving favourite settings</c:v>
                </c:pt>
                <c:pt idx="5">
                  <c:v>Setting up privacy settings (e.g. family friendly settings, parental locks)</c:v>
                </c:pt>
              </c:strCache>
            </c:strRef>
          </c:cat>
          <c:val>
            <c:numRef>
              <c:f>Sheet1!$B$2:$B$7</c:f>
              <c:numCache>
                <c:formatCode>0</c:formatCode>
                <c:ptCount val="6"/>
                <c:pt idx="0">
                  <c:v>1.541006610253</c:v>
                </c:pt>
                <c:pt idx="1">
                  <c:v>2.4261332569069998</c:v>
                </c:pt>
                <c:pt idx="2">
                  <c:v>4.6910512578499999</c:v>
                </c:pt>
                <c:pt idx="3">
                  <c:v>6.9207955087110005</c:v>
                </c:pt>
                <c:pt idx="4">
                  <c:v>4.6596922556280003</c:v>
                </c:pt>
                <c:pt idx="5">
                  <c:v>6.9271341539539995</c:v>
                </c:pt>
              </c:numCache>
            </c:numRef>
          </c:val>
          <c:extLst>
            <c:ext xmlns:c16="http://schemas.microsoft.com/office/drawing/2014/chart" uri="{C3380CC4-5D6E-409C-BE32-E72D297353CC}">
              <c16:uniqueId val="{00000000-8962-4D0E-8FE3-827A6F397D73}"/>
            </c:ext>
          </c:extLst>
        </c:ser>
        <c:ser>
          <c:idx val="1"/>
          <c:order val="1"/>
          <c:tx>
            <c:strRef>
              <c:f>Sheet1!$C$1</c:f>
              <c:strCache>
                <c:ptCount val="1"/>
                <c:pt idx="0">
                  <c:v>Not confident</c:v>
                </c:pt>
              </c:strCache>
            </c:strRef>
          </c:tx>
          <c:spPr>
            <a:solidFill>
              <a:srgbClr val="1CC49B"/>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BED1-4992-9A3A-610C705791DD}"/>
                </c:ext>
              </c:extLst>
            </c:dLbl>
            <c:dLbl>
              <c:idx val="1"/>
              <c:delete val="1"/>
              <c:extLst>
                <c:ext xmlns:c15="http://schemas.microsoft.com/office/drawing/2012/chart" uri="{CE6537A1-D6FC-4f65-9D91-7224C49458BB}"/>
                <c:ext xmlns:c16="http://schemas.microsoft.com/office/drawing/2014/chart" uri="{C3380CC4-5D6E-409C-BE32-E72D297353CC}">
                  <c16:uniqueId val="{00000003-BED1-4992-9A3A-610C705791D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Searching for particular content or programs</c:v>
                </c:pt>
                <c:pt idx="1">
                  <c:v>Switching between platforms (e.g. free-to-air TV, online streaming services)</c:v>
                </c:pt>
                <c:pt idx="2">
                  <c:v>Downloading apps</c:v>
                </c:pt>
                <c:pt idx="3">
                  <c:v>Setting up my TV out of the box</c:v>
                </c:pt>
                <c:pt idx="4">
                  <c:v>Saving favourite settings</c:v>
                </c:pt>
                <c:pt idx="5">
                  <c:v>Setting up privacy settings (e.g. family friendly settings, parental locks)</c:v>
                </c:pt>
              </c:strCache>
            </c:strRef>
          </c:cat>
          <c:val>
            <c:numRef>
              <c:f>Sheet1!$C$2:$C$7</c:f>
              <c:numCache>
                <c:formatCode>0</c:formatCode>
                <c:ptCount val="6"/>
                <c:pt idx="0">
                  <c:v>3.4434490886240003</c:v>
                </c:pt>
                <c:pt idx="1">
                  <c:v>4.4164637117670003</c:v>
                </c:pt>
                <c:pt idx="2">
                  <c:v>8.2179900511700001</c:v>
                </c:pt>
                <c:pt idx="3">
                  <c:v>11.018969658829999</c:v>
                </c:pt>
                <c:pt idx="4">
                  <c:v>11.179019682070001</c:v>
                </c:pt>
                <c:pt idx="5">
                  <c:v>10.885344088510001</c:v>
                </c:pt>
              </c:numCache>
            </c:numRef>
          </c:val>
          <c:extLst>
            <c:ext xmlns:c16="http://schemas.microsoft.com/office/drawing/2014/chart" uri="{C3380CC4-5D6E-409C-BE32-E72D297353CC}">
              <c16:uniqueId val="{00000001-8962-4D0E-8FE3-827A6F397D73}"/>
            </c:ext>
          </c:extLst>
        </c:ser>
        <c:ser>
          <c:idx val="2"/>
          <c:order val="2"/>
          <c:tx>
            <c:strRef>
              <c:f>Sheet1!$D$1</c:f>
              <c:strCache>
                <c:ptCount val="1"/>
                <c:pt idx="0">
                  <c:v>Neutral</c:v>
                </c:pt>
              </c:strCache>
            </c:strRef>
          </c:tx>
          <c:spPr>
            <a:solidFill>
              <a:srgbClr val="A6A6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Searching for particular content or programs</c:v>
                </c:pt>
                <c:pt idx="1">
                  <c:v>Switching between platforms (e.g. free-to-air TV, online streaming services)</c:v>
                </c:pt>
                <c:pt idx="2">
                  <c:v>Downloading apps</c:v>
                </c:pt>
                <c:pt idx="3">
                  <c:v>Setting up my TV out of the box</c:v>
                </c:pt>
                <c:pt idx="4">
                  <c:v>Saving favourite settings</c:v>
                </c:pt>
                <c:pt idx="5">
                  <c:v>Setting up privacy settings (e.g. family friendly settings, parental locks)</c:v>
                </c:pt>
              </c:strCache>
            </c:strRef>
          </c:cat>
          <c:val>
            <c:numRef>
              <c:f>Sheet1!$D$2:$D$7</c:f>
              <c:numCache>
                <c:formatCode>0</c:formatCode>
                <c:ptCount val="6"/>
                <c:pt idx="0">
                  <c:v>10.047675057909998</c:v>
                </c:pt>
                <c:pt idx="1">
                  <c:v>10.925116887190001</c:v>
                </c:pt>
                <c:pt idx="2">
                  <c:v>12.07078879138</c:v>
                </c:pt>
                <c:pt idx="3">
                  <c:v>13.272157595709999</c:v>
                </c:pt>
                <c:pt idx="4">
                  <c:v>16.994806479489998</c:v>
                </c:pt>
                <c:pt idx="5">
                  <c:v>16.227411021710001</c:v>
                </c:pt>
              </c:numCache>
            </c:numRef>
          </c:val>
          <c:extLst>
            <c:ext xmlns:c16="http://schemas.microsoft.com/office/drawing/2014/chart" uri="{C3380CC4-5D6E-409C-BE32-E72D297353CC}">
              <c16:uniqueId val="{00000002-8962-4D0E-8FE3-827A6F397D73}"/>
            </c:ext>
          </c:extLst>
        </c:ser>
        <c:ser>
          <c:idx val="3"/>
          <c:order val="3"/>
          <c:tx>
            <c:strRef>
              <c:f>Sheet1!$E$1</c:f>
              <c:strCache>
                <c:ptCount val="1"/>
                <c:pt idx="0">
                  <c:v>Somewhat confident</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Searching for particular content or programs</c:v>
                </c:pt>
                <c:pt idx="1">
                  <c:v>Switching between platforms (e.g. free-to-air TV, online streaming services)</c:v>
                </c:pt>
                <c:pt idx="2">
                  <c:v>Downloading apps</c:v>
                </c:pt>
                <c:pt idx="3">
                  <c:v>Setting up my TV out of the box</c:v>
                </c:pt>
                <c:pt idx="4">
                  <c:v>Saving favourite settings</c:v>
                </c:pt>
                <c:pt idx="5">
                  <c:v>Setting up privacy settings (e.g. family friendly settings, parental locks)</c:v>
                </c:pt>
              </c:strCache>
            </c:strRef>
          </c:cat>
          <c:val>
            <c:numRef>
              <c:f>Sheet1!$E$2:$E$7</c:f>
              <c:numCache>
                <c:formatCode>0</c:formatCode>
                <c:ptCount val="6"/>
                <c:pt idx="0">
                  <c:v>28.210335844149999</c:v>
                </c:pt>
                <c:pt idx="1">
                  <c:v>21.97777799899</c:v>
                </c:pt>
                <c:pt idx="2">
                  <c:v>23.907947269169998</c:v>
                </c:pt>
                <c:pt idx="3">
                  <c:v>24.33369335463</c:v>
                </c:pt>
                <c:pt idx="4">
                  <c:v>26.563040889349999</c:v>
                </c:pt>
                <c:pt idx="5">
                  <c:v>25.766881865800002</c:v>
                </c:pt>
              </c:numCache>
            </c:numRef>
          </c:val>
          <c:extLst>
            <c:ext xmlns:c16="http://schemas.microsoft.com/office/drawing/2014/chart" uri="{C3380CC4-5D6E-409C-BE32-E72D297353CC}">
              <c16:uniqueId val="{00000003-8962-4D0E-8FE3-827A6F397D73}"/>
            </c:ext>
          </c:extLst>
        </c:ser>
        <c:ser>
          <c:idx val="4"/>
          <c:order val="4"/>
          <c:tx>
            <c:strRef>
              <c:f>Sheet1!$F$1</c:f>
              <c:strCache>
                <c:ptCount val="1"/>
                <c:pt idx="0">
                  <c:v>Very confident</c:v>
                </c:pt>
              </c:strCache>
            </c:strRef>
          </c:tx>
          <c:spPr>
            <a:solidFill>
              <a:srgbClr val="5AC0E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Searching for particular content or programs</c:v>
                </c:pt>
                <c:pt idx="1">
                  <c:v>Switching between platforms (e.g. free-to-air TV, online streaming services)</c:v>
                </c:pt>
                <c:pt idx="2">
                  <c:v>Downloading apps</c:v>
                </c:pt>
                <c:pt idx="3">
                  <c:v>Setting up my TV out of the box</c:v>
                </c:pt>
                <c:pt idx="4">
                  <c:v>Saving favourite settings</c:v>
                </c:pt>
                <c:pt idx="5">
                  <c:v>Setting up privacy settings (e.g. family friendly settings, parental locks)</c:v>
                </c:pt>
              </c:strCache>
            </c:strRef>
          </c:cat>
          <c:val>
            <c:numRef>
              <c:f>Sheet1!$F$2:$F$7</c:f>
              <c:numCache>
                <c:formatCode>0</c:formatCode>
                <c:ptCount val="6"/>
                <c:pt idx="0">
                  <c:v>50.859465456420004</c:v>
                </c:pt>
                <c:pt idx="1">
                  <c:v>53.094255539700001</c:v>
                </c:pt>
                <c:pt idx="2">
                  <c:v>43.766265713019997</c:v>
                </c:pt>
                <c:pt idx="3">
                  <c:v>36.464604816969995</c:v>
                </c:pt>
                <c:pt idx="4">
                  <c:v>32.48784646072</c:v>
                </c:pt>
                <c:pt idx="5">
                  <c:v>27.748089290500001</c:v>
                </c:pt>
              </c:numCache>
            </c:numRef>
          </c:val>
          <c:extLst>
            <c:ext xmlns:c16="http://schemas.microsoft.com/office/drawing/2014/chart" uri="{C3380CC4-5D6E-409C-BE32-E72D297353CC}">
              <c16:uniqueId val="{00000004-8962-4D0E-8FE3-827A6F397D73}"/>
            </c:ext>
          </c:extLst>
        </c:ser>
        <c:ser>
          <c:idx val="5"/>
          <c:order val="5"/>
          <c:tx>
            <c:strRef>
              <c:f>Sheet1!$G$1</c:f>
              <c:strCache>
                <c:ptCount val="1"/>
                <c:pt idx="0">
                  <c:v>Doesn’t apply / I don’t have this</c:v>
                </c:pt>
              </c:strCache>
            </c:strRef>
          </c:tx>
          <c:spPr>
            <a:solidFill>
              <a:srgbClr val="4462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Searching for particular content or programs</c:v>
                </c:pt>
                <c:pt idx="1">
                  <c:v>Switching between platforms (e.g. free-to-air TV, online streaming services)</c:v>
                </c:pt>
                <c:pt idx="2">
                  <c:v>Downloading apps</c:v>
                </c:pt>
                <c:pt idx="3">
                  <c:v>Setting up my TV out of the box</c:v>
                </c:pt>
                <c:pt idx="4">
                  <c:v>Saving favourite settings</c:v>
                </c:pt>
                <c:pt idx="5">
                  <c:v>Setting up privacy settings (e.g. family friendly settings, parental locks)</c:v>
                </c:pt>
              </c:strCache>
            </c:strRef>
          </c:cat>
          <c:val>
            <c:numRef>
              <c:f>Sheet1!$G$2:$G$7</c:f>
              <c:numCache>
                <c:formatCode>0</c:formatCode>
                <c:ptCount val="6"/>
                <c:pt idx="0">
                  <c:v>5.8589719132080003</c:v>
                </c:pt>
                <c:pt idx="1">
                  <c:v>7.0871721427039995</c:v>
                </c:pt>
                <c:pt idx="2">
                  <c:v>7.3117115796039993</c:v>
                </c:pt>
                <c:pt idx="3">
                  <c:v>7.9822938285429998</c:v>
                </c:pt>
                <c:pt idx="4">
                  <c:v>8.1155942327409996</c:v>
                </c:pt>
                <c:pt idx="5">
                  <c:v>12.423699598739999</c:v>
                </c:pt>
              </c:numCache>
            </c:numRef>
          </c:val>
          <c:extLst>
            <c:ext xmlns:c16="http://schemas.microsoft.com/office/drawing/2014/chart" uri="{C3380CC4-5D6E-409C-BE32-E72D297353CC}">
              <c16:uniqueId val="{00000005-8962-4D0E-8FE3-827A6F397D73}"/>
            </c:ext>
          </c:extLst>
        </c:ser>
        <c:dLbls>
          <c:showLegendKey val="0"/>
          <c:showVal val="0"/>
          <c:showCatName val="0"/>
          <c:showSerName val="0"/>
          <c:showPercent val="0"/>
          <c:showBubbleSize val="0"/>
        </c:dLbls>
        <c:gapWidth val="100"/>
        <c:overlap val="100"/>
        <c:axId val="191480808"/>
        <c:axId val="191479240"/>
      </c:barChart>
      <c:valAx>
        <c:axId val="191479240"/>
        <c:scaling>
          <c:orientation val="minMax"/>
          <c:max val="100"/>
        </c:scaling>
        <c:delete val="1"/>
        <c:axPos val="b"/>
        <c:numFmt formatCode="0" sourceLinked="1"/>
        <c:majorTickMark val="out"/>
        <c:minorTickMark val="none"/>
        <c:tickLblPos val="nextTo"/>
        <c:crossAx val="191480808"/>
        <c:crosses val="max"/>
        <c:crossBetween val="between"/>
        <c:majorUnit val="20"/>
      </c:valAx>
      <c:catAx>
        <c:axId val="19148080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479240"/>
        <c:crosses val="autoZero"/>
        <c:auto val="1"/>
        <c:lblAlgn val="ctr"/>
        <c:lblOffset val="100"/>
        <c:noMultiLvlLbl val="0"/>
      </c:catAx>
      <c:spPr>
        <a:noFill/>
        <a:ln>
          <a:noFill/>
        </a:ln>
        <a:effectLst/>
      </c:spPr>
    </c:plotArea>
    <c:legend>
      <c:legendPos val="t"/>
      <c:layout>
        <c:manualLayout>
          <c:xMode val="edge"/>
          <c:yMode val="edge"/>
          <c:x val="3.8215914784711168E-2"/>
          <c:y val="2.5773862766357396E-2"/>
          <c:w val="0.79996697484199908"/>
          <c:h val="0.1462636270420585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28370021915664"/>
          <c:y val="0.22133634434286542"/>
          <c:w val="0.49664565935717409"/>
          <c:h val="0.66643928504928251"/>
        </c:manualLayout>
      </c:layout>
      <c:barChart>
        <c:barDir val="bar"/>
        <c:grouping val="stacked"/>
        <c:varyColors val="0"/>
        <c:ser>
          <c:idx val="0"/>
          <c:order val="0"/>
          <c:tx>
            <c:strRef>
              <c:f>Sheet1!$B$1</c:f>
              <c:strCache>
                <c:ptCount val="1"/>
                <c:pt idx="0">
                  <c:v>Not confident at all</c:v>
                </c:pt>
              </c:strCache>
            </c:strRef>
          </c:tx>
          <c:spPr>
            <a:solidFill>
              <a:srgbClr val="128266"/>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ED1-4992-9A3A-610C705791DD}"/>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ED1-4992-9A3A-610C705791D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Changing the language or country settings on different platforms</c:v>
                </c:pt>
                <c:pt idx="1">
                  <c:v>Changing/using accessibility settings on different platforms</c:v>
                </c:pt>
                <c:pt idx="2">
                  <c:v>Using a Virtual Private Network (VPN) to access content</c:v>
                </c:pt>
                <c:pt idx="3">
                  <c:v>Downloading or streaming pirated content</c:v>
                </c:pt>
              </c:strCache>
            </c:strRef>
          </c:cat>
          <c:val>
            <c:numRef>
              <c:f>Sheet1!$B$2:$B$5</c:f>
              <c:numCache>
                <c:formatCode>0</c:formatCode>
                <c:ptCount val="4"/>
                <c:pt idx="0">
                  <c:v>7.0452818063600002</c:v>
                </c:pt>
                <c:pt idx="1">
                  <c:v>7.2534203604799989</c:v>
                </c:pt>
                <c:pt idx="2">
                  <c:v>18.558537839549999</c:v>
                </c:pt>
                <c:pt idx="3">
                  <c:v>22.097219930310001</c:v>
                </c:pt>
              </c:numCache>
            </c:numRef>
          </c:val>
          <c:extLst>
            <c:ext xmlns:c16="http://schemas.microsoft.com/office/drawing/2014/chart" uri="{C3380CC4-5D6E-409C-BE32-E72D297353CC}">
              <c16:uniqueId val="{00000000-8962-4D0E-8FE3-827A6F397D73}"/>
            </c:ext>
          </c:extLst>
        </c:ser>
        <c:ser>
          <c:idx val="1"/>
          <c:order val="1"/>
          <c:tx>
            <c:strRef>
              <c:f>Sheet1!$C$1</c:f>
              <c:strCache>
                <c:ptCount val="1"/>
                <c:pt idx="0">
                  <c:v>Not confident</c:v>
                </c:pt>
              </c:strCache>
            </c:strRef>
          </c:tx>
          <c:spPr>
            <a:solidFill>
              <a:srgbClr val="1CC49B"/>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ED1-4992-9A3A-610C705791DD}"/>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D1-4992-9A3A-610C705791D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Changing the language or country settings on different platforms</c:v>
                </c:pt>
                <c:pt idx="1">
                  <c:v>Changing/using accessibility settings on different platforms</c:v>
                </c:pt>
                <c:pt idx="2">
                  <c:v>Using a Virtual Private Network (VPN) to access content</c:v>
                </c:pt>
                <c:pt idx="3">
                  <c:v>Downloading or streaming pirated content</c:v>
                </c:pt>
              </c:strCache>
            </c:strRef>
          </c:cat>
          <c:val>
            <c:numRef>
              <c:f>Sheet1!$C$2:$C$5</c:f>
              <c:numCache>
                <c:formatCode>0</c:formatCode>
                <c:ptCount val="4"/>
                <c:pt idx="0">
                  <c:v>12.062865162750001</c:v>
                </c:pt>
                <c:pt idx="1">
                  <c:v>14.524262656119999</c:v>
                </c:pt>
                <c:pt idx="2">
                  <c:v>18.474672142869998</c:v>
                </c:pt>
                <c:pt idx="3">
                  <c:v>15.93419959087</c:v>
                </c:pt>
              </c:numCache>
            </c:numRef>
          </c:val>
          <c:extLst>
            <c:ext xmlns:c16="http://schemas.microsoft.com/office/drawing/2014/chart" uri="{C3380CC4-5D6E-409C-BE32-E72D297353CC}">
              <c16:uniqueId val="{00000001-8962-4D0E-8FE3-827A6F397D73}"/>
            </c:ext>
          </c:extLst>
        </c:ser>
        <c:ser>
          <c:idx val="2"/>
          <c:order val="2"/>
          <c:tx>
            <c:strRef>
              <c:f>Sheet1!$D$1</c:f>
              <c:strCache>
                <c:ptCount val="1"/>
                <c:pt idx="0">
                  <c:v>Neutral</c:v>
                </c:pt>
              </c:strCache>
            </c:strRef>
          </c:tx>
          <c:spPr>
            <a:solidFill>
              <a:srgbClr val="A6A6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Changing the language or country settings on different platforms</c:v>
                </c:pt>
                <c:pt idx="1">
                  <c:v>Changing/using accessibility settings on different platforms</c:v>
                </c:pt>
                <c:pt idx="2">
                  <c:v>Using a Virtual Private Network (VPN) to access content</c:v>
                </c:pt>
                <c:pt idx="3">
                  <c:v>Downloading or streaming pirated content</c:v>
                </c:pt>
              </c:strCache>
            </c:strRef>
          </c:cat>
          <c:val>
            <c:numRef>
              <c:f>Sheet1!$D$2:$D$5</c:f>
              <c:numCache>
                <c:formatCode>0</c:formatCode>
                <c:ptCount val="4"/>
                <c:pt idx="0">
                  <c:v>16.278309328700001</c:v>
                </c:pt>
                <c:pt idx="1">
                  <c:v>20.3255897244</c:v>
                </c:pt>
                <c:pt idx="2">
                  <c:v>14.652692888800001</c:v>
                </c:pt>
                <c:pt idx="3">
                  <c:v>12.593285447620001</c:v>
                </c:pt>
              </c:numCache>
            </c:numRef>
          </c:val>
          <c:extLst>
            <c:ext xmlns:c16="http://schemas.microsoft.com/office/drawing/2014/chart" uri="{C3380CC4-5D6E-409C-BE32-E72D297353CC}">
              <c16:uniqueId val="{00000002-8962-4D0E-8FE3-827A6F397D73}"/>
            </c:ext>
          </c:extLst>
        </c:ser>
        <c:ser>
          <c:idx val="3"/>
          <c:order val="3"/>
          <c:tx>
            <c:strRef>
              <c:f>Sheet1!$E$1</c:f>
              <c:strCache>
                <c:ptCount val="1"/>
                <c:pt idx="0">
                  <c:v>Somewhat confident</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Changing the language or country settings on different platforms</c:v>
                </c:pt>
                <c:pt idx="1">
                  <c:v>Changing/using accessibility settings on different platforms</c:v>
                </c:pt>
                <c:pt idx="2">
                  <c:v>Using a Virtual Private Network (VPN) to access content</c:v>
                </c:pt>
                <c:pt idx="3">
                  <c:v>Downloading or streaming pirated content</c:v>
                </c:pt>
              </c:strCache>
            </c:strRef>
          </c:cat>
          <c:val>
            <c:numRef>
              <c:f>Sheet1!$E$2:$E$5</c:f>
              <c:numCache>
                <c:formatCode>0</c:formatCode>
                <c:ptCount val="4"/>
                <c:pt idx="0">
                  <c:v>25.662209870699996</c:v>
                </c:pt>
                <c:pt idx="1">
                  <c:v>24.495771418609998</c:v>
                </c:pt>
                <c:pt idx="2">
                  <c:v>13.735569668610001</c:v>
                </c:pt>
                <c:pt idx="3">
                  <c:v>9.9349596287750011</c:v>
                </c:pt>
              </c:numCache>
            </c:numRef>
          </c:val>
          <c:extLst>
            <c:ext xmlns:c16="http://schemas.microsoft.com/office/drawing/2014/chart" uri="{C3380CC4-5D6E-409C-BE32-E72D297353CC}">
              <c16:uniqueId val="{00000003-8962-4D0E-8FE3-827A6F397D73}"/>
            </c:ext>
          </c:extLst>
        </c:ser>
        <c:ser>
          <c:idx val="4"/>
          <c:order val="4"/>
          <c:tx>
            <c:strRef>
              <c:f>Sheet1!$F$1</c:f>
              <c:strCache>
                <c:ptCount val="1"/>
                <c:pt idx="0">
                  <c:v>Very confident</c:v>
                </c:pt>
              </c:strCache>
            </c:strRef>
          </c:tx>
          <c:spPr>
            <a:solidFill>
              <a:srgbClr val="5AC0E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Changing the language or country settings on different platforms</c:v>
                </c:pt>
                <c:pt idx="1">
                  <c:v>Changing/using accessibility settings on different platforms</c:v>
                </c:pt>
                <c:pt idx="2">
                  <c:v>Using a Virtual Private Network (VPN) to access content</c:v>
                </c:pt>
                <c:pt idx="3">
                  <c:v>Downloading or streaming pirated content</c:v>
                </c:pt>
              </c:strCache>
            </c:strRef>
          </c:cat>
          <c:val>
            <c:numRef>
              <c:f>Sheet1!$F$2:$F$5</c:f>
              <c:numCache>
                <c:formatCode>0</c:formatCode>
                <c:ptCount val="4"/>
                <c:pt idx="0">
                  <c:v>26.807515284060003</c:v>
                </c:pt>
                <c:pt idx="1">
                  <c:v>21.930381768389999</c:v>
                </c:pt>
                <c:pt idx="2">
                  <c:v>15.640090230770001</c:v>
                </c:pt>
                <c:pt idx="3">
                  <c:v>12.59095458847</c:v>
                </c:pt>
              </c:numCache>
            </c:numRef>
          </c:val>
          <c:extLst>
            <c:ext xmlns:c16="http://schemas.microsoft.com/office/drawing/2014/chart" uri="{C3380CC4-5D6E-409C-BE32-E72D297353CC}">
              <c16:uniqueId val="{00000004-8962-4D0E-8FE3-827A6F397D73}"/>
            </c:ext>
          </c:extLst>
        </c:ser>
        <c:ser>
          <c:idx val="5"/>
          <c:order val="5"/>
          <c:tx>
            <c:strRef>
              <c:f>Sheet1!$G$1</c:f>
              <c:strCache>
                <c:ptCount val="1"/>
                <c:pt idx="0">
                  <c:v>Doesn’t apply / I don’t have this</c:v>
                </c:pt>
              </c:strCache>
            </c:strRef>
          </c:tx>
          <c:spPr>
            <a:solidFill>
              <a:srgbClr val="4462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Changing the language or country settings on different platforms</c:v>
                </c:pt>
                <c:pt idx="1">
                  <c:v>Changing/using accessibility settings on different platforms</c:v>
                </c:pt>
                <c:pt idx="2">
                  <c:v>Using a Virtual Private Network (VPN) to access content</c:v>
                </c:pt>
                <c:pt idx="3">
                  <c:v>Downloading or streaming pirated content</c:v>
                </c:pt>
              </c:strCache>
            </c:strRef>
          </c:cat>
          <c:val>
            <c:numRef>
              <c:f>Sheet1!$G$2:$G$5</c:f>
              <c:numCache>
                <c:formatCode>0</c:formatCode>
                <c:ptCount val="4"/>
                <c:pt idx="0">
                  <c:v>11.916348511339999</c:v>
                </c:pt>
                <c:pt idx="1">
                  <c:v>11.26909229842</c:v>
                </c:pt>
                <c:pt idx="2">
                  <c:v>18.80962250448</c:v>
                </c:pt>
                <c:pt idx="3">
                  <c:v>26.714114257159999</c:v>
                </c:pt>
              </c:numCache>
            </c:numRef>
          </c:val>
          <c:extLst>
            <c:ext xmlns:c16="http://schemas.microsoft.com/office/drawing/2014/chart" uri="{C3380CC4-5D6E-409C-BE32-E72D297353CC}">
              <c16:uniqueId val="{00000005-8962-4D0E-8FE3-827A6F397D73}"/>
            </c:ext>
          </c:extLst>
        </c:ser>
        <c:dLbls>
          <c:showLegendKey val="0"/>
          <c:showVal val="0"/>
          <c:showCatName val="0"/>
          <c:showSerName val="0"/>
          <c:showPercent val="0"/>
          <c:showBubbleSize val="0"/>
        </c:dLbls>
        <c:gapWidth val="100"/>
        <c:overlap val="100"/>
        <c:axId val="191480808"/>
        <c:axId val="191479240"/>
      </c:barChart>
      <c:valAx>
        <c:axId val="191479240"/>
        <c:scaling>
          <c:orientation val="minMax"/>
          <c:max val="100"/>
        </c:scaling>
        <c:delete val="1"/>
        <c:axPos val="b"/>
        <c:numFmt formatCode="0" sourceLinked="1"/>
        <c:majorTickMark val="out"/>
        <c:minorTickMark val="none"/>
        <c:tickLblPos val="nextTo"/>
        <c:crossAx val="191480808"/>
        <c:crosses val="max"/>
        <c:crossBetween val="between"/>
        <c:majorUnit val="20"/>
      </c:valAx>
      <c:catAx>
        <c:axId val="19148080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479240"/>
        <c:crosses val="autoZero"/>
        <c:auto val="1"/>
        <c:lblAlgn val="ctr"/>
        <c:lblOffset val="100"/>
        <c:noMultiLvlLbl val="0"/>
      </c:catAx>
      <c:spPr>
        <a:noFill/>
        <a:ln>
          <a:noFill/>
        </a:ln>
        <a:effectLst/>
      </c:spPr>
    </c:plotArea>
    <c:legend>
      <c:legendPos val="t"/>
      <c:layout>
        <c:manualLayout>
          <c:xMode val="edge"/>
          <c:yMode val="edge"/>
          <c:x val="6.49961386842524E-2"/>
          <c:y val="1.9330397074768049E-2"/>
          <c:w val="0.80408700928808241"/>
          <c:h val="0.1462636270420585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962398764936423"/>
          <c:y val="5.3028904721473667E-2"/>
          <c:w val="0.47909832967394794"/>
          <c:h val="0.92501070046383649"/>
        </c:manualLayout>
      </c:layout>
      <c:barChart>
        <c:barDir val="bar"/>
        <c:grouping val="clustered"/>
        <c:varyColors val="0"/>
        <c:ser>
          <c:idx val="0"/>
          <c:order val="0"/>
          <c:tx>
            <c:strRef>
              <c:f>Sheet1!$B$1</c:f>
              <c:strCache>
                <c:ptCount val="1"/>
                <c:pt idx="0">
                  <c:v>8-10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Free video streaming services</c:v>
                </c:pt>
                <c:pt idx="1">
                  <c:v>Online subscription services</c:v>
                </c:pt>
                <c:pt idx="2">
                  <c:v>Publicly owned free-to-air on-demand TV</c:v>
                </c:pt>
                <c:pt idx="3">
                  <c:v>Publicly owned free-to-air TV, excluding on-demand</c:v>
                </c:pt>
                <c:pt idx="4">
                  <c:v>Commercial free-to-air TV, excluding on-demand</c:v>
                </c:pt>
                <c:pt idx="5">
                  <c:v>Commercial free-to-air on-demand TV</c:v>
                </c:pt>
                <c:pt idx="6">
                  <c:v>Other websites or apps</c:v>
                </c:pt>
                <c:pt idx="7">
                  <c:v>Sports specific website or app</c:v>
                </c:pt>
                <c:pt idx="8">
                  <c:v>Pay TV</c:v>
                </c:pt>
                <c:pt idx="9">
                  <c:v>Pay-per-view services</c:v>
                </c:pt>
                <c:pt idx="10">
                  <c:v>None of the above</c:v>
                </c:pt>
              </c:strCache>
            </c:strRef>
          </c:cat>
          <c:val>
            <c:numRef>
              <c:f>Sheet1!$B$2:$B$12</c:f>
              <c:numCache>
                <c:formatCode>0</c:formatCode>
                <c:ptCount val="11"/>
                <c:pt idx="0">
                  <c:v>71.695567702840009</c:v>
                </c:pt>
                <c:pt idx="1">
                  <c:v>63.79913559493</c:v>
                </c:pt>
                <c:pt idx="2">
                  <c:v>26.613724062720003</c:v>
                </c:pt>
                <c:pt idx="3">
                  <c:v>20.064136787719999</c:v>
                </c:pt>
                <c:pt idx="4">
                  <c:v>19.07528053087</c:v>
                </c:pt>
                <c:pt idx="5">
                  <c:v>16.669100041210001</c:v>
                </c:pt>
                <c:pt idx="6">
                  <c:v>11.44207366389</c:v>
                </c:pt>
                <c:pt idx="7">
                  <c:v>10.21839282841</c:v>
                </c:pt>
                <c:pt idx="8">
                  <c:v>8.2402231984350003</c:v>
                </c:pt>
                <c:pt idx="9">
                  <c:v>4.586330386517</c:v>
                </c:pt>
                <c:pt idx="10">
                  <c:v>2.6321922433110001</c:v>
                </c:pt>
              </c:numCache>
            </c:numRef>
          </c:val>
          <c:extLst>
            <c:ext xmlns:c16="http://schemas.microsoft.com/office/drawing/2014/chart" uri="{C3380CC4-5D6E-409C-BE32-E72D297353CC}">
              <c16:uniqueId val="{00000006-5E1B-48DA-AF9C-C1B6FB27BD96}"/>
            </c:ext>
          </c:extLst>
        </c:ser>
        <c:ser>
          <c:idx val="1"/>
          <c:order val="1"/>
          <c:tx>
            <c:strRef>
              <c:f>Sheet1!$C$1</c:f>
              <c:strCache>
                <c:ptCount val="1"/>
                <c:pt idx="0">
                  <c:v>11-15</c:v>
                </c:pt>
              </c:strCache>
            </c:strRef>
          </c:tx>
          <c:spPr>
            <a:solidFill>
              <a:srgbClr val="4C7DC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Free video streaming services</c:v>
                </c:pt>
                <c:pt idx="1">
                  <c:v>Online subscription services</c:v>
                </c:pt>
                <c:pt idx="2">
                  <c:v>Publicly owned free-to-air on-demand TV</c:v>
                </c:pt>
                <c:pt idx="3">
                  <c:v>Publicly owned free-to-air TV, excluding on-demand</c:v>
                </c:pt>
                <c:pt idx="4">
                  <c:v>Commercial free-to-air TV, excluding on-demand</c:v>
                </c:pt>
                <c:pt idx="5">
                  <c:v>Commercial free-to-air on-demand TV</c:v>
                </c:pt>
                <c:pt idx="6">
                  <c:v>Other websites or apps</c:v>
                </c:pt>
                <c:pt idx="7">
                  <c:v>Sports specific website or app</c:v>
                </c:pt>
                <c:pt idx="8">
                  <c:v>Pay TV</c:v>
                </c:pt>
                <c:pt idx="9">
                  <c:v>Pay-per-view services</c:v>
                </c:pt>
                <c:pt idx="10">
                  <c:v>None of the above</c:v>
                </c:pt>
              </c:strCache>
            </c:strRef>
          </c:cat>
          <c:val>
            <c:numRef>
              <c:f>Sheet1!$C$2:$C$12</c:f>
              <c:numCache>
                <c:formatCode>0</c:formatCode>
                <c:ptCount val="11"/>
                <c:pt idx="0">
                  <c:v>72.715751932659998</c:v>
                </c:pt>
                <c:pt idx="1">
                  <c:v>57.031610696330006</c:v>
                </c:pt>
                <c:pt idx="2">
                  <c:v>12.738268088900002</c:v>
                </c:pt>
                <c:pt idx="3">
                  <c:v>12.867684185010001</c:v>
                </c:pt>
                <c:pt idx="4">
                  <c:v>21.627756746980001</c:v>
                </c:pt>
                <c:pt idx="5">
                  <c:v>11.402833343059999</c:v>
                </c:pt>
                <c:pt idx="6">
                  <c:v>36.606371532520001</c:v>
                </c:pt>
                <c:pt idx="7">
                  <c:v>10.06710896507</c:v>
                </c:pt>
                <c:pt idx="8">
                  <c:v>11.51673418273</c:v>
                </c:pt>
                <c:pt idx="9">
                  <c:v>2.6865680355950001</c:v>
                </c:pt>
                <c:pt idx="10">
                  <c:v>1.076312921487</c:v>
                </c:pt>
              </c:numCache>
            </c:numRef>
          </c:val>
          <c:extLst>
            <c:ext xmlns:c16="http://schemas.microsoft.com/office/drawing/2014/chart" uri="{C3380CC4-5D6E-409C-BE32-E72D297353CC}">
              <c16:uniqueId val="{00000000-472E-4D68-A445-D82C73877D8D}"/>
            </c:ext>
          </c:extLst>
        </c:ser>
        <c:ser>
          <c:idx val="2"/>
          <c:order val="2"/>
          <c:tx>
            <c:strRef>
              <c:f>Sheet1!$D$1</c:f>
              <c:strCache>
                <c:ptCount val="1"/>
                <c:pt idx="0">
                  <c:v>16-17</c:v>
                </c:pt>
              </c:strCache>
            </c:strRef>
          </c:tx>
          <c:spPr>
            <a:solidFill>
              <a:srgbClr val="1F69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Free video streaming services</c:v>
                </c:pt>
                <c:pt idx="1">
                  <c:v>Online subscription services</c:v>
                </c:pt>
                <c:pt idx="2">
                  <c:v>Publicly owned free-to-air on-demand TV</c:v>
                </c:pt>
                <c:pt idx="3">
                  <c:v>Publicly owned free-to-air TV, excluding on-demand</c:v>
                </c:pt>
                <c:pt idx="4">
                  <c:v>Commercial free-to-air TV, excluding on-demand</c:v>
                </c:pt>
                <c:pt idx="5">
                  <c:v>Commercial free-to-air on-demand TV</c:v>
                </c:pt>
                <c:pt idx="6">
                  <c:v>Other websites or apps</c:v>
                </c:pt>
                <c:pt idx="7">
                  <c:v>Sports specific website or app</c:v>
                </c:pt>
                <c:pt idx="8">
                  <c:v>Pay TV</c:v>
                </c:pt>
                <c:pt idx="9">
                  <c:v>Pay-per-view services</c:v>
                </c:pt>
                <c:pt idx="10">
                  <c:v>None of the above</c:v>
                </c:pt>
              </c:strCache>
            </c:strRef>
          </c:cat>
          <c:val>
            <c:numRef>
              <c:f>Sheet1!$D$2:$D$12</c:f>
              <c:numCache>
                <c:formatCode>0</c:formatCode>
                <c:ptCount val="11"/>
                <c:pt idx="0">
                  <c:v>62.260606597400006</c:v>
                </c:pt>
                <c:pt idx="1">
                  <c:v>67.948690499560001</c:v>
                </c:pt>
                <c:pt idx="2">
                  <c:v>9.1881306816010007</c:v>
                </c:pt>
                <c:pt idx="3">
                  <c:v>10.93173140519</c:v>
                </c:pt>
                <c:pt idx="4">
                  <c:v>35.20909088933</c:v>
                </c:pt>
                <c:pt idx="5">
                  <c:v>19.754298882929998</c:v>
                </c:pt>
                <c:pt idx="6">
                  <c:v>48.336401095809997</c:v>
                </c:pt>
                <c:pt idx="7">
                  <c:v>19.286042921389999</c:v>
                </c:pt>
                <c:pt idx="8">
                  <c:v>11.702155311049999</c:v>
                </c:pt>
                <c:pt idx="9">
                  <c:v>4.2028984972729999</c:v>
                </c:pt>
                <c:pt idx="10">
                  <c:v>4.1438035388799994</c:v>
                </c:pt>
              </c:numCache>
            </c:numRef>
          </c:val>
          <c:extLst>
            <c:ext xmlns:c16="http://schemas.microsoft.com/office/drawing/2014/chart" uri="{C3380CC4-5D6E-409C-BE32-E72D297353CC}">
              <c16:uniqueId val="{00000001-472E-4D68-A445-D82C73877D8D}"/>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4162611104484837"/>
          <c:y val="5.3028904721473667E-2"/>
          <c:w val="0.4470962062784638"/>
          <c:h val="0.92501070046383649"/>
        </c:manualLayout>
      </c:layout>
      <c:barChart>
        <c:barDir val="bar"/>
        <c:grouping val="clustered"/>
        <c:varyColors val="0"/>
        <c:ser>
          <c:idx val="0"/>
          <c:order val="0"/>
          <c:tx>
            <c:strRef>
              <c:f>Sheet1!$B$1</c:f>
              <c:strCache>
                <c:ptCount val="1"/>
                <c:pt idx="0">
                  <c:v>0-7</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Free video streaming services</c:v>
                </c:pt>
                <c:pt idx="1">
                  <c:v>Online subscription services</c:v>
                </c:pt>
                <c:pt idx="2">
                  <c:v>Publicly owned free-to-air on-demand TV</c:v>
                </c:pt>
                <c:pt idx="3">
                  <c:v>Publicly owned free-to-air TV, excluding on-demand</c:v>
                </c:pt>
                <c:pt idx="4">
                  <c:v>Commercial free-to-air TV, excluding on-demand</c:v>
                </c:pt>
                <c:pt idx="5">
                  <c:v>Commercial free-to-air on-demand TV</c:v>
                </c:pt>
                <c:pt idx="6">
                  <c:v>Pay TV</c:v>
                </c:pt>
                <c:pt idx="7">
                  <c:v>Sports specific website or app</c:v>
                </c:pt>
                <c:pt idx="8">
                  <c:v>Other websites or apps</c:v>
                </c:pt>
                <c:pt idx="9">
                  <c:v>Pay-per-view services</c:v>
                </c:pt>
                <c:pt idx="10">
                  <c:v>None of the above</c:v>
                </c:pt>
              </c:strCache>
            </c:strRef>
          </c:cat>
          <c:val>
            <c:numRef>
              <c:f>Sheet1!$B$2:$B$12</c:f>
              <c:numCache>
                <c:formatCode>0</c:formatCode>
                <c:ptCount val="11"/>
                <c:pt idx="0">
                  <c:v>52.112919868299997</c:v>
                </c:pt>
                <c:pt idx="1">
                  <c:v>51.813109926819997</c:v>
                </c:pt>
                <c:pt idx="2">
                  <c:v>37.448794351709999</c:v>
                </c:pt>
                <c:pt idx="3">
                  <c:v>19.529585997000002</c:v>
                </c:pt>
                <c:pt idx="4">
                  <c:v>13.592777025969999</c:v>
                </c:pt>
                <c:pt idx="5">
                  <c:v>10.551633933029999</c:v>
                </c:pt>
                <c:pt idx="6">
                  <c:v>9.4080510583260004</c:v>
                </c:pt>
                <c:pt idx="7">
                  <c:v>6.7245035962279998</c:v>
                </c:pt>
                <c:pt idx="8">
                  <c:v>6.2437664918509999</c:v>
                </c:pt>
                <c:pt idx="9">
                  <c:v>5.5022081384929997</c:v>
                </c:pt>
                <c:pt idx="10">
                  <c:v>5.2083743072250002</c:v>
                </c:pt>
              </c:numCache>
            </c:numRef>
          </c:val>
          <c:extLst>
            <c:ext xmlns:c16="http://schemas.microsoft.com/office/drawing/2014/chart" uri="{C3380CC4-5D6E-409C-BE32-E72D297353CC}">
              <c16:uniqueId val="{00000006-5E1B-48DA-AF9C-C1B6FB27BD96}"/>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AU" sz="1000" u="sng" dirty="0">
                <a:solidFill>
                  <a:schemeClr val="tx1"/>
                </a:solidFill>
              </a:rPr>
              <a:t>Top 3 online subscription</a:t>
            </a:r>
            <a:r>
              <a:rPr lang="en-AU" sz="1000" u="sng" baseline="0" dirty="0">
                <a:solidFill>
                  <a:schemeClr val="tx1"/>
                </a:solidFill>
              </a:rPr>
              <a:t> services</a:t>
            </a:r>
            <a:endParaRPr lang="en-AU" sz="1000" u="sng" dirty="0">
              <a:solidFill>
                <a:schemeClr val="tx1"/>
              </a:solidFill>
            </a:endParaRP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555024430099898"/>
          <c:y val="0.20287426765203906"/>
          <c:w val="0.78444975569900099"/>
          <c:h val="0.57034572047115717"/>
        </c:manualLayout>
      </c:layout>
      <c:barChart>
        <c:barDir val="col"/>
        <c:grouping val="clustered"/>
        <c:varyColors val="0"/>
        <c:ser>
          <c:idx val="0"/>
          <c:order val="0"/>
          <c:tx>
            <c:strRef>
              <c:f>Sheet1!$B$1</c:f>
              <c:strCache>
                <c:ptCount val="1"/>
                <c:pt idx="0">
                  <c:v>2020</c:v>
                </c:pt>
              </c:strCache>
            </c:strRef>
          </c:tx>
          <c:spPr>
            <a:solidFill>
              <a:srgbClr val="1282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Amazon Prime Video</c:v>
                </c:pt>
                <c:pt idx="1">
                  <c:v>Disney+</c:v>
                </c:pt>
                <c:pt idx="2">
                  <c:v>Netflix</c:v>
                </c:pt>
              </c:strCache>
            </c:strRef>
          </c:cat>
          <c:val>
            <c:numRef>
              <c:f>Sheet1!$B$2:$B$4</c:f>
              <c:numCache>
                <c:formatCode>General</c:formatCode>
                <c:ptCount val="3"/>
                <c:pt idx="0">
                  <c:v>16</c:v>
                </c:pt>
                <c:pt idx="1">
                  <c:v>18</c:v>
                </c:pt>
                <c:pt idx="2">
                  <c:v>65</c:v>
                </c:pt>
              </c:numCache>
            </c:numRef>
          </c:val>
          <c:extLst>
            <c:ext xmlns:c16="http://schemas.microsoft.com/office/drawing/2014/chart" uri="{C3380CC4-5D6E-409C-BE32-E72D297353CC}">
              <c16:uniqueId val="{00000000-BAA7-464F-A0D9-4B8E47C9BB14}"/>
            </c:ext>
          </c:extLst>
        </c:ser>
        <c:ser>
          <c:idx val="1"/>
          <c:order val="1"/>
          <c:tx>
            <c:strRef>
              <c:f>Sheet1!$C$1</c:f>
              <c:strCache>
                <c:ptCount val="1"/>
                <c:pt idx="0">
                  <c:v>2021</c:v>
                </c:pt>
              </c:strCache>
            </c:strRef>
          </c:tx>
          <c:spPr>
            <a:solidFill>
              <a:srgbClr val="94949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Amazon Prime Video</c:v>
                </c:pt>
                <c:pt idx="1">
                  <c:v>Disney+</c:v>
                </c:pt>
                <c:pt idx="2">
                  <c:v>Netflix</c:v>
                </c:pt>
              </c:strCache>
            </c:strRef>
          </c:cat>
          <c:val>
            <c:numRef>
              <c:f>Sheet1!$C$2:$C$4</c:f>
              <c:numCache>
                <c:formatCode>General</c:formatCode>
                <c:ptCount val="3"/>
                <c:pt idx="0">
                  <c:v>22</c:v>
                </c:pt>
                <c:pt idx="1">
                  <c:v>27</c:v>
                </c:pt>
                <c:pt idx="2">
                  <c:v>67</c:v>
                </c:pt>
              </c:numCache>
            </c:numRef>
          </c:val>
          <c:extLst>
            <c:ext xmlns:c16="http://schemas.microsoft.com/office/drawing/2014/chart" uri="{C3380CC4-5D6E-409C-BE32-E72D297353CC}">
              <c16:uniqueId val="{00000001-BAA7-464F-A0D9-4B8E47C9BB14}"/>
            </c:ext>
          </c:extLst>
        </c:ser>
        <c:ser>
          <c:idx val="2"/>
          <c:order val="2"/>
          <c:tx>
            <c:strRef>
              <c:f>Sheet1!$D$1</c:f>
              <c:strCache>
                <c:ptCount val="1"/>
                <c:pt idx="0">
                  <c:v>2022</c:v>
                </c:pt>
              </c:strCache>
            </c:strRef>
          </c:tx>
          <c:spPr>
            <a:solidFill>
              <a:srgbClr val="1F698E"/>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Amazon Prime Video</c:v>
                </c:pt>
                <c:pt idx="1">
                  <c:v>Disney+</c:v>
                </c:pt>
                <c:pt idx="2">
                  <c:v>Netflix</c:v>
                </c:pt>
              </c:strCache>
            </c:strRef>
          </c:cat>
          <c:val>
            <c:numRef>
              <c:f>Sheet1!$D$2:$D$4</c:f>
              <c:numCache>
                <c:formatCode>General</c:formatCode>
                <c:ptCount val="3"/>
                <c:pt idx="0">
                  <c:v>29</c:v>
                </c:pt>
                <c:pt idx="1">
                  <c:v>34</c:v>
                </c:pt>
                <c:pt idx="2">
                  <c:v>68</c:v>
                </c:pt>
              </c:numCache>
            </c:numRef>
          </c:val>
          <c:extLst>
            <c:ext xmlns:c16="http://schemas.microsoft.com/office/drawing/2014/chart" uri="{C3380CC4-5D6E-409C-BE32-E72D297353CC}">
              <c16:uniqueId val="{00000002-BAA7-464F-A0D9-4B8E47C9BB14}"/>
            </c:ext>
          </c:extLst>
        </c:ser>
        <c:ser>
          <c:idx val="3"/>
          <c:order val="3"/>
          <c:tx>
            <c:strRef>
              <c:f>Sheet1!$E$1</c:f>
              <c:strCache>
                <c:ptCount val="1"/>
                <c:pt idx="0">
                  <c:v>2023</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Amazon Prime Video</c:v>
                </c:pt>
                <c:pt idx="1">
                  <c:v>Disney+</c:v>
                </c:pt>
                <c:pt idx="2">
                  <c:v>Netflix</c:v>
                </c:pt>
              </c:strCache>
            </c:strRef>
          </c:cat>
          <c:val>
            <c:numRef>
              <c:f>Sheet1!$E$2:$E$4</c:f>
              <c:numCache>
                <c:formatCode>General</c:formatCode>
                <c:ptCount val="3"/>
                <c:pt idx="0">
                  <c:v>32</c:v>
                </c:pt>
                <c:pt idx="1">
                  <c:v>35</c:v>
                </c:pt>
                <c:pt idx="2">
                  <c:v>65</c:v>
                </c:pt>
              </c:numCache>
            </c:numRef>
          </c:val>
          <c:extLst>
            <c:ext xmlns:c16="http://schemas.microsoft.com/office/drawing/2014/chart" uri="{C3380CC4-5D6E-409C-BE32-E72D297353CC}">
              <c16:uniqueId val="{00000003-BAA7-464F-A0D9-4B8E47C9BB14}"/>
            </c:ext>
          </c:extLst>
        </c:ser>
        <c:dLbls>
          <c:showLegendKey val="0"/>
          <c:showVal val="0"/>
          <c:showCatName val="0"/>
          <c:showSerName val="0"/>
          <c:showPercent val="0"/>
          <c:showBubbleSize val="0"/>
        </c:dLbls>
        <c:gapWidth val="219"/>
        <c:axId val="701555096"/>
        <c:axId val="701556176"/>
      </c:barChart>
      <c:catAx>
        <c:axId val="701555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n-US"/>
          </a:p>
        </c:txPr>
        <c:crossAx val="701556176"/>
        <c:crosses val="autoZero"/>
        <c:auto val="1"/>
        <c:lblAlgn val="ctr"/>
        <c:lblOffset val="100"/>
        <c:noMultiLvlLbl val="0"/>
      </c:catAx>
      <c:valAx>
        <c:axId val="701556176"/>
        <c:scaling>
          <c:orientation val="minMax"/>
        </c:scaling>
        <c:delete val="1"/>
        <c:axPos val="l"/>
        <c:numFmt formatCode="General" sourceLinked="1"/>
        <c:majorTickMark val="none"/>
        <c:minorTickMark val="none"/>
        <c:tickLblPos val="nextTo"/>
        <c:crossAx val="701555096"/>
        <c:crosses val="autoZero"/>
        <c:crossBetween val="between"/>
      </c:valAx>
      <c:spPr>
        <a:noFill/>
        <a:ln>
          <a:noFill/>
        </a:ln>
        <a:effectLst/>
      </c:spPr>
    </c:plotArea>
    <c:legend>
      <c:legendPos val="l"/>
      <c:layout>
        <c:manualLayout>
          <c:xMode val="edge"/>
          <c:yMode val="edge"/>
          <c:x val="3.7564406689422215E-2"/>
          <c:y val="0.33978409776100443"/>
          <c:w val="0.14386221257313228"/>
          <c:h val="0.43957967677040188"/>
        </c:manualLayout>
      </c:layout>
      <c:overlay val="0"/>
      <c:spPr>
        <a:noFill/>
        <a:ln>
          <a:noFill/>
        </a:ln>
        <a:effectLst/>
      </c:spPr>
      <c:txPr>
        <a:bodyPr rot="0" spcFirstLastPara="1" vertOverflow="ellipsis" vert="horz" wrap="square" anchor="ctr" anchorCtr="1"/>
        <a:lstStyle/>
        <a:p>
          <a:pPr algn="ctr">
            <a:defRPr lang="en-US"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189969256842207"/>
          <c:y val="9.5653233522139947E-2"/>
          <c:w val="0.52176785498427269"/>
          <c:h val="0.84581741184339576"/>
        </c:manualLayout>
      </c:layout>
      <c:barChart>
        <c:barDir val="bar"/>
        <c:grouping val="clustered"/>
        <c:varyColors val="0"/>
        <c:ser>
          <c:idx val="0"/>
          <c:order val="0"/>
          <c:tx>
            <c:strRef>
              <c:f>Sheet1!$B$1</c:f>
              <c:strCache>
                <c:ptCount val="1"/>
                <c:pt idx="0">
                  <c:v>2023</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Free video streaming services</c:v>
                </c:pt>
                <c:pt idx="1">
                  <c:v>Online subscription services</c:v>
                </c:pt>
                <c:pt idx="2">
                  <c:v>Other websites or apps</c:v>
                </c:pt>
                <c:pt idx="3">
                  <c:v>Publicly owned free-to-air on-demand TV</c:v>
                </c:pt>
                <c:pt idx="4">
                  <c:v>Commercial free-to-air TV, excluding on-demand</c:v>
                </c:pt>
                <c:pt idx="5">
                  <c:v>Publicly owned free-to-air TV, excluding on-demand</c:v>
                </c:pt>
                <c:pt idx="6">
                  <c:v>Commercial free-to-air on-demand TV</c:v>
                </c:pt>
                <c:pt idx="7">
                  <c:v>Pay TV</c:v>
                </c:pt>
                <c:pt idx="8">
                  <c:v>Sports specific website or app</c:v>
                </c:pt>
                <c:pt idx="9">
                  <c:v>Pay-per-view services</c:v>
                </c:pt>
                <c:pt idx="10">
                  <c:v>None of these</c:v>
                </c:pt>
              </c:strCache>
            </c:strRef>
          </c:cat>
          <c:val>
            <c:numRef>
              <c:f>Sheet1!$B$2:$B$12</c:f>
              <c:numCache>
                <c:formatCode>0</c:formatCode>
                <c:ptCount val="11"/>
                <c:pt idx="0">
                  <c:v>63.006016754789997</c:v>
                </c:pt>
                <c:pt idx="1">
                  <c:v>59.010772770779994</c:v>
                </c:pt>
                <c:pt idx="2">
                  <c:v>25.865910149280001</c:v>
                </c:pt>
                <c:pt idx="3">
                  <c:v>20.130098655170002</c:v>
                </c:pt>
                <c:pt idx="4">
                  <c:v>19.63700424932</c:v>
                </c:pt>
                <c:pt idx="5">
                  <c:v>14.507687239840001</c:v>
                </c:pt>
                <c:pt idx="6">
                  <c:v>10.899333923009999</c:v>
                </c:pt>
                <c:pt idx="7">
                  <c:v>9.6524394896659995</c:v>
                </c:pt>
                <c:pt idx="8">
                  <c:v>8.2987131888060013</c:v>
                </c:pt>
                <c:pt idx="9">
                  <c:v>2.1645486647779997</c:v>
                </c:pt>
                <c:pt idx="10">
                  <c:v>5.0785094773050004</c:v>
                </c:pt>
              </c:numCache>
            </c:numRef>
          </c:val>
          <c:extLst>
            <c:ext xmlns:c16="http://schemas.microsoft.com/office/drawing/2014/chart" uri="{C3380CC4-5D6E-409C-BE32-E72D297353CC}">
              <c16:uniqueId val="{00000006-2ACC-4B48-9E5B-86744AA901B3}"/>
            </c:ext>
          </c:extLst>
        </c:ser>
        <c:ser>
          <c:idx val="1"/>
          <c:order val="1"/>
          <c:tx>
            <c:strRef>
              <c:f>Sheet1!$C$1</c:f>
              <c:strCache>
                <c:ptCount val="1"/>
                <c:pt idx="0">
                  <c:v>2022</c:v>
                </c:pt>
              </c:strCache>
            </c:strRef>
          </c:tx>
          <c:spPr>
            <a:solidFill>
              <a:schemeClr val="accent6"/>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839-4927-947C-D1E1625B9299}"/>
                </c:ext>
              </c:extLst>
            </c:dLbl>
            <c:dLbl>
              <c:idx val="1"/>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839-4927-947C-D1E1625B9299}"/>
                </c:ext>
              </c:extLst>
            </c:dLbl>
            <c:dLbl>
              <c:idx val="2"/>
              <c:tx>
                <c:rich>
                  <a:bodyPr/>
                  <a:lstStyle/>
                  <a:p>
                    <a:fld id="{7891BB84-9B37-4033-ACB0-7A707F7C769B}" type="VALUE">
                      <a:rPr lang="en-US" smtClean="0"/>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839-4927-947C-D1E1625B9299}"/>
                </c:ext>
              </c:extLst>
            </c:dLbl>
            <c:dLbl>
              <c:idx val="3"/>
              <c:tx>
                <c:rich>
                  <a:bodyPr/>
                  <a:lstStyle/>
                  <a:p>
                    <a:fld id="{5F580337-E3BA-443C-B533-8C1321EFF2FE}" type="VALUE">
                      <a:rPr lang="en-US" smtClean="0"/>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839-4927-947C-D1E1625B9299}"/>
                </c:ext>
              </c:extLst>
            </c:dLbl>
            <c:dLbl>
              <c:idx val="4"/>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839-4927-947C-D1E1625B9299}"/>
                </c:ext>
              </c:extLst>
            </c:dLbl>
            <c:dLbl>
              <c:idx val="5"/>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839-4927-947C-D1E1625B9299}"/>
                </c:ext>
              </c:extLst>
            </c:dLbl>
            <c:dLbl>
              <c:idx val="6"/>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8839-4927-947C-D1E1625B9299}"/>
                </c:ext>
              </c:extLst>
            </c:dLbl>
            <c:dLbl>
              <c:idx val="7"/>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DF8-435C-9299-8E667160B987}"/>
                </c:ext>
              </c:extLst>
            </c:dLbl>
            <c:dLbl>
              <c:idx val="9"/>
              <c:tx>
                <c:rich>
                  <a:bodyPr/>
                  <a:lstStyle/>
                  <a:p>
                    <a:fld id="{6B1A6C0E-7F6D-46EA-8B1B-B6633E5E42B0}" type="VALUE">
                      <a:rPr lang="en-US" smtClean="0"/>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8839-4927-947C-D1E1625B929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Free video streaming services</c:v>
                </c:pt>
                <c:pt idx="1">
                  <c:v>Online subscription services</c:v>
                </c:pt>
                <c:pt idx="2">
                  <c:v>Other websites or apps</c:v>
                </c:pt>
                <c:pt idx="3">
                  <c:v>Publicly owned free-to-air on-demand TV</c:v>
                </c:pt>
                <c:pt idx="4">
                  <c:v>Commercial free-to-air TV, excluding on-demand</c:v>
                </c:pt>
                <c:pt idx="5">
                  <c:v>Publicly owned free-to-air TV, excluding on-demand</c:v>
                </c:pt>
                <c:pt idx="6">
                  <c:v>Commercial free-to-air on-demand TV</c:v>
                </c:pt>
                <c:pt idx="7">
                  <c:v>Pay TV</c:v>
                </c:pt>
                <c:pt idx="8">
                  <c:v>Sports specific website or app</c:v>
                </c:pt>
                <c:pt idx="9">
                  <c:v>Pay-per-view services</c:v>
                </c:pt>
                <c:pt idx="10">
                  <c:v>None of these</c:v>
                </c:pt>
              </c:strCache>
            </c:strRef>
          </c:cat>
          <c:val>
            <c:numRef>
              <c:f>Sheet1!$C$2:$C$12</c:f>
              <c:numCache>
                <c:formatCode>0</c:formatCode>
                <c:ptCount val="11"/>
                <c:pt idx="0">
                  <c:v>53.428941598099996</c:v>
                </c:pt>
                <c:pt idx="1">
                  <c:v>53.072222583600002</c:v>
                </c:pt>
                <c:pt idx="2">
                  <c:v>18.734067620680001</c:v>
                </c:pt>
                <c:pt idx="3">
                  <c:v>20.111734683480002</c:v>
                </c:pt>
                <c:pt idx="4">
                  <c:v>20.832527137019998</c:v>
                </c:pt>
                <c:pt idx="5">
                  <c:v>16.5820491307</c:v>
                </c:pt>
                <c:pt idx="6">
                  <c:v>10.039937381949999</c:v>
                </c:pt>
                <c:pt idx="7">
                  <c:v>11.969372246480001</c:v>
                </c:pt>
                <c:pt idx="8">
                  <c:v>5.6349072530390005</c:v>
                </c:pt>
                <c:pt idx="9">
                  <c:v>2.121532900019</c:v>
                </c:pt>
                <c:pt idx="10">
                  <c:v>9.6495534027440009</c:v>
                </c:pt>
              </c:numCache>
            </c:numRef>
          </c:val>
          <c:extLst>
            <c:ext xmlns:c16="http://schemas.microsoft.com/office/drawing/2014/chart" uri="{C3380CC4-5D6E-409C-BE32-E72D297353CC}">
              <c16:uniqueId val="{00000000-3789-4428-8B93-B5F2A7FE802B}"/>
            </c:ext>
          </c:extLst>
        </c:ser>
        <c:ser>
          <c:idx val="2"/>
          <c:order val="2"/>
          <c:tx>
            <c:strRef>
              <c:f>Sheet1!$D$1</c:f>
              <c:strCache>
                <c:ptCount val="1"/>
                <c:pt idx="0">
                  <c:v>2021</c:v>
                </c:pt>
              </c:strCache>
            </c:strRef>
          </c:tx>
          <c:spPr>
            <a:solidFill>
              <a:srgbClr val="94949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Free video streaming services</c:v>
                </c:pt>
                <c:pt idx="1">
                  <c:v>Online subscription services</c:v>
                </c:pt>
                <c:pt idx="2">
                  <c:v>Other websites or apps</c:v>
                </c:pt>
                <c:pt idx="3">
                  <c:v>Publicly owned free-to-air on-demand TV</c:v>
                </c:pt>
                <c:pt idx="4">
                  <c:v>Commercial free-to-air TV, excluding on-demand</c:v>
                </c:pt>
                <c:pt idx="5">
                  <c:v>Publicly owned free-to-air TV, excluding on-demand</c:v>
                </c:pt>
                <c:pt idx="6">
                  <c:v>Commercial free-to-air on-demand TV</c:v>
                </c:pt>
                <c:pt idx="7">
                  <c:v>Pay TV</c:v>
                </c:pt>
                <c:pt idx="8">
                  <c:v>Sports specific website or app</c:v>
                </c:pt>
                <c:pt idx="9">
                  <c:v>Pay-per-view services</c:v>
                </c:pt>
                <c:pt idx="10">
                  <c:v>None of these</c:v>
                </c:pt>
              </c:strCache>
            </c:strRef>
          </c:cat>
          <c:val>
            <c:numRef>
              <c:f>Sheet1!$D$2:$D$12</c:f>
              <c:numCache>
                <c:formatCode>0</c:formatCode>
                <c:ptCount val="11"/>
                <c:pt idx="0">
                  <c:v>49.56986386621</c:v>
                </c:pt>
                <c:pt idx="1">
                  <c:v>50.905507333190002</c:v>
                </c:pt>
                <c:pt idx="2">
                  <c:v>12.583231918400001</c:v>
                </c:pt>
                <c:pt idx="3">
                  <c:v>16.366448481019997</c:v>
                </c:pt>
                <c:pt idx="4">
                  <c:v>22.46332545992</c:v>
                </c:pt>
                <c:pt idx="5">
                  <c:v>17.057392234919998</c:v>
                </c:pt>
                <c:pt idx="6">
                  <c:v>12.16944181773</c:v>
                </c:pt>
                <c:pt idx="7">
                  <c:v>13.01885520636</c:v>
                </c:pt>
                <c:pt idx="8">
                  <c:v>4.4846520788289999</c:v>
                </c:pt>
                <c:pt idx="9">
                  <c:v>5.9476639768520005</c:v>
                </c:pt>
                <c:pt idx="10">
                  <c:v>10.959422734389999</c:v>
                </c:pt>
              </c:numCache>
            </c:numRef>
          </c:val>
          <c:extLst>
            <c:ext xmlns:c16="http://schemas.microsoft.com/office/drawing/2014/chart" uri="{C3380CC4-5D6E-409C-BE32-E72D297353CC}">
              <c16:uniqueId val="{00000001-3789-4428-8B93-B5F2A7FE802B}"/>
            </c:ext>
          </c:extLst>
        </c:ser>
        <c:ser>
          <c:idx val="3"/>
          <c:order val="3"/>
          <c:tx>
            <c:strRef>
              <c:f>Sheet1!$E$1</c:f>
              <c:strCache>
                <c:ptCount val="1"/>
                <c:pt idx="0">
                  <c:v>2020</c:v>
                </c:pt>
              </c:strCache>
            </c:strRef>
          </c:tx>
          <c:spPr>
            <a:solidFill>
              <a:schemeClr val="accent1">
                <a:lumMod val="75000"/>
              </a:schemeClr>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1-DDF8-435C-9299-8E667160B987}"/>
                </c:ext>
              </c:extLst>
            </c:dLbl>
            <c:dLbl>
              <c:idx val="6"/>
              <c:delete val="1"/>
              <c:extLst>
                <c:ext xmlns:c15="http://schemas.microsoft.com/office/drawing/2012/chart" uri="{CE6537A1-D6FC-4f65-9D91-7224C49458BB}"/>
                <c:ext xmlns:c16="http://schemas.microsoft.com/office/drawing/2014/chart" uri="{C3380CC4-5D6E-409C-BE32-E72D297353CC}">
                  <c16:uniqueId val="{00000002-DDF8-435C-9299-8E667160B98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Free video streaming services</c:v>
                </c:pt>
                <c:pt idx="1">
                  <c:v>Online subscription services</c:v>
                </c:pt>
                <c:pt idx="2">
                  <c:v>Other websites or apps</c:v>
                </c:pt>
                <c:pt idx="3">
                  <c:v>Publicly owned free-to-air on-demand TV</c:v>
                </c:pt>
                <c:pt idx="4">
                  <c:v>Commercial free-to-air TV, excluding on-demand</c:v>
                </c:pt>
                <c:pt idx="5">
                  <c:v>Publicly owned free-to-air TV, excluding on-demand</c:v>
                </c:pt>
                <c:pt idx="6">
                  <c:v>Commercial free-to-air on-demand TV</c:v>
                </c:pt>
                <c:pt idx="7">
                  <c:v>Pay TV</c:v>
                </c:pt>
                <c:pt idx="8">
                  <c:v>Sports specific website or app</c:v>
                </c:pt>
                <c:pt idx="9">
                  <c:v>Pay-per-view services</c:v>
                </c:pt>
                <c:pt idx="10">
                  <c:v>None of these</c:v>
                </c:pt>
              </c:strCache>
            </c:strRef>
          </c:cat>
          <c:val>
            <c:numRef>
              <c:f>Sheet1!$E$2:$E$12</c:f>
              <c:numCache>
                <c:formatCode>0</c:formatCode>
                <c:ptCount val="11"/>
                <c:pt idx="0">
                  <c:v>50.302154800590003</c:v>
                </c:pt>
                <c:pt idx="1">
                  <c:v>48.70542035095</c:v>
                </c:pt>
                <c:pt idx="2">
                  <c:v>10.98702281854</c:v>
                </c:pt>
                <c:pt idx="3">
                  <c:v>0</c:v>
                </c:pt>
                <c:pt idx="4">
                  <c:v>25.23885956702</c:v>
                </c:pt>
                <c:pt idx="5">
                  <c:v>24.751082604530001</c:v>
                </c:pt>
                <c:pt idx="6">
                  <c:v>0</c:v>
                </c:pt>
                <c:pt idx="7">
                  <c:v>14.173226145820001</c:v>
                </c:pt>
                <c:pt idx="8">
                  <c:v>3.3920891990649999</c:v>
                </c:pt>
                <c:pt idx="9">
                  <c:v>4.259232346298</c:v>
                </c:pt>
                <c:pt idx="10">
                  <c:v>9.5031474954890012</c:v>
                </c:pt>
              </c:numCache>
            </c:numRef>
          </c:val>
          <c:extLst>
            <c:ext xmlns:c16="http://schemas.microsoft.com/office/drawing/2014/chart" uri="{C3380CC4-5D6E-409C-BE32-E72D297353CC}">
              <c16:uniqueId val="{00000000-B179-49EA-9896-17C540A67177}"/>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7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layout>
        <c:manualLayout>
          <c:xMode val="edge"/>
          <c:yMode val="edge"/>
          <c:x val="0.85320831260421437"/>
          <c:y val="0.40429832222551293"/>
          <c:w val="0.11859786574990126"/>
          <c:h val="0.1855852351997082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4135127881181"/>
          <c:y val="0.12905457785298313"/>
          <c:w val="0.52176785498427269"/>
          <c:h val="0.84581741184339576"/>
        </c:manualLayout>
      </c:layout>
      <c:barChart>
        <c:barDir val="bar"/>
        <c:grouping val="clustered"/>
        <c:varyColors val="0"/>
        <c:ser>
          <c:idx val="0"/>
          <c:order val="0"/>
          <c:tx>
            <c:strRef>
              <c:f>Sheet1!$B$1</c:f>
              <c:strCache>
                <c:ptCount val="1"/>
                <c:pt idx="0">
                  <c:v>8-10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Children's animation or cartoons</c:v>
                </c:pt>
                <c:pt idx="1">
                  <c:v>Children's comedy</c:v>
                </c:pt>
                <c:pt idx="2">
                  <c:v>Children's educational programs</c:v>
                </c:pt>
                <c:pt idx="3">
                  <c:v>User-generated content</c:v>
                </c:pt>
                <c:pt idx="4">
                  <c:v>Children's drama</c:v>
                </c:pt>
                <c:pt idx="5">
                  <c:v>Sport</c:v>
                </c:pt>
                <c:pt idx="6">
                  <c:v>Reality, talk shows, game shows</c:v>
                </c:pt>
                <c:pt idx="7">
                  <c:v>News and Current Affairs</c:v>
                </c:pt>
                <c:pt idx="8">
                  <c:v>Content that adults in my household watch</c:v>
                </c:pt>
                <c:pt idx="9">
                  <c:v>Other content</c:v>
                </c:pt>
              </c:strCache>
            </c:strRef>
          </c:cat>
          <c:val>
            <c:numRef>
              <c:f>Sheet1!$B$2:$B$11</c:f>
              <c:numCache>
                <c:formatCode>0</c:formatCode>
                <c:ptCount val="10"/>
                <c:pt idx="0">
                  <c:v>67.603290699310008</c:v>
                </c:pt>
                <c:pt idx="1">
                  <c:v>41.290224963249997</c:v>
                </c:pt>
                <c:pt idx="2">
                  <c:v>32.169285149540002</c:v>
                </c:pt>
                <c:pt idx="3">
                  <c:v>25.674699605439997</c:v>
                </c:pt>
                <c:pt idx="4">
                  <c:v>24.63920172121</c:v>
                </c:pt>
                <c:pt idx="5">
                  <c:v>18.33391897489</c:v>
                </c:pt>
                <c:pt idx="6">
                  <c:v>17.927224360489998</c:v>
                </c:pt>
                <c:pt idx="7">
                  <c:v>9.9864456289279993</c:v>
                </c:pt>
                <c:pt idx="8">
                  <c:v>7.7280353329830005</c:v>
                </c:pt>
                <c:pt idx="9">
                  <c:v>2.4470586128159999</c:v>
                </c:pt>
              </c:numCache>
            </c:numRef>
          </c:val>
          <c:extLst>
            <c:ext xmlns:c16="http://schemas.microsoft.com/office/drawing/2014/chart" uri="{C3380CC4-5D6E-409C-BE32-E72D297353CC}">
              <c16:uniqueId val="{00000000-01E1-4A8B-81A6-9DCAC38118AB}"/>
            </c:ext>
          </c:extLst>
        </c:ser>
        <c:ser>
          <c:idx val="1"/>
          <c:order val="1"/>
          <c:tx>
            <c:strRef>
              <c:f>Sheet1!$C$1</c:f>
              <c:strCache>
                <c:ptCount val="1"/>
                <c:pt idx="0">
                  <c:v>11-15</c:v>
                </c:pt>
              </c:strCache>
            </c:strRef>
          </c:tx>
          <c:spPr>
            <a:solidFill>
              <a:srgbClr val="4C7DC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Children's animation or cartoons</c:v>
                </c:pt>
                <c:pt idx="1">
                  <c:v>Children's comedy</c:v>
                </c:pt>
                <c:pt idx="2">
                  <c:v>Children's educational programs</c:v>
                </c:pt>
                <c:pt idx="3">
                  <c:v>User-generated content</c:v>
                </c:pt>
                <c:pt idx="4">
                  <c:v>Children's drama</c:v>
                </c:pt>
                <c:pt idx="5">
                  <c:v>Sport</c:v>
                </c:pt>
                <c:pt idx="6">
                  <c:v>Reality, talk shows, game shows</c:v>
                </c:pt>
                <c:pt idx="7">
                  <c:v>News and Current Affairs</c:v>
                </c:pt>
                <c:pt idx="8">
                  <c:v>Content that adults in my household watch</c:v>
                </c:pt>
                <c:pt idx="9">
                  <c:v>Other content</c:v>
                </c:pt>
              </c:strCache>
            </c:strRef>
          </c:cat>
          <c:val>
            <c:numRef>
              <c:f>Sheet1!$C$2:$C$11</c:f>
              <c:numCache>
                <c:formatCode>0</c:formatCode>
                <c:ptCount val="10"/>
                <c:pt idx="0">
                  <c:v>32.417887877950001</c:v>
                </c:pt>
                <c:pt idx="1">
                  <c:v>21.74803920814</c:v>
                </c:pt>
                <c:pt idx="2">
                  <c:v>15.044975677169999</c:v>
                </c:pt>
                <c:pt idx="3">
                  <c:v>35.216950592539995</c:v>
                </c:pt>
                <c:pt idx="4">
                  <c:v>19.71897859577</c:v>
                </c:pt>
                <c:pt idx="5">
                  <c:v>23.732493427630001</c:v>
                </c:pt>
                <c:pt idx="6">
                  <c:v>16.069892308100002</c:v>
                </c:pt>
                <c:pt idx="7">
                  <c:v>8.556615796909</c:v>
                </c:pt>
                <c:pt idx="8">
                  <c:v>12.111227124819999</c:v>
                </c:pt>
                <c:pt idx="9">
                  <c:v>5.9246967479779995</c:v>
                </c:pt>
              </c:numCache>
            </c:numRef>
          </c:val>
          <c:extLst>
            <c:ext xmlns:c16="http://schemas.microsoft.com/office/drawing/2014/chart" uri="{C3380CC4-5D6E-409C-BE32-E72D297353CC}">
              <c16:uniqueId val="{00000001-01E1-4A8B-81A6-9DCAC38118AB}"/>
            </c:ext>
          </c:extLst>
        </c:ser>
        <c:ser>
          <c:idx val="2"/>
          <c:order val="2"/>
          <c:tx>
            <c:strRef>
              <c:f>Sheet1!$D$1</c:f>
              <c:strCache>
                <c:ptCount val="1"/>
                <c:pt idx="0">
                  <c:v>16-17</c:v>
                </c:pt>
              </c:strCache>
            </c:strRef>
          </c:tx>
          <c:spPr>
            <a:solidFill>
              <a:srgbClr val="1F69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Children's animation or cartoons</c:v>
                </c:pt>
                <c:pt idx="1">
                  <c:v>Children's comedy</c:v>
                </c:pt>
                <c:pt idx="2">
                  <c:v>Children's educational programs</c:v>
                </c:pt>
                <c:pt idx="3">
                  <c:v>User-generated content</c:v>
                </c:pt>
                <c:pt idx="4">
                  <c:v>Children's drama</c:v>
                </c:pt>
                <c:pt idx="5">
                  <c:v>Sport</c:v>
                </c:pt>
                <c:pt idx="6">
                  <c:v>Reality, talk shows, game shows</c:v>
                </c:pt>
                <c:pt idx="7">
                  <c:v>News and Current Affairs</c:v>
                </c:pt>
                <c:pt idx="8">
                  <c:v>Content that adults in my household watch</c:v>
                </c:pt>
                <c:pt idx="9">
                  <c:v>Other content</c:v>
                </c:pt>
              </c:strCache>
            </c:strRef>
          </c:cat>
          <c:val>
            <c:numRef>
              <c:f>Sheet1!$D$2:$D$11</c:f>
              <c:numCache>
                <c:formatCode>0</c:formatCode>
                <c:ptCount val="10"/>
                <c:pt idx="0">
                  <c:v>16.01387966015</c:v>
                </c:pt>
                <c:pt idx="1">
                  <c:v>16.394340671279998</c:v>
                </c:pt>
                <c:pt idx="2">
                  <c:v>11.612310917729999</c:v>
                </c:pt>
                <c:pt idx="3">
                  <c:v>27.811068635050002</c:v>
                </c:pt>
                <c:pt idx="4">
                  <c:v>15.45488799416</c:v>
                </c:pt>
                <c:pt idx="5">
                  <c:v>31.919721956969997</c:v>
                </c:pt>
                <c:pt idx="6">
                  <c:v>21.482686473289998</c:v>
                </c:pt>
                <c:pt idx="7">
                  <c:v>23.112226977639999</c:v>
                </c:pt>
                <c:pt idx="8">
                  <c:v>23.190858140779998</c:v>
                </c:pt>
                <c:pt idx="9">
                  <c:v>9.6244629383029991</c:v>
                </c:pt>
              </c:numCache>
            </c:numRef>
          </c:val>
          <c:extLst>
            <c:ext xmlns:c16="http://schemas.microsoft.com/office/drawing/2014/chart" uri="{C3380CC4-5D6E-409C-BE32-E72D297353CC}">
              <c16:uniqueId val="{00000002-01E1-4A8B-81A6-9DCAC38118AB}"/>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4135127881181"/>
          <c:y val="0.12905457785298313"/>
          <c:w val="0.52176785498427269"/>
          <c:h val="0.84581741184339576"/>
        </c:manualLayout>
      </c:layout>
      <c:barChart>
        <c:barDir val="bar"/>
        <c:grouping val="clustered"/>
        <c:varyColors val="0"/>
        <c:ser>
          <c:idx val="0"/>
          <c:order val="0"/>
          <c:tx>
            <c:strRef>
              <c:f>Sheet1!$B$1</c:f>
              <c:strCache>
                <c:ptCount val="1"/>
                <c:pt idx="0">
                  <c:v>8-10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Children's animation or cartoons</c:v>
                </c:pt>
                <c:pt idx="1">
                  <c:v>Children's comedy</c:v>
                </c:pt>
                <c:pt idx="2">
                  <c:v>User-generated content</c:v>
                </c:pt>
                <c:pt idx="3">
                  <c:v>Children's educational programs</c:v>
                </c:pt>
                <c:pt idx="4">
                  <c:v>Children's drama</c:v>
                </c:pt>
                <c:pt idx="5">
                  <c:v>Sport</c:v>
                </c:pt>
                <c:pt idx="6">
                  <c:v>Reality, talk shows, game shows</c:v>
                </c:pt>
                <c:pt idx="7">
                  <c:v>Other content</c:v>
                </c:pt>
                <c:pt idx="8">
                  <c:v>Content that adults in my household watch</c:v>
                </c:pt>
                <c:pt idx="9">
                  <c:v>News and Current Affairs</c:v>
                </c:pt>
              </c:strCache>
            </c:strRef>
          </c:cat>
          <c:val>
            <c:numRef>
              <c:f>Sheet1!$B$2:$B$11</c:f>
              <c:numCache>
                <c:formatCode>0</c:formatCode>
                <c:ptCount val="10"/>
                <c:pt idx="0">
                  <c:v>54.565078269449998</c:v>
                </c:pt>
                <c:pt idx="1">
                  <c:v>34.079469098650002</c:v>
                </c:pt>
                <c:pt idx="2">
                  <c:v>26.69501753954</c:v>
                </c:pt>
                <c:pt idx="3">
                  <c:v>21.583174958439997</c:v>
                </c:pt>
                <c:pt idx="4">
                  <c:v>20.673849682989999</c:v>
                </c:pt>
                <c:pt idx="5">
                  <c:v>15.630569373049999</c:v>
                </c:pt>
                <c:pt idx="6">
                  <c:v>14.54203530341</c:v>
                </c:pt>
                <c:pt idx="7">
                  <c:v>6.6592004483220002</c:v>
                </c:pt>
                <c:pt idx="8">
                  <c:v>5.619442602256</c:v>
                </c:pt>
                <c:pt idx="9">
                  <c:v>3.9413802946300001</c:v>
                </c:pt>
              </c:numCache>
            </c:numRef>
          </c:val>
          <c:extLst>
            <c:ext xmlns:c16="http://schemas.microsoft.com/office/drawing/2014/chart" uri="{C3380CC4-5D6E-409C-BE32-E72D297353CC}">
              <c16:uniqueId val="{00000000-01E1-4A8B-81A6-9DCAC38118AB}"/>
            </c:ext>
          </c:extLst>
        </c:ser>
        <c:ser>
          <c:idx val="1"/>
          <c:order val="1"/>
          <c:tx>
            <c:strRef>
              <c:f>Sheet1!$C$1</c:f>
              <c:strCache>
                <c:ptCount val="1"/>
                <c:pt idx="0">
                  <c:v>11-15</c:v>
                </c:pt>
              </c:strCache>
            </c:strRef>
          </c:tx>
          <c:spPr>
            <a:solidFill>
              <a:srgbClr val="4C7DC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Children's animation or cartoons</c:v>
                </c:pt>
                <c:pt idx="1">
                  <c:v>Children's comedy</c:v>
                </c:pt>
                <c:pt idx="2">
                  <c:v>User-generated content</c:v>
                </c:pt>
                <c:pt idx="3">
                  <c:v>Children's educational programs</c:v>
                </c:pt>
                <c:pt idx="4">
                  <c:v>Children's drama</c:v>
                </c:pt>
                <c:pt idx="5">
                  <c:v>Sport</c:v>
                </c:pt>
                <c:pt idx="6">
                  <c:v>Reality, talk shows, game shows</c:v>
                </c:pt>
                <c:pt idx="7">
                  <c:v>Other content</c:v>
                </c:pt>
                <c:pt idx="8">
                  <c:v>Content that adults in my household watch</c:v>
                </c:pt>
                <c:pt idx="9">
                  <c:v>News and Current Affairs</c:v>
                </c:pt>
              </c:strCache>
            </c:strRef>
          </c:cat>
          <c:val>
            <c:numRef>
              <c:f>Sheet1!$C$2:$C$11</c:f>
              <c:numCache>
                <c:formatCode>0</c:formatCode>
                <c:ptCount val="10"/>
                <c:pt idx="0">
                  <c:v>27.664508498829999</c:v>
                </c:pt>
                <c:pt idx="1">
                  <c:v>17.32793524453</c:v>
                </c:pt>
                <c:pt idx="2">
                  <c:v>37.361151312440001</c:v>
                </c:pt>
                <c:pt idx="3">
                  <c:v>11.77326341102</c:v>
                </c:pt>
                <c:pt idx="4">
                  <c:v>17.543039180369998</c:v>
                </c:pt>
                <c:pt idx="5">
                  <c:v>16.009416567470002</c:v>
                </c:pt>
                <c:pt idx="6">
                  <c:v>12.13495336649</c:v>
                </c:pt>
                <c:pt idx="7">
                  <c:v>10.097850578519999</c:v>
                </c:pt>
                <c:pt idx="8">
                  <c:v>16.01479793431</c:v>
                </c:pt>
                <c:pt idx="9">
                  <c:v>6.6426952920669997</c:v>
                </c:pt>
              </c:numCache>
            </c:numRef>
          </c:val>
          <c:extLst>
            <c:ext xmlns:c16="http://schemas.microsoft.com/office/drawing/2014/chart" uri="{C3380CC4-5D6E-409C-BE32-E72D297353CC}">
              <c16:uniqueId val="{00000001-01E1-4A8B-81A6-9DCAC38118AB}"/>
            </c:ext>
          </c:extLst>
        </c:ser>
        <c:ser>
          <c:idx val="2"/>
          <c:order val="2"/>
          <c:tx>
            <c:strRef>
              <c:f>Sheet1!$D$1</c:f>
              <c:strCache>
                <c:ptCount val="1"/>
                <c:pt idx="0">
                  <c:v>16-17</c:v>
                </c:pt>
              </c:strCache>
            </c:strRef>
          </c:tx>
          <c:spPr>
            <a:solidFill>
              <a:srgbClr val="1F69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Children's animation or cartoons</c:v>
                </c:pt>
                <c:pt idx="1">
                  <c:v>Children's comedy</c:v>
                </c:pt>
                <c:pt idx="2">
                  <c:v>User-generated content</c:v>
                </c:pt>
                <c:pt idx="3">
                  <c:v>Children's educational programs</c:v>
                </c:pt>
                <c:pt idx="4">
                  <c:v>Children's drama</c:v>
                </c:pt>
                <c:pt idx="5">
                  <c:v>Sport</c:v>
                </c:pt>
                <c:pt idx="6">
                  <c:v>Reality, talk shows, game shows</c:v>
                </c:pt>
                <c:pt idx="7">
                  <c:v>Other content</c:v>
                </c:pt>
                <c:pt idx="8">
                  <c:v>Content that adults in my household watch</c:v>
                </c:pt>
                <c:pt idx="9">
                  <c:v>News and Current Affairs</c:v>
                </c:pt>
              </c:strCache>
            </c:strRef>
          </c:cat>
          <c:val>
            <c:numRef>
              <c:f>Sheet1!$D$2:$D$11</c:f>
              <c:numCache>
                <c:formatCode>0</c:formatCode>
                <c:ptCount val="10"/>
                <c:pt idx="0">
                  <c:v>13.468016009079999</c:v>
                </c:pt>
                <c:pt idx="1">
                  <c:v>16.411322237869999</c:v>
                </c:pt>
                <c:pt idx="2">
                  <c:v>26.825228191150003</c:v>
                </c:pt>
                <c:pt idx="3">
                  <c:v>10.73906477015</c:v>
                </c:pt>
                <c:pt idx="4">
                  <c:v>16.925645873889998</c:v>
                </c:pt>
                <c:pt idx="5">
                  <c:v>23.180929799849999</c:v>
                </c:pt>
                <c:pt idx="6">
                  <c:v>16.626582489579999</c:v>
                </c:pt>
                <c:pt idx="7">
                  <c:v>12.599941830950002</c:v>
                </c:pt>
                <c:pt idx="8">
                  <c:v>22.748818265599997</c:v>
                </c:pt>
                <c:pt idx="9">
                  <c:v>16.029070757420001</c:v>
                </c:pt>
              </c:numCache>
            </c:numRef>
          </c:val>
          <c:extLst>
            <c:ext xmlns:c16="http://schemas.microsoft.com/office/drawing/2014/chart" uri="{C3380CC4-5D6E-409C-BE32-E72D297353CC}">
              <c16:uniqueId val="{00000002-01E1-4A8B-81A6-9DCAC38118AB}"/>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413503417463664"/>
          <c:y val="0.12905451482209476"/>
          <c:w val="0.52176785498427269"/>
          <c:h val="0.84581741184339576"/>
        </c:manualLayout>
      </c:layout>
      <c:barChart>
        <c:barDir val="bar"/>
        <c:grouping val="clustered"/>
        <c:varyColors val="0"/>
        <c:ser>
          <c:idx val="0"/>
          <c:order val="0"/>
          <c:tx>
            <c:strRef>
              <c:f>Sheet1!$B$1</c:f>
              <c:strCache>
                <c:ptCount val="1"/>
                <c:pt idx="0">
                  <c:v>Australian content</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Children's animation or cartoons</c:v>
                </c:pt>
                <c:pt idx="1">
                  <c:v>Children's educational programs</c:v>
                </c:pt>
                <c:pt idx="2">
                  <c:v>Children's comedy</c:v>
                </c:pt>
                <c:pt idx="3">
                  <c:v>Children's drama</c:v>
                </c:pt>
                <c:pt idx="4">
                  <c:v>User-generated content</c:v>
                </c:pt>
                <c:pt idx="5">
                  <c:v>Sport</c:v>
                </c:pt>
                <c:pt idx="6">
                  <c:v>Reality, talk shows, game shows</c:v>
                </c:pt>
                <c:pt idx="7">
                  <c:v>News and current affairs</c:v>
                </c:pt>
                <c:pt idx="8">
                  <c:v>Content that I watch as an adult</c:v>
                </c:pt>
                <c:pt idx="9">
                  <c:v>Other content</c:v>
                </c:pt>
              </c:strCache>
            </c:strRef>
          </c:cat>
          <c:val>
            <c:numRef>
              <c:f>Sheet1!$B$2:$B$11</c:f>
              <c:numCache>
                <c:formatCode>0</c:formatCode>
                <c:ptCount val="10"/>
                <c:pt idx="0">
                  <c:v>73.107932171030001</c:v>
                </c:pt>
                <c:pt idx="1">
                  <c:v>53.55086245255</c:v>
                </c:pt>
                <c:pt idx="2">
                  <c:v>27.19169894933</c:v>
                </c:pt>
                <c:pt idx="3">
                  <c:v>19.253144584170002</c:v>
                </c:pt>
                <c:pt idx="4">
                  <c:v>8.5261376341080002</c:v>
                </c:pt>
                <c:pt idx="5">
                  <c:v>7.5563343429610006</c:v>
                </c:pt>
                <c:pt idx="6">
                  <c:v>4.5108381275480003</c:v>
                </c:pt>
                <c:pt idx="7">
                  <c:v>3.2754189802629998</c:v>
                </c:pt>
                <c:pt idx="8">
                  <c:v>2.4823685506490003</c:v>
                </c:pt>
                <c:pt idx="9">
                  <c:v>0.66820157474840003</c:v>
                </c:pt>
              </c:numCache>
            </c:numRef>
          </c:val>
          <c:extLst>
            <c:ext xmlns:c16="http://schemas.microsoft.com/office/drawing/2014/chart" uri="{C3380CC4-5D6E-409C-BE32-E72D297353CC}">
              <c16:uniqueId val="{00000000-01E1-4A8B-81A6-9DCAC38118AB}"/>
            </c:ext>
          </c:extLst>
        </c:ser>
        <c:ser>
          <c:idx val="1"/>
          <c:order val="1"/>
          <c:tx>
            <c:strRef>
              <c:f>Sheet1!$C$1</c:f>
              <c:strCache>
                <c:ptCount val="1"/>
                <c:pt idx="0">
                  <c:v>International content</c:v>
                </c:pt>
              </c:strCache>
            </c:strRef>
          </c:tx>
          <c:spPr>
            <a:solidFill>
              <a:srgbClr val="94949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Children's animation or cartoons</c:v>
                </c:pt>
                <c:pt idx="1">
                  <c:v>Children's educational programs</c:v>
                </c:pt>
                <c:pt idx="2">
                  <c:v>Children's comedy</c:v>
                </c:pt>
                <c:pt idx="3">
                  <c:v>Children's drama</c:v>
                </c:pt>
                <c:pt idx="4">
                  <c:v>User-generated content</c:v>
                </c:pt>
                <c:pt idx="5">
                  <c:v>Sport</c:v>
                </c:pt>
                <c:pt idx="6">
                  <c:v>Reality, talk shows, game shows</c:v>
                </c:pt>
                <c:pt idx="7">
                  <c:v>News and current affairs</c:v>
                </c:pt>
                <c:pt idx="8">
                  <c:v>Content that I watch as an adult</c:v>
                </c:pt>
                <c:pt idx="9">
                  <c:v>Other content</c:v>
                </c:pt>
              </c:strCache>
            </c:strRef>
          </c:cat>
          <c:val>
            <c:numRef>
              <c:f>Sheet1!$C$2:$C$11</c:f>
              <c:numCache>
                <c:formatCode>0</c:formatCode>
                <c:ptCount val="10"/>
                <c:pt idx="0">
                  <c:v>58.107102598280001</c:v>
                </c:pt>
                <c:pt idx="1">
                  <c:v>43.265137144630003</c:v>
                </c:pt>
                <c:pt idx="2">
                  <c:v>21.922386853660001</c:v>
                </c:pt>
                <c:pt idx="3">
                  <c:v>14.974611747919999</c:v>
                </c:pt>
                <c:pt idx="4">
                  <c:v>13.229234839180002</c:v>
                </c:pt>
                <c:pt idx="5">
                  <c:v>5.4699002555909999</c:v>
                </c:pt>
                <c:pt idx="6">
                  <c:v>4.7276372028470002</c:v>
                </c:pt>
                <c:pt idx="7">
                  <c:v>2.2901094731209999</c:v>
                </c:pt>
                <c:pt idx="8">
                  <c:v>2.5749095226120002</c:v>
                </c:pt>
                <c:pt idx="9">
                  <c:v>1.4367120065899999</c:v>
                </c:pt>
              </c:numCache>
            </c:numRef>
          </c:val>
          <c:extLst>
            <c:ext xmlns:c16="http://schemas.microsoft.com/office/drawing/2014/chart" uri="{C3380CC4-5D6E-409C-BE32-E72D297353CC}">
              <c16:uniqueId val="{00000001-01E1-4A8B-81A6-9DCAC38118AB}"/>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layout>
        <c:manualLayout>
          <c:xMode val="edge"/>
          <c:yMode val="edge"/>
          <c:x val="0.74639541073488824"/>
          <c:y val="0.41471016396242749"/>
          <c:w val="0.25114444934320074"/>
          <c:h val="0.2100204581010068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678285085453769"/>
          <c:y val="9.8562204826479344E-2"/>
          <c:w val="0.63089556800417135"/>
          <c:h val="0.84581741184339576"/>
        </c:manualLayout>
      </c:layout>
      <c:barChart>
        <c:barDir val="bar"/>
        <c:grouping val="clustered"/>
        <c:varyColors val="0"/>
        <c:ser>
          <c:idx val="0"/>
          <c:order val="0"/>
          <c:tx>
            <c:strRef>
              <c:f>Sheet1!$B$1</c:f>
              <c:strCache>
                <c:ptCount val="1"/>
                <c:pt idx="0">
                  <c:v>Australian content</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Children's animation or cartoons</c:v>
                </c:pt>
                <c:pt idx="1">
                  <c:v>Children's educational programs</c:v>
                </c:pt>
                <c:pt idx="2">
                  <c:v>Children's comedy</c:v>
                </c:pt>
                <c:pt idx="3">
                  <c:v>User-Generated content</c:v>
                </c:pt>
                <c:pt idx="4">
                  <c:v>Sport</c:v>
                </c:pt>
                <c:pt idx="5">
                  <c:v>Children's drama</c:v>
                </c:pt>
                <c:pt idx="6">
                  <c:v>Reality, talk shows, game shows</c:v>
                </c:pt>
                <c:pt idx="7">
                  <c:v>Content that I watch as an adult</c:v>
                </c:pt>
                <c:pt idx="8">
                  <c:v>News and Current Affairs</c:v>
                </c:pt>
                <c:pt idx="9">
                  <c:v>Other content</c:v>
                </c:pt>
              </c:strCache>
            </c:strRef>
          </c:cat>
          <c:val>
            <c:numRef>
              <c:f>Sheet1!$B$2:$B$11</c:f>
              <c:numCache>
                <c:formatCode>0</c:formatCode>
                <c:ptCount val="10"/>
                <c:pt idx="0">
                  <c:v>50.356981920709998</c:v>
                </c:pt>
                <c:pt idx="1">
                  <c:v>33.386110311869999</c:v>
                </c:pt>
                <c:pt idx="2">
                  <c:v>25.533627121340004</c:v>
                </c:pt>
                <c:pt idx="3">
                  <c:v>22.44184094833</c:v>
                </c:pt>
                <c:pt idx="4">
                  <c:v>17.91830321426</c:v>
                </c:pt>
                <c:pt idx="5">
                  <c:v>17.14223745872</c:v>
                </c:pt>
                <c:pt idx="6">
                  <c:v>11.850013129160001</c:v>
                </c:pt>
                <c:pt idx="7">
                  <c:v>10.107142248820001</c:v>
                </c:pt>
                <c:pt idx="8">
                  <c:v>6.0657301298049999</c:v>
                </c:pt>
                <c:pt idx="9">
                  <c:v>4.7574611275310001</c:v>
                </c:pt>
              </c:numCache>
            </c:numRef>
          </c:val>
          <c:extLst>
            <c:ext xmlns:c16="http://schemas.microsoft.com/office/drawing/2014/chart" uri="{C3380CC4-5D6E-409C-BE32-E72D297353CC}">
              <c16:uniqueId val="{00000000-C536-4BF4-BCC3-F01E820BC10E}"/>
            </c:ext>
          </c:extLst>
        </c:ser>
        <c:ser>
          <c:idx val="1"/>
          <c:order val="1"/>
          <c:tx>
            <c:strRef>
              <c:f>Sheet1!$C$1</c:f>
              <c:strCache>
                <c:ptCount val="1"/>
                <c:pt idx="0">
                  <c:v>International content</c:v>
                </c:pt>
              </c:strCache>
            </c:strRef>
          </c:tx>
          <c:spPr>
            <a:solidFill>
              <a:schemeClr val="accent6"/>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36-4BF4-BCC3-F01E820BC10E}"/>
                </c:ext>
              </c:extLst>
            </c:dLbl>
            <c:dLbl>
              <c:idx val="1"/>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536-4BF4-BCC3-F01E820BC10E}"/>
                </c:ext>
              </c:extLst>
            </c:dLbl>
            <c:dLbl>
              <c:idx val="2"/>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536-4BF4-BCC3-F01E820BC10E}"/>
                </c:ext>
              </c:extLst>
            </c:dLbl>
            <c:dLbl>
              <c:idx val="4"/>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536-4BF4-BCC3-F01E820BC10E}"/>
                </c:ext>
              </c:extLst>
            </c:dLbl>
            <c:dLbl>
              <c:idx val="5"/>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536-4BF4-BCC3-F01E820BC10E}"/>
                </c:ext>
              </c:extLst>
            </c:dLbl>
            <c:dLbl>
              <c:idx val="6"/>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C536-4BF4-BCC3-F01E820BC10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Children's animation or cartoons</c:v>
                </c:pt>
                <c:pt idx="1">
                  <c:v>Children's educational programs</c:v>
                </c:pt>
                <c:pt idx="2">
                  <c:v>Children's comedy</c:v>
                </c:pt>
                <c:pt idx="3">
                  <c:v>User-Generated content</c:v>
                </c:pt>
                <c:pt idx="4">
                  <c:v>Sport</c:v>
                </c:pt>
                <c:pt idx="5">
                  <c:v>Children's drama</c:v>
                </c:pt>
                <c:pt idx="6">
                  <c:v>Reality, talk shows, game shows</c:v>
                </c:pt>
                <c:pt idx="7">
                  <c:v>Content that I watch as an adult</c:v>
                </c:pt>
                <c:pt idx="8">
                  <c:v>News and Current Affairs</c:v>
                </c:pt>
                <c:pt idx="9">
                  <c:v>Other content</c:v>
                </c:pt>
              </c:strCache>
            </c:strRef>
          </c:cat>
          <c:val>
            <c:numRef>
              <c:f>Sheet1!$C$2:$C$11</c:f>
              <c:numCache>
                <c:formatCode>0</c:formatCode>
                <c:ptCount val="10"/>
                <c:pt idx="0">
                  <c:v>42.214672551549995</c:v>
                </c:pt>
                <c:pt idx="1">
                  <c:v>24.552624918109998</c:v>
                </c:pt>
                <c:pt idx="2">
                  <c:v>20.514844973940001</c:v>
                </c:pt>
                <c:pt idx="3">
                  <c:v>25.570468631249998</c:v>
                </c:pt>
                <c:pt idx="4">
                  <c:v>12.007379752279999</c:v>
                </c:pt>
                <c:pt idx="5">
                  <c:v>15.48648400648</c:v>
                </c:pt>
                <c:pt idx="6">
                  <c:v>11.188565448749999</c:v>
                </c:pt>
                <c:pt idx="7">
                  <c:v>14.830068785200002</c:v>
                </c:pt>
                <c:pt idx="8">
                  <c:v>5.101545606757</c:v>
                </c:pt>
                <c:pt idx="9">
                  <c:v>8.5943021765449998</c:v>
                </c:pt>
              </c:numCache>
            </c:numRef>
          </c:val>
          <c:extLst>
            <c:ext xmlns:c16="http://schemas.microsoft.com/office/drawing/2014/chart" uri="{C3380CC4-5D6E-409C-BE32-E72D297353CC}">
              <c16:uniqueId val="{00000007-C536-4BF4-BCC3-F01E820BC10E}"/>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layout>
        <c:manualLayout>
          <c:xMode val="edge"/>
          <c:yMode val="edge"/>
          <c:x val="0.69346141715676179"/>
          <c:y val="0.4481341527735378"/>
          <c:w val="0.2395738394193655"/>
          <c:h val="0.2169518298981306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928933809564715"/>
          <c:y val="9.8562204826479372E-2"/>
          <c:w val="0.60071066190435274"/>
          <c:h val="0.84581741184339576"/>
        </c:manualLayout>
      </c:layout>
      <c:barChart>
        <c:barDir val="bar"/>
        <c:grouping val="clustered"/>
        <c:varyColors val="0"/>
        <c:ser>
          <c:idx val="0"/>
          <c:order val="0"/>
          <c:tx>
            <c:strRef>
              <c:f>Sheet1!$B$1</c:f>
              <c:strCache>
                <c:ptCount val="1"/>
                <c:pt idx="0">
                  <c:v>Australian content</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Children's educational programs</c:v>
                </c:pt>
                <c:pt idx="1">
                  <c:v>Children's animation or cartoons</c:v>
                </c:pt>
                <c:pt idx="2">
                  <c:v>Children's comedy</c:v>
                </c:pt>
                <c:pt idx="3">
                  <c:v>Children's drama</c:v>
                </c:pt>
                <c:pt idx="4">
                  <c:v>Sport</c:v>
                </c:pt>
                <c:pt idx="5">
                  <c:v>News and Current Affairs</c:v>
                </c:pt>
                <c:pt idx="6">
                  <c:v>Reality, talk shows, game shows</c:v>
                </c:pt>
                <c:pt idx="7">
                  <c:v>Content that I watch as an adult</c:v>
                </c:pt>
                <c:pt idx="8">
                  <c:v>User-Generated Content</c:v>
                </c:pt>
                <c:pt idx="9">
                  <c:v>Other content</c:v>
                </c:pt>
              </c:strCache>
            </c:strRef>
          </c:cat>
          <c:val>
            <c:numRef>
              <c:f>Sheet1!$B$2:$B$11</c:f>
              <c:numCache>
                <c:formatCode>0</c:formatCode>
                <c:ptCount val="10"/>
                <c:pt idx="0">
                  <c:v>72.27957116975</c:v>
                </c:pt>
                <c:pt idx="1">
                  <c:v>49.177007424980005</c:v>
                </c:pt>
                <c:pt idx="2">
                  <c:v>37.793386947690003</c:v>
                </c:pt>
                <c:pt idx="3">
                  <c:v>30.493718120110003</c:v>
                </c:pt>
                <c:pt idx="4">
                  <c:v>23.865430942090001</c:v>
                </c:pt>
                <c:pt idx="5">
                  <c:v>19.899240905319999</c:v>
                </c:pt>
                <c:pt idx="6">
                  <c:v>9.3041998412839995</c:v>
                </c:pt>
                <c:pt idx="7">
                  <c:v>8.9378454093900004</c:v>
                </c:pt>
                <c:pt idx="8">
                  <c:v>8.8939477894679992</c:v>
                </c:pt>
                <c:pt idx="9">
                  <c:v>6.7107926168389991</c:v>
                </c:pt>
              </c:numCache>
            </c:numRef>
          </c:val>
          <c:extLst>
            <c:ext xmlns:c16="http://schemas.microsoft.com/office/drawing/2014/chart" uri="{C3380CC4-5D6E-409C-BE32-E72D297353CC}">
              <c16:uniqueId val="{00000000-FB76-4C46-94CA-F78CE3132977}"/>
            </c:ext>
          </c:extLst>
        </c:ser>
        <c:ser>
          <c:idx val="1"/>
          <c:order val="1"/>
          <c:tx>
            <c:strRef>
              <c:f>Sheet1!$C$1</c:f>
              <c:strCache>
                <c:ptCount val="1"/>
                <c:pt idx="0">
                  <c:v>International content</c:v>
                </c:pt>
              </c:strCache>
            </c:strRef>
          </c:tx>
          <c:spPr>
            <a:solidFill>
              <a:schemeClr val="accent6"/>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B76-4C46-94CA-F78CE3132977}"/>
                </c:ext>
              </c:extLst>
            </c:dLbl>
            <c:dLbl>
              <c:idx val="1"/>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B76-4C46-94CA-F78CE3132977}"/>
                </c:ext>
              </c:extLst>
            </c:dLbl>
            <c:dLbl>
              <c:idx val="2"/>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B76-4C46-94CA-F78CE3132977}"/>
                </c:ext>
              </c:extLst>
            </c:dLbl>
            <c:dLbl>
              <c:idx val="4"/>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B76-4C46-94CA-F78CE3132977}"/>
                </c:ext>
              </c:extLst>
            </c:dLbl>
            <c:dLbl>
              <c:idx val="5"/>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B76-4C46-94CA-F78CE3132977}"/>
                </c:ext>
              </c:extLst>
            </c:dLbl>
            <c:dLbl>
              <c:idx val="6"/>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FB76-4C46-94CA-F78CE313297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Children's educational programs</c:v>
                </c:pt>
                <c:pt idx="1">
                  <c:v>Children's animation or cartoons</c:v>
                </c:pt>
                <c:pt idx="2">
                  <c:v>Children's comedy</c:v>
                </c:pt>
                <c:pt idx="3">
                  <c:v>Children's drama</c:v>
                </c:pt>
                <c:pt idx="4">
                  <c:v>Sport</c:v>
                </c:pt>
                <c:pt idx="5">
                  <c:v>News and Current Affairs</c:v>
                </c:pt>
                <c:pt idx="6">
                  <c:v>Reality, talk shows, game shows</c:v>
                </c:pt>
                <c:pt idx="7">
                  <c:v>Content that I watch as an adult</c:v>
                </c:pt>
                <c:pt idx="8">
                  <c:v>User-Generated Content</c:v>
                </c:pt>
                <c:pt idx="9">
                  <c:v>Other content</c:v>
                </c:pt>
              </c:strCache>
            </c:strRef>
          </c:cat>
          <c:val>
            <c:numRef>
              <c:f>Sheet1!$C$2:$C$11</c:f>
              <c:numCache>
                <c:formatCode>0</c:formatCode>
                <c:ptCount val="10"/>
                <c:pt idx="0">
                  <c:v>60.516595693300005</c:v>
                </c:pt>
                <c:pt idx="1">
                  <c:v>42.76711301556</c:v>
                </c:pt>
                <c:pt idx="2">
                  <c:v>32.822459814070001</c:v>
                </c:pt>
                <c:pt idx="3">
                  <c:v>25.492267212820003</c:v>
                </c:pt>
                <c:pt idx="4">
                  <c:v>19.167423193339999</c:v>
                </c:pt>
                <c:pt idx="5">
                  <c:v>16.38372146623</c:v>
                </c:pt>
                <c:pt idx="6">
                  <c:v>9.1881983201640001</c:v>
                </c:pt>
                <c:pt idx="7">
                  <c:v>7.333723656758</c:v>
                </c:pt>
                <c:pt idx="8">
                  <c:v>9.7771430981480005</c:v>
                </c:pt>
                <c:pt idx="9">
                  <c:v>5.0553924191409996</c:v>
                </c:pt>
              </c:numCache>
            </c:numRef>
          </c:val>
          <c:extLst>
            <c:ext xmlns:c16="http://schemas.microsoft.com/office/drawing/2014/chart" uri="{C3380CC4-5D6E-409C-BE32-E72D297353CC}">
              <c16:uniqueId val="{00000007-FB76-4C46-94CA-F78CE3132977}"/>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layout>
        <c:manualLayout>
          <c:xMode val="edge"/>
          <c:yMode val="edge"/>
          <c:x val="0.71074404383317868"/>
          <c:y val="0.46649421380989819"/>
          <c:w val="0.27233966317929076"/>
          <c:h val="0.1771716976526830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142606832376617"/>
          <c:y val="0.13222224516285949"/>
          <c:w val="0.38361823523104394"/>
          <c:h val="0.84581741184339576"/>
        </c:manualLayout>
      </c:layout>
      <c:barChart>
        <c:barDir val="bar"/>
        <c:grouping val="clustered"/>
        <c:varyColors val="0"/>
        <c:ser>
          <c:idx val="0"/>
          <c:order val="0"/>
          <c:tx>
            <c:strRef>
              <c:f>Sheet1!$B$1</c:f>
              <c:strCache>
                <c:ptCount val="1"/>
                <c:pt idx="0">
                  <c:v>8-10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Online subscription services</c:v>
                </c:pt>
                <c:pt idx="1">
                  <c:v>Free video streaming services</c:v>
                </c:pt>
                <c:pt idx="2">
                  <c:v>Commercial free-to-air TV, excluding on-demand</c:v>
                </c:pt>
                <c:pt idx="3">
                  <c:v>Commercial free-to-air on-demand TV</c:v>
                </c:pt>
                <c:pt idx="4">
                  <c:v>Other websites or apps</c:v>
                </c:pt>
                <c:pt idx="5">
                  <c:v>Publicly owned free-to-air TV, excluding on-demand</c:v>
                </c:pt>
                <c:pt idx="6">
                  <c:v>Publicly owned free-to-air on-demand TV</c:v>
                </c:pt>
                <c:pt idx="7">
                  <c:v>Pay TV</c:v>
                </c:pt>
                <c:pt idx="8">
                  <c:v>Sports specific website or app</c:v>
                </c:pt>
                <c:pt idx="9">
                  <c:v>Pay-per-view services</c:v>
                </c:pt>
                <c:pt idx="10">
                  <c:v>None of the above</c:v>
                </c:pt>
              </c:strCache>
            </c:strRef>
          </c:cat>
          <c:val>
            <c:numRef>
              <c:f>Sheet1!$B$2:$B$12</c:f>
              <c:numCache>
                <c:formatCode>0</c:formatCode>
                <c:ptCount val="11"/>
                <c:pt idx="0">
                  <c:v>53.332347539640004</c:v>
                </c:pt>
                <c:pt idx="1">
                  <c:v>53.059932882200002</c:v>
                </c:pt>
                <c:pt idx="2">
                  <c:v>16.949452310439998</c:v>
                </c:pt>
                <c:pt idx="3">
                  <c:v>14.224702743260002</c:v>
                </c:pt>
                <c:pt idx="4">
                  <c:v>13.609247910319999</c:v>
                </c:pt>
                <c:pt idx="5">
                  <c:v>11.484219175130001</c:v>
                </c:pt>
                <c:pt idx="6">
                  <c:v>7.3344051700069999</c:v>
                </c:pt>
                <c:pt idx="7">
                  <c:v>7.1239997008859994</c:v>
                </c:pt>
                <c:pt idx="8">
                  <c:v>2.4992666364090002</c:v>
                </c:pt>
                <c:pt idx="9">
                  <c:v>2.2889604505109999</c:v>
                </c:pt>
                <c:pt idx="10">
                  <c:v>2.0632586733060001</c:v>
                </c:pt>
              </c:numCache>
            </c:numRef>
          </c:val>
          <c:extLst>
            <c:ext xmlns:c16="http://schemas.microsoft.com/office/drawing/2014/chart" uri="{C3380CC4-5D6E-409C-BE32-E72D297353CC}">
              <c16:uniqueId val="{00000000-9A4D-4972-9679-D25B337C2E17}"/>
            </c:ext>
          </c:extLst>
        </c:ser>
        <c:ser>
          <c:idx val="1"/>
          <c:order val="1"/>
          <c:tx>
            <c:strRef>
              <c:f>Sheet1!$C$1</c:f>
              <c:strCache>
                <c:ptCount val="1"/>
                <c:pt idx="0">
                  <c:v>11-15</c:v>
                </c:pt>
              </c:strCache>
            </c:strRef>
          </c:tx>
          <c:spPr>
            <a:solidFill>
              <a:srgbClr val="4C7DC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Online subscription services</c:v>
                </c:pt>
                <c:pt idx="1">
                  <c:v>Free video streaming services</c:v>
                </c:pt>
                <c:pt idx="2">
                  <c:v>Commercial free-to-air TV, excluding on-demand</c:v>
                </c:pt>
                <c:pt idx="3">
                  <c:v>Commercial free-to-air on-demand TV</c:v>
                </c:pt>
                <c:pt idx="4">
                  <c:v>Other websites or apps</c:v>
                </c:pt>
                <c:pt idx="5">
                  <c:v>Publicly owned free-to-air TV, excluding on-demand</c:v>
                </c:pt>
                <c:pt idx="6">
                  <c:v>Publicly owned free-to-air on-demand TV</c:v>
                </c:pt>
                <c:pt idx="7">
                  <c:v>Pay TV</c:v>
                </c:pt>
                <c:pt idx="8">
                  <c:v>Sports specific website or app</c:v>
                </c:pt>
                <c:pt idx="9">
                  <c:v>Pay-per-view services</c:v>
                </c:pt>
                <c:pt idx="10">
                  <c:v>None of the above</c:v>
                </c:pt>
              </c:strCache>
            </c:strRef>
          </c:cat>
          <c:val>
            <c:numRef>
              <c:f>Sheet1!$C$2:$C$12</c:f>
              <c:numCache>
                <c:formatCode>0</c:formatCode>
                <c:ptCount val="11"/>
                <c:pt idx="0">
                  <c:v>57.337743026150001</c:v>
                </c:pt>
                <c:pt idx="1">
                  <c:v>44.733231034870002</c:v>
                </c:pt>
                <c:pt idx="2">
                  <c:v>20.538166906770002</c:v>
                </c:pt>
                <c:pt idx="3">
                  <c:v>12.748270216480002</c:v>
                </c:pt>
                <c:pt idx="4">
                  <c:v>19.92987671669</c:v>
                </c:pt>
                <c:pt idx="5">
                  <c:v>9.5592351168469989</c:v>
                </c:pt>
                <c:pt idx="6">
                  <c:v>9.5592351168469989</c:v>
                </c:pt>
                <c:pt idx="7">
                  <c:v>10.84981344244</c:v>
                </c:pt>
                <c:pt idx="8">
                  <c:v>3.0597655723499999</c:v>
                </c:pt>
                <c:pt idx="9">
                  <c:v>4.7742441586920004</c:v>
                </c:pt>
                <c:pt idx="10">
                  <c:v>2.4514753822629998</c:v>
                </c:pt>
              </c:numCache>
            </c:numRef>
          </c:val>
          <c:extLst>
            <c:ext xmlns:c16="http://schemas.microsoft.com/office/drawing/2014/chart" uri="{C3380CC4-5D6E-409C-BE32-E72D297353CC}">
              <c16:uniqueId val="{00000001-9A4D-4972-9679-D25B337C2E17}"/>
            </c:ext>
          </c:extLst>
        </c:ser>
        <c:ser>
          <c:idx val="2"/>
          <c:order val="2"/>
          <c:tx>
            <c:strRef>
              <c:f>Sheet1!$D$1</c:f>
              <c:strCache>
                <c:ptCount val="1"/>
                <c:pt idx="0">
                  <c:v>16-17</c:v>
                </c:pt>
              </c:strCache>
            </c:strRef>
          </c:tx>
          <c:spPr>
            <a:solidFill>
              <a:srgbClr val="1F698E"/>
            </a:solidFill>
            <a:ln>
              <a:noFill/>
            </a:ln>
            <a:effectLst/>
          </c:spPr>
          <c:invertIfNegative val="0"/>
          <c:dLbls>
            <c:dLbl>
              <c:idx val="10"/>
              <c:delete val="1"/>
              <c:extLst>
                <c:ext xmlns:c15="http://schemas.microsoft.com/office/drawing/2012/chart" uri="{CE6537A1-D6FC-4f65-9D91-7224C49458BB}"/>
                <c:ext xmlns:c16="http://schemas.microsoft.com/office/drawing/2014/chart" uri="{C3380CC4-5D6E-409C-BE32-E72D297353CC}">
                  <c16:uniqueId val="{00000000-31A4-4EA0-BBD1-35895071C6C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Online subscription services</c:v>
                </c:pt>
                <c:pt idx="1">
                  <c:v>Free video streaming services</c:v>
                </c:pt>
                <c:pt idx="2">
                  <c:v>Commercial free-to-air TV, excluding on-demand</c:v>
                </c:pt>
                <c:pt idx="3">
                  <c:v>Commercial free-to-air on-demand TV</c:v>
                </c:pt>
                <c:pt idx="4">
                  <c:v>Other websites or apps</c:v>
                </c:pt>
                <c:pt idx="5">
                  <c:v>Publicly owned free-to-air TV, excluding on-demand</c:v>
                </c:pt>
                <c:pt idx="6">
                  <c:v>Publicly owned free-to-air on-demand TV</c:v>
                </c:pt>
                <c:pt idx="7">
                  <c:v>Pay TV</c:v>
                </c:pt>
                <c:pt idx="8">
                  <c:v>Sports specific website or app</c:v>
                </c:pt>
                <c:pt idx="9">
                  <c:v>Pay-per-view services</c:v>
                </c:pt>
                <c:pt idx="10">
                  <c:v>None of the above</c:v>
                </c:pt>
              </c:strCache>
            </c:strRef>
          </c:cat>
          <c:val>
            <c:numRef>
              <c:f>Sheet1!$D$2:$D$12</c:f>
              <c:numCache>
                <c:formatCode>0</c:formatCode>
                <c:ptCount val="11"/>
                <c:pt idx="0">
                  <c:v>68.685406623730003</c:v>
                </c:pt>
                <c:pt idx="1">
                  <c:v>28.596080621870001</c:v>
                </c:pt>
                <c:pt idx="2">
                  <c:v>19.53590084807</c:v>
                </c:pt>
                <c:pt idx="3">
                  <c:v>17.32480098548</c:v>
                </c:pt>
                <c:pt idx="4">
                  <c:v>25.101505398009998</c:v>
                </c:pt>
                <c:pt idx="5">
                  <c:v>12.27895491638</c:v>
                </c:pt>
                <c:pt idx="6">
                  <c:v>8.6609957368010004</c:v>
                </c:pt>
                <c:pt idx="7">
                  <c:v>19.04278896352</c:v>
                </c:pt>
                <c:pt idx="8">
                  <c:v>1.807574833851</c:v>
                </c:pt>
                <c:pt idx="9">
                  <c:v>1.167241909161</c:v>
                </c:pt>
                <c:pt idx="10">
                  <c:v>0</c:v>
                </c:pt>
              </c:numCache>
            </c:numRef>
          </c:val>
          <c:extLst>
            <c:ext xmlns:c16="http://schemas.microsoft.com/office/drawing/2014/chart" uri="{C3380CC4-5D6E-409C-BE32-E72D297353CC}">
              <c16:uniqueId val="{00000002-9A4D-4972-9679-D25B337C2E17}"/>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1654981004753628"/>
          <c:y val="0.13222231672647336"/>
          <c:w val="0.37217254536661815"/>
          <c:h val="0.84581741184339576"/>
        </c:manualLayout>
      </c:layout>
      <c:barChart>
        <c:barDir val="bar"/>
        <c:grouping val="clustered"/>
        <c:varyColors val="0"/>
        <c:ser>
          <c:idx val="0"/>
          <c:order val="0"/>
          <c:tx>
            <c:strRef>
              <c:f>Sheet1!$B$1</c:f>
              <c:strCache>
                <c:ptCount val="1"/>
                <c:pt idx="0">
                  <c:v>0-7</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Free video streaming services</c:v>
                </c:pt>
                <c:pt idx="1">
                  <c:v>Online subscription services</c:v>
                </c:pt>
                <c:pt idx="2">
                  <c:v>Commercial free-to-air TV, excluding on-demand</c:v>
                </c:pt>
                <c:pt idx="3">
                  <c:v>Publicly owned free-to-air TV, excluding on-demand</c:v>
                </c:pt>
                <c:pt idx="4">
                  <c:v>Publicly owned free-to-air on-demand TV</c:v>
                </c:pt>
                <c:pt idx="5">
                  <c:v>Other websites or apps</c:v>
                </c:pt>
                <c:pt idx="6">
                  <c:v>Commercial free-to-air on-demand TV</c:v>
                </c:pt>
                <c:pt idx="7">
                  <c:v>Pay TV</c:v>
                </c:pt>
                <c:pt idx="8">
                  <c:v>Sports specific website or app</c:v>
                </c:pt>
                <c:pt idx="9">
                  <c:v>Pay-per-view services</c:v>
                </c:pt>
                <c:pt idx="10">
                  <c:v>None of the above</c:v>
                </c:pt>
              </c:strCache>
            </c:strRef>
          </c:cat>
          <c:val>
            <c:numRef>
              <c:f>Sheet1!$B$2:$B$12</c:f>
              <c:numCache>
                <c:formatCode>0</c:formatCode>
                <c:ptCount val="11"/>
                <c:pt idx="0">
                  <c:v>48.214744930449996</c:v>
                </c:pt>
                <c:pt idx="1">
                  <c:v>40.309270663</c:v>
                </c:pt>
                <c:pt idx="2">
                  <c:v>25.137155910429996</c:v>
                </c:pt>
                <c:pt idx="3">
                  <c:v>15.836732995899998</c:v>
                </c:pt>
                <c:pt idx="4">
                  <c:v>13.73987205655</c:v>
                </c:pt>
                <c:pt idx="5">
                  <c:v>12.12842460563</c:v>
                </c:pt>
                <c:pt idx="6">
                  <c:v>12.021056501870001</c:v>
                </c:pt>
                <c:pt idx="7">
                  <c:v>10.398372998020001</c:v>
                </c:pt>
                <c:pt idx="8">
                  <c:v>4.7305257953930004</c:v>
                </c:pt>
                <c:pt idx="9">
                  <c:v>4.1155822344270003</c:v>
                </c:pt>
                <c:pt idx="10">
                  <c:v>0.58343977890999998</c:v>
                </c:pt>
              </c:numCache>
            </c:numRef>
          </c:val>
          <c:extLst>
            <c:ext xmlns:c16="http://schemas.microsoft.com/office/drawing/2014/chart" uri="{C3380CC4-5D6E-409C-BE32-E72D297353CC}">
              <c16:uniqueId val="{00000000-9A4D-4972-9679-D25B337C2E17}"/>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510423611060238"/>
          <c:y val="0.13222231672647336"/>
          <c:w val="0.38361823523104394"/>
          <c:h val="0.84581741184339576"/>
        </c:manualLayout>
      </c:layout>
      <c:barChart>
        <c:barDir val="bar"/>
        <c:grouping val="clustered"/>
        <c:varyColors val="0"/>
        <c:ser>
          <c:idx val="0"/>
          <c:order val="0"/>
          <c:tx>
            <c:strRef>
              <c:f>Sheet1!$B$1</c:f>
              <c:strCache>
                <c:ptCount val="1"/>
                <c:pt idx="0">
                  <c:v>8-10</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Free video streaming services</c:v>
                </c:pt>
                <c:pt idx="1">
                  <c:v>Online subscription services</c:v>
                </c:pt>
                <c:pt idx="2">
                  <c:v>Publicly owned free-to-air on-demand TV</c:v>
                </c:pt>
                <c:pt idx="3">
                  <c:v>Publicly owned free-to-air TV, excluding on-demand</c:v>
                </c:pt>
                <c:pt idx="4">
                  <c:v>Commercial free-to-air TV, excluding on-demand</c:v>
                </c:pt>
                <c:pt idx="5">
                  <c:v>Commercial free-to-air on-demand TV</c:v>
                </c:pt>
                <c:pt idx="6">
                  <c:v>Pay TV</c:v>
                </c:pt>
                <c:pt idx="7">
                  <c:v>Sports specific website or app</c:v>
                </c:pt>
                <c:pt idx="8">
                  <c:v>Other websites or apps</c:v>
                </c:pt>
                <c:pt idx="9">
                  <c:v>Pay-per-view services</c:v>
                </c:pt>
                <c:pt idx="10">
                  <c:v>None of the above</c:v>
                </c:pt>
              </c:strCache>
            </c:strRef>
          </c:cat>
          <c:val>
            <c:numRef>
              <c:f>Sheet1!$B$2:$B$12</c:f>
              <c:numCache>
                <c:formatCode>0</c:formatCode>
                <c:ptCount val="11"/>
                <c:pt idx="0">
                  <c:v>43.16734716837</c:v>
                </c:pt>
                <c:pt idx="1">
                  <c:v>39.469504451059997</c:v>
                </c:pt>
                <c:pt idx="2">
                  <c:v>25.748427285929999</c:v>
                </c:pt>
                <c:pt idx="3">
                  <c:v>16.750426012999998</c:v>
                </c:pt>
                <c:pt idx="4">
                  <c:v>10.24431479021</c:v>
                </c:pt>
                <c:pt idx="5">
                  <c:v>10.038190557069999</c:v>
                </c:pt>
                <c:pt idx="6">
                  <c:v>4.5065493015690006</c:v>
                </c:pt>
                <c:pt idx="7">
                  <c:v>2.6779264518549999</c:v>
                </c:pt>
                <c:pt idx="8">
                  <c:v>2.1603810771330001</c:v>
                </c:pt>
                <c:pt idx="9">
                  <c:v>1.0048189352580001</c:v>
                </c:pt>
                <c:pt idx="10">
                  <c:v>4.0494834880569996</c:v>
                </c:pt>
              </c:numCache>
            </c:numRef>
          </c:val>
          <c:extLst>
            <c:ext xmlns:c16="http://schemas.microsoft.com/office/drawing/2014/chart" uri="{C3380CC4-5D6E-409C-BE32-E72D297353CC}">
              <c16:uniqueId val="{00000000-13D6-4A71-AFE1-A30A987E9BB1}"/>
            </c:ext>
          </c:extLst>
        </c:ser>
        <c:ser>
          <c:idx val="1"/>
          <c:order val="1"/>
          <c:tx>
            <c:strRef>
              <c:f>Sheet1!$C$1</c:f>
              <c:strCache>
                <c:ptCount val="1"/>
                <c:pt idx="0">
                  <c:v>11-15</c:v>
                </c:pt>
              </c:strCache>
            </c:strRef>
          </c:tx>
          <c:spPr>
            <a:solidFill>
              <a:srgbClr val="4C7DCA"/>
            </a:solidFill>
            <a:ln>
              <a:noFill/>
            </a:ln>
            <a:effectLst/>
          </c:spPr>
          <c:invertIfNegative val="0"/>
          <c:dLbls>
            <c:dLbl>
              <c:idx val="8"/>
              <c:layout>
                <c:manualLayout>
                  <c:x val="-3.822630544714318E-3"/>
                  <c:y val="2.88189864982753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1A9-4D2C-9308-45BC5CED201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Free video streaming services</c:v>
                </c:pt>
                <c:pt idx="1">
                  <c:v>Online subscription services</c:v>
                </c:pt>
                <c:pt idx="2">
                  <c:v>Publicly owned free-to-air on-demand TV</c:v>
                </c:pt>
                <c:pt idx="3">
                  <c:v>Publicly owned free-to-air TV, excluding on-demand</c:v>
                </c:pt>
                <c:pt idx="4">
                  <c:v>Commercial free-to-air TV, excluding on-demand</c:v>
                </c:pt>
                <c:pt idx="5">
                  <c:v>Commercial free-to-air on-demand TV</c:v>
                </c:pt>
                <c:pt idx="6">
                  <c:v>Pay TV</c:v>
                </c:pt>
                <c:pt idx="7">
                  <c:v>Sports specific website or app</c:v>
                </c:pt>
                <c:pt idx="8">
                  <c:v>Other websites or apps</c:v>
                </c:pt>
                <c:pt idx="9">
                  <c:v>Pay-per-view services</c:v>
                </c:pt>
                <c:pt idx="10">
                  <c:v>None of the above</c:v>
                </c:pt>
              </c:strCache>
            </c:strRef>
          </c:cat>
          <c:val>
            <c:numRef>
              <c:f>Sheet1!$C$2:$C$12</c:f>
              <c:numCache>
                <c:formatCode>0</c:formatCode>
                <c:ptCount val="11"/>
                <c:pt idx="0">
                  <c:v>41.249654046689997</c:v>
                </c:pt>
                <c:pt idx="1">
                  <c:v>35.4050957543</c:v>
                </c:pt>
                <c:pt idx="2">
                  <c:v>9.4001741890849999</c:v>
                </c:pt>
                <c:pt idx="3">
                  <c:v>11.6099048398</c:v>
                </c:pt>
                <c:pt idx="4">
                  <c:v>14.203645089430001</c:v>
                </c:pt>
                <c:pt idx="5">
                  <c:v>7.8106014604940004</c:v>
                </c:pt>
                <c:pt idx="6">
                  <c:v>6.9056138741950006</c:v>
                </c:pt>
                <c:pt idx="7">
                  <c:v>5.3157234887669995</c:v>
                </c:pt>
                <c:pt idx="8">
                  <c:v>13.84237390364</c:v>
                </c:pt>
                <c:pt idx="9">
                  <c:v>0.88733576606049991</c:v>
                </c:pt>
                <c:pt idx="10">
                  <c:v>10.88236026311</c:v>
                </c:pt>
              </c:numCache>
            </c:numRef>
          </c:val>
          <c:extLst>
            <c:ext xmlns:c16="http://schemas.microsoft.com/office/drawing/2014/chart" uri="{C3380CC4-5D6E-409C-BE32-E72D297353CC}">
              <c16:uniqueId val="{00000001-13D6-4A71-AFE1-A30A987E9BB1}"/>
            </c:ext>
          </c:extLst>
        </c:ser>
        <c:ser>
          <c:idx val="2"/>
          <c:order val="2"/>
          <c:tx>
            <c:strRef>
              <c:f>Sheet1!$D$1</c:f>
              <c:strCache>
                <c:ptCount val="1"/>
                <c:pt idx="0">
                  <c:v>16-17</c:v>
                </c:pt>
              </c:strCache>
            </c:strRef>
          </c:tx>
          <c:spPr>
            <a:solidFill>
              <a:srgbClr val="1F698E"/>
            </a:solidFill>
            <a:ln>
              <a:noFill/>
            </a:ln>
            <a:effectLst/>
          </c:spPr>
          <c:invertIfNegative val="0"/>
          <c:dLbls>
            <c:dLbl>
              <c:idx val="2"/>
              <c:layout>
                <c:manualLayout>
                  <c:x val="-3.82263054471431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1A9-4D2C-9308-45BC5CED2016}"/>
                </c:ext>
              </c:extLst>
            </c:dLbl>
            <c:dLbl>
              <c:idx val="8"/>
              <c:layout>
                <c:manualLayout>
                  <c:x val="-3.822630544714458E-3"/>
                  <c:y val="2.2688542364741942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1A9-4D2C-9308-45BC5CED201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Free video streaming services</c:v>
                </c:pt>
                <c:pt idx="1">
                  <c:v>Online subscription services</c:v>
                </c:pt>
                <c:pt idx="2">
                  <c:v>Publicly owned free-to-air on-demand TV</c:v>
                </c:pt>
                <c:pt idx="3">
                  <c:v>Publicly owned free-to-air TV, excluding on-demand</c:v>
                </c:pt>
                <c:pt idx="4">
                  <c:v>Commercial free-to-air TV, excluding on-demand</c:v>
                </c:pt>
                <c:pt idx="5">
                  <c:v>Commercial free-to-air on-demand TV</c:v>
                </c:pt>
                <c:pt idx="6">
                  <c:v>Pay TV</c:v>
                </c:pt>
                <c:pt idx="7">
                  <c:v>Sports specific website or app</c:v>
                </c:pt>
                <c:pt idx="8">
                  <c:v>Other websites or apps</c:v>
                </c:pt>
                <c:pt idx="9">
                  <c:v>Pay-per-view services</c:v>
                </c:pt>
                <c:pt idx="10">
                  <c:v>None of the above</c:v>
                </c:pt>
              </c:strCache>
            </c:strRef>
          </c:cat>
          <c:val>
            <c:numRef>
              <c:f>Sheet1!$D$2:$D$12</c:f>
              <c:numCache>
                <c:formatCode>0</c:formatCode>
                <c:ptCount val="11"/>
                <c:pt idx="0">
                  <c:v>42.004664609370003</c:v>
                </c:pt>
                <c:pt idx="1">
                  <c:v>42.260440403959997</c:v>
                </c:pt>
                <c:pt idx="2">
                  <c:v>8.5018597222889998</c:v>
                </c:pt>
                <c:pt idx="3">
                  <c:v>9.6086438889539991</c:v>
                </c:pt>
                <c:pt idx="4">
                  <c:v>24.772041998470002</c:v>
                </c:pt>
                <c:pt idx="5">
                  <c:v>11.873578766990001</c:v>
                </c:pt>
                <c:pt idx="6">
                  <c:v>5.8371039305650001</c:v>
                </c:pt>
                <c:pt idx="7">
                  <c:v>9.5730723874620001</c:v>
                </c:pt>
                <c:pt idx="8">
                  <c:v>21.181097384680001</c:v>
                </c:pt>
                <c:pt idx="9">
                  <c:v>1.64490967126</c:v>
                </c:pt>
                <c:pt idx="10">
                  <c:v>14.580703517349999</c:v>
                </c:pt>
              </c:numCache>
            </c:numRef>
          </c:val>
          <c:extLst>
            <c:ext xmlns:c16="http://schemas.microsoft.com/office/drawing/2014/chart" uri="{C3380CC4-5D6E-409C-BE32-E72D297353CC}">
              <c16:uniqueId val="{00000002-13D6-4A71-AFE1-A30A987E9BB1}"/>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layout>
        <c:manualLayout>
          <c:xMode val="edge"/>
          <c:yMode val="edge"/>
          <c:x val="0.79537413544964597"/>
          <c:y val="0.43106347323920458"/>
          <c:w val="0.11288273147721042"/>
          <c:h val="0.1378730535215907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67616060032705"/>
          <c:y val="0.13222228742444689"/>
          <c:w val="0.46323839399672961"/>
          <c:h val="0.84581741184339576"/>
        </c:manualLayout>
      </c:layout>
      <c:barChart>
        <c:barDir val="bar"/>
        <c:grouping val="clustered"/>
        <c:varyColors val="0"/>
        <c:ser>
          <c:idx val="0"/>
          <c:order val="0"/>
          <c:tx>
            <c:strRef>
              <c:f>Sheet1!$B$1</c:f>
              <c:strCache>
                <c:ptCount val="1"/>
                <c:pt idx="0">
                  <c:v>0-7</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Free video streaming services</c:v>
                </c:pt>
                <c:pt idx="1">
                  <c:v>Online subscription services</c:v>
                </c:pt>
                <c:pt idx="2">
                  <c:v>Publicly owned free-to-air on-demand TV</c:v>
                </c:pt>
                <c:pt idx="3">
                  <c:v>Publicly owned free-to-air TV, excluding on-demand</c:v>
                </c:pt>
                <c:pt idx="4">
                  <c:v>Commercial free-to-air TV, excluding on-demand</c:v>
                </c:pt>
                <c:pt idx="5">
                  <c:v>Pay TV</c:v>
                </c:pt>
                <c:pt idx="6">
                  <c:v>Commercial free-to-air on-demand TV</c:v>
                </c:pt>
                <c:pt idx="7">
                  <c:v>Sports specific website or app</c:v>
                </c:pt>
                <c:pt idx="8">
                  <c:v>Pay-per-view services</c:v>
                </c:pt>
                <c:pt idx="9">
                  <c:v>Other websites or apps</c:v>
                </c:pt>
                <c:pt idx="10">
                  <c:v>None of the above</c:v>
                </c:pt>
              </c:strCache>
            </c:strRef>
          </c:cat>
          <c:val>
            <c:numRef>
              <c:f>Sheet1!$B$2:$B$12</c:f>
              <c:numCache>
                <c:formatCode>0</c:formatCode>
                <c:ptCount val="11"/>
                <c:pt idx="0">
                  <c:v>44.922108794459994</c:v>
                </c:pt>
                <c:pt idx="1">
                  <c:v>44.767717871360006</c:v>
                </c:pt>
                <c:pt idx="2">
                  <c:v>43.774422728410002</c:v>
                </c:pt>
                <c:pt idx="3">
                  <c:v>22.478133287749998</c:v>
                </c:pt>
                <c:pt idx="4">
                  <c:v>14.875065386600001</c:v>
                </c:pt>
                <c:pt idx="5">
                  <c:v>8.6889350027449996</c:v>
                </c:pt>
                <c:pt idx="6">
                  <c:v>8.3170562747150001</c:v>
                </c:pt>
                <c:pt idx="7">
                  <c:v>7.1195825483920006</c:v>
                </c:pt>
                <c:pt idx="8">
                  <c:v>5.3477689902219998</c:v>
                </c:pt>
                <c:pt idx="9">
                  <c:v>3.7563961551119998</c:v>
                </c:pt>
                <c:pt idx="10">
                  <c:v>1.5157534567320001</c:v>
                </c:pt>
              </c:numCache>
            </c:numRef>
          </c:val>
          <c:extLst>
            <c:ext xmlns:c16="http://schemas.microsoft.com/office/drawing/2014/chart" uri="{C3380CC4-5D6E-409C-BE32-E72D297353CC}">
              <c16:uniqueId val="{00000000-AB01-4147-9660-45E96AF2B55B}"/>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sng" strike="noStrike" kern="1200" spc="0" baseline="0">
                <a:solidFill>
                  <a:schemeClr val="tx1"/>
                </a:solidFill>
                <a:latin typeface="+mn-lt"/>
                <a:ea typeface="+mn-ea"/>
                <a:cs typeface="+mn-cs"/>
              </a:defRPr>
            </a:pPr>
            <a:r>
              <a:rPr lang="en-US" sz="1000" b="0" i="0" u="sng" strike="noStrike" kern="1200" spc="0" baseline="0" dirty="0">
                <a:solidFill>
                  <a:schemeClr val="tx1"/>
                </a:solidFill>
              </a:rPr>
              <a:t>Confidence in doing various tasks on a smart TV</a:t>
            </a:r>
          </a:p>
          <a:p>
            <a:pPr>
              <a:defRPr sz="1000" u="sng">
                <a:solidFill>
                  <a:schemeClr val="tx1"/>
                </a:solidFill>
              </a:defRPr>
            </a:pPr>
            <a:r>
              <a:rPr lang="en-US" sz="1000" b="0" i="0" u="sng" strike="noStrike" kern="1200" spc="0" baseline="0" dirty="0">
                <a:solidFill>
                  <a:schemeClr val="tx1"/>
                </a:solidFill>
              </a:rPr>
              <a:t>(% net very confident + somewhat confident)</a:t>
            </a:r>
            <a:endParaRPr lang="en-AU" sz="1100" b="0" u="sng" dirty="0">
              <a:solidFill>
                <a:schemeClr val="tx1"/>
              </a:solidFill>
            </a:endParaRPr>
          </a:p>
        </c:rich>
      </c:tx>
      <c:layout>
        <c:manualLayout>
          <c:xMode val="edge"/>
          <c:yMode val="edge"/>
          <c:x val="0.19474374162690022"/>
          <c:y val="3.5371972029218546E-2"/>
        </c:manualLayout>
      </c:layout>
      <c:overlay val="0"/>
      <c:spPr>
        <a:noFill/>
        <a:ln>
          <a:noFill/>
        </a:ln>
        <a:effectLst/>
      </c:spPr>
      <c:txPr>
        <a:bodyPr rot="0" spcFirstLastPara="1" vertOverflow="ellipsis" vert="horz" wrap="square" anchor="ctr" anchorCtr="1"/>
        <a:lstStyle/>
        <a:p>
          <a:pPr>
            <a:defRPr sz="1000" b="0" i="0" u="sng"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48477961090860733"/>
          <c:y val="0.20287439614667982"/>
          <c:w val="0.49217548216045331"/>
          <c:h val="0.79712560385332021"/>
        </c:manualLayout>
      </c:layout>
      <c:barChart>
        <c:barDir val="bar"/>
        <c:grouping val="clustered"/>
        <c:varyColors val="0"/>
        <c:ser>
          <c:idx val="0"/>
          <c:order val="0"/>
          <c:tx>
            <c:strRef>
              <c:f>Sheet1!$B$1</c:f>
              <c:strCache>
                <c:ptCount val="1"/>
                <c:pt idx="0">
                  <c:v>2023</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Setting up privacy settings</c:v>
                </c:pt>
                <c:pt idx="1">
                  <c:v>Saving favourite settings</c:v>
                </c:pt>
                <c:pt idx="2">
                  <c:v>Setting up my TV out of the box</c:v>
                </c:pt>
                <c:pt idx="3">
                  <c:v>Downloading apps</c:v>
                </c:pt>
                <c:pt idx="4">
                  <c:v>Switching between platforms</c:v>
                </c:pt>
                <c:pt idx="5">
                  <c:v>Searching for particular content</c:v>
                </c:pt>
              </c:strCache>
            </c:strRef>
          </c:cat>
          <c:val>
            <c:numRef>
              <c:f>Sheet1!$B$2:$B$7</c:f>
              <c:numCache>
                <c:formatCode>0%</c:formatCode>
                <c:ptCount val="6"/>
                <c:pt idx="0">
                  <c:v>0.54</c:v>
                </c:pt>
                <c:pt idx="1">
                  <c:v>0.59</c:v>
                </c:pt>
                <c:pt idx="2">
                  <c:v>0.61</c:v>
                </c:pt>
                <c:pt idx="3">
                  <c:v>0.68</c:v>
                </c:pt>
                <c:pt idx="4">
                  <c:v>0.75</c:v>
                </c:pt>
                <c:pt idx="5">
                  <c:v>0.79</c:v>
                </c:pt>
              </c:numCache>
            </c:numRef>
          </c:val>
          <c:extLst>
            <c:ext xmlns:c16="http://schemas.microsoft.com/office/drawing/2014/chart" uri="{C3380CC4-5D6E-409C-BE32-E72D297353CC}">
              <c16:uniqueId val="{00000000-1DBC-40C5-9003-AC6B6A6DEBE9}"/>
            </c:ext>
          </c:extLst>
        </c:ser>
        <c:dLbls>
          <c:showLegendKey val="0"/>
          <c:showVal val="0"/>
          <c:showCatName val="0"/>
          <c:showSerName val="0"/>
          <c:showPercent val="0"/>
          <c:showBubbleSize val="0"/>
        </c:dLbls>
        <c:gapWidth val="36"/>
        <c:axId val="701555096"/>
        <c:axId val="701556176"/>
      </c:barChart>
      <c:catAx>
        <c:axId val="7015550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n-US"/>
          </a:p>
        </c:txPr>
        <c:crossAx val="701556176"/>
        <c:crosses val="autoZero"/>
        <c:auto val="1"/>
        <c:lblAlgn val="ctr"/>
        <c:lblOffset val="100"/>
        <c:noMultiLvlLbl val="0"/>
      </c:catAx>
      <c:valAx>
        <c:axId val="701556176"/>
        <c:scaling>
          <c:orientation val="minMax"/>
        </c:scaling>
        <c:delete val="1"/>
        <c:axPos val="b"/>
        <c:numFmt formatCode="0%" sourceLinked="1"/>
        <c:majorTickMark val="none"/>
        <c:minorTickMark val="none"/>
        <c:tickLblPos val="nextTo"/>
        <c:crossAx val="701555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93984190511715"/>
          <c:y val="0.18527535771051221"/>
          <c:w val="0.55289607144226771"/>
          <c:h val="0.78538093935160402"/>
        </c:manualLayout>
      </c:layout>
      <c:barChart>
        <c:barDir val="bar"/>
        <c:grouping val="percentStacked"/>
        <c:varyColors val="0"/>
        <c:ser>
          <c:idx val="0"/>
          <c:order val="0"/>
          <c:tx>
            <c:strRef>
              <c:f>Sheet1!$B$1</c:f>
              <c:strCache>
                <c:ptCount val="1"/>
                <c:pt idx="0">
                  <c:v>Up to 5 hours</c:v>
                </c:pt>
              </c:strCache>
            </c:strRef>
          </c:tx>
          <c:spPr>
            <a:solidFill>
              <a:srgbClr val="1282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Free video streaming services</c:v>
                </c:pt>
                <c:pt idx="1">
                  <c:v>Online subscription services</c:v>
                </c:pt>
                <c:pt idx="2">
                  <c:v>Other websites or apps</c:v>
                </c:pt>
                <c:pt idx="3">
                  <c:v>Commercial free-to-air TV, excluding on-demand</c:v>
                </c:pt>
                <c:pt idx="4">
                  <c:v>Publicly owned free-to-air on-demand TV</c:v>
                </c:pt>
                <c:pt idx="5">
                  <c:v>Publicly owned free-to-air TV, excluding on-demand</c:v>
                </c:pt>
                <c:pt idx="6">
                  <c:v>Commercial free-to-air on-demand TV</c:v>
                </c:pt>
                <c:pt idx="7">
                  <c:v>Sports specific website or app</c:v>
                </c:pt>
                <c:pt idx="8">
                  <c:v>Pay TV</c:v>
                </c:pt>
              </c:strCache>
            </c:strRef>
          </c:cat>
          <c:val>
            <c:numRef>
              <c:f>Sheet1!$B$2:$B$10</c:f>
              <c:numCache>
                <c:formatCode>0</c:formatCode>
                <c:ptCount val="9"/>
                <c:pt idx="0">
                  <c:v>46.889077607879997</c:v>
                </c:pt>
                <c:pt idx="1">
                  <c:v>51.656397303760002</c:v>
                </c:pt>
                <c:pt idx="2">
                  <c:v>37.641659196520003</c:v>
                </c:pt>
                <c:pt idx="3">
                  <c:v>72.199760165780006</c:v>
                </c:pt>
                <c:pt idx="4">
                  <c:v>74.795559645620003</c:v>
                </c:pt>
                <c:pt idx="5">
                  <c:v>76.395011792890003</c:v>
                </c:pt>
                <c:pt idx="6">
                  <c:v>69.587441319500002</c:v>
                </c:pt>
                <c:pt idx="7">
                  <c:v>64.377355464979999</c:v>
                </c:pt>
                <c:pt idx="8">
                  <c:v>56.28024690761</c:v>
                </c:pt>
              </c:numCache>
            </c:numRef>
          </c:val>
          <c:extLst>
            <c:ext xmlns:c16="http://schemas.microsoft.com/office/drawing/2014/chart" uri="{C3380CC4-5D6E-409C-BE32-E72D297353CC}">
              <c16:uniqueId val="{00000000-104D-4421-959A-9923BEDF63C1}"/>
            </c:ext>
          </c:extLst>
        </c:ser>
        <c:ser>
          <c:idx val="1"/>
          <c:order val="1"/>
          <c:tx>
            <c:strRef>
              <c:f>Sheet1!$C$1</c:f>
              <c:strCache>
                <c:ptCount val="1"/>
                <c:pt idx="0">
                  <c:v>6-10 hours</c:v>
                </c:pt>
              </c:strCache>
            </c:strRef>
          </c:tx>
          <c:spPr>
            <a:solidFill>
              <a:srgbClr val="1CC49B"/>
            </a:solidFill>
            <a:ln>
              <a:noFill/>
            </a:ln>
            <a:effectLst/>
          </c:spPr>
          <c:invertIfNegative val="0"/>
          <c:dLbls>
            <c:dLbl>
              <c:idx val="5"/>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28B-4D79-9BF2-C4478FD49E1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Free video streaming services</c:v>
                </c:pt>
                <c:pt idx="1">
                  <c:v>Online subscription services</c:v>
                </c:pt>
                <c:pt idx="2">
                  <c:v>Other websites or apps</c:v>
                </c:pt>
                <c:pt idx="3">
                  <c:v>Commercial free-to-air TV, excluding on-demand</c:v>
                </c:pt>
                <c:pt idx="4">
                  <c:v>Publicly owned free-to-air on-demand TV</c:v>
                </c:pt>
                <c:pt idx="5">
                  <c:v>Publicly owned free-to-air TV, excluding on-demand</c:v>
                </c:pt>
                <c:pt idx="6">
                  <c:v>Commercial free-to-air on-demand TV</c:v>
                </c:pt>
                <c:pt idx="7">
                  <c:v>Sports specific website or app</c:v>
                </c:pt>
                <c:pt idx="8">
                  <c:v>Pay TV</c:v>
                </c:pt>
              </c:strCache>
            </c:strRef>
          </c:cat>
          <c:val>
            <c:numRef>
              <c:f>Sheet1!$C$2:$C$10</c:f>
              <c:numCache>
                <c:formatCode>0</c:formatCode>
                <c:ptCount val="9"/>
                <c:pt idx="0">
                  <c:v>27.836818607079998</c:v>
                </c:pt>
                <c:pt idx="1">
                  <c:v>29.773657280389997</c:v>
                </c:pt>
                <c:pt idx="2">
                  <c:v>29.659318419210003</c:v>
                </c:pt>
                <c:pt idx="3">
                  <c:v>19.420422408229999</c:v>
                </c:pt>
                <c:pt idx="4">
                  <c:v>21.13508261003</c:v>
                </c:pt>
                <c:pt idx="5">
                  <c:v>11.244468998249999</c:v>
                </c:pt>
                <c:pt idx="6">
                  <c:v>20.534443227079997</c:v>
                </c:pt>
                <c:pt idx="7">
                  <c:v>24.905193746400002</c:v>
                </c:pt>
                <c:pt idx="8">
                  <c:v>29.282256882360002</c:v>
                </c:pt>
              </c:numCache>
            </c:numRef>
          </c:val>
          <c:extLst>
            <c:ext xmlns:c16="http://schemas.microsoft.com/office/drawing/2014/chart" uri="{C3380CC4-5D6E-409C-BE32-E72D297353CC}">
              <c16:uniqueId val="{00000002-104D-4421-959A-9923BEDF63C1}"/>
            </c:ext>
          </c:extLst>
        </c:ser>
        <c:ser>
          <c:idx val="2"/>
          <c:order val="2"/>
          <c:tx>
            <c:strRef>
              <c:f>Sheet1!$D$1</c:f>
              <c:strCache>
                <c:ptCount val="1"/>
                <c:pt idx="0">
                  <c:v>11-25 hours</c:v>
                </c:pt>
              </c:strCache>
            </c:strRef>
          </c:tx>
          <c:spPr>
            <a:solidFill>
              <a:srgbClr val="5AC0E7"/>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1-D28B-4D79-9BF2-C4478FD49E1E}"/>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28B-4D79-9BF2-C4478FD49E1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Free video streaming services</c:v>
                </c:pt>
                <c:pt idx="1">
                  <c:v>Online subscription services</c:v>
                </c:pt>
                <c:pt idx="2">
                  <c:v>Other websites or apps</c:v>
                </c:pt>
                <c:pt idx="3">
                  <c:v>Commercial free-to-air TV, excluding on-demand</c:v>
                </c:pt>
                <c:pt idx="4">
                  <c:v>Publicly owned free-to-air on-demand TV</c:v>
                </c:pt>
                <c:pt idx="5">
                  <c:v>Publicly owned free-to-air TV, excluding on-demand</c:v>
                </c:pt>
                <c:pt idx="6">
                  <c:v>Commercial free-to-air on-demand TV</c:v>
                </c:pt>
                <c:pt idx="7">
                  <c:v>Sports specific website or app</c:v>
                </c:pt>
                <c:pt idx="8">
                  <c:v>Pay TV</c:v>
                </c:pt>
              </c:strCache>
            </c:strRef>
          </c:cat>
          <c:val>
            <c:numRef>
              <c:f>Sheet1!$D$2:$D$10</c:f>
              <c:numCache>
                <c:formatCode>0</c:formatCode>
                <c:ptCount val="9"/>
                <c:pt idx="0">
                  <c:v>19.866080159269998</c:v>
                </c:pt>
                <c:pt idx="1">
                  <c:v>14.75951284248</c:v>
                </c:pt>
                <c:pt idx="2">
                  <c:v>22.69239586398</c:v>
                </c:pt>
                <c:pt idx="3">
                  <c:v>6.6801954695889991</c:v>
                </c:pt>
                <c:pt idx="4">
                  <c:v>2.8173349175640001</c:v>
                </c:pt>
                <c:pt idx="5">
                  <c:v>8.8557834617729991</c:v>
                </c:pt>
                <c:pt idx="6">
                  <c:v>7.2471697543770004</c:v>
                </c:pt>
                <c:pt idx="7">
                  <c:v>6.1794453463580004</c:v>
                </c:pt>
                <c:pt idx="8">
                  <c:v>9.060235011292999</c:v>
                </c:pt>
              </c:numCache>
            </c:numRef>
          </c:val>
          <c:extLst>
            <c:ext xmlns:c16="http://schemas.microsoft.com/office/drawing/2014/chart" uri="{C3380CC4-5D6E-409C-BE32-E72D297353CC}">
              <c16:uniqueId val="{00000005-104D-4421-959A-9923BEDF63C1}"/>
            </c:ext>
          </c:extLst>
        </c:ser>
        <c:ser>
          <c:idx val="3"/>
          <c:order val="3"/>
          <c:tx>
            <c:strRef>
              <c:f>Sheet1!$E$1</c:f>
              <c:strCache>
                <c:ptCount val="1"/>
                <c:pt idx="0">
                  <c:v>More than 25 hours</c:v>
                </c:pt>
              </c:strCache>
            </c:strRef>
          </c:tx>
          <c:spPr>
            <a:solidFill>
              <a:srgbClr val="9B2CB8"/>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3-D28B-4D79-9BF2-C4478FD49E1E}"/>
                </c:ext>
              </c:extLst>
            </c:dLbl>
            <c:dLbl>
              <c:idx val="3"/>
              <c:delete val="1"/>
              <c:extLst>
                <c:ext xmlns:c15="http://schemas.microsoft.com/office/drawing/2012/chart" uri="{CE6537A1-D6FC-4f65-9D91-7224C49458BB}"/>
                <c:ext xmlns:c16="http://schemas.microsoft.com/office/drawing/2014/chart" uri="{C3380CC4-5D6E-409C-BE32-E72D297353CC}">
                  <c16:uniqueId val="{00000004-D28B-4D79-9BF2-C4478FD49E1E}"/>
                </c:ext>
              </c:extLst>
            </c:dLbl>
            <c:dLbl>
              <c:idx val="4"/>
              <c:delete val="1"/>
              <c:extLst>
                <c:ext xmlns:c15="http://schemas.microsoft.com/office/drawing/2012/chart" uri="{CE6537A1-D6FC-4f65-9D91-7224C49458BB}"/>
                <c:ext xmlns:c16="http://schemas.microsoft.com/office/drawing/2014/chart" uri="{C3380CC4-5D6E-409C-BE32-E72D297353CC}">
                  <c16:uniqueId val="{00000005-D28B-4D79-9BF2-C4478FD49E1E}"/>
                </c:ext>
              </c:extLst>
            </c:dLbl>
            <c:dLbl>
              <c:idx val="5"/>
              <c:delete val="1"/>
              <c:extLst>
                <c:ext xmlns:c15="http://schemas.microsoft.com/office/drawing/2012/chart" uri="{CE6537A1-D6FC-4f65-9D91-7224C49458BB}"/>
                <c:ext xmlns:c16="http://schemas.microsoft.com/office/drawing/2014/chart" uri="{C3380CC4-5D6E-409C-BE32-E72D297353CC}">
                  <c16:uniqueId val="{00000003-1BE2-476C-8B1D-8AE06E9049EE}"/>
                </c:ext>
              </c:extLst>
            </c:dLbl>
            <c:dLbl>
              <c:idx val="6"/>
              <c:delete val="1"/>
              <c:extLst>
                <c:ext xmlns:c15="http://schemas.microsoft.com/office/drawing/2012/chart" uri="{CE6537A1-D6FC-4f65-9D91-7224C49458BB}"/>
                <c:ext xmlns:c16="http://schemas.microsoft.com/office/drawing/2014/chart" uri="{C3380CC4-5D6E-409C-BE32-E72D297353CC}">
                  <c16:uniqueId val="{00000002-1BE2-476C-8B1D-8AE06E9049EE}"/>
                </c:ext>
              </c:extLst>
            </c:dLbl>
            <c:spPr>
              <a:noFill/>
              <a:ln>
                <a:noFill/>
              </a:ln>
              <a:effectLst/>
            </c:spPr>
            <c:txPr>
              <a:bodyPr wrap="square" lIns="38100" tIns="19050" rIns="38100" bIns="19050" anchor="ctr">
                <a:spAutoFit/>
              </a:bodyPr>
              <a:lstStyle/>
              <a:p>
                <a:pPr>
                  <a:defRPr sz="1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Free video streaming services</c:v>
                </c:pt>
                <c:pt idx="1">
                  <c:v>Online subscription services</c:v>
                </c:pt>
                <c:pt idx="2">
                  <c:v>Other websites or apps</c:v>
                </c:pt>
                <c:pt idx="3">
                  <c:v>Commercial free-to-air TV, excluding on-demand</c:v>
                </c:pt>
                <c:pt idx="4">
                  <c:v>Publicly owned free-to-air on-demand TV</c:v>
                </c:pt>
                <c:pt idx="5">
                  <c:v>Publicly owned free-to-air TV, excluding on-demand</c:v>
                </c:pt>
                <c:pt idx="6">
                  <c:v>Commercial free-to-air on-demand TV</c:v>
                </c:pt>
                <c:pt idx="7">
                  <c:v>Sports specific website or app</c:v>
                </c:pt>
                <c:pt idx="8">
                  <c:v>Pay TV</c:v>
                </c:pt>
              </c:strCache>
            </c:strRef>
          </c:cat>
          <c:val>
            <c:numRef>
              <c:f>Sheet1!$E$2:$E$10</c:f>
              <c:numCache>
                <c:formatCode>0</c:formatCode>
                <c:ptCount val="9"/>
                <c:pt idx="0">
                  <c:v>5.4080236257729997</c:v>
                </c:pt>
                <c:pt idx="1">
                  <c:v>3.8104325733679998</c:v>
                </c:pt>
                <c:pt idx="2">
                  <c:v>10.00662652029</c:v>
                </c:pt>
                <c:pt idx="3">
                  <c:v>1.699621956393</c:v>
                </c:pt>
                <c:pt idx="4">
                  <c:v>1.2520228267859999</c:v>
                </c:pt>
                <c:pt idx="5">
                  <c:v>2.4621022695939998</c:v>
                </c:pt>
                <c:pt idx="6">
                  <c:v>2.6309456990500002</c:v>
                </c:pt>
                <c:pt idx="7">
                  <c:v>4.5380054422659999</c:v>
                </c:pt>
                <c:pt idx="8">
                  <c:v>5.3772611987349999</c:v>
                </c:pt>
              </c:numCache>
            </c:numRef>
          </c:val>
          <c:extLst>
            <c:ext xmlns:c16="http://schemas.microsoft.com/office/drawing/2014/chart" uri="{C3380CC4-5D6E-409C-BE32-E72D297353CC}">
              <c16:uniqueId val="{00000006-104D-4421-959A-9923BEDF63C1}"/>
            </c:ext>
          </c:extLst>
        </c:ser>
        <c:dLbls>
          <c:showLegendKey val="0"/>
          <c:showVal val="0"/>
          <c:showCatName val="0"/>
          <c:showSerName val="0"/>
          <c:showPercent val="0"/>
          <c:showBubbleSize val="0"/>
        </c:dLbls>
        <c:gapWidth val="100"/>
        <c:overlap val="100"/>
        <c:axId val="191480808"/>
        <c:axId val="191479240"/>
      </c:barChart>
      <c:valAx>
        <c:axId val="191479240"/>
        <c:scaling>
          <c:orientation val="minMax"/>
        </c:scaling>
        <c:delete val="1"/>
        <c:axPos val="b"/>
        <c:numFmt formatCode="0%" sourceLinked="1"/>
        <c:majorTickMark val="out"/>
        <c:minorTickMark val="none"/>
        <c:tickLblPos val="nextTo"/>
        <c:crossAx val="191480808"/>
        <c:crosses val="max"/>
        <c:crossBetween val="between"/>
        <c:majorUnit val="0.2"/>
      </c:valAx>
      <c:catAx>
        <c:axId val="191480808"/>
        <c:scaling>
          <c:orientation val="maxMin"/>
        </c:scaling>
        <c:delete val="1"/>
        <c:axPos val="l"/>
        <c:numFmt formatCode="General" sourceLinked="1"/>
        <c:majorTickMark val="out"/>
        <c:minorTickMark val="none"/>
        <c:tickLblPos val="nextTo"/>
        <c:crossAx val="191479240"/>
        <c:crosses val="autoZero"/>
        <c:auto val="1"/>
        <c:lblAlgn val="ctr"/>
        <c:lblOffset val="100"/>
        <c:noMultiLvlLbl val="0"/>
      </c:catAx>
      <c:spPr>
        <a:noFill/>
        <a:ln>
          <a:noFill/>
        </a:ln>
        <a:effectLst/>
      </c:spPr>
    </c:plotArea>
    <c:legend>
      <c:legendPos val="b"/>
      <c:layout>
        <c:manualLayout>
          <c:xMode val="edge"/>
          <c:yMode val="edge"/>
          <c:x val="0.38176696309338781"/>
          <c:y val="5.81400014666794E-2"/>
          <c:w val="0.54991621163887394"/>
          <c:h val="8.903112911713741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2">
    <c:autoUpdate val="0"/>
  </c:externalData>
  <c:userShapes r:id="rId3"/>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93984190511715"/>
          <c:y val="0.18527535771051221"/>
          <c:w val="0.55289607144226771"/>
          <c:h val="0.78538093935160402"/>
        </c:manualLayout>
      </c:layout>
      <c:barChart>
        <c:barDir val="bar"/>
        <c:grouping val="percentStacked"/>
        <c:varyColors val="0"/>
        <c:ser>
          <c:idx val="0"/>
          <c:order val="0"/>
          <c:tx>
            <c:strRef>
              <c:f>Sheet1!$B$1</c:f>
              <c:strCache>
                <c:ptCount val="1"/>
                <c:pt idx="0">
                  <c:v>Up to 5 hours</c:v>
                </c:pt>
              </c:strCache>
            </c:strRef>
          </c:tx>
          <c:spPr>
            <a:solidFill>
              <a:srgbClr val="1282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Free video streaming services</c:v>
                </c:pt>
                <c:pt idx="1">
                  <c:v>Online subscription services</c:v>
                </c:pt>
                <c:pt idx="2">
                  <c:v>Publicly owned free-to-air on-demand TV</c:v>
                </c:pt>
                <c:pt idx="3">
                  <c:v>Publicly owned free-to-air TV, excluding on-demand</c:v>
                </c:pt>
                <c:pt idx="4">
                  <c:v>Commercial free-to-air TV, excluding on-demand</c:v>
                </c:pt>
                <c:pt idx="5">
                  <c:v>Commercial free-to-air on-demand TV</c:v>
                </c:pt>
                <c:pt idx="6">
                  <c:v>Pay TV</c:v>
                </c:pt>
              </c:strCache>
            </c:strRef>
          </c:cat>
          <c:val>
            <c:numRef>
              <c:f>Sheet1!$B$2:$B$8</c:f>
              <c:numCache>
                <c:formatCode>0</c:formatCode>
                <c:ptCount val="7"/>
                <c:pt idx="0">
                  <c:v>60.697901704220001</c:v>
                </c:pt>
                <c:pt idx="1">
                  <c:v>55.987393325570004</c:v>
                </c:pt>
                <c:pt idx="2">
                  <c:v>67.286026880519998</c:v>
                </c:pt>
                <c:pt idx="3">
                  <c:v>58.024643252800004</c:v>
                </c:pt>
                <c:pt idx="4">
                  <c:v>74.177297268209998</c:v>
                </c:pt>
                <c:pt idx="5">
                  <c:v>64.804523984330004</c:v>
                </c:pt>
                <c:pt idx="6">
                  <c:v>54.43290177822</c:v>
                </c:pt>
              </c:numCache>
            </c:numRef>
          </c:val>
          <c:extLst>
            <c:ext xmlns:c16="http://schemas.microsoft.com/office/drawing/2014/chart" uri="{C3380CC4-5D6E-409C-BE32-E72D297353CC}">
              <c16:uniqueId val="{00000000-104D-4421-959A-9923BEDF63C1}"/>
            </c:ext>
          </c:extLst>
        </c:ser>
        <c:ser>
          <c:idx val="1"/>
          <c:order val="1"/>
          <c:tx>
            <c:strRef>
              <c:f>Sheet1!$C$1</c:f>
              <c:strCache>
                <c:ptCount val="1"/>
                <c:pt idx="0">
                  <c:v>6-10 hours</c:v>
                </c:pt>
              </c:strCache>
            </c:strRef>
          </c:tx>
          <c:spPr>
            <a:solidFill>
              <a:srgbClr val="1CC49B"/>
            </a:solidFill>
            <a:ln>
              <a:noFill/>
            </a:ln>
            <a:effectLst/>
          </c:spPr>
          <c:invertIfNegative val="0"/>
          <c:dLbls>
            <c:dLbl>
              <c:idx val="6"/>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04D-4421-959A-9923BEDF63C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Free video streaming services</c:v>
                </c:pt>
                <c:pt idx="1">
                  <c:v>Online subscription services</c:v>
                </c:pt>
                <c:pt idx="2">
                  <c:v>Publicly owned free-to-air on-demand TV</c:v>
                </c:pt>
                <c:pt idx="3">
                  <c:v>Publicly owned free-to-air TV, excluding on-demand</c:v>
                </c:pt>
                <c:pt idx="4">
                  <c:v>Commercial free-to-air TV, excluding on-demand</c:v>
                </c:pt>
                <c:pt idx="5">
                  <c:v>Commercial free-to-air on-demand TV</c:v>
                </c:pt>
                <c:pt idx="6">
                  <c:v>Pay TV</c:v>
                </c:pt>
              </c:strCache>
            </c:strRef>
          </c:cat>
          <c:val>
            <c:numRef>
              <c:f>Sheet1!$C$2:$C$8</c:f>
              <c:numCache>
                <c:formatCode>0</c:formatCode>
                <c:ptCount val="7"/>
                <c:pt idx="0">
                  <c:v>17.74841347764</c:v>
                </c:pt>
                <c:pt idx="1">
                  <c:v>23.543257250569997</c:v>
                </c:pt>
                <c:pt idx="2">
                  <c:v>19.955886998659999</c:v>
                </c:pt>
                <c:pt idx="3">
                  <c:v>26.491518553799999</c:v>
                </c:pt>
                <c:pt idx="4">
                  <c:v>15.44612828496</c:v>
                </c:pt>
                <c:pt idx="5">
                  <c:v>19.52481218878</c:v>
                </c:pt>
                <c:pt idx="6">
                  <c:v>18.362703913640001</c:v>
                </c:pt>
              </c:numCache>
            </c:numRef>
          </c:val>
          <c:extLst>
            <c:ext xmlns:c16="http://schemas.microsoft.com/office/drawing/2014/chart" uri="{C3380CC4-5D6E-409C-BE32-E72D297353CC}">
              <c16:uniqueId val="{00000002-104D-4421-959A-9923BEDF63C1}"/>
            </c:ext>
          </c:extLst>
        </c:ser>
        <c:ser>
          <c:idx val="2"/>
          <c:order val="2"/>
          <c:tx>
            <c:strRef>
              <c:f>Sheet1!$D$1</c:f>
              <c:strCache>
                <c:ptCount val="1"/>
                <c:pt idx="0">
                  <c:v>11-15 hours</c:v>
                </c:pt>
              </c:strCache>
            </c:strRef>
          </c:tx>
          <c:spPr>
            <a:solidFill>
              <a:srgbClr val="5AC0E7"/>
            </a:solidFill>
            <a:ln>
              <a:noFill/>
            </a:ln>
            <a:effectLst/>
          </c:spPr>
          <c:invertIfNegative val="0"/>
          <c:dLbls>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04D-4421-959A-9923BEDF63C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Free video streaming services</c:v>
                </c:pt>
                <c:pt idx="1">
                  <c:v>Online subscription services</c:v>
                </c:pt>
                <c:pt idx="2">
                  <c:v>Publicly owned free-to-air on-demand TV</c:v>
                </c:pt>
                <c:pt idx="3">
                  <c:v>Publicly owned free-to-air TV, excluding on-demand</c:v>
                </c:pt>
                <c:pt idx="4">
                  <c:v>Commercial free-to-air TV, excluding on-demand</c:v>
                </c:pt>
                <c:pt idx="5">
                  <c:v>Commercial free-to-air on-demand TV</c:v>
                </c:pt>
                <c:pt idx="6">
                  <c:v>Pay TV</c:v>
                </c:pt>
              </c:strCache>
            </c:strRef>
          </c:cat>
          <c:val>
            <c:numRef>
              <c:f>Sheet1!$D$2:$D$8</c:f>
              <c:numCache>
                <c:formatCode>0</c:formatCode>
                <c:ptCount val="7"/>
                <c:pt idx="0">
                  <c:v>11.473456741180001</c:v>
                </c:pt>
                <c:pt idx="1">
                  <c:v>10.7688089612</c:v>
                </c:pt>
                <c:pt idx="2">
                  <c:v>8.9566598220909999</c:v>
                </c:pt>
                <c:pt idx="3">
                  <c:v>8.6010961074440004</c:v>
                </c:pt>
                <c:pt idx="4">
                  <c:v>8.5885185261500006</c:v>
                </c:pt>
                <c:pt idx="5">
                  <c:v>4.6068022439099998</c:v>
                </c:pt>
                <c:pt idx="6">
                  <c:v>14.14796047371</c:v>
                </c:pt>
              </c:numCache>
            </c:numRef>
          </c:val>
          <c:extLst>
            <c:ext xmlns:c16="http://schemas.microsoft.com/office/drawing/2014/chart" uri="{C3380CC4-5D6E-409C-BE32-E72D297353CC}">
              <c16:uniqueId val="{00000005-104D-4421-959A-9923BEDF63C1}"/>
            </c:ext>
          </c:extLst>
        </c:ser>
        <c:ser>
          <c:idx val="3"/>
          <c:order val="3"/>
          <c:tx>
            <c:strRef>
              <c:f>Sheet1!$E$1</c:f>
              <c:strCache>
                <c:ptCount val="1"/>
                <c:pt idx="0">
                  <c:v>16-20 hours </c:v>
                </c:pt>
              </c:strCache>
            </c:strRef>
          </c:tx>
          <c:spPr>
            <a:solidFill>
              <a:srgbClr val="9B2CB8"/>
            </a:solidFill>
            <a:ln>
              <a:noFill/>
            </a:ln>
            <a:effectLst/>
          </c:spPr>
          <c:invertIfNegative val="0"/>
          <c:dLbls>
            <c:dLbl>
              <c:idx val="6"/>
              <c:delete val="1"/>
              <c:extLst>
                <c:ext xmlns:c15="http://schemas.microsoft.com/office/drawing/2012/chart" uri="{CE6537A1-D6FC-4f65-9D91-7224C49458BB}"/>
                <c:ext xmlns:c16="http://schemas.microsoft.com/office/drawing/2014/chart" uri="{C3380CC4-5D6E-409C-BE32-E72D297353CC}">
                  <c16:uniqueId val="{00000004-9BAC-4D95-88CC-BEBF7210A1EC}"/>
                </c:ext>
              </c:extLst>
            </c:dLbl>
            <c:spPr>
              <a:noFill/>
              <a:ln>
                <a:noFill/>
              </a:ln>
              <a:effectLst/>
            </c:spPr>
            <c:txPr>
              <a:bodyPr wrap="square" lIns="38100" tIns="19050" rIns="38100" bIns="19050" anchor="ctr">
                <a:spAutoFit/>
              </a:bodyPr>
              <a:lstStyle/>
              <a:p>
                <a:pPr>
                  <a:defRPr sz="1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Free video streaming services</c:v>
                </c:pt>
                <c:pt idx="1">
                  <c:v>Online subscription services</c:v>
                </c:pt>
                <c:pt idx="2">
                  <c:v>Publicly owned free-to-air on-demand TV</c:v>
                </c:pt>
                <c:pt idx="3">
                  <c:v>Publicly owned free-to-air TV, excluding on-demand</c:v>
                </c:pt>
                <c:pt idx="4">
                  <c:v>Commercial free-to-air TV, excluding on-demand</c:v>
                </c:pt>
                <c:pt idx="5">
                  <c:v>Commercial free-to-air on-demand TV</c:v>
                </c:pt>
                <c:pt idx="6">
                  <c:v>Pay TV</c:v>
                </c:pt>
              </c:strCache>
            </c:strRef>
          </c:cat>
          <c:val>
            <c:numRef>
              <c:f>Sheet1!$E$2:$E$8</c:f>
              <c:numCache>
                <c:formatCode>0</c:formatCode>
                <c:ptCount val="7"/>
                <c:pt idx="0">
                  <c:v>4.5055238541040001</c:v>
                </c:pt>
                <c:pt idx="1">
                  <c:v>6.340973256809999</c:v>
                </c:pt>
                <c:pt idx="2">
                  <c:v>1.982074631755</c:v>
                </c:pt>
                <c:pt idx="3">
                  <c:v>5.179612544756</c:v>
                </c:pt>
                <c:pt idx="4">
                  <c:v>1.7880559206829998</c:v>
                </c:pt>
                <c:pt idx="5">
                  <c:v>4.7311781427749997</c:v>
                </c:pt>
                <c:pt idx="6">
                  <c:v>2.5833879184040001</c:v>
                </c:pt>
              </c:numCache>
            </c:numRef>
          </c:val>
          <c:extLst>
            <c:ext xmlns:c16="http://schemas.microsoft.com/office/drawing/2014/chart" uri="{C3380CC4-5D6E-409C-BE32-E72D297353CC}">
              <c16:uniqueId val="{00000006-104D-4421-959A-9923BEDF63C1}"/>
            </c:ext>
          </c:extLst>
        </c:ser>
        <c:ser>
          <c:idx val="4"/>
          <c:order val="4"/>
          <c:tx>
            <c:strRef>
              <c:f>Sheet1!$F$1</c:f>
              <c:strCache>
                <c:ptCount val="1"/>
                <c:pt idx="0">
                  <c:v>21-25 hours</c:v>
                </c:pt>
              </c:strCache>
            </c:strRef>
          </c:tx>
          <c:spPr>
            <a:solidFill>
              <a:srgbClr val="44626F"/>
            </a:solidFill>
            <a:ln>
              <a:noFill/>
            </a:ln>
            <a:effectLst/>
          </c:spPr>
          <c:invertIfNegative val="0"/>
          <c:cat>
            <c:strRef>
              <c:f>Sheet1!$A$2:$A$8</c:f>
              <c:strCache>
                <c:ptCount val="7"/>
                <c:pt idx="0">
                  <c:v>Free video streaming services</c:v>
                </c:pt>
                <c:pt idx="1">
                  <c:v>Online subscription services</c:v>
                </c:pt>
                <c:pt idx="2">
                  <c:v>Publicly owned free-to-air on-demand TV</c:v>
                </c:pt>
                <c:pt idx="3">
                  <c:v>Publicly owned free-to-air TV, excluding on-demand</c:v>
                </c:pt>
                <c:pt idx="4">
                  <c:v>Commercial free-to-air TV, excluding on-demand</c:v>
                </c:pt>
                <c:pt idx="5">
                  <c:v>Commercial free-to-air on-demand TV</c:v>
                </c:pt>
                <c:pt idx="6">
                  <c:v>Pay TV</c:v>
                </c:pt>
              </c:strCache>
            </c:strRef>
          </c:cat>
          <c:val>
            <c:numRef>
              <c:f>Sheet1!$F$2:$F$8</c:f>
              <c:numCache>
                <c:formatCode>0</c:formatCode>
                <c:ptCount val="7"/>
                <c:pt idx="0">
                  <c:v>3.4869284977049997</c:v>
                </c:pt>
                <c:pt idx="1">
                  <c:v>0.96349475847010013</c:v>
                </c:pt>
                <c:pt idx="2">
                  <c:v>1.8193516669690002</c:v>
                </c:pt>
                <c:pt idx="3">
                  <c:v>1.7031295411929999</c:v>
                </c:pt>
                <c:pt idx="4">
                  <c:v>0</c:v>
                </c:pt>
                <c:pt idx="5">
                  <c:v>4.0292823182520001</c:v>
                </c:pt>
                <c:pt idx="6">
                  <c:v>0</c:v>
                </c:pt>
              </c:numCache>
            </c:numRef>
          </c:val>
          <c:extLst>
            <c:ext xmlns:c16="http://schemas.microsoft.com/office/drawing/2014/chart" uri="{C3380CC4-5D6E-409C-BE32-E72D297353CC}">
              <c16:uniqueId val="{00000007-104D-4421-959A-9923BEDF63C1}"/>
            </c:ext>
          </c:extLst>
        </c:ser>
        <c:ser>
          <c:idx val="5"/>
          <c:order val="5"/>
          <c:tx>
            <c:strRef>
              <c:f>Sheet1!$G$1</c:f>
              <c:strCache>
                <c:ptCount val="1"/>
                <c:pt idx="0">
                  <c:v>26-35 hours</c:v>
                </c:pt>
              </c:strCache>
            </c:strRef>
          </c:tx>
          <c:spPr>
            <a:solidFill>
              <a:srgbClr val="A6A6A6"/>
            </a:solidFill>
            <a:ln>
              <a:noFill/>
            </a:ln>
            <a:effectLst/>
          </c:spPr>
          <c:invertIfNegative val="0"/>
          <c:cat>
            <c:strRef>
              <c:f>Sheet1!$A$2:$A$8</c:f>
              <c:strCache>
                <c:ptCount val="7"/>
                <c:pt idx="0">
                  <c:v>Free video streaming services</c:v>
                </c:pt>
                <c:pt idx="1">
                  <c:v>Online subscription services</c:v>
                </c:pt>
                <c:pt idx="2">
                  <c:v>Publicly owned free-to-air on-demand TV</c:v>
                </c:pt>
                <c:pt idx="3">
                  <c:v>Publicly owned free-to-air TV, excluding on-demand</c:v>
                </c:pt>
                <c:pt idx="4">
                  <c:v>Commercial free-to-air TV, excluding on-demand</c:v>
                </c:pt>
                <c:pt idx="5">
                  <c:v>Commercial free-to-air on-demand TV</c:v>
                </c:pt>
                <c:pt idx="6">
                  <c:v>Pay TV</c:v>
                </c:pt>
              </c:strCache>
            </c:strRef>
          </c:cat>
          <c:val>
            <c:numRef>
              <c:f>Sheet1!$G$2:$G$8</c:f>
              <c:numCache>
                <c:formatCode>0</c:formatCode>
                <c:ptCount val="7"/>
                <c:pt idx="0">
                  <c:v>1.1046408534400001</c:v>
                </c:pt>
                <c:pt idx="1">
                  <c:v>0</c:v>
                </c:pt>
                <c:pt idx="2">
                  <c:v>0</c:v>
                </c:pt>
                <c:pt idx="3">
                  <c:v>0</c:v>
                </c:pt>
                <c:pt idx="4">
                  <c:v>0</c:v>
                </c:pt>
                <c:pt idx="5">
                  <c:v>0</c:v>
                </c:pt>
                <c:pt idx="6">
                  <c:v>0</c:v>
                </c:pt>
              </c:numCache>
            </c:numRef>
          </c:val>
          <c:extLst>
            <c:ext xmlns:c16="http://schemas.microsoft.com/office/drawing/2014/chart" uri="{C3380CC4-5D6E-409C-BE32-E72D297353CC}">
              <c16:uniqueId val="{00000008-104D-4421-959A-9923BEDF63C1}"/>
            </c:ext>
          </c:extLst>
        </c:ser>
        <c:ser>
          <c:idx val="6"/>
          <c:order val="6"/>
          <c:tx>
            <c:strRef>
              <c:f>Sheet1!$H$1</c:f>
              <c:strCache>
                <c:ptCount val="1"/>
                <c:pt idx="0">
                  <c:v>More than 35 hours</c:v>
                </c:pt>
              </c:strCache>
            </c:strRef>
          </c:tx>
          <c:spPr>
            <a:solidFill>
              <a:srgbClr val="1880A8"/>
            </a:solidFill>
            <a:ln>
              <a:noFill/>
            </a:ln>
            <a:effectLst/>
          </c:spPr>
          <c:invertIfNegative val="0"/>
          <c:dLbls>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F54-40D0-9A68-9CC264D73EF3}"/>
                </c:ext>
              </c:extLst>
            </c:dLbl>
            <c:spPr>
              <a:noFill/>
              <a:ln>
                <a:noFill/>
              </a:ln>
              <a:effectLst/>
            </c:spPr>
            <c:txPr>
              <a:bodyPr wrap="square" lIns="38100" tIns="19050" rIns="38100" bIns="19050" anchor="ctr">
                <a:spAutoFit/>
              </a:bodyPr>
              <a:lstStyle/>
              <a:p>
                <a:pPr>
                  <a:defRPr sz="10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Sheet1!$A$2:$A$8</c:f>
              <c:strCache>
                <c:ptCount val="7"/>
                <c:pt idx="0">
                  <c:v>Free video streaming services</c:v>
                </c:pt>
                <c:pt idx="1">
                  <c:v>Online subscription services</c:v>
                </c:pt>
                <c:pt idx="2">
                  <c:v>Publicly owned free-to-air on-demand TV</c:v>
                </c:pt>
                <c:pt idx="3">
                  <c:v>Publicly owned free-to-air TV, excluding on-demand</c:v>
                </c:pt>
                <c:pt idx="4">
                  <c:v>Commercial free-to-air TV, excluding on-demand</c:v>
                </c:pt>
                <c:pt idx="5">
                  <c:v>Commercial free-to-air on-demand TV</c:v>
                </c:pt>
                <c:pt idx="6">
                  <c:v>Pay TV</c:v>
                </c:pt>
              </c:strCache>
            </c:strRef>
          </c:cat>
          <c:val>
            <c:numRef>
              <c:f>Sheet1!$H$2:$H$8</c:f>
              <c:numCache>
                <c:formatCode>0</c:formatCode>
                <c:ptCount val="7"/>
                <c:pt idx="0">
                  <c:v>0.98313487171539993</c:v>
                </c:pt>
                <c:pt idx="1">
                  <c:v>2.3960724473829997</c:v>
                </c:pt>
                <c:pt idx="2">
                  <c:v>0</c:v>
                </c:pt>
                <c:pt idx="3">
                  <c:v>0</c:v>
                </c:pt>
                <c:pt idx="4">
                  <c:v>0</c:v>
                </c:pt>
                <c:pt idx="5">
                  <c:v>2.3034011219549999</c:v>
                </c:pt>
                <c:pt idx="6">
                  <c:v>10.47304591602</c:v>
                </c:pt>
              </c:numCache>
            </c:numRef>
          </c:val>
          <c:extLst>
            <c:ext xmlns:c16="http://schemas.microsoft.com/office/drawing/2014/chart" uri="{C3380CC4-5D6E-409C-BE32-E72D297353CC}">
              <c16:uniqueId val="{00000009-104D-4421-959A-9923BEDF63C1}"/>
            </c:ext>
          </c:extLst>
        </c:ser>
        <c:dLbls>
          <c:showLegendKey val="0"/>
          <c:showVal val="0"/>
          <c:showCatName val="0"/>
          <c:showSerName val="0"/>
          <c:showPercent val="0"/>
          <c:showBubbleSize val="0"/>
        </c:dLbls>
        <c:gapWidth val="100"/>
        <c:overlap val="100"/>
        <c:axId val="191480808"/>
        <c:axId val="191479240"/>
      </c:barChart>
      <c:valAx>
        <c:axId val="191479240"/>
        <c:scaling>
          <c:orientation val="minMax"/>
        </c:scaling>
        <c:delete val="1"/>
        <c:axPos val="b"/>
        <c:numFmt formatCode="0%" sourceLinked="1"/>
        <c:majorTickMark val="out"/>
        <c:minorTickMark val="none"/>
        <c:tickLblPos val="nextTo"/>
        <c:crossAx val="191480808"/>
        <c:crosses val="max"/>
        <c:crossBetween val="between"/>
        <c:majorUnit val="0.2"/>
      </c:valAx>
      <c:catAx>
        <c:axId val="191480808"/>
        <c:scaling>
          <c:orientation val="maxMin"/>
        </c:scaling>
        <c:delete val="1"/>
        <c:axPos val="l"/>
        <c:numFmt formatCode="General" sourceLinked="1"/>
        <c:majorTickMark val="out"/>
        <c:minorTickMark val="none"/>
        <c:tickLblPos val="nextTo"/>
        <c:crossAx val="191479240"/>
        <c:crosses val="autoZero"/>
        <c:auto val="1"/>
        <c:lblAlgn val="ctr"/>
        <c:lblOffset val="100"/>
        <c:noMultiLvlLbl val="0"/>
      </c:catAx>
      <c:spPr>
        <a:noFill/>
        <a:ln>
          <a:noFill/>
        </a:ln>
        <a:effectLst/>
      </c:spPr>
    </c:plotArea>
    <c:legend>
      <c:legendPos val="b"/>
      <c:layout>
        <c:manualLayout>
          <c:xMode val="edge"/>
          <c:yMode val="edge"/>
          <c:x val="0.38487227333283042"/>
          <c:y val="8.4817712820435247E-3"/>
          <c:w val="0.57941665891357907"/>
          <c:h val="0.18834756128873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2">
    <c:autoUpdate val="0"/>
  </c:externalData>
  <c:userShapes r:id="rId3"/>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964109136264887"/>
          <c:y val="0.17915149555122661"/>
          <c:w val="0.61735363834535539"/>
          <c:h val="0.78538093935160402"/>
        </c:manualLayout>
      </c:layout>
      <c:barChart>
        <c:barDir val="bar"/>
        <c:grouping val="percentStacked"/>
        <c:varyColors val="0"/>
        <c:ser>
          <c:idx val="0"/>
          <c:order val="0"/>
          <c:tx>
            <c:strRef>
              <c:f>Sheet1!$B$1</c:f>
              <c:strCache>
                <c:ptCount val="1"/>
                <c:pt idx="0">
                  <c:v>Up to 5 hours</c:v>
                </c:pt>
              </c:strCache>
            </c:strRef>
          </c:tx>
          <c:spPr>
            <a:solidFill>
              <a:srgbClr val="1282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Free video streaming services</c:v>
                </c:pt>
                <c:pt idx="1">
                  <c:v>Online subscription services</c:v>
                </c:pt>
                <c:pt idx="2">
                  <c:v>Other websites or apps</c:v>
                </c:pt>
                <c:pt idx="3">
                  <c:v>Publicly owned free-to-air on-demand TV</c:v>
                </c:pt>
                <c:pt idx="4">
                  <c:v>Commercial free-to-air TV, excluding on-demand</c:v>
                </c:pt>
                <c:pt idx="5">
                  <c:v>Publicly owned free-to-air TV, excluding on-demand</c:v>
                </c:pt>
                <c:pt idx="6">
                  <c:v>Commercial free-to-air on-demand TV</c:v>
                </c:pt>
                <c:pt idx="7">
                  <c:v>Pay TV</c:v>
                </c:pt>
                <c:pt idx="8">
                  <c:v>Sports specific website or app</c:v>
                </c:pt>
                <c:pt idx="9">
                  <c:v>Pay-per-view services</c:v>
                </c:pt>
              </c:strCache>
            </c:strRef>
          </c:cat>
          <c:val>
            <c:numRef>
              <c:f>Sheet1!$B$2:$B$11</c:f>
              <c:numCache>
                <c:formatCode>0</c:formatCode>
                <c:ptCount val="10"/>
                <c:pt idx="0">
                  <c:v>49.690878777670001</c:v>
                </c:pt>
                <c:pt idx="1">
                  <c:v>55.156227816579992</c:v>
                </c:pt>
                <c:pt idx="2">
                  <c:v>42.638579293680003</c:v>
                </c:pt>
                <c:pt idx="3">
                  <c:v>72.16535096313001</c:v>
                </c:pt>
                <c:pt idx="4">
                  <c:v>75.288755190949999</c:v>
                </c:pt>
                <c:pt idx="5">
                  <c:v>72.456727980490001</c:v>
                </c:pt>
                <c:pt idx="6">
                  <c:v>74.878871234670001</c:v>
                </c:pt>
                <c:pt idx="7">
                  <c:v>65.328859313559988</c:v>
                </c:pt>
                <c:pt idx="8">
                  <c:v>72.00603253752999</c:v>
                </c:pt>
                <c:pt idx="9">
                  <c:v>56.946854184369997</c:v>
                </c:pt>
              </c:numCache>
            </c:numRef>
          </c:val>
          <c:extLst>
            <c:ext xmlns:c16="http://schemas.microsoft.com/office/drawing/2014/chart" uri="{C3380CC4-5D6E-409C-BE32-E72D297353CC}">
              <c16:uniqueId val="{00000000-B88B-4E4C-A2BB-824376ED4F61}"/>
            </c:ext>
          </c:extLst>
        </c:ser>
        <c:ser>
          <c:idx val="1"/>
          <c:order val="1"/>
          <c:tx>
            <c:strRef>
              <c:f>Sheet1!$C$1</c:f>
              <c:strCache>
                <c:ptCount val="1"/>
                <c:pt idx="0">
                  <c:v>6-10 hours</c:v>
                </c:pt>
              </c:strCache>
            </c:strRef>
          </c:tx>
          <c:spPr>
            <a:solidFill>
              <a:srgbClr val="1CC49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Free video streaming services</c:v>
                </c:pt>
                <c:pt idx="1">
                  <c:v>Online subscription services</c:v>
                </c:pt>
                <c:pt idx="2">
                  <c:v>Other websites or apps</c:v>
                </c:pt>
                <c:pt idx="3">
                  <c:v>Publicly owned free-to-air on-demand TV</c:v>
                </c:pt>
                <c:pt idx="4">
                  <c:v>Commercial free-to-air TV, excluding on-demand</c:v>
                </c:pt>
                <c:pt idx="5">
                  <c:v>Publicly owned free-to-air TV, excluding on-demand</c:v>
                </c:pt>
                <c:pt idx="6">
                  <c:v>Commercial free-to-air on-demand TV</c:v>
                </c:pt>
                <c:pt idx="7">
                  <c:v>Pay TV</c:v>
                </c:pt>
                <c:pt idx="8">
                  <c:v>Sports specific website or app</c:v>
                </c:pt>
                <c:pt idx="9">
                  <c:v>Pay-per-view services</c:v>
                </c:pt>
              </c:strCache>
            </c:strRef>
          </c:cat>
          <c:val>
            <c:numRef>
              <c:f>Sheet1!$C$2:$C$11</c:f>
              <c:numCache>
                <c:formatCode>0</c:formatCode>
                <c:ptCount val="10"/>
                <c:pt idx="0">
                  <c:v>22.507947665229999</c:v>
                </c:pt>
                <c:pt idx="1">
                  <c:v>22.951134493729999</c:v>
                </c:pt>
                <c:pt idx="2">
                  <c:v>20.06295534905</c:v>
                </c:pt>
                <c:pt idx="3">
                  <c:v>15.49675669955</c:v>
                </c:pt>
                <c:pt idx="4">
                  <c:v>15.86433154082</c:v>
                </c:pt>
                <c:pt idx="5">
                  <c:v>19.633198900259998</c:v>
                </c:pt>
                <c:pt idx="6">
                  <c:v>13.285553733889998</c:v>
                </c:pt>
                <c:pt idx="7">
                  <c:v>20.67256849919</c:v>
                </c:pt>
                <c:pt idx="8">
                  <c:v>17.359756484929999</c:v>
                </c:pt>
                <c:pt idx="9">
                  <c:v>11.53821162693</c:v>
                </c:pt>
              </c:numCache>
            </c:numRef>
          </c:val>
          <c:extLst>
            <c:ext xmlns:c16="http://schemas.microsoft.com/office/drawing/2014/chart" uri="{C3380CC4-5D6E-409C-BE32-E72D297353CC}">
              <c16:uniqueId val="{00000001-B88B-4E4C-A2BB-824376ED4F61}"/>
            </c:ext>
          </c:extLst>
        </c:ser>
        <c:ser>
          <c:idx val="2"/>
          <c:order val="2"/>
          <c:tx>
            <c:strRef>
              <c:f>Sheet1!$D$1</c:f>
              <c:strCache>
                <c:ptCount val="1"/>
                <c:pt idx="0">
                  <c:v>11-15 hours</c:v>
                </c:pt>
              </c:strCache>
            </c:strRef>
          </c:tx>
          <c:spPr>
            <a:solidFill>
              <a:srgbClr val="5AC0E7"/>
            </a:solidFill>
            <a:ln>
              <a:noFill/>
            </a:ln>
            <a:effectLst/>
          </c:spPr>
          <c:invertIfNegative val="0"/>
          <c:dLbls>
            <c:dLbl>
              <c:idx val="1"/>
              <c:layout>
                <c:manualLayout>
                  <c:x val="-1.2031059899821606E-2"/>
                  <c:y val="2.925615292530432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420-4064-B71F-30EDD305CCB8}"/>
                </c:ext>
              </c:extLst>
            </c:dLbl>
            <c:dLbl>
              <c:idx val="4"/>
              <c:layout>
                <c:manualLayout>
                  <c:x val="-3.8671862094314165E-3"/>
                  <c:y val="-1.4624621283579517E-3"/>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9451719778815219E-2"/>
                      <c:h val="3.8600569551718159E-2"/>
                    </c:manualLayout>
                  </c15:layout>
                </c:ext>
                <c:ext xmlns:c16="http://schemas.microsoft.com/office/drawing/2014/chart" uri="{C3380CC4-5D6E-409C-BE32-E72D297353CC}">
                  <c16:uniqueId val="{00000022-68BE-483A-806A-CD7836B0972B}"/>
                </c:ext>
              </c:extLst>
            </c:dLbl>
            <c:dLbl>
              <c:idx val="5"/>
              <c:delete val="1"/>
              <c:extLst>
                <c:ext xmlns:c15="http://schemas.microsoft.com/office/drawing/2012/chart" uri="{CE6537A1-D6FC-4f65-9D91-7224C49458BB}"/>
                <c:ext xmlns:c16="http://schemas.microsoft.com/office/drawing/2014/chart" uri="{C3380CC4-5D6E-409C-BE32-E72D297353CC}">
                  <c16:uniqueId val="{00000008-307D-4663-B073-0B7524875244}"/>
                </c:ext>
              </c:extLst>
            </c:dLbl>
            <c:dLbl>
              <c:idx val="8"/>
              <c:delete val="1"/>
              <c:extLst>
                <c:ext xmlns:c15="http://schemas.microsoft.com/office/drawing/2012/chart" uri="{CE6537A1-D6FC-4f65-9D91-7224C49458BB}"/>
                <c:ext xmlns:c16="http://schemas.microsoft.com/office/drawing/2014/chart" uri="{C3380CC4-5D6E-409C-BE32-E72D297353CC}">
                  <c16:uniqueId val="{00000001-7420-4064-B71F-30EDD305CCB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Free video streaming services</c:v>
                </c:pt>
                <c:pt idx="1">
                  <c:v>Online subscription services</c:v>
                </c:pt>
                <c:pt idx="2">
                  <c:v>Other websites or apps</c:v>
                </c:pt>
                <c:pt idx="3">
                  <c:v>Publicly owned free-to-air on-demand TV</c:v>
                </c:pt>
                <c:pt idx="4">
                  <c:v>Commercial free-to-air TV, excluding on-demand</c:v>
                </c:pt>
                <c:pt idx="5">
                  <c:v>Publicly owned free-to-air TV, excluding on-demand</c:v>
                </c:pt>
                <c:pt idx="6">
                  <c:v>Commercial free-to-air on-demand TV</c:v>
                </c:pt>
                <c:pt idx="7">
                  <c:v>Pay TV</c:v>
                </c:pt>
                <c:pt idx="8">
                  <c:v>Sports specific website or app</c:v>
                </c:pt>
                <c:pt idx="9">
                  <c:v>Pay-per-view services</c:v>
                </c:pt>
              </c:strCache>
            </c:strRef>
          </c:cat>
          <c:val>
            <c:numRef>
              <c:f>Sheet1!$D$2:$D$11</c:f>
              <c:numCache>
                <c:formatCode>0</c:formatCode>
                <c:ptCount val="10"/>
                <c:pt idx="0">
                  <c:v>13.460444280770002</c:v>
                </c:pt>
                <c:pt idx="1">
                  <c:v>12.452755946629999</c:v>
                </c:pt>
                <c:pt idx="2">
                  <c:v>13.206874312469999</c:v>
                </c:pt>
                <c:pt idx="3">
                  <c:v>8.4906609893749998</c:v>
                </c:pt>
                <c:pt idx="4">
                  <c:v>5.1376684879300001</c:v>
                </c:pt>
                <c:pt idx="5">
                  <c:v>4.2107157578959997</c:v>
                </c:pt>
                <c:pt idx="6">
                  <c:v>7.191353248552999</c:v>
                </c:pt>
                <c:pt idx="7">
                  <c:v>8.7538983885359993</c:v>
                </c:pt>
                <c:pt idx="8">
                  <c:v>3.0893767030419998</c:v>
                </c:pt>
                <c:pt idx="9">
                  <c:v>12.15968445923</c:v>
                </c:pt>
              </c:numCache>
            </c:numRef>
          </c:val>
          <c:extLst>
            <c:ext xmlns:c16="http://schemas.microsoft.com/office/drawing/2014/chart" uri="{C3380CC4-5D6E-409C-BE32-E72D297353CC}">
              <c16:uniqueId val="{00000002-B88B-4E4C-A2BB-824376ED4F61}"/>
            </c:ext>
          </c:extLst>
        </c:ser>
        <c:ser>
          <c:idx val="3"/>
          <c:order val="3"/>
          <c:tx>
            <c:strRef>
              <c:f>Sheet1!$E$1</c:f>
              <c:strCache>
                <c:ptCount val="1"/>
                <c:pt idx="0">
                  <c:v>16-20 hours </c:v>
                </c:pt>
              </c:strCache>
            </c:strRef>
          </c:tx>
          <c:spPr>
            <a:solidFill>
              <a:srgbClr val="9B2CB8"/>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9-307D-4663-B073-0B7524875244}"/>
                </c:ext>
              </c:extLst>
            </c:dLbl>
            <c:dLbl>
              <c:idx val="4"/>
              <c:delete val="1"/>
              <c:extLst>
                <c:ext xmlns:c15="http://schemas.microsoft.com/office/drawing/2012/chart" uri="{CE6537A1-D6FC-4f65-9D91-7224C49458BB}"/>
                <c:ext xmlns:c16="http://schemas.microsoft.com/office/drawing/2014/chart" uri="{C3380CC4-5D6E-409C-BE32-E72D297353CC}">
                  <c16:uniqueId val="{00000002-7420-4064-B71F-30EDD305CCB8}"/>
                </c:ext>
              </c:extLst>
            </c:dLbl>
            <c:dLbl>
              <c:idx val="5"/>
              <c:delete val="1"/>
              <c:extLst>
                <c:ext xmlns:c15="http://schemas.microsoft.com/office/drawing/2012/chart" uri="{CE6537A1-D6FC-4f65-9D91-7224C49458BB}"/>
                <c:ext xmlns:c16="http://schemas.microsoft.com/office/drawing/2014/chart" uri="{C3380CC4-5D6E-409C-BE32-E72D297353CC}">
                  <c16:uniqueId val="{00000003-7420-4064-B71F-30EDD305CCB8}"/>
                </c:ext>
              </c:extLst>
            </c:dLbl>
            <c:dLbl>
              <c:idx val="6"/>
              <c:delete val="1"/>
              <c:extLst>
                <c:ext xmlns:c15="http://schemas.microsoft.com/office/drawing/2012/chart" uri="{CE6537A1-D6FC-4f65-9D91-7224C49458BB}"/>
                <c:ext xmlns:c16="http://schemas.microsoft.com/office/drawing/2014/chart" uri="{C3380CC4-5D6E-409C-BE32-E72D297353CC}">
                  <c16:uniqueId val="{00000003-307D-4663-B073-0B7524875244}"/>
                </c:ext>
              </c:extLst>
            </c:dLbl>
            <c:dLbl>
              <c:idx val="7"/>
              <c:delete val="1"/>
              <c:extLst>
                <c:ext xmlns:c15="http://schemas.microsoft.com/office/drawing/2012/chart" uri="{CE6537A1-D6FC-4f65-9D91-7224C49458BB}"/>
                <c:ext xmlns:c16="http://schemas.microsoft.com/office/drawing/2014/chart" uri="{C3380CC4-5D6E-409C-BE32-E72D297353CC}">
                  <c16:uniqueId val="{00000004-307D-4663-B073-0B752487524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Free video streaming services</c:v>
                </c:pt>
                <c:pt idx="1">
                  <c:v>Online subscription services</c:v>
                </c:pt>
                <c:pt idx="2">
                  <c:v>Other websites or apps</c:v>
                </c:pt>
                <c:pt idx="3">
                  <c:v>Publicly owned free-to-air on-demand TV</c:v>
                </c:pt>
                <c:pt idx="4">
                  <c:v>Commercial free-to-air TV, excluding on-demand</c:v>
                </c:pt>
                <c:pt idx="5">
                  <c:v>Publicly owned free-to-air TV, excluding on-demand</c:v>
                </c:pt>
                <c:pt idx="6">
                  <c:v>Commercial free-to-air on-demand TV</c:v>
                </c:pt>
                <c:pt idx="7">
                  <c:v>Pay TV</c:v>
                </c:pt>
                <c:pt idx="8">
                  <c:v>Sports specific website or app</c:v>
                </c:pt>
                <c:pt idx="9">
                  <c:v>Pay-per-view services</c:v>
                </c:pt>
              </c:strCache>
            </c:strRef>
          </c:cat>
          <c:val>
            <c:numRef>
              <c:f>Sheet1!$E$2:$E$11</c:f>
              <c:numCache>
                <c:formatCode>0</c:formatCode>
                <c:ptCount val="10"/>
                <c:pt idx="0">
                  <c:v>8.3247136728529991</c:v>
                </c:pt>
                <c:pt idx="1">
                  <c:v>5.3156405265820004</c:v>
                </c:pt>
                <c:pt idx="2">
                  <c:v>10.33196508382</c:v>
                </c:pt>
                <c:pt idx="3">
                  <c:v>2.1807121973810002</c:v>
                </c:pt>
                <c:pt idx="4">
                  <c:v>1.6314463026319999</c:v>
                </c:pt>
                <c:pt idx="5">
                  <c:v>2.537584290216</c:v>
                </c:pt>
                <c:pt idx="6">
                  <c:v>1.607059146733</c:v>
                </c:pt>
                <c:pt idx="7">
                  <c:v>2.7517191590250003</c:v>
                </c:pt>
                <c:pt idx="8">
                  <c:v>4.9539286123120005</c:v>
                </c:pt>
                <c:pt idx="9">
                  <c:v>8.0749266714949997</c:v>
                </c:pt>
              </c:numCache>
            </c:numRef>
          </c:val>
          <c:extLst>
            <c:ext xmlns:c16="http://schemas.microsoft.com/office/drawing/2014/chart" uri="{C3380CC4-5D6E-409C-BE32-E72D297353CC}">
              <c16:uniqueId val="{00000003-B88B-4E4C-A2BB-824376ED4F61}"/>
            </c:ext>
          </c:extLst>
        </c:ser>
        <c:ser>
          <c:idx val="4"/>
          <c:order val="4"/>
          <c:tx>
            <c:strRef>
              <c:f>Sheet1!$F$1</c:f>
              <c:strCache>
                <c:ptCount val="1"/>
                <c:pt idx="0">
                  <c:v>21-25 hours</c:v>
                </c:pt>
              </c:strCache>
            </c:strRef>
          </c:tx>
          <c:spPr>
            <a:solidFill>
              <a:srgbClr val="44626F"/>
            </a:solidFill>
            <a:ln>
              <a:noFill/>
            </a:ln>
            <a:effectLst/>
          </c:spPr>
          <c:invertIfNegative val="0"/>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420-4064-B71F-30EDD305CCB8}"/>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420-4064-B71F-30EDD305CCB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Free video streaming services</c:v>
                </c:pt>
                <c:pt idx="1">
                  <c:v>Online subscription services</c:v>
                </c:pt>
                <c:pt idx="2">
                  <c:v>Other websites or apps</c:v>
                </c:pt>
                <c:pt idx="3">
                  <c:v>Publicly owned free-to-air on-demand TV</c:v>
                </c:pt>
                <c:pt idx="4">
                  <c:v>Commercial free-to-air TV, excluding on-demand</c:v>
                </c:pt>
                <c:pt idx="5">
                  <c:v>Publicly owned free-to-air TV, excluding on-demand</c:v>
                </c:pt>
                <c:pt idx="6">
                  <c:v>Commercial free-to-air on-demand TV</c:v>
                </c:pt>
                <c:pt idx="7">
                  <c:v>Pay TV</c:v>
                </c:pt>
                <c:pt idx="8">
                  <c:v>Sports specific website or app</c:v>
                </c:pt>
                <c:pt idx="9">
                  <c:v>Pay-per-view services</c:v>
                </c:pt>
              </c:strCache>
            </c:strRef>
          </c:cat>
          <c:val>
            <c:numRef>
              <c:f>Sheet1!$F$2:$F$11</c:f>
              <c:numCache>
                <c:formatCode>0</c:formatCode>
                <c:ptCount val="10"/>
                <c:pt idx="0">
                  <c:v>3.0148973670050001</c:v>
                </c:pt>
                <c:pt idx="1">
                  <c:v>2.4768830075700001</c:v>
                </c:pt>
                <c:pt idx="2">
                  <c:v>8.0668156805100004</c:v>
                </c:pt>
                <c:pt idx="3">
                  <c:v>1.0373547691180001</c:v>
                </c:pt>
                <c:pt idx="4">
                  <c:v>0.87454604655540003</c:v>
                </c:pt>
                <c:pt idx="5">
                  <c:v>0.64181616119860008</c:v>
                </c:pt>
                <c:pt idx="6">
                  <c:v>1.369499485275</c:v>
                </c:pt>
                <c:pt idx="7">
                  <c:v>0.7409147839486</c:v>
                </c:pt>
                <c:pt idx="8">
                  <c:v>1.8824237327390001</c:v>
                </c:pt>
                <c:pt idx="9">
                  <c:v>7.7878062283589999</c:v>
                </c:pt>
              </c:numCache>
            </c:numRef>
          </c:val>
          <c:extLst>
            <c:ext xmlns:c16="http://schemas.microsoft.com/office/drawing/2014/chart" uri="{C3380CC4-5D6E-409C-BE32-E72D297353CC}">
              <c16:uniqueId val="{00000004-B88B-4E4C-A2BB-824376ED4F61}"/>
            </c:ext>
          </c:extLst>
        </c:ser>
        <c:ser>
          <c:idx val="5"/>
          <c:order val="5"/>
          <c:tx>
            <c:strRef>
              <c:f>Sheet1!$G$1</c:f>
              <c:strCache>
                <c:ptCount val="1"/>
                <c:pt idx="0">
                  <c:v>26-35 hours</c:v>
                </c:pt>
              </c:strCache>
            </c:strRef>
          </c:tx>
          <c:spPr>
            <a:solidFill>
              <a:srgbClr val="A6A6A6"/>
            </a:solidFill>
            <a:ln>
              <a:noFill/>
            </a:ln>
            <a:effectLst/>
          </c:spPr>
          <c:invertIfNegative val="0"/>
          <c:cat>
            <c:strRef>
              <c:f>Sheet1!$A$2:$A$11</c:f>
              <c:strCache>
                <c:ptCount val="10"/>
                <c:pt idx="0">
                  <c:v>Free video streaming services</c:v>
                </c:pt>
                <c:pt idx="1">
                  <c:v>Online subscription services</c:v>
                </c:pt>
                <c:pt idx="2">
                  <c:v>Other websites or apps</c:v>
                </c:pt>
                <c:pt idx="3">
                  <c:v>Publicly owned free-to-air on-demand TV</c:v>
                </c:pt>
                <c:pt idx="4">
                  <c:v>Commercial free-to-air TV, excluding on-demand</c:v>
                </c:pt>
                <c:pt idx="5">
                  <c:v>Publicly owned free-to-air TV, excluding on-demand</c:v>
                </c:pt>
                <c:pt idx="6">
                  <c:v>Commercial free-to-air on-demand TV</c:v>
                </c:pt>
                <c:pt idx="7">
                  <c:v>Pay TV</c:v>
                </c:pt>
                <c:pt idx="8">
                  <c:v>Sports specific website or app</c:v>
                </c:pt>
                <c:pt idx="9">
                  <c:v>Pay-per-view services</c:v>
                </c:pt>
              </c:strCache>
            </c:strRef>
          </c:cat>
          <c:val>
            <c:numRef>
              <c:f>Sheet1!$G$2:$G$11</c:f>
              <c:numCache>
                <c:formatCode>0</c:formatCode>
                <c:ptCount val="10"/>
                <c:pt idx="0">
                  <c:v>1.493732169899</c:v>
                </c:pt>
                <c:pt idx="1">
                  <c:v>0.96006178855159996</c:v>
                </c:pt>
                <c:pt idx="2">
                  <c:v>1.686758470202</c:v>
                </c:pt>
                <c:pt idx="3" formatCode="0.0">
                  <c:v>0.42619890427009999</c:v>
                </c:pt>
                <c:pt idx="4">
                  <c:v>0</c:v>
                </c:pt>
                <c:pt idx="5" formatCode="0.0">
                  <c:v>0.25906804345040002</c:v>
                </c:pt>
                <c:pt idx="6">
                  <c:v>0</c:v>
                </c:pt>
                <c:pt idx="7" formatCode="0.0">
                  <c:v>0.25435280524449999</c:v>
                </c:pt>
                <c:pt idx="8" formatCode="0.0">
                  <c:v>0.43052601780439997</c:v>
                </c:pt>
                <c:pt idx="9">
                  <c:v>2.0301327215840002</c:v>
                </c:pt>
              </c:numCache>
            </c:numRef>
          </c:val>
          <c:extLst>
            <c:ext xmlns:c16="http://schemas.microsoft.com/office/drawing/2014/chart" uri="{C3380CC4-5D6E-409C-BE32-E72D297353CC}">
              <c16:uniqueId val="{00000005-B88B-4E4C-A2BB-824376ED4F61}"/>
            </c:ext>
          </c:extLst>
        </c:ser>
        <c:ser>
          <c:idx val="6"/>
          <c:order val="6"/>
          <c:tx>
            <c:strRef>
              <c:f>Sheet1!$H$1</c:f>
              <c:strCache>
                <c:ptCount val="1"/>
                <c:pt idx="0">
                  <c:v>More than 35 hours</c:v>
                </c:pt>
              </c:strCache>
            </c:strRef>
          </c:tx>
          <c:spPr>
            <a:solidFill>
              <a:srgbClr val="1880A8"/>
            </a:solidFill>
            <a:ln>
              <a:noFill/>
            </a:ln>
            <a:effectLst/>
          </c:spPr>
          <c:invertIfNegative val="0"/>
          <c:cat>
            <c:strRef>
              <c:f>Sheet1!$A$2:$A$11</c:f>
              <c:strCache>
                <c:ptCount val="10"/>
                <c:pt idx="0">
                  <c:v>Free video streaming services</c:v>
                </c:pt>
                <c:pt idx="1">
                  <c:v>Online subscription services</c:v>
                </c:pt>
                <c:pt idx="2">
                  <c:v>Other websites or apps</c:v>
                </c:pt>
                <c:pt idx="3">
                  <c:v>Publicly owned free-to-air on-demand TV</c:v>
                </c:pt>
                <c:pt idx="4">
                  <c:v>Commercial free-to-air TV, excluding on-demand</c:v>
                </c:pt>
                <c:pt idx="5">
                  <c:v>Publicly owned free-to-air TV, excluding on-demand</c:v>
                </c:pt>
                <c:pt idx="6">
                  <c:v>Commercial free-to-air on-demand TV</c:v>
                </c:pt>
                <c:pt idx="7">
                  <c:v>Pay TV</c:v>
                </c:pt>
                <c:pt idx="8">
                  <c:v>Sports specific website or app</c:v>
                </c:pt>
                <c:pt idx="9">
                  <c:v>Pay-per-view services</c:v>
                </c:pt>
              </c:strCache>
            </c:strRef>
          </c:cat>
          <c:val>
            <c:numRef>
              <c:f>Sheet1!$H$2:$H$11</c:f>
              <c:numCache>
                <c:formatCode>0</c:formatCode>
                <c:ptCount val="10"/>
                <c:pt idx="0">
                  <c:v>1.3778434171439999</c:v>
                </c:pt>
                <c:pt idx="1">
                  <c:v>0.58505328955550007</c:v>
                </c:pt>
                <c:pt idx="2">
                  <c:v>3.0467064130830002</c:v>
                </c:pt>
                <c:pt idx="3" formatCode="0.0">
                  <c:v>9.1019557225719999E-2</c:v>
                </c:pt>
                <c:pt idx="4" formatCode="0.0">
                  <c:v>0.45290475118820001</c:v>
                </c:pt>
                <c:pt idx="5" formatCode="0.0">
                  <c:v>3.357811589852E-2</c:v>
                </c:pt>
                <c:pt idx="6" formatCode="0.0">
                  <c:v>0.32995376269529997</c:v>
                </c:pt>
                <c:pt idx="7">
                  <c:v>0.93859600272920007</c:v>
                </c:pt>
                <c:pt idx="8" formatCode="0.0">
                  <c:v>0.2779559116402</c:v>
                </c:pt>
                <c:pt idx="9">
                  <c:v>1.4623841080240001</c:v>
                </c:pt>
              </c:numCache>
            </c:numRef>
          </c:val>
          <c:extLst>
            <c:ext xmlns:c16="http://schemas.microsoft.com/office/drawing/2014/chart" uri="{C3380CC4-5D6E-409C-BE32-E72D297353CC}">
              <c16:uniqueId val="{00000006-B88B-4E4C-A2BB-824376ED4F61}"/>
            </c:ext>
          </c:extLst>
        </c:ser>
        <c:dLbls>
          <c:showLegendKey val="0"/>
          <c:showVal val="0"/>
          <c:showCatName val="0"/>
          <c:showSerName val="0"/>
          <c:showPercent val="0"/>
          <c:showBubbleSize val="0"/>
        </c:dLbls>
        <c:gapWidth val="100"/>
        <c:overlap val="100"/>
        <c:axId val="191480808"/>
        <c:axId val="191479240"/>
      </c:barChart>
      <c:valAx>
        <c:axId val="191479240"/>
        <c:scaling>
          <c:orientation val="minMax"/>
        </c:scaling>
        <c:delete val="1"/>
        <c:axPos val="b"/>
        <c:numFmt formatCode="0%" sourceLinked="1"/>
        <c:majorTickMark val="out"/>
        <c:minorTickMark val="none"/>
        <c:tickLblPos val="nextTo"/>
        <c:crossAx val="191480808"/>
        <c:crosses val="max"/>
        <c:crossBetween val="between"/>
        <c:majorUnit val="0.2"/>
      </c:valAx>
      <c:catAx>
        <c:axId val="191480808"/>
        <c:scaling>
          <c:orientation val="maxMin"/>
        </c:scaling>
        <c:delete val="1"/>
        <c:axPos val="l"/>
        <c:numFmt formatCode="General" sourceLinked="1"/>
        <c:majorTickMark val="out"/>
        <c:minorTickMark val="none"/>
        <c:tickLblPos val="nextTo"/>
        <c:crossAx val="191479240"/>
        <c:crosses val="autoZero"/>
        <c:auto val="1"/>
        <c:lblAlgn val="ctr"/>
        <c:lblOffset val="100"/>
        <c:noMultiLvlLbl val="0"/>
      </c:catAx>
      <c:spPr>
        <a:noFill/>
        <a:ln>
          <a:noFill/>
        </a:ln>
        <a:effectLst/>
      </c:spPr>
    </c:plotArea>
    <c:legend>
      <c:legendPos val="b"/>
      <c:layout>
        <c:manualLayout>
          <c:xMode val="edge"/>
          <c:yMode val="edge"/>
          <c:x val="0.35652317686526963"/>
          <c:y val="3.1811603366634356E-2"/>
          <c:w val="0.60997736296440785"/>
          <c:h val="0.146565241036747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000014207181564"/>
          <c:y val="0.11829635497483827"/>
          <c:w val="0.5071806203388235"/>
          <c:h val="0.84581741184339576"/>
        </c:manualLayout>
      </c:layout>
      <c:barChart>
        <c:barDir val="bar"/>
        <c:grouping val="clustered"/>
        <c:varyColors val="0"/>
        <c:ser>
          <c:idx val="0"/>
          <c:order val="0"/>
          <c:tx>
            <c:strRef>
              <c:f>Sheet1!$B$1</c:f>
              <c:strCache>
                <c:ptCount val="1"/>
                <c:pt idx="0">
                  <c:v>Yes</c:v>
                </c:pt>
              </c:strCache>
            </c:strRef>
          </c:tx>
          <c:spPr>
            <a:solidFill>
              <a:srgbClr val="9B2CB8"/>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19F-478A-956B-CAFEC1FB688C}"/>
                </c:ext>
              </c:extLst>
            </c:dLbl>
            <c:dLbl>
              <c:idx val="1"/>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19F-478A-956B-CAFEC1FB688C}"/>
                </c:ext>
              </c:extLst>
            </c:dLbl>
            <c:dLbl>
              <c:idx val="2"/>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19F-478A-956B-CAFEC1FB688C}"/>
                </c:ext>
              </c:extLst>
            </c:dLbl>
            <c:dLbl>
              <c:idx val="4"/>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19F-478A-956B-CAFEC1FB688C}"/>
                </c:ext>
              </c:extLst>
            </c:dLbl>
            <c:dLbl>
              <c:idx val="5"/>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19F-478A-956B-CAFEC1FB688C}"/>
                </c:ext>
              </c:extLst>
            </c:dLbl>
            <c:dLbl>
              <c:idx val="6"/>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19F-478A-956B-CAFEC1FB688C}"/>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Hearing loss/partially deaf</c:v>
                </c:pt>
                <c:pt idx="1">
                  <c:v>Tinnitus (ringing in the ears)</c:v>
                </c:pt>
                <c:pt idx="2">
                  <c:v>Deaf in one ear</c:v>
                </c:pt>
                <c:pt idx="3">
                  <c:v>Total deafness</c:v>
                </c:pt>
                <c:pt idx="4">
                  <c:v>Meniere's Disease</c:v>
                </c:pt>
                <c:pt idx="5">
                  <c:v>Otitis Media (ear infection)</c:v>
                </c:pt>
                <c:pt idx="6">
                  <c:v>Other (specify)</c:v>
                </c:pt>
              </c:strCache>
            </c:strRef>
          </c:cat>
          <c:val>
            <c:numRef>
              <c:f>Sheet1!$B$2:$B$8</c:f>
              <c:numCache>
                <c:formatCode>0</c:formatCode>
                <c:ptCount val="7"/>
                <c:pt idx="0">
                  <c:v>78.181311453470002</c:v>
                </c:pt>
                <c:pt idx="1">
                  <c:v>39.649405940459999</c:v>
                </c:pt>
                <c:pt idx="2">
                  <c:v>8.4099081216400009</c:v>
                </c:pt>
                <c:pt idx="3">
                  <c:v>2.6175657938920001</c:v>
                </c:pt>
                <c:pt idx="4">
                  <c:v>2.506876582516</c:v>
                </c:pt>
                <c:pt idx="5" formatCode="0.0">
                  <c:v>0.32376010047640003</c:v>
                </c:pt>
                <c:pt idx="6">
                  <c:v>7.2888575616299995</c:v>
                </c:pt>
              </c:numCache>
            </c:numRef>
          </c:val>
          <c:extLst>
            <c:ext xmlns:c16="http://schemas.microsoft.com/office/drawing/2014/chart" uri="{C3380CC4-5D6E-409C-BE32-E72D297353CC}">
              <c16:uniqueId val="{00000006-819F-478A-956B-CAFEC1FB688C}"/>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28193796611765"/>
          <c:y val="9.8562204826479372E-2"/>
          <c:w val="0.5071806203388235"/>
          <c:h val="0.84581741184339576"/>
        </c:manualLayout>
      </c:layout>
      <c:barChart>
        <c:barDir val="bar"/>
        <c:grouping val="clustered"/>
        <c:varyColors val="0"/>
        <c:ser>
          <c:idx val="0"/>
          <c:order val="0"/>
          <c:tx>
            <c:strRef>
              <c:f>Sheet1!$B$1</c:f>
              <c:strCache>
                <c:ptCount val="1"/>
                <c:pt idx="0">
                  <c:v>Yes</c:v>
                </c:pt>
              </c:strCache>
            </c:strRef>
          </c:tx>
          <c:spPr>
            <a:solidFill>
              <a:schemeClr val="accent5"/>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19F-478A-956B-CAFEC1FB688C}"/>
                </c:ext>
              </c:extLst>
            </c:dLbl>
            <c:dLbl>
              <c:idx val="1"/>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19F-478A-956B-CAFEC1FB688C}"/>
                </c:ext>
              </c:extLst>
            </c:dLbl>
            <c:dLbl>
              <c:idx val="2"/>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19F-478A-956B-CAFEC1FB688C}"/>
                </c:ext>
              </c:extLst>
            </c:dLbl>
            <c:dLbl>
              <c:idx val="4"/>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19F-478A-956B-CAFEC1FB688C}"/>
                </c:ext>
              </c:extLst>
            </c:dLbl>
            <c:dLbl>
              <c:idx val="5"/>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19F-478A-956B-CAFEC1FB688C}"/>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Short-sightedness / Myopia / difficulty seeing objects in the distance</c:v>
                </c:pt>
                <c:pt idx="1">
                  <c:v>Long-sightedness / Hyperopia / difficulty seeing objects close up</c:v>
                </c:pt>
                <c:pt idx="2">
                  <c:v>Astigmatism</c:v>
                </c:pt>
                <c:pt idx="3">
                  <c:v>Other age-related sight problems / Presbyopia</c:v>
                </c:pt>
                <c:pt idx="4">
                  <c:v>Macular degeneration</c:v>
                </c:pt>
                <c:pt idx="5">
                  <c:v>Other (please specify)</c:v>
                </c:pt>
              </c:strCache>
            </c:strRef>
          </c:cat>
          <c:val>
            <c:numRef>
              <c:f>Sheet1!$B$2:$B$7</c:f>
              <c:numCache>
                <c:formatCode>0</c:formatCode>
                <c:ptCount val="6"/>
                <c:pt idx="0">
                  <c:v>58.324902921270002</c:v>
                </c:pt>
                <c:pt idx="1">
                  <c:v>31.141562430710003</c:v>
                </c:pt>
                <c:pt idx="2">
                  <c:v>22.82018754277</c:v>
                </c:pt>
                <c:pt idx="3">
                  <c:v>17.20257097136</c:v>
                </c:pt>
                <c:pt idx="4">
                  <c:v>5.9387324297290007</c:v>
                </c:pt>
                <c:pt idx="5">
                  <c:v>11.627288328010001</c:v>
                </c:pt>
              </c:numCache>
            </c:numRef>
          </c:val>
          <c:extLst>
            <c:ext xmlns:c16="http://schemas.microsoft.com/office/drawing/2014/chart" uri="{C3380CC4-5D6E-409C-BE32-E72D297353CC}">
              <c16:uniqueId val="{00000006-819F-478A-956B-CAFEC1FB688C}"/>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28193796611765"/>
          <c:y val="0.10022870324292041"/>
          <c:w val="0.5071806203388235"/>
          <c:h val="0.84581741184339576"/>
        </c:manualLayout>
      </c:layout>
      <c:barChart>
        <c:barDir val="bar"/>
        <c:grouping val="clustered"/>
        <c:varyColors val="0"/>
        <c:ser>
          <c:idx val="0"/>
          <c:order val="0"/>
          <c:tx>
            <c:strRef>
              <c:f>Sheet1!$B$1</c:f>
              <c:strCache>
                <c:ptCount val="1"/>
                <c:pt idx="0">
                  <c:v>Yes</c:v>
                </c:pt>
              </c:strCache>
            </c:strRef>
          </c:tx>
          <c:spPr>
            <a:solidFill>
              <a:schemeClr val="accent5"/>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19F-478A-956B-CAFEC1FB688C}"/>
                </c:ext>
              </c:extLst>
            </c:dLbl>
            <c:dLbl>
              <c:idx val="1"/>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19F-478A-956B-CAFEC1FB688C}"/>
                </c:ext>
              </c:extLst>
            </c:dLbl>
            <c:dLbl>
              <c:idx val="2"/>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19F-478A-956B-CAFEC1FB688C}"/>
                </c:ext>
              </c:extLst>
            </c:dLbl>
            <c:dLbl>
              <c:idx val="4"/>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19F-478A-956B-CAFEC1FB688C}"/>
                </c:ext>
              </c:extLst>
            </c:dLbl>
            <c:dLbl>
              <c:idx val="5"/>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19F-478A-956B-CAFEC1FB688C}"/>
                </c:ext>
              </c:extLst>
            </c:dLbl>
            <c:dLbl>
              <c:idx val="6"/>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19F-478A-956B-CAFEC1FB688C}"/>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Subtitles</c:v>
                </c:pt>
                <c:pt idx="1">
                  <c:v>Live captions</c:v>
                </c:pt>
                <c:pt idx="2">
                  <c:v>Dubbing</c:v>
                </c:pt>
                <c:pt idx="3">
                  <c:v>Closed captions</c:v>
                </c:pt>
                <c:pt idx="4">
                  <c:v>Audio Description</c:v>
                </c:pt>
                <c:pt idx="5">
                  <c:v>Sign language (where provided)</c:v>
                </c:pt>
                <c:pt idx="6">
                  <c:v>Other</c:v>
                </c:pt>
              </c:strCache>
            </c:strRef>
          </c:cat>
          <c:val>
            <c:numRef>
              <c:f>Sheet1!$B$2:$B$8</c:f>
              <c:numCache>
                <c:formatCode>0</c:formatCode>
                <c:ptCount val="7"/>
                <c:pt idx="0">
                  <c:v>54.362663970089997</c:v>
                </c:pt>
                <c:pt idx="1">
                  <c:v>28.872060254780003</c:v>
                </c:pt>
                <c:pt idx="2">
                  <c:v>23.38598707417</c:v>
                </c:pt>
                <c:pt idx="3">
                  <c:v>10.005817360749999</c:v>
                </c:pt>
                <c:pt idx="4">
                  <c:v>4.4460640614570002</c:v>
                </c:pt>
                <c:pt idx="5">
                  <c:v>1.593542609899</c:v>
                </c:pt>
                <c:pt idx="6" formatCode="0.0">
                  <c:v>0.2825877976865</c:v>
                </c:pt>
              </c:numCache>
            </c:numRef>
          </c:val>
          <c:extLst>
            <c:ext xmlns:c16="http://schemas.microsoft.com/office/drawing/2014/chart" uri="{C3380CC4-5D6E-409C-BE32-E72D297353CC}">
              <c16:uniqueId val="{00000006-819F-478A-956B-CAFEC1FB688C}"/>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002986285484721"/>
          <c:y val="9.8562204826479372E-2"/>
          <c:w val="0.46997013714515268"/>
          <c:h val="0.84581741184339576"/>
        </c:manualLayout>
      </c:layout>
      <c:barChart>
        <c:barDir val="bar"/>
        <c:grouping val="clustered"/>
        <c:varyColors val="0"/>
        <c:ser>
          <c:idx val="0"/>
          <c:order val="0"/>
          <c:tx>
            <c:strRef>
              <c:f>Sheet1!$B$1</c:f>
              <c:strCache>
                <c:ptCount val="1"/>
                <c:pt idx="0">
                  <c:v>Yes</c:v>
                </c:pt>
              </c:strCache>
            </c:strRef>
          </c:tx>
          <c:spPr>
            <a:solidFill>
              <a:srgbClr val="9B2CB8"/>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19F-478A-956B-CAFEC1FB688C}"/>
                </c:ext>
              </c:extLst>
            </c:dLbl>
            <c:dLbl>
              <c:idx val="1"/>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19F-478A-956B-CAFEC1FB688C}"/>
                </c:ext>
              </c:extLst>
            </c:dLbl>
            <c:dLbl>
              <c:idx val="2"/>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19F-478A-956B-CAFEC1FB688C}"/>
                </c:ext>
              </c:extLst>
            </c:dLbl>
            <c:dLbl>
              <c:idx val="4"/>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19F-478A-956B-CAFEC1FB688C}"/>
                </c:ext>
              </c:extLst>
            </c:dLbl>
            <c:dLbl>
              <c:idx val="5"/>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19F-478A-956B-CAFEC1FB688C}"/>
                </c:ext>
              </c:extLst>
            </c:dLbl>
            <c:dLbl>
              <c:idx val="6"/>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19F-478A-956B-CAFEC1FB688C}"/>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Volume control / Turning the volume up</c:v>
                </c:pt>
                <c:pt idx="1">
                  <c:v>Mute function</c:v>
                </c:pt>
                <c:pt idx="2">
                  <c:v>Changing visual screen settings, such as text size, contrast or zoom</c:v>
                </c:pt>
                <c:pt idx="3">
                  <c:v>Using remote as a microphone (to talk into the remote to operate the TV)</c:v>
                </c:pt>
                <c:pt idx="4">
                  <c:v>Voice guidance (to allow people who are blind or have low vision to control their TVs)</c:v>
                </c:pt>
                <c:pt idx="5">
                  <c:v>Other</c:v>
                </c:pt>
                <c:pt idx="6">
                  <c:v>None of the these</c:v>
                </c:pt>
              </c:strCache>
            </c:strRef>
          </c:cat>
          <c:val>
            <c:numRef>
              <c:f>Sheet1!$B$2:$B$8</c:f>
              <c:numCache>
                <c:formatCode>0</c:formatCode>
                <c:ptCount val="7"/>
                <c:pt idx="0">
                  <c:v>63.739040322939999</c:v>
                </c:pt>
                <c:pt idx="1">
                  <c:v>22.466245613430001</c:v>
                </c:pt>
                <c:pt idx="2">
                  <c:v>9.9185261436090002</c:v>
                </c:pt>
                <c:pt idx="3">
                  <c:v>9.8076080007060007</c:v>
                </c:pt>
                <c:pt idx="4">
                  <c:v>1.8033222993510001</c:v>
                </c:pt>
                <c:pt idx="5" formatCode="0.0">
                  <c:v>0.2421636339306</c:v>
                </c:pt>
                <c:pt idx="6">
                  <c:v>29.581964302559999</c:v>
                </c:pt>
              </c:numCache>
            </c:numRef>
          </c:val>
          <c:extLst>
            <c:ext xmlns:c16="http://schemas.microsoft.com/office/drawing/2014/chart" uri="{C3380CC4-5D6E-409C-BE32-E72D297353CC}">
              <c16:uniqueId val="{00000006-819F-478A-956B-CAFEC1FB688C}"/>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23214501572731"/>
          <c:y val="9.8562204826479372E-2"/>
          <c:w val="0.52176785498427269"/>
          <c:h val="0.84581741184339576"/>
        </c:manualLayout>
      </c:layout>
      <c:barChart>
        <c:barDir val="bar"/>
        <c:grouping val="clustered"/>
        <c:varyColors val="0"/>
        <c:ser>
          <c:idx val="0"/>
          <c:order val="0"/>
          <c:tx>
            <c:strRef>
              <c:f>Sheet1!$B$1</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FM radio</c:v>
                </c:pt>
                <c:pt idx="1">
                  <c:v>Online music streaming services</c:v>
                </c:pt>
                <c:pt idx="2">
                  <c:v>Podcasts</c:v>
                </c:pt>
                <c:pt idx="3">
                  <c:v>AM radio</c:v>
                </c:pt>
                <c:pt idx="4">
                  <c:v>Radio via the internet or an app (excluding podcasts)</c:v>
                </c:pt>
                <c:pt idx="5">
                  <c:v>Digital radio (DAB)</c:v>
                </c:pt>
                <c:pt idx="6">
                  <c:v>None of these</c:v>
                </c:pt>
              </c:strCache>
            </c:strRef>
          </c:cat>
          <c:val>
            <c:numRef>
              <c:f>Sheet1!$B$2:$B$8</c:f>
              <c:numCache>
                <c:formatCode>0</c:formatCode>
                <c:ptCount val="7"/>
                <c:pt idx="0">
                  <c:v>56.854194261250001</c:v>
                </c:pt>
                <c:pt idx="1">
                  <c:v>55.016165039919997</c:v>
                </c:pt>
                <c:pt idx="2">
                  <c:v>24.52615086398</c:v>
                </c:pt>
                <c:pt idx="3">
                  <c:v>21.82057225282</c:v>
                </c:pt>
                <c:pt idx="4">
                  <c:v>14.882858372819999</c:v>
                </c:pt>
                <c:pt idx="5">
                  <c:v>14.345666544669999</c:v>
                </c:pt>
                <c:pt idx="6">
                  <c:v>8.6040697618279989</c:v>
                </c:pt>
              </c:numCache>
            </c:numRef>
          </c:val>
          <c:extLst>
            <c:ext xmlns:c16="http://schemas.microsoft.com/office/drawing/2014/chart" uri="{C3380CC4-5D6E-409C-BE32-E72D297353CC}">
              <c16:uniqueId val="{00000006-2ACC-4B48-9E5B-86744AA901B3}"/>
            </c:ext>
          </c:extLst>
        </c:ser>
        <c:ser>
          <c:idx val="1"/>
          <c:order val="1"/>
          <c:tx>
            <c:strRef>
              <c:f>Sheet1!$C$1</c:f>
              <c:strCache>
                <c:ptCount val="1"/>
                <c:pt idx="0">
                  <c:v>2022</c:v>
                </c:pt>
              </c:strCache>
            </c:strRef>
          </c:tx>
          <c:spPr>
            <a:solidFill>
              <a:srgbClr val="1F698E"/>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580-4822-918B-751FF7BD6406}"/>
                </c:ext>
              </c:extLst>
            </c:dLbl>
            <c:dLbl>
              <c:idx val="1"/>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580-4822-918B-751FF7BD6406}"/>
                </c:ext>
              </c:extLst>
            </c:dLbl>
            <c:dLbl>
              <c:idx val="3"/>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580-4822-918B-751FF7BD6406}"/>
                </c:ext>
              </c:extLst>
            </c:dLbl>
            <c:dLbl>
              <c:idx val="4"/>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580-4822-918B-751FF7BD6406}"/>
                </c:ext>
              </c:extLst>
            </c:dLbl>
            <c:dLbl>
              <c:idx val="5"/>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580-4822-918B-751FF7BD6406}"/>
                </c:ext>
              </c:extLst>
            </c:dLbl>
            <c:dLbl>
              <c:idx val="6"/>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580-4822-918B-751FF7BD640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FM radio</c:v>
                </c:pt>
                <c:pt idx="1">
                  <c:v>Online music streaming services</c:v>
                </c:pt>
                <c:pt idx="2">
                  <c:v>Podcasts</c:v>
                </c:pt>
                <c:pt idx="3">
                  <c:v>AM radio</c:v>
                </c:pt>
                <c:pt idx="4">
                  <c:v>Radio via the internet or an app (excluding podcasts)</c:v>
                </c:pt>
                <c:pt idx="5">
                  <c:v>Digital radio (DAB)</c:v>
                </c:pt>
                <c:pt idx="6">
                  <c:v>None of these</c:v>
                </c:pt>
              </c:strCache>
            </c:strRef>
          </c:cat>
          <c:val>
            <c:numRef>
              <c:f>Sheet1!$C$2:$C$8</c:f>
              <c:numCache>
                <c:formatCode>0</c:formatCode>
                <c:ptCount val="7"/>
                <c:pt idx="0">
                  <c:v>57.012413587809995</c:v>
                </c:pt>
                <c:pt idx="1">
                  <c:v>50.772448096409995</c:v>
                </c:pt>
                <c:pt idx="2">
                  <c:v>24.329717670760001</c:v>
                </c:pt>
                <c:pt idx="3">
                  <c:v>20.897441939860002</c:v>
                </c:pt>
                <c:pt idx="4">
                  <c:v>13.632201826029998</c:v>
                </c:pt>
                <c:pt idx="5">
                  <c:v>13.674820474919999</c:v>
                </c:pt>
                <c:pt idx="6">
                  <c:v>11.09473677205</c:v>
                </c:pt>
              </c:numCache>
            </c:numRef>
          </c:val>
          <c:extLst>
            <c:ext xmlns:c16="http://schemas.microsoft.com/office/drawing/2014/chart" uri="{C3380CC4-5D6E-409C-BE32-E72D297353CC}">
              <c16:uniqueId val="{00000000-5EEC-4244-8D18-C116E5620F87}"/>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75"/>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layout>
        <c:manualLayout>
          <c:xMode val="edge"/>
          <c:yMode val="edge"/>
          <c:x val="0.86166645909797979"/>
          <c:y val="0.45425417311899119"/>
          <c:w val="9.8862190597782271E-2"/>
          <c:h val="0.131271545061782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23214501572731"/>
          <c:y val="9.8562204826479372E-2"/>
          <c:w val="0.52176785498427269"/>
          <c:h val="0.84581741184339576"/>
        </c:manualLayout>
      </c:layout>
      <c:barChart>
        <c:barDir val="bar"/>
        <c:grouping val="clustered"/>
        <c:varyColors val="0"/>
        <c:ser>
          <c:idx val="0"/>
          <c:order val="0"/>
          <c:tx>
            <c:strRef>
              <c:f>Sheet1!$B$1</c:f>
              <c:strCache>
                <c:ptCount val="1"/>
                <c:pt idx="0">
                  <c:v>2023</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Society &amp; Culture</c:v>
                </c:pt>
                <c:pt idx="1">
                  <c:v>Lifestyle &amp; Health</c:v>
                </c:pt>
                <c:pt idx="2">
                  <c:v>News &amp; Politics</c:v>
                </c:pt>
                <c:pt idx="3">
                  <c:v>Comedy</c:v>
                </c:pt>
                <c:pt idx="4">
                  <c:v>Educational</c:v>
                </c:pt>
                <c:pt idx="5">
                  <c:v>True crime</c:v>
                </c:pt>
                <c:pt idx="6">
                  <c:v>Sports &amp; Recreation</c:v>
                </c:pt>
                <c:pt idx="7">
                  <c:v>Arts &amp; Entertainment</c:v>
                </c:pt>
                <c:pt idx="8">
                  <c:v>Music</c:v>
                </c:pt>
                <c:pt idx="9">
                  <c:v>Business &amp; Technology</c:v>
                </c:pt>
                <c:pt idx="10">
                  <c:v>Fiction / stories</c:v>
                </c:pt>
                <c:pt idx="11">
                  <c:v>Kids &amp; Family</c:v>
                </c:pt>
                <c:pt idx="12">
                  <c:v>Games</c:v>
                </c:pt>
                <c:pt idx="13">
                  <c:v>Other (please specify)</c:v>
                </c:pt>
              </c:strCache>
            </c:strRef>
          </c:cat>
          <c:val>
            <c:numRef>
              <c:f>Sheet1!$B$2:$B$15</c:f>
              <c:numCache>
                <c:formatCode>0</c:formatCode>
                <c:ptCount val="14"/>
                <c:pt idx="0">
                  <c:v>37.25138756906</c:v>
                </c:pt>
                <c:pt idx="1">
                  <c:v>29.94624605444</c:v>
                </c:pt>
                <c:pt idx="2">
                  <c:v>28.059286128209997</c:v>
                </c:pt>
                <c:pt idx="3">
                  <c:v>27.603699893970003</c:v>
                </c:pt>
                <c:pt idx="4">
                  <c:v>26.819694544200001</c:v>
                </c:pt>
                <c:pt idx="5">
                  <c:v>20.816209718590002</c:v>
                </c:pt>
                <c:pt idx="6">
                  <c:v>19.659731127760001</c:v>
                </c:pt>
                <c:pt idx="7">
                  <c:v>15.911605755870001</c:v>
                </c:pt>
                <c:pt idx="8">
                  <c:v>13.02164976295</c:v>
                </c:pt>
                <c:pt idx="9">
                  <c:v>12.614011488410002</c:v>
                </c:pt>
                <c:pt idx="10">
                  <c:v>9.5669575809729999</c:v>
                </c:pt>
                <c:pt idx="11">
                  <c:v>8.2014464253299995</c:v>
                </c:pt>
                <c:pt idx="12">
                  <c:v>7.495674793609</c:v>
                </c:pt>
                <c:pt idx="13">
                  <c:v>2.9604752334780002</c:v>
                </c:pt>
              </c:numCache>
            </c:numRef>
          </c:val>
          <c:extLst>
            <c:ext xmlns:c16="http://schemas.microsoft.com/office/drawing/2014/chart" uri="{C3380CC4-5D6E-409C-BE32-E72D297353CC}">
              <c16:uniqueId val="{00000006-2ACC-4B48-9E5B-86744AA901B3}"/>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75"/>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876036357528548"/>
          <c:y val="9.8562204826479344E-2"/>
          <c:w val="0.55123963642471452"/>
          <c:h val="0.86417747287975644"/>
        </c:manualLayout>
      </c:layout>
      <c:barChart>
        <c:barDir val="bar"/>
        <c:grouping val="clustered"/>
        <c:varyColors val="0"/>
        <c:ser>
          <c:idx val="0"/>
          <c:order val="0"/>
          <c:tx>
            <c:strRef>
              <c:f>Sheet1!$B$1</c:f>
              <c:strCache>
                <c:ptCount val="1"/>
                <c:pt idx="0">
                  <c:v>2023</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For entertainment, enjoyment, or relaxation</c:v>
                </c:pt>
                <c:pt idx="1">
                  <c:v>I can listen to the types of content I like</c:v>
                </c:pt>
                <c:pt idx="2">
                  <c:v>So that I can multi-task while listening</c:v>
                </c:pt>
                <c:pt idx="3">
                  <c:v>It’s convenient to listen to while in the car / in transit</c:v>
                </c:pt>
                <c:pt idx="4">
                  <c:v>To learn something new / for self-improvement</c:v>
                </c:pt>
                <c:pt idx="5">
                  <c:v>I can access them wherever I am</c:v>
                </c:pt>
                <c:pt idx="6">
                  <c:v>It was free</c:v>
                </c:pt>
                <c:pt idx="7">
                  <c:v>It was on a platform I was already using</c:v>
                </c:pt>
                <c:pt idx="8">
                  <c:v>To listen to less known or specialised content</c:v>
                </c:pt>
                <c:pt idx="9">
                  <c:v>It was recommended to me</c:v>
                </c:pt>
                <c:pt idx="10">
                  <c:v>Less eye strain than reading</c:v>
                </c:pt>
                <c:pt idx="11">
                  <c:v>Work or professional use</c:v>
                </c:pt>
                <c:pt idx="12">
                  <c:v>Formal education or study</c:v>
                </c:pt>
                <c:pt idx="13">
                  <c:v>They are accessible for me</c:v>
                </c:pt>
                <c:pt idx="14">
                  <c:v>Other (please specify)</c:v>
                </c:pt>
              </c:strCache>
            </c:strRef>
          </c:cat>
          <c:val>
            <c:numRef>
              <c:f>Sheet1!$B$2:$B$16</c:f>
              <c:numCache>
                <c:formatCode>0</c:formatCode>
                <c:ptCount val="15"/>
                <c:pt idx="0">
                  <c:v>65.957197586060005</c:v>
                </c:pt>
                <c:pt idx="1">
                  <c:v>49.072043827990001</c:v>
                </c:pt>
                <c:pt idx="2">
                  <c:v>45.727109644990001</c:v>
                </c:pt>
                <c:pt idx="3">
                  <c:v>45.620719514459999</c:v>
                </c:pt>
                <c:pt idx="4">
                  <c:v>43.002055268009997</c:v>
                </c:pt>
                <c:pt idx="5">
                  <c:v>33.9411048451</c:v>
                </c:pt>
                <c:pt idx="6">
                  <c:v>33.604868315699996</c:v>
                </c:pt>
                <c:pt idx="7">
                  <c:v>24.9379040687</c:v>
                </c:pt>
                <c:pt idx="8">
                  <c:v>23.070378841210001</c:v>
                </c:pt>
                <c:pt idx="9">
                  <c:v>10.5390864175</c:v>
                </c:pt>
                <c:pt idx="10">
                  <c:v>9.4866642710020006</c:v>
                </c:pt>
                <c:pt idx="11">
                  <c:v>7.5358806121479995</c:v>
                </c:pt>
                <c:pt idx="12">
                  <c:v>5.7733068352050001</c:v>
                </c:pt>
                <c:pt idx="13">
                  <c:v>2.1524405067310002</c:v>
                </c:pt>
                <c:pt idx="14">
                  <c:v>0.9220290392696</c:v>
                </c:pt>
              </c:numCache>
            </c:numRef>
          </c:val>
          <c:extLst>
            <c:ext xmlns:c16="http://schemas.microsoft.com/office/drawing/2014/chart" uri="{C3380CC4-5D6E-409C-BE32-E72D297353CC}">
              <c16:uniqueId val="{00000006-2ACC-4B48-9E5B-86744AA901B3}"/>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sng" strike="noStrike" kern="1200" spc="0" baseline="0">
                <a:solidFill>
                  <a:schemeClr val="tx1"/>
                </a:solidFill>
                <a:latin typeface="+mn-lt"/>
                <a:ea typeface="+mn-ea"/>
                <a:cs typeface="+mn-cs"/>
              </a:defRPr>
            </a:pPr>
            <a:r>
              <a:rPr lang="en-US" sz="1000" b="0" i="0" u="sng" strike="noStrike" kern="1200" spc="0" baseline="0" dirty="0">
                <a:solidFill>
                  <a:schemeClr val="tx1"/>
                </a:solidFill>
              </a:rPr>
              <a:t>Confidence in doing various tasks when accessing screen content</a:t>
            </a:r>
          </a:p>
          <a:p>
            <a:pPr>
              <a:defRPr sz="1000" u="sng">
                <a:solidFill>
                  <a:schemeClr val="tx1"/>
                </a:solidFill>
              </a:defRPr>
            </a:pPr>
            <a:r>
              <a:rPr lang="en-US" sz="1000" b="0" i="0" u="sng" strike="noStrike" kern="1200" spc="0" baseline="0" dirty="0">
                <a:solidFill>
                  <a:schemeClr val="tx1"/>
                </a:solidFill>
              </a:rPr>
              <a:t>(% net very confident + somewhat confident)</a:t>
            </a:r>
            <a:endParaRPr lang="en-AU" sz="1100" u="sng" dirty="0">
              <a:solidFill>
                <a:schemeClr val="tx1"/>
              </a:solidFill>
            </a:endParaRPr>
          </a:p>
        </c:rich>
      </c:tx>
      <c:layout>
        <c:manualLayout>
          <c:xMode val="edge"/>
          <c:yMode val="edge"/>
          <c:x val="6.9687696506453289E-2"/>
          <c:y val="2.4005281161855609E-2"/>
        </c:manualLayout>
      </c:layout>
      <c:overlay val="0"/>
      <c:spPr>
        <a:noFill/>
        <a:ln>
          <a:noFill/>
        </a:ln>
        <a:effectLst/>
      </c:spPr>
      <c:txPr>
        <a:bodyPr rot="0" spcFirstLastPara="1" vertOverflow="ellipsis" vert="horz" wrap="square" anchor="ctr" anchorCtr="1"/>
        <a:lstStyle/>
        <a:p>
          <a:pPr>
            <a:defRPr sz="1000" b="0" i="0" u="sng"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49356718844917841"/>
          <c:y val="0.20287426765203906"/>
          <c:w val="0.42502442110174959"/>
          <c:h val="0.79712560385332021"/>
        </c:manualLayout>
      </c:layout>
      <c:barChart>
        <c:barDir val="bar"/>
        <c:grouping val="clustered"/>
        <c:varyColors val="0"/>
        <c:ser>
          <c:idx val="0"/>
          <c:order val="0"/>
          <c:tx>
            <c:strRef>
              <c:f>Sheet1!$B$1</c:f>
              <c:strCache>
                <c:ptCount val="1"/>
                <c:pt idx="0">
                  <c:v>2023</c:v>
                </c:pt>
              </c:strCache>
            </c:strRef>
          </c:tx>
          <c:spPr>
            <a:solidFill>
              <a:srgbClr val="1F69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Downloading or streaming pirated content</c:v>
                </c:pt>
                <c:pt idx="1">
                  <c:v>Using a Virtual Private Network (VPN) to access content</c:v>
                </c:pt>
                <c:pt idx="2">
                  <c:v>Changing/using accessibility settings on different platforms</c:v>
                </c:pt>
                <c:pt idx="3">
                  <c:v>Changing the language or country settings on different platforms</c:v>
                </c:pt>
              </c:strCache>
            </c:strRef>
          </c:cat>
          <c:val>
            <c:numRef>
              <c:f>Sheet1!$B$2:$B$5</c:f>
              <c:numCache>
                <c:formatCode>0%</c:formatCode>
                <c:ptCount val="4"/>
                <c:pt idx="0">
                  <c:v>0.23</c:v>
                </c:pt>
                <c:pt idx="1">
                  <c:v>0.28999999999999998</c:v>
                </c:pt>
                <c:pt idx="2">
                  <c:v>0.46</c:v>
                </c:pt>
                <c:pt idx="3">
                  <c:v>0.52</c:v>
                </c:pt>
              </c:numCache>
            </c:numRef>
          </c:val>
          <c:extLst>
            <c:ext xmlns:c16="http://schemas.microsoft.com/office/drawing/2014/chart" uri="{C3380CC4-5D6E-409C-BE32-E72D297353CC}">
              <c16:uniqueId val="{00000000-CEB7-428C-A6EC-23AF24CC9837}"/>
            </c:ext>
          </c:extLst>
        </c:ser>
        <c:dLbls>
          <c:showLegendKey val="0"/>
          <c:showVal val="0"/>
          <c:showCatName val="0"/>
          <c:showSerName val="0"/>
          <c:showPercent val="0"/>
          <c:showBubbleSize val="0"/>
        </c:dLbls>
        <c:gapWidth val="36"/>
        <c:axId val="701555096"/>
        <c:axId val="701556176"/>
      </c:barChart>
      <c:catAx>
        <c:axId val="7015550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n-US"/>
          </a:p>
        </c:txPr>
        <c:crossAx val="701556176"/>
        <c:crosses val="autoZero"/>
        <c:auto val="1"/>
        <c:lblAlgn val="ctr"/>
        <c:lblOffset val="100"/>
        <c:noMultiLvlLbl val="0"/>
      </c:catAx>
      <c:valAx>
        <c:axId val="701556176"/>
        <c:scaling>
          <c:orientation val="minMax"/>
          <c:max val="1"/>
        </c:scaling>
        <c:delete val="1"/>
        <c:axPos val="b"/>
        <c:numFmt formatCode="0%" sourceLinked="1"/>
        <c:majorTickMark val="out"/>
        <c:minorTickMark val="none"/>
        <c:tickLblPos val="nextTo"/>
        <c:crossAx val="701555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28193796611765"/>
          <c:y val="9.8562204826479372E-2"/>
          <c:w val="0.5071806203388235"/>
          <c:h val="0.84581741184339576"/>
        </c:manualLayout>
      </c:layout>
      <c:barChart>
        <c:barDir val="bar"/>
        <c:grouping val="clustered"/>
        <c:varyColors val="0"/>
        <c:ser>
          <c:idx val="0"/>
          <c:order val="0"/>
          <c:tx>
            <c:strRef>
              <c:f>Sheet1!$B$1</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Broadcast signal / antenna</c:v>
                </c:pt>
                <c:pt idx="1">
                  <c:v>On-demand TV apps through a smart TV</c:v>
                </c:pt>
                <c:pt idx="2">
                  <c:v>On-demand apps through an internet-connected device plugged into a television</c:v>
                </c:pt>
                <c:pt idx="3">
                  <c:v>On-demand TV apps through a device other than a television</c:v>
                </c:pt>
                <c:pt idx="4">
                  <c:v>A Pay TV set-top box through cable or satellite</c:v>
                </c:pt>
                <c:pt idx="5">
                  <c:v>A VAST box / VAST satellite dish</c:v>
                </c:pt>
                <c:pt idx="6">
                  <c:v>Other</c:v>
                </c:pt>
              </c:strCache>
            </c:strRef>
          </c:cat>
          <c:val>
            <c:numRef>
              <c:f>Sheet1!$B$2:$B$8</c:f>
              <c:numCache>
                <c:formatCode>0</c:formatCode>
                <c:ptCount val="7"/>
                <c:pt idx="0">
                  <c:v>60.807819215750001</c:v>
                </c:pt>
                <c:pt idx="1">
                  <c:v>36.973948543169996</c:v>
                </c:pt>
                <c:pt idx="2">
                  <c:v>23.295460579409998</c:v>
                </c:pt>
                <c:pt idx="3">
                  <c:v>20.288985484459999</c:v>
                </c:pt>
                <c:pt idx="4">
                  <c:v>13.859926910440002</c:v>
                </c:pt>
                <c:pt idx="5">
                  <c:v>2.1010501015529996</c:v>
                </c:pt>
                <c:pt idx="6" formatCode="0.0">
                  <c:v>0.3870766604775</c:v>
                </c:pt>
              </c:numCache>
            </c:numRef>
          </c:val>
          <c:extLst>
            <c:ext xmlns:c16="http://schemas.microsoft.com/office/drawing/2014/chart" uri="{C3380CC4-5D6E-409C-BE32-E72D297353CC}">
              <c16:uniqueId val="{00000006-D63C-467A-91E9-A17365B4CA77}"/>
            </c:ext>
          </c:extLst>
        </c:ser>
        <c:ser>
          <c:idx val="1"/>
          <c:order val="1"/>
          <c:tx>
            <c:strRef>
              <c:f>Sheet1!$C$1</c:f>
              <c:strCache>
                <c:ptCount val="1"/>
                <c:pt idx="0">
                  <c:v>2022</c:v>
                </c:pt>
              </c:strCache>
            </c:strRef>
          </c:tx>
          <c:spPr>
            <a:solidFill>
              <a:srgbClr val="156B8D"/>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B09-4304-AF0E-1A04F6296C5D}"/>
                </c:ext>
              </c:extLst>
            </c:dLbl>
            <c:dLbl>
              <c:idx val="1"/>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B09-4304-AF0E-1A04F6296C5D}"/>
                </c:ext>
              </c:extLst>
            </c:dLbl>
            <c:dLbl>
              <c:idx val="3"/>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B09-4304-AF0E-1A04F6296C5D}"/>
                </c:ext>
              </c:extLst>
            </c:dLbl>
            <c:dLbl>
              <c:idx val="4"/>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B09-4304-AF0E-1A04F6296C5D}"/>
                </c:ext>
              </c:extLst>
            </c:dLbl>
            <c:dLbl>
              <c:idx val="5"/>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B09-4304-AF0E-1A04F6296C5D}"/>
                </c:ext>
              </c:extLst>
            </c:dLbl>
            <c:dLbl>
              <c:idx val="6"/>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B09-4304-AF0E-1A04F6296C5D}"/>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Broadcast signal / antenna</c:v>
                </c:pt>
                <c:pt idx="1">
                  <c:v>On-demand TV apps through a smart TV</c:v>
                </c:pt>
                <c:pt idx="2">
                  <c:v>On-demand apps through an internet-connected device plugged into a television</c:v>
                </c:pt>
                <c:pt idx="3">
                  <c:v>On-demand TV apps through a device other than a television</c:v>
                </c:pt>
                <c:pt idx="4">
                  <c:v>A Pay TV set-top box through cable or satellite</c:v>
                </c:pt>
                <c:pt idx="5">
                  <c:v>A VAST box / VAST satellite dish</c:v>
                </c:pt>
                <c:pt idx="6">
                  <c:v>Other</c:v>
                </c:pt>
              </c:strCache>
            </c:strRef>
          </c:cat>
          <c:val>
            <c:numRef>
              <c:f>Sheet1!$C$2:$C$8</c:f>
              <c:numCache>
                <c:formatCode>0</c:formatCode>
                <c:ptCount val="7"/>
                <c:pt idx="0">
                  <c:v>58.649375053639993</c:v>
                </c:pt>
                <c:pt idx="1">
                  <c:v>32.277306772149998</c:v>
                </c:pt>
                <c:pt idx="2">
                  <c:v>23.04686194108</c:v>
                </c:pt>
                <c:pt idx="3">
                  <c:v>18.6486020233</c:v>
                </c:pt>
                <c:pt idx="4">
                  <c:v>17.913424075729999</c:v>
                </c:pt>
                <c:pt idx="5">
                  <c:v>1.8576466614940002</c:v>
                </c:pt>
                <c:pt idx="6" formatCode="0.0">
                  <c:v>0.8358537541844</c:v>
                </c:pt>
              </c:numCache>
            </c:numRef>
          </c:val>
          <c:extLst>
            <c:ext xmlns:c16="http://schemas.microsoft.com/office/drawing/2014/chart" uri="{C3380CC4-5D6E-409C-BE32-E72D297353CC}">
              <c16:uniqueId val="{00000000-A4C7-4CF7-A9D3-7489B1D7BD7F}"/>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1569168"/>
        <c:crosses val="autoZero"/>
        <c:auto val="1"/>
        <c:lblAlgn val="ctr"/>
        <c:lblOffset val="100"/>
        <c:noMultiLvlLbl val="0"/>
      </c:catAx>
      <c:valAx>
        <c:axId val="141569168"/>
        <c:scaling>
          <c:orientation val="minMax"/>
          <c:max val="75"/>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layout>
        <c:manualLayout>
          <c:xMode val="edge"/>
          <c:yMode val="edge"/>
          <c:x val="0.8876773566828362"/>
          <c:y val="0.61587434735428837"/>
          <c:w val="9.885712103897118E-2"/>
          <c:h val="0.1051443159058295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28193796611765"/>
          <c:y val="9.8562204826479372E-2"/>
          <c:w val="0.5071806203388235"/>
          <c:h val="0.86936347566663608"/>
        </c:manualLayout>
      </c:layout>
      <c:barChart>
        <c:barDir val="bar"/>
        <c:grouping val="clustered"/>
        <c:varyColors val="0"/>
        <c:ser>
          <c:idx val="0"/>
          <c:order val="0"/>
          <c:tx>
            <c:strRef>
              <c:f>Sheet1!$B$1</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Broadcast signal / antenna</c:v>
                </c:pt>
                <c:pt idx="1">
                  <c:v>On-demand TV apps through a smart TV</c:v>
                </c:pt>
                <c:pt idx="2">
                  <c:v>A Pay TV set-top box through cable or satellite</c:v>
                </c:pt>
                <c:pt idx="3">
                  <c:v>On-demand apps through an internet-connected device plugged into a television</c:v>
                </c:pt>
                <c:pt idx="4">
                  <c:v>On-demand TV apps through a device other than a television</c:v>
                </c:pt>
                <c:pt idx="5">
                  <c:v>A VAST box / VAST satellite dish</c:v>
                </c:pt>
                <c:pt idx="6">
                  <c:v>Other</c:v>
                </c:pt>
              </c:strCache>
            </c:strRef>
          </c:cat>
          <c:val>
            <c:numRef>
              <c:f>Sheet1!$B$2:$B$8</c:f>
              <c:numCache>
                <c:formatCode>0</c:formatCode>
                <c:ptCount val="7"/>
                <c:pt idx="0">
                  <c:v>52.841009768199996</c:v>
                </c:pt>
                <c:pt idx="1">
                  <c:v>20.101867067449998</c:v>
                </c:pt>
                <c:pt idx="2">
                  <c:v>9.7325589470120004</c:v>
                </c:pt>
                <c:pt idx="3">
                  <c:v>9.2472390427779985</c:v>
                </c:pt>
                <c:pt idx="4">
                  <c:v>4.9071467793219998</c:v>
                </c:pt>
                <c:pt idx="5">
                  <c:v>1.564907288009</c:v>
                </c:pt>
                <c:pt idx="6">
                  <c:v>1.275690903016</c:v>
                </c:pt>
              </c:numCache>
            </c:numRef>
          </c:val>
          <c:extLst>
            <c:ext xmlns:c16="http://schemas.microsoft.com/office/drawing/2014/chart" uri="{C3380CC4-5D6E-409C-BE32-E72D297353CC}">
              <c16:uniqueId val="{00000006-D63C-467A-91E9-A17365B4CA77}"/>
            </c:ext>
          </c:extLst>
        </c:ser>
        <c:ser>
          <c:idx val="1"/>
          <c:order val="1"/>
          <c:tx>
            <c:strRef>
              <c:f>Sheet1!$C$1</c:f>
              <c:strCache>
                <c:ptCount val="1"/>
                <c:pt idx="0">
                  <c:v>2022</c:v>
                </c:pt>
              </c:strCache>
            </c:strRef>
          </c:tx>
          <c:spPr>
            <a:solidFill>
              <a:srgbClr val="156B8D"/>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D84-4EC8-B285-324FA152EE58}"/>
                </c:ext>
              </c:extLst>
            </c:dLbl>
            <c:dLbl>
              <c:idx val="1"/>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D84-4EC8-B285-324FA152EE58}"/>
                </c:ext>
              </c:extLst>
            </c:dLbl>
            <c:dLbl>
              <c:idx val="2"/>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D84-4EC8-B285-324FA152EE58}"/>
                </c:ext>
              </c:extLst>
            </c:dLbl>
            <c:dLbl>
              <c:idx val="4"/>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D84-4EC8-B285-324FA152EE58}"/>
                </c:ext>
              </c:extLst>
            </c:dLbl>
            <c:dLbl>
              <c:idx val="5"/>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D84-4EC8-B285-324FA152EE58}"/>
                </c:ext>
              </c:extLst>
            </c:dLbl>
            <c:dLbl>
              <c:idx val="6"/>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D84-4EC8-B285-324FA152EE58}"/>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Broadcast signal / antenna</c:v>
                </c:pt>
                <c:pt idx="1">
                  <c:v>On-demand TV apps through a smart TV</c:v>
                </c:pt>
                <c:pt idx="2">
                  <c:v>A Pay TV set-top box through cable or satellite</c:v>
                </c:pt>
                <c:pt idx="3">
                  <c:v>On-demand apps through an internet-connected device plugged into a television</c:v>
                </c:pt>
                <c:pt idx="4">
                  <c:v>On-demand TV apps through a device other than a television</c:v>
                </c:pt>
                <c:pt idx="5">
                  <c:v>A VAST box / VAST satellite dish</c:v>
                </c:pt>
                <c:pt idx="6">
                  <c:v>Other</c:v>
                </c:pt>
              </c:strCache>
            </c:strRef>
          </c:cat>
          <c:val>
            <c:numRef>
              <c:f>Sheet1!$C$2:$C$8</c:f>
              <c:numCache>
                <c:formatCode>0</c:formatCode>
                <c:ptCount val="7"/>
                <c:pt idx="0">
                  <c:v>45.078070944330001</c:v>
                </c:pt>
                <c:pt idx="1">
                  <c:v>18.948848368140002</c:v>
                </c:pt>
                <c:pt idx="2">
                  <c:v>16.786719796829999</c:v>
                </c:pt>
                <c:pt idx="3">
                  <c:v>12.664157642089998</c:v>
                </c:pt>
                <c:pt idx="4">
                  <c:v>4.5838032977759999</c:v>
                </c:pt>
                <c:pt idx="5">
                  <c:v>1.5664445280400001</c:v>
                </c:pt>
                <c:pt idx="6" formatCode="0.0">
                  <c:v>0.1283246699102</c:v>
                </c:pt>
              </c:numCache>
            </c:numRef>
          </c:val>
          <c:extLst>
            <c:ext xmlns:c16="http://schemas.microsoft.com/office/drawing/2014/chart" uri="{C3380CC4-5D6E-409C-BE32-E72D297353CC}">
              <c16:uniqueId val="{00000000-ACD6-4772-BAB6-6230B0DCD155}"/>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1569168"/>
        <c:crosses val="autoZero"/>
        <c:auto val="1"/>
        <c:lblAlgn val="ctr"/>
        <c:lblOffset val="100"/>
        <c:noMultiLvlLbl val="0"/>
      </c:catAx>
      <c:valAx>
        <c:axId val="141569168"/>
        <c:scaling>
          <c:orientation val="minMax"/>
          <c:max val="65"/>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372104823176795"/>
          <c:y val="9.8562043667386967E-2"/>
          <c:w val="0.52176797916060358"/>
          <c:h val="0.84581741184339576"/>
        </c:manualLayout>
      </c:layout>
      <c:barChart>
        <c:barDir val="bar"/>
        <c:grouping val="clustered"/>
        <c:varyColors val="0"/>
        <c:ser>
          <c:idx val="0"/>
          <c:order val="0"/>
          <c:tx>
            <c:strRef>
              <c:f>Sheet1!$B$1</c:f>
              <c:strCache>
                <c:ptCount val="1"/>
                <c:pt idx="0">
                  <c:v>2023</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Zero</c:v>
                </c:pt>
                <c:pt idx="1">
                  <c:v>One</c:v>
                </c:pt>
                <c:pt idx="2">
                  <c:v>Two</c:v>
                </c:pt>
                <c:pt idx="3">
                  <c:v>Three</c:v>
                </c:pt>
                <c:pt idx="4">
                  <c:v>Four</c:v>
                </c:pt>
                <c:pt idx="5">
                  <c:v>Five</c:v>
                </c:pt>
                <c:pt idx="6">
                  <c:v>Six</c:v>
                </c:pt>
              </c:strCache>
            </c:strRef>
          </c:cat>
          <c:val>
            <c:numRef>
              <c:f>Sheet1!$B$2:$B$8</c:f>
              <c:numCache>
                <c:formatCode>0</c:formatCode>
                <c:ptCount val="7"/>
                <c:pt idx="0">
                  <c:v>3.2106078308979997</c:v>
                </c:pt>
                <c:pt idx="1">
                  <c:v>34.955213765940002</c:v>
                </c:pt>
                <c:pt idx="2">
                  <c:v>34.28411825933</c:v>
                </c:pt>
                <c:pt idx="3">
                  <c:v>15.76934032087</c:v>
                </c:pt>
                <c:pt idx="4">
                  <c:v>7.1589830424500001</c:v>
                </c:pt>
                <c:pt idx="5">
                  <c:v>3.0288371460299999</c:v>
                </c:pt>
                <c:pt idx="6">
                  <c:v>0.91447958511080008</c:v>
                </c:pt>
              </c:numCache>
            </c:numRef>
          </c:val>
          <c:extLst>
            <c:ext xmlns:c16="http://schemas.microsoft.com/office/drawing/2014/chart" uri="{C3380CC4-5D6E-409C-BE32-E72D297353CC}">
              <c16:uniqueId val="{00000006-BD6B-44A5-A89B-79856D3147D0}"/>
            </c:ext>
          </c:extLst>
        </c:ser>
        <c:ser>
          <c:idx val="1"/>
          <c:order val="1"/>
          <c:tx>
            <c:strRef>
              <c:f>Sheet1!$C$1</c:f>
              <c:strCache>
                <c:ptCount val="1"/>
                <c:pt idx="0">
                  <c:v>2022</c:v>
                </c:pt>
              </c:strCache>
            </c:strRef>
          </c:tx>
          <c:spPr>
            <a:solidFill>
              <a:srgbClr val="156B8D"/>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899-4143-903B-29ACF3C742DD}"/>
                </c:ext>
              </c:extLst>
            </c:dLbl>
            <c:dLbl>
              <c:idx val="1"/>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899-4143-903B-29ACF3C742DD}"/>
                </c:ext>
              </c:extLst>
            </c:dLbl>
            <c:dLbl>
              <c:idx val="2"/>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899-4143-903B-29ACF3C742DD}"/>
                </c:ext>
              </c:extLst>
            </c:dLbl>
            <c:dLbl>
              <c:idx val="4"/>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899-4143-903B-29ACF3C742DD}"/>
                </c:ext>
              </c:extLst>
            </c:dLbl>
            <c:dLbl>
              <c:idx val="5"/>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899-4143-903B-29ACF3C742DD}"/>
                </c:ext>
              </c:extLst>
            </c:dLbl>
            <c:dLbl>
              <c:idx val="6"/>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899-4143-903B-29ACF3C742D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Zero</c:v>
                </c:pt>
                <c:pt idx="1">
                  <c:v>One</c:v>
                </c:pt>
                <c:pt idx="2">
                  <c:v>Two</c:v>
                </c:pt>
                <c:pt idx="3">
                  <c:v>Three</c:v>
                </c:pt>
                <c:pt idx="4">
                  <c:v>Four</c:v>
                </c:pt>
                <c:pt idx="5">
                  <c:v>Five</c:v>
                </c:pt>
                <c:pt idx="6">
                  <c:v>Six</c:v>
                </c:pt>
              </c:strCache>
            </c:strRef>
          </c:cat>
          <c:val>
            <c:numRef>
              <c:f>Sheet1!$C$2:$C$8</c:f>
              <c:numCache>
                <c:formatCode>0</c:formatCode>
                <c:ptCount val="7"/>
                <c:pt idx="0">
                  <c:v>2.6516373897489998</c:v>
                </c:pt>
                <c:pt idx="1">
                  <c:v>37.939905326649999</c:v>
                </c:pt>
                <c:pt idx="2">
                  <c:v>32.109845258039996</c:v>
                </c:pt>
                <c:pt idx="3">
                  <c:v>16.77918852933</c:v>
                </c:pt>
                <c:pt idx="4">
                  <c:v>6.6589530310800003</c:v>
                </c:pt>
                <c:pt idx="5">
                  <c:v>1.9769900767749999</c:v>
                </c:pt>
                <c:pt idx="6">
                  <c:v>1.0420925310009999</c:v>
                </c:pt>
              </c:numCache>
            </c:numRef>
          </c:val>
          <c:extLst>
            <c:ext xmlns:c16="http://schemas.microsoft.com/office/drawing/2014/chart" uri="{C3380CC4-5D6E-409C-BE32-E72D297353CC}">
              <c16:uniqueId val="{00000000-D289-4BB3-82F4-3AE61C6D159C}"/>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48"/>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494270045645376"/>
          <c:y val="9.4352356148845268E-2"/>
          <c:w val="0.52176797916060358"/>
          <c:h val="0.84581741184339576"/>
        </c:manualLayout>
      </c:layout>
      <c:barChart>
        <c:barDir val="bar"/>
        <c:grouping val="clustered"/>
        <c:varyColors val="0"/>
        <c:ser>
          <c:idx val="0"/>
          <c:order val="0"/>
          <c:tx>
            <c:strRef>
              <c:f>Sheet1!$B$1</c:f>
              <c:strCache>
                <c:ptCount val="1"/>
                <c:pt idx="0">
                  <c:v>2023</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Zero</c:v>
                </c:pt>
                <c:pt idx="1">
                  <c:v>One</c:v>
                </c:pt>
                <c:pt idx="2">
                  <c:v>Two</c:v>
                </c:pt>
                <c:pt idx="3">
                  <c:v>Three</c:v>
                </c:pt>
                <c:pt idx="4">
                  <c:v>Four</c:v>
                </c:pt>
                <c:pt idx="5">
                  <c:v>Five</c:v>
                </c:pt>
                <c:pt idx="6">
                  <c:v>Six</c:v>
                </c:pt>
              </c:strCache>
            </c:strRef>
          </c:cat>
          <c:val>
            <c:numRef>
              <c:f>Sheet1!$B$2:$B$8</c:f>
              <c:numCache>
                <c:formatCode>0</c:formatCode>
                <c:ptCount val="7"/>
                <c:pt idx="0">
                  <c:v>13.22359296608</c:v>
                </c:pt>
                <c:pt idx="1">
                  <c:v>46.239781252500002</c:v>
                </c:pt>
                <c:pt idx="2">
                  <c:v>25.724267447479999</c:v>
                </c:pt>
                <c:pt idx="3">
                  <c:v>9.1224208771579995</c:v>
                </c:pt>
                <c:pt idx="4">
                  <c:v>3.757272120374</c:v>
                </c:pt>
                <c:pt idx="5">
                  <c:v>1.1247852692739999</c:v>
                </c:pt>
                <c:pt idx="6" formatCode="0.0">
                  <c:v>0.21159807750269999</c:v>
                </c:pt>
              </c:numCache>
            </c:numRef>
          </c:val>
          <c:extLst>
            <c:ext xmlns:c16="http://schemas.microsoft.com/office/drawing/2014/chart" uri="{C3380CC4-5D6E-409C-BE32-E72D297353CC}">
              <c16:uniqueId val="{00000006-BD6B-44A5-A89B-79856D3147D0}"/>
            </c:ext>
          </c:extLst>
        </c:ser>
        <c:ser>
          <c:idx val="1"/>
          <c:order val="1"/>
          <c:tx>
            <c:strRef>
              <c:f>Sheet1!$C$1</c:f>
              <c:strCache>
                <c:ptCount val="1"/>
                <c:pt idx="0">
                  <c:v>2022</c:v>
                </c:pt>
              </c:strCache>
            </c:strRef>
          </c:tx>
          <c:spPr>
            <a:solidFill>
              <a:srgbClr val="156B8D"/>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845-4646-A889-C59EACCF52A5}"/>
                </c:ext>
              </c:extLst>
            </c:dLbl>
            <c:dLbl>
              <c:idx val="1"/>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845-4646-A889-C59EACCF52A5}"/>
                </c:ext>
              </c:extLst>
            </c:dLbl>
            <c:dLbl>
              <c:idx val="2"/>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845-4646-A889-C59EACCF52A5}"/>
                </c:ext>
              </c:extLst>
            </c:dLbl>
            <c:dLbl>
              <c:idx val="4"/>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845-4646-A889-C59EACCF52A5}"/>
                </c:ext>
              </c:extLst>
            </c:dLbl>
            <c:dLbl>
              <c:idx val="5"/>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845-4646-A889-C59EACCF52A5}"/>
                </c:ext>
              </c:extLst>
            </c:dLbl>
            <c:dLbl>
              <c:idx val="6"/>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845-4646-A889-C59EACCF52A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Zero</c:v>
                </c:pt>
                <c:pt idx="1">
                  <c:v>One</c:v>
                </c:pt>
                <c:pt idx="2">
                  <c:v>Two</c:v>
                </c:pt>
                <c:pt idx="3">
                  <c:v>Three</c:v>
                </c:pt>
                <c:pt idx="4">
                  <c:v>Four</c:v>
                </c:pt>
                <c:pt idx="5">
                  <c:v>Five</c:v>
                </c:pt>
                <c:pt idx="6">
                  <c:v>Six</c:v>
                </c:pt>
              </c:strCache>
            </c:strRef>
          </c:cat>
          <c:val>
            <c:numRef>
              <c:f>Sheet1!$C$2:$C$8</c:f>
              <c:numCache>
                <c:formatCode>0</c:formatCode>
                <c:ptCount val="7"/>
                <c:pt idx="0">
                  <c:v>16.117024503429999</c:v>
                </c:pt>
                <c:pt idx="1">
                  <c:v>45.929047349530002</c:v>
                </c:pt>
                <c:pt idx="2">
                  <c:v>23.460842572849998</c:v>
                </c:pt>
                <c:pt idx="3">
                  <c:v>9.4092393888209997</c:v>
                </c:pt>
                <c:pt idx="4">
                  <c:v>2.9762082601420001</c:v>
                </c:pt>
                <c:pt idx="5">
                  <c:v>0.97727214257920003</c:v>
                </c:pt>
                <c:pt idx="6" formatCode="0.0">
                  <c:v>0.40723023732799996</c:v>
                </c:pt>
              </c:numCache>
            </c:numRef>
          </c:val>
          <c:extLst>
            <c:ext xmlns:c16="http://schemas.microsoft.com/office/drawing/2014/chart" uri="{C3380CC4-5D6E-409C-BE32-E72D297353CC}">
              <c16:uniqueId val="{00000000-F81A-4427-A042-ACE665C17BEE}"/>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58"/>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36153902845965"/>
          <c:y val="1.928426525430935E-2"/>
          <c:w val="0.56638460971540361"/>
          <c:h val="0.95969812621752459"/>
        </c:manualLayout>
      </c:layout>
      <c:barChart>
        <c:barDir val="bar"/>
        <c:grouping val="clustered"/>
        <c:varyColors val="0"/>
        <c:ser>
          <c:idx val="0"/>
          <c:order val="0"/>
          <c:tx>
            <c:strRef>
              <c:f>Sheet1!$B$1</c:f>
              <c:strCache>
                <c:ptCount val="1"/>
                <c:pt idx="0">
                  <c:v>2023</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Google Chromecast</c:v>
                </c:pt>
                <c:pt idx="1">
                  <c:v>Apple TV</c:v>
                </c:pt>
                <c:pt idx="2">
                  <c:v>Foxtel set-top box</c:v>
                </c:pt>
                <c:pt idx="3">
                  <c:v>Telstra TV</c:v>
                </c:pt>
                <c:pt idx="4">
                  <c:v>A connected set-top box</c:v>
                </c:pt>
                <c:pt idx="5">
                  <c:v>Fetch</c:v>
                </c:pt>
                <c:pt idx="6">
                  <c:v>Amazon Fire TV</c:v>
                </c:pt>
                <c:pt idx="7">
                  <c:v>Other</c:v>
                </c:pt>
                <c:pt idx="8">
                  <c:v>None of these</c:v>
                </c:pt>
              </c:strCache>
            </c:strRef>
          </c:cat>
          <c:val>
            <c:numRef>
              <c:f>Sheet1!$B$2:$B$10</c:f>
              <c:numCache>
                <c:formatCode>0</c:formatCode>
                <c:ptCount val="9"/>
                <c:pt idx="0">
                  <c:v>22.870820955189998</c:v>
                </c:pt>
                <c:pt idx="1">
                  <c:v>11.857641024020001</c:v>
                </c:pt>
                <c:pt idx="2">
                  <c:v>10.911556999530001</c:v>
                </c:pt>
                <c:pt idx="3">
                  <c:v>6.1301570682069997</c:v>
                </c:pt>
                <c:pt idx="4">
                  <c:v>5.6340049894020003</c:v>
                </c:pt>
                <c:pt idx="5">
                  <c:v>5.4984924189460003</c:v>
                </c:pt>
                <c:pt idx="6">
                  <c:v>3.749469343101</c:v>
                </c:pt>
                <c:pt idx="7">
                  <c:v>1.1449947641609999</c:v>
                </c:pt>
                <c:pt idx="8">
                  <c:v>47.573830437749997</c:v>
                </c:pt>
              </c:numCache>
            </c:numRef>
          </c:val>
          <c:extLst>
            <c:ext xmlns:c16="http://schemas.microsoft.com/office/drawing/2014/chart" uri="{C3380CC4-5D6E-409C-BE32-E72D297353CC}">
              <c16:uniqueId val="{00000006-D63C-467A-91E9-A17365B4CA77}"/>
            </c:ext>
          </c:extLst>
        </c:ser>
        <c:ser>
          <c:idx val="1"/>
          <c:order val="1"/>
          <c:tx>
            <c:strRef>
              <c:f>Sheet1!$C$1</c:f>
              <c:strCache>
                <c:ptCount val="1"/>
                <c:pt idx="0">
                  <c:v>2022</c:v>
                </c:pt>
              </c:strCache>
            </c:strRef>
          </c:tx>
          <c:spPr>
            <a:solidFill>
              <a:srgbClr val="156B8D"/>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099-4AF1-85C1-588C1BEF0E22}"/>
                </c:ext>
              </c:extLst>
            </c:dLbl>
            <c:dLbl>
              <c:idx val="1"/>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099-4AF1-85C1-588C1BEF0E22}"/>
                </c:ext>
              </c:extLst>
            </c:dLbl>
            <c:dLbl>
              <c:idx val="2"/>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099-4AF1-85C1-588C1BEF0E22}"/>
                </c:ext>
              </c:extLst>
            </c:dLbl>
            <c:dLbl>
              <c:idx val="4"/>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099-4AF1-85C1-588C1BEF0E22}"/>
                </c:ext>
              </c:extLst>
            </c:dLbl>
            <c:dLbl>
              <c:idx val="5"/>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099-4AF1-85C1-588C1BEF0E22}"/>
                </c:ext>
              </c:extLst>
            </c:dLbl>
            <c:dLbl>
              <c:idx val="6"/>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099-4AF1-85C1-588C1BEF0E22}"/>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Google Chromecast</c:v>
                </c:pt>
                <c:pt idx="1">
                  <c:v>Apple TV</c:v>
                </c:pt>
                <c:pt idx="2">
                  <c:v>Foxtel set-top box</c:v>
                </c:pt>
                <c:pt idx="3">
                  <c:v>Telstra TV</c:v>
                </c:pt>
                <c:pt idx="4">
                  <c:v>A connected set-top box</c:v>
                </c:pt>
                <c:pt idx="5">
                  <c:v>Fetch</c:v>
                </c:pt>
                <c:pt idx="6">
                  <c:v>Amazon Fire TV</c:v>
                </c:pt>
                <c:pt idx="7">
                  <c:v>Other</c:v>
                </c:pt>
                <c:pt idx="8">
                  <c:v>None of these</c:v>
                </c:pt>
              </c:strCache>
            </c:strRef>
          </c:cat>
          <c:val>
            <c:numRef>
              <c:f>Sheet1!$C$2:$C$10</c:f>
              <c:numCache>
                <c:formatCode>0</c:formatCode>
                <c:ptCount val="9"/>
                <c:pt idx="0">
                  <c:v>22.90510208988</c:v>
                </c:pt>
                <c:pt idx="1">
                  <c:v>9.3113578991750003</c:v>
                </c:pt>
                <c:pt idx="2">
                  <c:v>12.728874196609999</c:v>
                </c:pt>
                <c:pt idx="3">
                  <c:v>7.3497759904750009</c:v>
                </c:pt>
                <c:pt idx="4">
                  <c:v>5.589356398164</c:v>
                </c:pt>
                <c:pt idx="5">
                  <c:v>5.7666696246870002</c:v>
                </c:pt>
                <c:pt idx="6">
                  <c:v>2.9679465548609998</c:v>
                </c:pt>
                <c:pt idx="7">
                  <c:v>1.8827118337230002</c:v>
                </c:pt>
                <c:pt idx="8">
                  <c:v>46.181796308640003</c:v>
                </c:pt>
              </c:numCache>
            </c:numRef>
          </c:val>
          <c:extLst>
            <c:ext xmlns:c16="http://schemas.microsoft.com/office/drawing/2014/chart" uri="{C3380CC4-5D6E-409C-BE32-E72D297353CC}">
              <c16:uniqueId val="{00000000-3D3A-4D75-B58A-1C964AF0D322}"/>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1569168"/>
        <c:crosses val="autoZero"/>
        <c:auto val="1"/>
        <c:lblAlgn val="ctr"/>
        <c:lblOffset val="100"/>
        <c:noMultiLvlLbl val="0"/>
      </c:catAx>
      <c:valAx>
        <c:axId val="141569168"/>
        <c:scaling>
          <c:orientation val="minMax"/>
          <c:max val="55"/>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203252992348894"/>
          <c:y val="7.7908976703439534E-2"/>
          <c:w val="0.69094967281873798"/>
          <c:h val="0.83105661468730541"/>
        </c:manualLayout>
      </c:layout>
      <c:barChart>
        <c:barDir val="col"/>
        <c:grouping val="stacked"/>
        <c:varyColors val="0"/>
        <c:ser>
          <c:idx val="0"/>
          <c:order val="0"/>
          <c:tx>
            <c:strRef>
              <c:f>Sheet1!$C$1</c:f>
              <c:strCache>
                <c:ptCount val="1"/>
                <c:pt idx="0">
                  <c:v>No</c:v>
                </c:pt>
              </c:strCache>
            </c:strRef>
          </c:tx>
          <c:spPr>
            <a:solidFill>
              <a:srgbClr val="949494"/>
            </a:solidFill>
            <a:ln>
              <a:noFill/>
            </a:ln>
            <a:effectLst/>
          </c:spPr>
          <c:invertIfNegative val="0"/>
          <c:dPt>
            <c:idx val="0"/>
            <c:invertIfNegative val="0"/>
            <c:bubble3D val="0"/>
            <c:spPr>
              <a:solidFill>
                <a:srgbClr val="949494"/>
              </a:solidFill>
              <a:ln>
                <a:noFill/>
              </a:ln>
              <a:effectLst/>
            </c:spPr>
            <c:extLst>
              <c:ext xmlns:c16="http://schemas.microsoft.com/office/drawing/2014/chart" uri="{C3380CC4-5D6E-409C-BE32-E72D297353CC}">
                <c16:uniqueId val="{00000001-1EE5-406D-8D71-BD86CCE3B147}"/>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2022</c:v>
                </c:pt>
                <c:pt idx="1">
                  <c:v>2023</c:v>
                </c:pt>
              </c:numCache>
            </c:numRef>
          </c:cat>
          <c:val>
            <c:numRef>
              <c:f>Sheet1!$C$2:$C$3</c:f>
              <c:numCache>
                <c:formatCode>0</c:formatCode>
                <c:ptCount val="2"/>
                <c:pt idx="0">
                  <c:v>90.507545324649996</c:v>
                </c:pt>
                <c:pt idx="1">
                  <c:v>90.842441311559995</c:v>
                </c:pt>
              </c:numCache>
            </c:numRef>
          </c:val>
          <c:extLst>
            <c:ext xmlns:c16="http://schemas.microsoft.com/office/drawing/2014/chart" uri="{C3380CC4-5D6E-409C-BE32-E72D297353CC}">
              <c16:uniqueId val="{00000002-1EE5-406D-8D71-BD86CCE3B147}"/>
            </c:ext>
          </c:extLst>
        </c:ser>
        <c:ser>
          <c:idx val="1"/>
          <c:order val="1"/>
          <c:tx>
            <c:strRef>
              <c:f>Sheet1!$B$1</c:f>
              <c:strCache>
                <c:ptCount val="1"/>
                <c:pt idx="0">
                  <c:v>Yes</c:v>
                </c:pt>
              </c:strCache>
            </c:strRef>
          </c:tx>
          <c:spPr>
            <a:solidFill>
              <a:srgbClr val="9B2CB8"/>
            </a:solidFill>
            <a:ln>
              <a:noFill/>
            </a:ln>
            <a:effectLst/>
          </c:spPr>
          <c:invertIfNegative val="0"/>
          <c:dLbls>
            <c:dLbl>
              <c:idx val="0"/>
              <c:tx>
                <c:rich>
                  <a:bodyPr/>
                  <a:lstStyle/>
                  <a:p>
                    <a:fld id="{7E140D06-1931-462A-9DB3-4FD09885EDAA}" type="VALUE">
                      <a:rPr lang="en-US"/>
                      <a:pPr/>
                      <a:t>[VALUE]</a:t>
                    </a:fld>
                    <a:endParaRPr lang="en-AU"/>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EE5-406D-8D71-BD86CCE3B14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2022</c:v>
                </c:pt>
                <c:pt idx="1">
                  <c:v>2023</c:v>
                </c:pt>
              </c:numCache>
            </c:numRef>
          </c:cat>
          <c:val>
            <c:numRef>
              <c:f>Sheet1!$B$2:$B$3</c:f>
              <c:numCache>
                <c:formatCode>0</c:formatCode>
                <c:ptCount val="2"/>
                <c:pt idx="0">
                  <c:v>9.4483687135859995</c:v>
                </c:pt>
                <c:pt idx="1">
                  <c:v>9.1575586884369997</c:v>
                </c:pt>
              </c:numCache>
            </c:numRef>
          </c:val>
          <c:extLst>
            <c:ext xmlns:c16="http://schemas.microsoft.com/office/drawing/2014/chart" uri="{C3380CC4-5D6E-409C-BE32-E72D297353CC}">
              <c16:uniqueId val="{00000004-1EE5-406D-8D71-BD86CCE3B147}"/>
            </c:ext>
          </c:extLst>
        </c:ser>
        <c:dLbls>
          <c:dLblPos val="ctr"/>
          <c:showLegendKey val="0"/>
          <c:showVal val="1"/>
          <c:showCatName val="0"/>
          <c:showSerName val="0"/>
          <c:showPercent val="0"/>
          <c:showBubbleSize val="0"/>
        </c:dLbls>
        <c:gapWidth val="50"/>
        <c:overlap val="100"/>
        <c:axId val="169421120"/>
        <c:axId val="169421512"/>
      </c:barChart>
      <c:catAx>
        <c:axId val="169421120"/>
        <c:scaling>
          <c:orientation val="maxMin"/>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512"/>
        <c:crosses val="autoZero"/>
        <c:auto val="1"/>
        <c:lblAlgn val="ctr"/>
        <c:lblOffset val="100"/>
        <c:noMultiLvlLbl val="0"/>
      </c:catAx>
      <c:valAx>
        <c:axId val="169421512"/>
        <c:scaling>
          <c:orientation val="minMax"/>
          <c:max val="100"/>
          <c:min val="0"/>
        </c:scaling>
        <c:delete val="0"/>
        <c:axPos val="l"/>
        <c:numFmt formatCode="0"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120"/>
        <c:crosses val="max"/>
        <c:crossBetween val="between"/>
        <c:majorUnit val="20"/>
        <c:minorUnit val="10"/>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626414019872401E-2"/>
          <c:y val="0.1821792105131953"/>
          <c:w val="0.67724952392543503"/>
          <c:h val="0.65988196288743828"/>
        </c:manualLayout>
      </c:layout>
      <c:barChart>
        <c:barDir val="col"/>
        <c:grouping val="stacked"/>
        <c:varyColors val="0"/>
        <c:ser>
          <c:idx val="0"/>
          <c:order val="0"/>
          <c:tx>
            <c:strRef>
              <c:f>Sheet1!$B$1</c:f>
              <c:strCache>
                <c:ptCount val="1"/>
                <c:pt idx="0">
                  <c:v>Never</c:v>
                </c:pt>
              </c:strCache>
            </c:strRef>
          </c:tx>
          <c:spPr>
            <a:solidFill>
              <a:srgbClr val="94949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International news</c:v>
                </c:pt>
                <c:pt idx="1">
                  <c:v>Australian national news</c:v>
                </c:pt>
                <c:pt idx="2">
                  <c:v>State or territory news</c:v>
                </c:pt>
                <c:pt idx="3">
                  <c:v>Local news</c:v>
                </c:pt>
              </c:strCache>
            </c:strRef>
          </c:cat>
          <c:val>
            <c:numRef>
              <c:f>Sheet1!$B$2:$B$5</c:f>
              <c:numCache>
                <c:formatCode>0</c:formatCode>
                <c:ptCount val="4"/>
                <c:pt idx="0">
                  <c:v>19.549356478349999</c:v>
                </c:pt>
                <c:pt idx="1">
                  <c:v>12.556373557420001</c:v>
                </c:pt>
                <c:pt idx="2">
                  <c:v>17.560637812269999</c:v>
                </c:pt>
                <c:pt idx="3">
                  <c:v>21.629612074139999</c:v>
                </c:pt>
              </c:numCache>
            </c:numRef>
          </c:val>
          <c:extLst>
            <c:ext xmlns:c16="http://schemas.microsoft.com/office/drawing/2014/chart" uri="{C3380CC4-5D6E-409C-BE32-E72D297353CC}">
              <c16:uniqueId val="{00000000-791A-47A7-9C14-377B3FF812A6}"/>
            </c:ext>
          </c:extLst>
        </c:ser>
        <c:ser>
          <c:idx val="1"/>
          <c:order val="1"/>
          <c:tx>
            <c:strRef>
              <c:f>Sheet1!$C$1</c:f>
              <c:strCache>
                <c:ptCount val="1"/>
                <c:pt idx="0">
                  <c:v>Once or twice per week </c:v>
                </c:pt>
              </c:strCache>
            </c:strRef>
          </c:tx>
          <c:spPr>
            <a:solidFill>
              <a:srgbClr val="1CC49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International news</c:v>
                </c:pt>
                <c:pt idx="1">
                  <c:v>Australian national news</c:v>
                </c:pt>
                <c:pt idx="2">
                  <c:v>State or territory news</c:v>
                </c:pt>
                <c:pt idx="3">
                  <c:v>Local news</c:v>
                </c:pt>
              </c:strCache>
            </c:strRef>
          </c:cat>
          <c:val>
            <c:numRef>
              <c:f>Sheet1!$C$2:$C$5</c:f>
              <c:numCache>
                <c:formatCode>0</c:formatCode>
                <c:ptCount val="4"/>
                <c:pt idx="0">
                  <c:v>30.661059732759998</c:v>
                </c:pt>
                <c:pt idx="1">
                  <c:v>29.805805568170001</c:v>
                </c:pt>
                <c:pt idx="2">
                  <c:v>31.545536642999998</c:v>
                </c:pt>
                <c:pt idx="3">
                  <c:v>33.998504592910002</c:v>
                </c:pt>
              </c:numCache>
            </c:numRef>
          </c:val>
          <c:extLst>
            <c:ext xmlns:c16="http://schemas.microsoft.com/office/drawing/2014/chart" uri="{C3380CC4-5D6E-409C-BE32-E72D297353CC}">
              <c16:uniqueId val="{00000001-791A-47A7-9C14-377B3FF812A6}"/>
            </c:ext>
          </c:extLst>
        </c:ser>
        <c:ser>
          <c:idx val="2"/>
          <c:order val="2"/>
          <c:tx>
            <c:strRef>
              <c:f>Sheet1!$D$1</c:f>
              <c:strCache>
                <c:ptCount val="1"/>
                <c:pt idx="0">
                  <c:v>3-5 times per week </c:v>
                </c:pt>
              </c:strCache>
            </c:strRef>
          </c:tx>
          <c:spPr>
            <a:solidFill>
              <a:srgbClr val="5AC0E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International news</c:v>
                </c:pt>
                <c:pt idx="1">
                  <c:v>Australian national news</c:v>
                </c:pt>
                <c:pt idx="2">
                  <c:v>State or territory news</c:v>
                </c:pt>
                <c:pt idx="3">
                  <c:v>Local news</c:v>
                </c:pt>
              </c:strCache>
            </c:strRef>
          </c:cat>
          <c:val>
            <c:numRef>
              <c:f>Sheet1!$D$2:$D$5</c:f>
              <c:numCache>
                <c:formatCode>0</c:formatCode>
                <c:ptCount val="4"/>
                <c:pt idx="0">
                  <c:v>23.19932346125</c:v>
                </c:pt>
                <c:pt idx="1">
                  <c:v>24.634046503219999</c:v>
                </c:pt>
                <c:pt idx="2">
                  <c:v>23.726695831090002</c:v>
                </c:pt>
                <c:pt idx="3">
                  <c:v>20.13495392658</c:v>
                </c:pt>
              </c:numCache>
            </c:numRef>
          </c:val>
          <c:extLst>
            <c:ext xmlns:c16="http://schemas.microsoft.com/office/drawing/2014/chart" uri="{C3380CC4-5D6E-409C-BE32-E72D297353CC}">
              <c16:uniqueId val="{00000002-791A-47A7-9C14-377B3FF812A6}"/>
            </c:ext>
          </c:extLst>
        </c:ser>
        <c:ser>
          <c:idx val="3"/>
          <c:order val="3"/>
          <c:tx>
            <c:strRef>
              <c:f>Sheet1!$E$1</c:f>
              <c:strCache>
                <c:ptCount val="1"/>
                <c:pt idx="0">
                  <c:v>More often than 5 times per week </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International news</c:v>
                </c:pt>
                <c:pt idx="1">
                  <c:v>Australian national news</c:v>
                </c:pt>
                <c:pt idx="2">
                  <c:v>State or territory news</c:v>
                </c:pt>
                <c:pt idx="3">
                  <c:v>Local news</c:v>
                </c:pt>
              </c:strCache>
            </c:strRef>
          </c:cat>
          <c:val>
            <c:numRef>
              <c:f>Sheet1!$E$2:$E$5</c:f>
              <c:numCache>
                <c:formatCode>0</c:formatCode>
                <c:ptCount val="4"/>
                <c:pt idx="0">
                  <c:v>26.526098296619999</c:v>
                </c:pt>
                <c:pt idx="1">
                  <c:v>32.968676624429996</c:v>
                </c:pt>
                <c:pt idx="2">
                  <c:v>26.997129378489998</c:v>
                </c:pt>
                <c:pt idx="3">
                  <c:v>24.206487124949998</c:v>
                </c:pt>
              </c:numCache>
            </c:numRef>
          </c:val>
          <c:extLst>
            <c:ext xmlns:c16="http://schemas.microsoft.com/office/drawing/2014/chart" uri="{C3380CC4-5D6E-409C-BE32-E72D297353CC}">
              <c16:uniqueId val="{00000003-791A-47A7-9C14-377B3FF812A6}"/>
            </c:ext>
          </c:extLst>
        </c:ser>
        <c:dLbls>
          <c:showLegendKey val="0"/>
          <c:showVal val="0"/>
          <c:showCatName val="0"/>
          <c:showSerName val="0"/>
          <c:showPercent val="0"/>
          <c:showBubbleSize val="0"/>
        </c:dLbls>
        <c:gapWidth val="100"/>
        <c:overlap val="100"/>
        <c:axId val="191480808"/>
        <c:axId val="191479240"/>
      </c:barChart>
      <c:valAx>
        <c:axId val="191479240"/>
        <c:scaling>
          <c:orientation val="minMax"/>
          <c:max val="100"/>
        </c:scaling>
        <c:delete val="0"/>
        <c:axPos val="l"/>
        <c:numFmt formatCode="0" sourceLinked="1"/>
        <c:majorTickMark val="out"/>
        <c:minorTickMark val="none"/>
        <c:tickLblPos val="nextTo"/>
        <c:spPr>
          <a:solidFill>
            <a:srgbClr val="FFFFFF"/>
          </a:solidFill>
          <a:ln>
            <a:solidFill>
              <a:srgbClr val="FFFFFF">
                <a:lumMod val="85000"/>
              </a:srgbClr>
            </a:solidFill>
          </a:ln>
          <a:effectLst/>
        </c:spPr>
        <c:txPr>
          <a:bodyPr rot="-60000000" spcFirstLastPara="1" vertOverflow="ellipsis" vert="horz" wrap="square" anchor="t"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480808"/>
        <c:crosses val="max"/>
        <c:crossBetween val="between"/>
        <c:majorUnit val="20"/>
        <c:minorUnit val="10"/>
      </c:valAx>
      <c:catAx>
        <c:axId val="191480808"/>
        <c:scaling>
          <c:orientation val="maxMin"/>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479240"/>
        <c:crosses val="autoZero"/>
        <c:auto val="1"/>
        <c:lblAlgn val="ctr"/>
        <c:lblOffset val="100"/>
        <c:noMultiLvlLbl val="0"/>
      </c:catAx>
      <c:spPr>
        <a:noFill/>
        <a:ln>
          <a:noFill/>
        </a:ln>
        <a:effectLst/>
      </c:spPr>
    </c:plotArea>
    <c:legend>
      <c:legendPos val="r"/>
      <c:layout>
        <c:manualLayout>
          <c:xMode val="edge"/>
          <c:yMode val="edge"/>
          <c:x val="0.75888004198133419"/>
          <c:y val="0.22737990378597694"/>
          <c:w val="0.24111995801866584"/>
          <c:h val="0.5828736671311707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23214501572731"/>
          <c:y val="2.566671040688058E-2"/>
          <c:w val="0.52176779191390688"/>
          <c:h val="0.95543304107488791"/>
        </c:manualLayout>
      </c:layout>
      <c:barChart>
        <c:barDir val="bar"/>
        <c:grouping val="clustered"/>
        <c:varyColors val="0"/>
        <c:ser>
          <c:idx val="0"/>
          <c:order val="0"/>
          <c:tx>
            <c:strRef>
              <c:f>Sheet1!$B$1</c:f>
              <c:strCache>
                <c:ptCount val="1"/>
                <c:pt idx="0">
                  <c:v>2023</c:v>
                </c:pt>
              </c:strCache>
            </c:strRef>
          </c:tx>
          <c:spPr>
            <a:solidFill>
              <a:schemeClr val="accent5"/>
            </a:solidFill>
            <a:ln>
              <a:noFill/>
            </a:ln>
            <a:effectLst/>
          </c:spPr>
          <c:invertIfNegative val="0"/>
          <c:dLbls>
            <c:dLbl>
              <c:idx val="0"/>
              <c:layout>
                <c:manualLayout>
                  <c:x val="0"/>
                  <c:y val="5.98408531556208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2D3-4784-8D0A-3CB4F9BB2106}"/>
                </c:ext>
              </c:extLst>
            </c:dLbl>
            <c:dLbl>
              <c:idx val="1"/>
              <c:layout>
                <c:manualLayout>
                  <c:x val="-9.760586616797093E-17"/>
                  <c:y val="5.98384973092702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2D3-4784-8D0A-3CB4F9BB2106}"/>
                </c:ext>
              </c:extLst>
            </c:dLbl>
            <c:dLbl>
              <c:idx val="4"/>
              <c:layout>
                <c:manualLayout>
                  <c:x val="8.856636045449318E-17"/>
                  <c:y val="5.98384973092700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501-405B-A350-822C65C81E6F}"/>
                </c:ext>
              </c:extLst>
            </c:dLbl>
            <c:dLbl>
              <c:idx val="7"/>
              <c:layout>
                <c:manualLayout>
                  <c:x val="0"/>
                  <c:y val="2.99192486546361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2D3-4784-8D0A-3CB4F9BB2106}"/>
                </c:ext>
              </c:extLst>
            </c:dLbl>
            <c:dLbl>
              <c:idx val="8"/>
              <c:layout>
                <c:manualLayout>
                  <c:x val="-1.8116055732405031E-2"/>
                  <c:y val="3.5337695272350242E-7"/>
                </c:manualLayout>
              </c:layout>
              <c:showLegendKey val="0"/>
              <c:showVal val="1"/>
              <c:showCatName val="0"/>
              <c:showSerName val="0"/>
              <c:showPercent val="0"/>
              <c:showBubbleSize val="0"/>
              <c:extLst>
                <c:ext xmlns:c15="http://schemas.microsoft.com/office/drawing/2012/chart" uri="{CE6537A1-D6FC-4f65-9D91-7224C49458BB}">
                  <c15:layout>
                    <c:manualLayout>
                      <c:w val="5.0749110791710628E-2"/>
                      <c:h val="3.9927355121928E-2"/>
                    </c:manualLayout>
                  </c15:layout>
                </c:ext>
                <c:ext xmlns:c16="http://schemas.microsoft.com/office/drawing/2014/chart" uri="{C3380CC4-5D6E-409C-BE32-E72D297353CC}">
                  <c16:uniqueId val="{00000000-292F-4423-838C-6AE9BC85BDF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Commercial free-to-air TV</c:v>
                </c:pt>
                <c:pt idx="1">
                  <c:v>Radio</c:v>
                </c:pt>
                <c:pt idx="2">
                  <c:v>Domestic / Australian news website or app</c:v>
                </c:pt>
                <c:pt idx="3">
                  <c:v>Social media</c:v>
                </c:pt>
                <c:pt idx="4">
                  <c:v>Publicly owned free-to-air TV</c:v>
                </c:pt>
                <c:pt idx="5">
                  <c:v>Online search engine</c:v>
                </c:pt>
                <c:pt idx="6">
                  <c:v>International / overseas news website or app</c:v>
                </c:pt>
                <c:pt idx="7">
                  <c:v>Local print newspaper</c:v>
                </c:pt>
                <c:pt idx="8">
                  <c:v>State or territory print newspaper</c:v>
                </c:pt>
                <c:pt idx="9">
                  <c:v>News aggregator website or app</c:v>
                </c:pt>
              </c:strCache>
            </c:strRef>
          </c:cat>
          <c:val>
            <c:numRef>
              <c:f>Sheet1!$B$2:$B$11</c:f>
              <c:numCache>
                <c:formatCode>0</c:formatCode>
                <c:ptCount val="10"/>
                <c:pt idx="0">
                  <c:v>57.721317817399999</c:v>
                </c:pt>
                <c:pt idx="1">
                  <c:v>50.673877677710003</c:v>
                </c:pt>
                <c:pt idx="2">
                  <c:v>48.866985510900001</c:v>
                </c:pt>
                <c:pt idx="3">
                  <c:v>46.046981825430002</c:v>
                </c:pt>
                <c:pt idx="4">
                  <c:v>38.236992721919997</c:v>
                </c:pt>
                <c:pt idx="5">
                  <c:v>30.827559145619997</c:v>
                </c:pt>
                <c:pt idx="6">
                  <c:v>25.78130478956</c:v>
                </c:pt>
                <c:pt idx="7">
                  <c:v>15.609377153920001</c:v>
                </c:pt>
                <c:pt idx="8">
                  <c:v>13.87976142106</c:v>
                </c:pt>
                <c:pt idx="9">
                  <c:v>10.39239111414</c:v>
                </c:pt>
              </c:numCache>
            </c:numRef>
          </c:val>
          <c:extLst>
            <c:ext xmlns:c16="http://schemas.microsoft.com/office/drawing/2014/chart" uri="{C3380CC4-5D6E-409C-BE32-E72D297353CC}">
              <c16:uniqueId val="{00000006-2ACC-4B48-9E5B-86744AA901B3}"/>
            </c:ext>
          </c:extLst>
        </c:ser>
        <c:ser>
          <c:idx val="1"/>
          <c:order val="1"/>
          <c:tx>
            <c:strRef>
              <c:f>Sheet1!$C$1</c:f>
              <c:strCache>
                <c:ptCount val="1"/>
                <c:pt idx="0">
                  <c:v>2022</c:v>
                </c:pt>
              </c:strCache>
            </c:strRef>
          </c:tx>
          <c:spPr>
            <a:solidFill>
              <a:srgbClr val="1F698E"/>
            </a:solidFill>
            <a:ln>
              <a:noFill/>
            </a:ln>
            <a:effectLst/>
          </c:spPr>
          <c:invertIfNegative val="0"/>
          <c:dLbls>
            <c:dLbl>
              <c:idx val="0"/>
              <c:layout>
                <c:manualLayout>
                  <c:x val="0"/>
                  <c:y val="4.7116927015173298E-7"/>
                </c:manualLayout>
              </c:layout>
              <c:tx>
                <c:rich>
                  <a:bodyPr/>
                  <a:lstStyle/>
                  <a:p>
                    <a:fld id="{55DFC1E5-61CE-4F6C-A333-AB2DB5DC2139}" type="VALUE">
                      <a:rPr lang="en-US" smtClean="0"/>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956-4B03-8965-4ED33A6F84A1}"/>
                </c:ext>
              </c:extLst>
            </c:dLbl>
            <c:dLbl>
              <c:idx val="1"/>
              <c:tx>
                <c:rich>
                  <a:bodyPr/>
                  <a:lstStyle/>
                  <a:p>
                    <a:fld id="{46B7083A-B1E6-4922-B810-6280FC65EB4D}" type="VALUE">
                      <a:rPr lang="en-US" smtClean="0"/>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287-4752-A47E-B1D626CDEF75}"/>
                </c:ext>
              </c:extLst>
            </c:dLbl>
            <c:dLbl>
              <c:idx val="3"/>
              <c:layout>
                <c:manualLayout>
                  <c:x val="-9.760586616797093E-17"/>
                  <c:y val="2.3558463513071783E-7"/>
                </c:manualLayout>
              </c:layout>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FA7-4554-849C-DF4B800806D8}"/>
                </c:ext>
              </c:extLst>
            </c:dLbl>
            <c:dLbl>
              <c:idx val="4"/>
              <c:layout>
                <c:manualLayout>
                  <c:x val="-8.856636045449318E-17"/>
                  <c:y val="2.9935739579090904E-3"/>
                </c:manualLayout>
              </c:layout>
              <c:tx>
                <c:rich>
                  <a:bodyPr/>
                  <a:lstStyle/>
                  <a:p>
                    <a:fld id="{874BC4A2-7ECC-44C1-97D1-8B2E4606EF7E}" type="VALUE">
                      <a:rPr lang="en-US" smtClean="0"/>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FA7-4554-849C-DF4B800806D8}"/>
                </c:ext>
              </c:extLst>
            </c:dLbl>
            <c:dLbl>
              <c:idx val="5"/>
              <c:layout>
                <c:manualLayout>
                  <c:x val="-1.0648056484815706E-2"/>
                  <c:y val="1.4976115251772826E-3"/>
                </c:manualLayout>
              </c:layout>
              <c:tx>
                <c:rich>
                  <a:bodyPr rot="0" spcFirstLastPara="1" vertOverflow="ellipsis" vert="horz" wrap="square" lIns="38100" tIns="19050" rIns="38100" bIns="19050" anchor="ctr" anchorCtr="0">
                    <a:noAutofit/>
                  </a:bodyPr>
                  <a:lstStyle/>
                  <a:p>
                    <a:pPr algn="ctr">
                      <a:defRPr lang="en-US" sz="1000" b="0" i="0" u="none" strike="noStrike" kern="1200" baseline="0">
                        <a:solidFill>
                          <a:schemeClr val="tx1"/>
                        </a:solidFill>
                        <a:latin typeface="+mn-lt"/>
                        <a:ea typeface="+mn-ea"/>
                        <a:cs typeface="+mn-cs"/>
                      </a:defRPr>
                    </a:pPr>
                    <a:fld id="{574C374A-DFCB-434F-831C-5CB7CBB14DBA}" type="VALUE">
                      <a:rPr lang="en-US"/>
                      <a:pPr algn="ctr">
                        <a:defRPr lang="en-US" sz="1000">
                          <a:solidFill>
                            <a:schemeClr val="tx1"/>
                          </a:solidFill>
                        </a:defRPr>
                      </a:pPr>
                      <a:t>[VALUE]</a:t>
                    </a:fld>
                    <a:endParaRPr lang="en-AU"/>
                  </a:p>
                </c:rich>
              </c:tx>
              <c:spPr>
                <a:noFill/>
                <a:ln>
                  <a:noFill/>
                </a:ln>
                <a:effectLst/>
              </c:spPr>
              <c:txPr>
                <a:bodyPr rot="0" spcFirstLastPara="1" vertOverflow="ellipsis" vert="horz" wrap="square" lIns="38100" tIns="19050" rIns="38100" bIns="19050" anchor="ctr" anchorCtr="0">
                  <a:noAutofit/>
                </a:bodyPr>
                <a:lstStyle/>
                <a:p>
                  <a:pPr algn="ctr">
                    <a:defRPr lang="en-US"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1352916551836545E-2"/>
                      <c:h val="4.0390985683757312E-2"/>
                    </c:manualLayout>
                  </c15:layout>
                  <c15:dlblFieldTable/>
                  <c15:showDataLabelsRange val="0"/>
                </c:ext>
                <c:ext xmlns:c16="http://schemas.microsoft.com/office/drawing/2014/chart" uri="{C3380CC4-5D6E-409C-BE32-E72D297353CC}">
                  <c16:uniqueId val="{00000009-AFA7-4554-849C-DF4B800806D8}"/>
                </c:ext>
              </c:extLst>
            </c:dLbl>
            <c:dLbl>
              <c:idx val="7"/>
              <c:layout>
                <c:manualLayout>
                  <c:x val="0"/>
                  <c:y val="2.99216045009858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287-4752-A47E-B1D626CDEF75}"/>
                </c:ext>
              </c:extLst>
            </c:dLbl>
            <c:dLbl>
              <c:idx val="8"/>
              <c:layout>
                <c:manualLayout>
                  <c:x val="7.2464222929619236E-3"/>
                  <c:y val="5.9843209001971612E-3"/>
                </c:manualLayout>
              </c:layout>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287-4752-A47E-B1D626CDEF75}"/>
                </c:ext>
              </c:extLst>
            </c:dLbl>
            <c:dLbl>
              <c:idx val="9"/>
              <c:layout>
                <c:manualLayout>
                  <c:x val="-8.856636045449318E-17"/>
                  <c:y val="-2.9919248654633949E-3"/>
                </c:manualLayout>
              </c:layout>
              <c:tx>
                <c:rich>
                  <a:bodyPr/>
                  <a:lstStyle/>
                  <a:p>
                    <a:fld id="{742DF1B4-30F4-4352-A398-2CAA25478B9A}" type="VALUE">
                      <a:rPr lang="en-US" smtClean="0"/>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14A-462C-9004-EEEA9319A347}"/>
                </c:ext>
              </c:extLst>
            </c:dLbl>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Commercial free-to-air TV</c:v>
                </c:pt>
                <c:pt idx="1">
                  <c:v>Radio</c:v>
                </c:pt>
                <c:pt idx="2">
                  <c:v>Domestic / Australian news website or app</c:v>
                </c:pt>
                <c:pt idx="3">
                  <c:v>Social media</c:v>
                </c:pt>
                <c:pt idx="4">
                  <c:v>Publicly owned free-to-air TV</c:v>
                </c:pt>
                <c:pt idx="5">
                  <c:v>Online search engine</c:v>
                </c:pt>
                <c:pt idx="6">
                  <c:v>International / overseas news website or app</c:v>
                </c:pt>
                <c:pt idx="7">
                  <c:v>Local print newspaper</c:v>
                </c:pt>
                <c:pt idx="8">
                  <c:v>State or territory print newspaper</c:v>
                </c:pt>
                <c:pt idx="9">
                  <c:v>News aggregator website or app</c:v>
                </c:pt>
              </c:strCache>
            </c:strRef>
          </c:cat>
          <c:val>
            <c:numRef>
              <c:f>Sheet1!$C$2:$C$11</c:f>
              <c:numCache>
                <c:formatCode>0</c:formatCode>
                <c:ptCount val="10"/>
                <c:pt idx="0">
                  <c:v>56.374595965049998</c:v>
                </c:pt>
                <c:pt idx="1">
                  <c:v>56.032221591940001</c:v>
                </c:pt>
                <c:pt idx="3">
                  <c:v>42.810385717639996</c:v>
                </c:pt>
                <c:pt idx="4">
                  <c:v>37.265794815610001</c:v>
                </c:pt>
                <c:pt idx="5">
                  <c:v>24.95136659165</c:v>
                </c:pt>
                <c:pt idx="7">
                  <c:v>14.644379879719999</c:v>
                </c:pt>
                <c:pt idx="8">
                  <c:v>17.06942357917</c:v>
                </c:pt>
                <c:pt idx="9">
                  <c:v>10.41229078331</c:v>
                </c:pt>
              </c:numCache>
            </c:numRef>
          </c:val>
          <c:extLst>
            <c:ext xmlns:c16="http://schemas.microsoft.com/office/drawing/2014/chart" uri="{C3380CC4-5D6E-409C-BE32-E72D297353CC}">
              <c16:uniqueId val="{00000000-4D5C-40AE-BE05-77081655DBF5}"/>
            </c:ext>
          </c:extLst>
        </c:ser>
        <c:ser>
          <c:idx val="2"/>
          <c:order val="2"/>
          <c:tx>
            <c:strRef>
              <c:f>Sheet1!$D$1</c:f>
              <c:strCache>
                <c:ptCount val="1"/>
                <c:pt idx="0">
                  <c:v>2021</c:v>
                </c:pt>
              </c:strCache>
            </c:strRef>
          </c:tx>
          <c:spPr>
            <a:solidFill>
              <a:srgbClr val="949494"/>
            </a:solidFill>
            <a:ln>
              <a:noFill/>
            </a:ln>
            <a:effectLst/>
          </c:spPr>
          <c:invertIfNegative val="0"/>
          <c:dLbls>
            <c:dLbl>
              <c:idx val="0"/>
              <c:layout>
                <c:manualLayout>
                  <c:x val="2.6620089196163436E-3"/>
                  <c:y val="2.99216045009860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956-4B03-8965-4ED33A6F84A1}"/>
                </c:ext>
              </c:extLst>
            </c:dLbl>
            <c:dLbl>
              <c:idx val="3"/>
              <c:layout>
                <c:manualLayout>
                  <c:x val="-7.9860267588489336E-3"/>
                  <c:y val="1.6490924455310656E-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FA7-4554-849C-DF4B800806D8}"/>
                </c:ext>
              </c:extLst>
            </c:dLbl>
            <c:dLbl>
              <c:idx val="4"/>
              <c:layout>
                <c:manualLayout>
                  <c:x val="0"/>
                  <c:y val="2.99192486546350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FA7-4554-849C-DF4B800806D8}"/>
                </c:ext>
              </c:extLst>
            </c:dLbl>
            <c:dLbl>
              <c:idx val="5"/>
              <c:layout>
                <c:manualLayout>
                  <c:x val="4.5844557204607079E-3"/>
                  <c:y val="2.9926316193687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FA7-4554-849C-DF4B800806D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Commercial free-to-air TV</c:v>
                </c:pt>
                <c:pt idx="1">
                  <c:v>Radio</c:v>
                </c:pt>
                <c:pt idx="2">
                  <c:v>Domestic / Australian news website or app</c:v>
                </c:pt>
                <c:pt idx="3">
                  <c:v>Social media</c:v>
                </c:pt>
                <c:pt idx="4">
                  <c:v>Publicly owned free-to-air TV</c:v>
                </c:pt>
                <c:pt idx="5">
                  <c:v>Online search engine</c:v>
                </c:pt>
                <c:pt idx="6">
                  <c:v>International / overseas news website or app</c:v>
                </c:pt>
                <c:pt idx="7">
                  <c:v>Local print newspaper</c:v>
                </c:pt>
                <c:pt idx="8">
                  <c:v>State or territory print newspaper</c:v>
                </c:pt>
                <c:pt idx="9">
                  <c:v>News aggregator website or app</c:v>
                </c:pt>
              </c:strCache>
            </c:strRef>
          </c:cat>
          <c:val>
            <c:numRef>
              <c:f>Sheet1!$D$2:$D$11</c:f>
              <c:numCache>
                <c:formatCode>0</c:formatCode>
                <c:ptCount val="10"/>
                <c:pt idx="0">
                  <c:v>61.582566490900007</c:v>
                </c:pt>
                <c:pt idx="1">
                  <c:v>46.065422737870001</c:v>
                </c:pt>
                <c:pt idx="3">
                  <c:v>40.191666774890003</c:v>
                </c:pt>
                <c:pt idx="4">
                  <c:v>44.218554502350003</c:v>
                </c:pt>
                <c:pt idx="5">
                  <c:v>26.634828075919998</c:v>
                </c:pt>
                <c:pt idx="7">
                  <c:v>15.30959367769</c:v>
                </c:pt>
                <c:pt idx="8">
                  <c:v>16.690624411169999</c:v>
                </c:pt>
                <c:pt idx="9">
                  <c:v>7.8948346987119997</c:v>
                </c:pt>
              </c:numCache>
            </c:numRef>
          </c:val>
          <c:extLst>
            <c:ext xmlns:c16="http://schemas.microsoft.com/office/drawing/2014/chart" uri="{C3380CC4-5D6E-409C-BE32-E72D297353CC}">
              <c16:uniqueId val="{00000001-4D5C-40AE-BE05-77081655DBF5}"/>
            </c:ext>
          </c:extLst>
        </c:ser>
        <c:ser>
          <c:idx val="3"/>
          <c:order val="3"/>
          <c:tx>
            <c:strRef>
              <c:f>Sheet1!$E$1</c:f>
              <c:strCache>
                <c:ptCount val="1"/>
                <c:pt idx="0">
                  <c:v>2020</c:v>
                </c:pt>
              </c:strCache>
            </c:strRef>
          </c:tx>
          <c:spPr>
            <a:solidFill>
              <a:srgbClr val="128266"/>
            </a:solidFill>
            <a:ln>
              <a:noFill/>
            </a:ln>
            <a:effectLst/>
          </c:spPr>
          <c:invertIfNegative val="0"/>
          <c:dLbls>
            <c:dLbl>
              <c:idx val="0"/>
              <c:layout>
                <c:manualLayout>
                  <c:x val="0"/>
                  <c:y val="-5.98384973092700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287-4752-A47E-B1D626CDEF75}"/>
                </c:ext>
              </c:extLst>
            </c:dLbl>
            <c:dLbl>
              <c:idx val="3"/>
              <c:layout>
                <c:manualLayout>
                  <c:x val="2.6620089196163436E-3"/>
                  <c:y val="-2.99168928082842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287-4752-A47E-B1D626CDEF75}"/>
                </c:ext>
              </c:extLst>
            </c:dLbl>
            <c:dLbl>
              <c:idx val="4"/>
              <c:layout>
                <c:manualLayout>
                  <c:x val="0"/>
                  <c:y val="-5.98384973092700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287-4752-A47E-B1D626CDEF75}"/>
                </c:ext>
              </c:extLst>
            </c:dLbl>
            <c:dLbl>
              <c:idx val="5"/>
              <c:layout>
                <c:manualLayout>
                  <c:x val="-9.760586616797093E-17"/>
                  <c:y val="-2.99145369619335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287-4752-A47E-B1D626CDEF75}"/>
                </c:ext>
              </c:extLst>
            </c:dLbl>
            <c:dLbl>
              <c:idx val="7"/>
              <c:layout>
                <c:manualLayout>
                  <c:x val="0"/>
                  <c:y val="-2.99192486546350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287-4752-A47E-B1D626CDEF75}"/>
                </c:ext>
              </c:extLst>
            </c:dLbl>
            <c:dLbl>
              <c:idx val="8"/>
              <c:layout>
                <c:manualLayout>
                  <c:x val="2.662008919616246E-3"/>
                  <c:y val="-5.98361414629193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14A-462C-9004-EEEA9319A347}"/>
                </c:ext>
              </c:extLst>
            </c:dLbl>
            <c:dLbl>
              <c:idx val="9"/>
              <c:layout>
                <c:manualLayout>
                  <c:x val="-1.207737048827002E-2"/>
                  <c:y val="-5.98337856165674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80F-43C4-9EEF-4FB8CA8E3BF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Commercial free-to-air TV</c:v>
                </c:pt>
                <c:pt idx="1">
                  <c:v>Radio</c:v>
                </c:pt>
                <c:pt idx="2">
                  <c:v>Domestic / Australian news website or app</c:v>
                </c:pt>
                <c:pt idx="3">
                  <c:v>Social media</c:v>
                </c:pt>
                <c:pt idx="4">
                  <c:v>Publicly owned free-to-air TV</c:v>
                </c:pt>
                <c:pt idx="5">
                  <c:v>Online search engine</c:v>
                </c:pt>
                <c:pt idx="6">
                  <c:v>International / overseas news website or app</c:v>
                </c:pt>
                <c:pt idx="7">
                  <c:v>Local print newspaper</c:v>
                </c:pt>
                <c:pt idx="8">
                  <c:v>State or territory print newspaper</c:v>
                </c:pt>
                <c:pt idx="9">
                  <c:v>News aggregator website or app</c:v>
                </c:pt>
              </c:strCache>
            </c:strRef>
          </c:cat>
          <c:val>
            <c:numRef>
              <c:f>Sheet1!$E$2:$E$11</c:f>
              <c:numCache>
                <c:formatCode>0</c:formatCode>
                <c:ptCount val="10"/>
                <c:pt idx="0">
                  <c:v>65.908895767160004</c:v>
                </c:pt>
                <c:pt idx="1">
                  <c:v>54.553646750219997</c:v>
                </c:pt>
                <c:pt idx="3">
                  <c:v>42.996838672069998</c:v>
                </c:pt>
                <c:pt idx="4">
                  <c:v>50.856737156279998</c:v>
                </c:pt>
                <c:pt idx="5">
                  <c:v>29.939820473739999</c:v>
                </c:pt>
                <c:pt idx="7">
                  <c:v>19.98868403382</c:v>
                </c:pt>
                <c:pt idx="8">
                  <c:v>19.863131326319998</c:v>
                </c:pt>
                <c:pt idx="9">
                  <c:v>7.9340708196199996</c:v>
                </c:pt>
              </c:numCache>
            </c:numRef>
          </c:val>
          <c:extLst>
            <c:ext xmlns:c16="http://schemas.microsoft.com/office/drawing/2014/chart" uri="{C3380CC4-5D6E-409C-BE32-E72D297353CC}">
              <c16:uniqueId val="{00000000-5561-4AC8-8ABA-6B5A55AED5FD}"/>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85"/>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97825980758949"/>
          <c:y val="2.8658635272344083E-2"/>
          <c:w val="0.52176779191390688"/>
          <c:h val="0.95543304107488791"/>
        </c:manualLayout>
      </c:layout>
      <c:barChart>
        <c:barDir val="bar"/>
        <c:grouping val="clustered"/>
        <c:varyColors val="0"/>
        <c:ser>
          <c:idx val="0"/>
          <c:order val="0"/>
          <c:tx>
            <c:strRef>
              <c:f>Sheet1!$B$1</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Online net</c:v>
                </c:pt>
                <c:pt idx="1">
                  <c:v>TV net</c:v>
                </c:pt>
                <c:pt idx="2">
                  <c:v>Audio net</c:v>
                </c:pt>
                <c:pt idx="3">
                  <c:v>Newspaper net</c:v>
                </c:pt>
              </c:strCache>
            </c:strRef>
          </c:cat>
          <c:val>
            <c:numRef>
              <c:f>Sheet1!$B$2:$B$5</c:f>
              <c:numCache>
                <c:formatCode>0</c:formatCode>
                <c:ptCount val="4"/>
                <c:pt idx="0">
                  <c:v>83.709336211340002</c:v>
                </c:pt>
                <c:pt idx="1">
                  <c:v>75.852543664149991</c:v>
                </c:pt>
                <c:pt idx="2">
                  <c:v>60.461850670359993</c:v>
                </c:pt>
                <c:pt idx="3">
                  <c:v>31.017204895430002</c:v>
                </c:pt>
              </c:numCache>
            </c:numRef>
          </c:val>
          <c:extLst>
            <c:ext xmlns:c16="http://schemas.microsoft.com/office/drawing/2014/chart" uri="{C3380CC4-5D6E-409C-BE32-E72D297353CC}">
              <c16:uniqueId val="{00000006-2ACC-4B48-9E5B-86744AA901B3}"/>
            </c:ext>
          </c:extLst>
        </c:ser>
        <c:ser>
          <c:idx val="1"/>
          <c:order val="1"/>
          <c:tx>
            <c:strRef>
              <c:f>Sheet1!$C$1</c:f>
              <c:strCache>
                <c:ptCount val="1"/>
                <c:pt idx="0">
                  <c:v>2022</c:v>
                </c:pt>
              </c:strCache>
            </c:strRef>
          </c:tx>
          <c:spPr>
            <a:solidFill>
              <a:srgbClr val="1F698E"/>
            </a:solidFill>
            <a:ln>
              <a:noFill/>
            </a:ln>
            <a:effectLst/>
          </c:spPr>
          <c:invertIfNegative val="0"/>
          <c:dLbls>
            <c:dLbl>
              <c:idx val="0"/>
              <c:layout>
                <c:manualLayout>
                  <c:x val="0"/>
                  <c:y val="5.9838497309270093E-3"/>
                </c:manualLayout>
              </c:layout>
              <c:tx>
                <c:rich>
                  <a:bodyPr/>
                  <a:lstStyle/>
                  <a:p>
                    <a:fld id="{55DFC1E5-61CE-4F6C-A333-AB2DB5DC2139}" type="VALUE">
                      <a:rPr lang="en-US" smtClean="0"/>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956-4B03-8965-4ED33A6F84A1}"/>
                </c:ext>
              </c:extLst>
            </c:dLbl>
            <c:dLbl>
              <c:idx val="1"/>
              <c:tx>
                <c:rich>
                  <a:bodyPr/>
                  <a:lstStyle/>
                  <a:p>
                    <a:fld id="{46B7083A-B1E6-4922-B810-6280FC65EB4D}" type="VALUE">
                      <a:rPr lang="en-US" smtClean="0"/>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0C2-47F5-AA7D-FF3DE266EB61}"/>
                </c:ext>
              </c:extLst>
            </c:dLbl>
            <c:dLbl>
              <c:idx val="2"/>
              <c:layout>
                <c:manualLayout>
                  <c:x val="-9.760586616797093E-17"/>
                  <c:y val="2.9919248654635047E-3"/>
                </c:manualLayout>
              </c:layout>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0C2-47F5-AA7D-FF3DE266EB61}"/>
                </c:ext>
              </c:extLst>
            </c:dLbl>
            <c:dLbl>
              <c:idx val="3"/>
              <c:layout>
                <c:manualLayout>
                  <c:x val="-9.760586616797093E-17"/>
                  <c:y val="5.9838497309270093E-3"/>
                </c:manualLayout>
              </c:layout>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FA7-4554-849C-DF4B800806D8}"/>
                </c:ext>
              </c:extLst>
            </c:dLbl>
            <c:dLbl>
              <c:idx val="4"/>
              <c:layout>
                <c:manualLayout>
                  <c:x val="0"/>
                  <c:y val="2.99192486546350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FA7-4554-849C-DF4B800806D8}"/>
                </c:ext>
              </c:extLst>
            </c:dLbl>
            <c:dLbl>
              <c:idx val="5"/>
              <c:layout>
                <c:manualLayout>
                  <c:x val="-2.6620089196163436E-3"/>
                  <c:y val="5.98408531556213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FA7-4554-849C-DF4B800806D8}"/>
                </c:ext>
              </c:extLst>
            </c:dLbl>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Online net</c:v>
                </c:pt>
                <c:pt idx="1">
                  <c:v>TV net</c:v>
                </c:pt>
                <c:pt idx="2">
                  <c:v>Audio net</c:v>
                </c:pt>
                <c:pt idx="3">
                  <c:v>Newspaper net</c:v>
                </c:pt>
              </c:strCache>
            </c:strRef>
          </c:cat>
          <c:val>
            <c:numRef>
              <c:f>Sheet1!$C$2:$C$5</c:f>
              <c:numCache>
                <c:formatCode>0</c:formatCode>
                <c:ptCount val="4"/>
                <c:pt idx="0">
                  <c:v>82.692830098420004</c:v>
                </c:pt>
                <c:pt idx="1">
                  <c:v>77.871619275200004</c:v>
                </c:pt>
                <c:pt idx="2">
                  <c:v>61.887721438069995</c:v>
                </c:pt>
                <c:pt idx="3">
                  <c:v>33.094597275769999</c:v>
                </c:pt>
              </c:numCache>
            </c:numRef>
          </c:val>
          <c:extLst>
            <c:ext xmlns:c16="http://schemas.microsoft.com/office/drawing/2014/chart" uri="{C3380CC4-5D6E-409C-BE32-E72D297353CC}">
              <c16:uniqueId val="{00000000-4D5C-40AE-BE05-77081655DBF5}"/>
            </c:ext>
          </c:extLst>
        </c:ser>
        <c:ser>
          <c:idx val="2"/>
          <c:order val="2"/>
          <c:tx>
            <c:strRef>
              <c:f>Sheet1!$D$1</c:f>
              <c:strCache>
                <c:ptCount val="1"/>
                <c:pt idx="0">
                  <c:v>2021</c:v>
                </c:pt>
              </c:strCache>
            </c:strRef>
          </c:tx>
          <c:spPr>
            <a:solidFill>
              <a:schemeClr val="bg1">
                <a:lumMod val="75000"/>
              </a:schemeClr>
            </a:solidFill>
            <a:ln>
              <a:noFill/>
            </a:ln>
            <a:effectLst/>
          </c:spPr>
          <c:invertIfNegative val="0"/>
          <c:dLbls>
            <c:dLbl>
              <c:idx val="0"/>
              <c:layout>
                <c:manualLayout>
                  <c:x val="2.6620089196163436E-3"/>
                  <c:y val="2.99216045009860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956-4B03-8965-4ED33A6F84A1}"/>
                </c:ext>
              </c:extLst>
            </c:dLbl>
            <c:dLbl>
              <c:idx val="3"/>
              <c:layout>
                <c:manualLayout>
                  <c:x val="2.6620089196163436E-3"/>
                  <c:y val="2.992396034733656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FA7-4554-849C-DF4B800806D8}"/>
                </c:ext>
              </c:extLst>
            </c:dLbl>
            <c:dLbl>
              <c:idx val="4"/>
              <c:layout>
                <c:manualLayout>
                  <c:x val="0"/>
                  <c:y val="-5.98384973092700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FA7-4554-849C-DF4B800806D8}"/>
                </c:ext>
              </c:extLst>
            </c:dLbl>
            <c:dLbl>
              <c:idx val="5"/>
              <c:layout>
                <c:manualLayout>
                  <c:x val="-9.760586616797093E-17"/>
                  <c:y val="-2.99145369619335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FA7-4554-849C-DF4B800806D8}"/>
                </c:ext>
              </c:extLst>
            </c:dLbl>
            <c:dLbl>
              <c:idx val="6"/>
              <c:layout>
                <c:manualLayout>
                  <c:x val="2.662008919616246E-3"/>
                  <c:y val="-5.98361414629193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FA7-4554-849C-DF4B800806D8}"/>
                </c:ext>
              </c:extLst>
            </c:dLbl>
            <c:dLbl>
              <c:idx val="7"/>
              <c:layout>
                <c:manualLayout>
                  <c:x val="0"/>
                  <c:y val="-2.99192486546350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FA7-4554-849C-DF4B800806D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Online net</c:v>
                </c:pt>
                <c:pt idx="1">
                  <c:v>TV net</c:v>
                </c:pt>
                <c:pt idx="2">
                  <c:v>Audio net</c:v>
                </c:pt>
                <c:pt idx="3">
                  <c:v>Newspaper net</c:v>
                </c:pt>
              </c:strCache>
            </c:strRef>
          </c:cat>
          <c:val>
            <c:numRef>
              <c:f>Sheet1!$D$2:$D$5</c:f>
              <c:numCache>
                <c:formatCode>0</c:formatCode>
                <c:ptCount val="4"/>
                <c:pt idx="0">
                  <c:v>77.394705698750002</c:v>
                </c:pt>
                <c:pt idx="1">
                  <c:v>80.707142872920002</c:v>
                </c:pt>
                <c:pt idx="2">
                  <c:v>50.102048675830005</c:v>
                </c:pt>
                <c:pt idx="3">
                  <c:v>31.146731584729999</c:v>
                </c:pt>
              </c:numCache>
            </c:numRef>
          </c:val>
          <c:extLst>
            <c:ext xmlns:c16="http://schemas.microsoft.com/office/drawing/2014/chart" uri="{C3380CC4-5D6E-409C-BE32-E72D297353CC}">
              <c16:uniqueId val="{00000001-4D5C-40AE-BE05-77081655DBF5}"/>
            </c:ext>
          </c:extLst>
        </c:ser>
        <c:ser>
          <c:idx val="3"/>
          <c:order val="3"/>
          <c:tx>
            <c:strRef>
              <c:f>Sheet1!$E$1</c:f>
              <c:strCache>
                <c:ptCount val="1"/>
                <c:pt idx="0">
                  <c:v>2020</c:v>
                </c:pt>
              </c:strCache>
            </c:strRef>
          </c:tx>
          <c:spPr>
            <a:solidFill>
              <a:srgbClr val="128266"/>
            </a:solidFill>
            <a:ln>
              <a:noFill/>
            </a:ln>
            <a:effectLst/>
          </c:spPr>
          <c:invertIfNegative val="0"/>
          <c:dLbls>
            <c:dLbl>
              <c:idx val="0"/>
              <c:layout>
                <c:manualLayout>
                  <c:x val="0"/>
                  <c:y val="-5.98384973092700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0C2-47F5-AA7D-FF3DE266EB61}"/>
                </c:ext>
              </c:extLst>
            </c:dLbl>
            <c:dLbl>
              <c:idx val="2"/>
              <c:layout>
                <c:manualLayout>
                  <c:x val="5.3240178392326871E-3"/>
                  <c:y val="-5.98337856165682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0C2-47F5-AA7D-FF3DE266EB61}"/>
                </c:ext>
              </c:extLst>
            </c:dLbl>
            <c:dLbl>
              <c:idx val="3"/>
              <c:layout>
                <c:manualLayout>
                  <c:x val="2.6620089196163436E-3"/>
                  <c:y val="-2.99168928082842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0C2-47F5-AA7D-FF3DE266EB6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Online net</c:v>
                </c:pt>
                <c:pt idx="1">
                  <c:v>TV net</c:v>
                </c:pt>
                <c:pt idx="2">
                  <c:v>Audio net</c:v>
                </c:pt>
                <c:pt idx="3">
                  <c:v>Newspaper net</c:v>
                </c:pt>
              </c:strCache>
            </c:strRef>
          </c:cat>
          <c:val>
            <c:numRef>
              <c:f>Sheet1!$E$2:$E$5</c:f>
              <c:numCache>
                <c:formatCode>0</c:formatCode>
                <c:ptCount val="4"/>
                <c:pt idx="0">
                  <c:v>78.922089590209993</c:v>
                </c:pt>
                <c:pt idx="1">
                  <c:v>84.521301656589998</c:v>
                </c:pt>
                <c:pt idx="2">
                  <c:v>58.7548653172</c:v>
                </c:pt>
                <c:pt idx="3">
                  <c:v>37.480227713410002</c:v>
                </c:pt>
              </c:numCache>
            </c:numRef>
          </c:val>
          <c:extLst>
            <c:ext xmlns:c16="http://schemas.microsoft.com/office/drawing/2014/chart" uri="{C3380CC4-5D6E-409C-BE32-E72D297353CC}">
              <c16:uniqueId val="{00000000-AB48-43FA-8C99-DA937F35AEA5}"/>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956008870968819"/>
          <c:y val="7.417961999486293E-2"/>
          <c:w val="0.45273447124329586"/>
          <c:h val="0.89647660589641587"/>
        </c:manualLayout>
      </c:layout>
      <c:barChart>
        <c:barDir val="bar"/>
        <c:grouping val="clustered"/>
        <c:varyColors val="0"/>
        <c:ser>
          <c:idx val="0"/>
          <c:order val="0"/>
          <c:tx>
            <c:strRef>
              <c:f>Sheet1!$B$1</c:f>
              <c:strCache>
                <c:ptCount val="1"/>
                <c:pt idx="0">
                  <c:v>Yes</c:v>
                </c:pt>
              </c:strCache>
            </c:strRef>
          </c:tx>
          <c:spPr>
            <a:solidFill>
              <a:srgbClr val="9B2CB8"/>
            </a:solidFill>
            <a:ln>
              <a:noFill/>
            </a:ln>
            <a:effectLst/>
          </c:spPr>
          <c:invertIfNegative val="0"/>
          <c:dPt>
            <c:idx val="0"/>
            <c:invertIfNegative val="0"/>
            <c:bubble3D val="0"/>
            <c:spPr>
              <a:solidFill>
                <a:srgbClr val="1CC49B"/>
              </a:solidFill>
              <a:ln>
                <a:noFill/>
              </a:ln>
              <a:effectLst/>
            </c:spPr>
            <c:extLst>
              <c:ext xmlns:c16="http://schemas.microsoft.com/office/drawing/2014/chart" uri="{C3380CC4-5D6E-409C-BE32-E72D297353CC}">
                <c16:uniqueId val="{00000000-C3F4-40DD-8164-97FD0221B868}"/>
              </c:ext>
            </c:extLst>
          </c:dPt>
          <c:dPt>
            <c:idx val="7"/>
            <c:invertIfNegative val="0"/>
            <c:bubble3D val="0"/>
            <c:spPr>
              <a:solidFill>
                <a:srgbClr val="1CC49B"/>
              </a:solidFill>
              <a:ln>
                <a:noFill/>
              </a:ln>
              <a:effectLst/>
            </c:spPr>
            <c:extLst>
              <c:ext xmlns:c16="http://schemas.microsoft.com/office/drawing/2014/chart" uri="{C3380CC4-5D6E-409C-BE32-E72D297353CC}">
                <c16:uniqueId val="{00000001-C3F4-40DD-8164-97FD0221B868}"/>
              </c:ext>
            </c:extLst>
          </c:dPt>
          <c:dPt>
            <c:idx val="11"/>
            <c:invertIfNegative val="0"/>
            <c:bubble3D val="0"/>
            <c:spPr>
              <a:solidFill>
                <a:srgbClr val="1CC49B"/>
              </a:solidFill>
              <a:ln>
                <a:noFill/>
              </a:ln>
              <a:effectLst/>
            </c:spPr>
            <c:extLst>
              <c:ext xmlns:c16="http://schemas.microsoft.com/office/drawing/2014/chart" uri="{C3380CC4-5D6E-409C-BE32-E72D297353CC}">
                <c16:uniqueId val="{00000002-C3F4-40DD-8164-97FD0221B868}"/>
              </c:ext>
            </c:extLst>
          </c:dPt>
          <c:dPt>
            <c:idx val="15"/>
            <c:invertIfNegative val="0"/>
            <c:bubble3D val="0"/>
            <c:spPr>
              <a:solidFill>
                <a:srgbClr val="1CC49B"/>
              </a:solidFill>
              <a:ln>
                <a:noFill/>
              </a:ln>
              <a:effectLst/>
            </c:spPr>
            <c:extLst>
              <c:ext xmlns:c16="http://schemas.microsoft.com/office/drawing/2014/chart" uri="{C3380CC4-5D6E-409C-BE32-E72D297353CC}">
                <c16:uniqueId val="{00000003-C3F4-40DD-8164-97FD0221B868}"/>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NET: Online</c:v>
                </c:pt>
                <c:pt idx="1">
                  <c:v>Social media</c:v>
                </c:pt>
                <c:pt idx="2">
                  <c:v>Domestic / Australian news website or app</c:v>
                </c:pt>
                <c:pt idx="3">
                  <c:v>Online search engine</c:v>
                </c:pt>
                <c:pt idx="4">
                  <c:v>International / overseas news website or app</c:v>
                </c:pt>
                <c:pt idx="5">
                  <c:v>News aggregator website or app</c:v>
                </c:pt>
                <c:pt idx="6">
                  <c:v>Other website or app</c:v>
                </c:pt>
                <c:pt idx="7">
                  <c:v>NET: TV</c:v>
                </c:pt>
                <c:pt idx="8">
                  <c:v>Commercial free-to-air TV (incl. recorded and on-demand)</c:v>
                </c:pt>
                <c:pt idx="9">
                  <c:v>Publicly owned free-to-air TV (incl. recorded and on-demand)</c:v>
                </c:pt>
                <c:pt idx="10">
                  <c:v>Pay TV, including streaming</c:v>
                </c:pt>
                <c:pt idx="11">
                  <c:v>NET: Audio</c:v>
                </c:pt>
                <c:pt idx="12">
                  <c:v>Radio</c:v>
                </c:pt>
                <c:pt idx="13">
                  <c:v>Online radio station</c:v>
                </c:pt>
                <c:pt idx="14">
                  <c:v>Podcast</c:v>
                </c:pt>
                <c:pt idx="15">
                  <c:v>NET: Newspaper</c:v>
                </c:pt>
                <c:pt idx="16">
                  <c:v>Local print newspaper</c:v>
                </c:pt>
                <c:pt idx="17">
                  <c:v>State or Territory print newspaper</c:v>
                </c:pt>
                <c:pt idx="18">
                  <c:v>National print newspaper</c:v>
                </c:pt>
              </c:strCache>
            </c:strRef>
          </c:cat>
          <c:val>
            <c:numRef>
              <c:f>Sheet1!$B$2:$B$20</c:f>
              <c:numCache>
                <c:formatCode>0</c:formatCode>
                <c:ptCount val="19"/>
                <c:pt idx="0">
                  <c:v>92</c:v>
                </c:pt>
                <c:pt idx="1">
                  <c:v>60.983874113580008</c:v>
                </c:pt>
                <c:pt idx="2">
                  <c:v>50.788832581840005</c:v>
                </c:pt>
                <c:pt idx="3">
                  <c:v>48.20450873635</c:v>
                </c:pt>
                <c:pt idx="4">
                  <c:v>35.306868831940001</c:v>
                </c:pt>
                <c:pt idx="5">
                  <c:v>24.468766590249999</c:v>
                </c:pt>
                <c:pt idx="6">
                  <c:v>21.755621909449999</c:v>
                </c:pt>
                <c:pt idx="7">
                  <c:v>85</c:v>
                </c:pt>
                <c:pt idx="8">
                  <c:v>57.903271395860003</c:v>
                </c:pt>
                <c:pt idx="9">
                  <c:v>53.140613472689999</c:v>
                </c:pt>
                <c:pt idx="10">
                  <c:v>27.814047595340003</c:v>
                </c:pt>
                <c:pt idx="11">
                  <c:v>80</c:v>
                </c:pt>
                <c:pt idx="12">
                  <c:v>59.413540099749994</c:v>
                </c:pt>
                <c:pt idx="13">
                  <c:v>28.113682064970003</c:v>
                </c:pt>
                <c:pt idx="14">
                  <c:v>27.947651366639999</c:v>
                </c:pt>
                <c:pt idx="15">
                  <c:v>68</c:v>
                </c:pt>
                <c:pt idx="16">
                  <c:v>31.200319423900002</c:v>
                </c:pt>
                <c:pt idx="17">
                  <c:v>30.004326989930004</c:v>
                </c:pt>
                <c:pt idx="18">
                  <c:v>25.62717941312</c:v>
                </c:pt>
              </c:numCache>
            </c:numRef>
          </c:val>
          <c:extLst>
            <c:ext xmlns:c16="http://schemas.microsoft.com/office/drawing/2014/chart" uri="{C3380CC4-5D6E-409C-BE32-E72D297353CC}">
              <c16:uniqueId val="{00000000-8903-4686-AC20-99CE5BC0A207}"/>
            </c:ext>
          </c:extLst>
        </c:ser>
        <c:dLbls>
          <c:showLegendKey val="0"/>
          <c:showVal val="0"/>
          <c:showCatName val="0"/>
          <c:showSerName val="0"/>
          <c:showPercent val="0"/>
          <c:showBubbleSize val="0"/>
        </c:dLbls>
        <c:gapWidth val="100"/>
        <c:axId val="191480808"/>
        <c:axId val="191479240"/>
      </c:barChart>
      <c:valAx>
        <c:axId val="191479240"/>
        <c:scaling>
          <c:orientation val="minMax"/>
        </c:scaling>
        <c:delete val="1"/>
        <c:axPos val="b"/>
        <c:numFmt formatCode="0" sourceLinked="1"/>
        <c:majorTickMark val="out"/>
        <c:minorTickMark val="none"/>
        <c:tickLblPos val="nextTo"/>
        <c:crossAx val="191480808"/>
        <c:crosses val="max"/>
        <c:crossBetween val="between"/>
        <c:majorUnit val="0.2"/>
      </c:valAx>
      <c:catAx>
        <c:axId val="19148080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479240"/>
        <c:crosses val="autoZero"/>
        <c:auto val="1"/>
        <c:lblAlgn val="ctr"/>
        <c:lblOffset val="100"/>
        <c:noMultiLvlLbl val="0"/>
      </c:catAx>
      <c:spPr>
        <a:noFill/>
        <a:ln>
          <a:noFill/>
        </a:ln>
        <a:effectLst/>
      </c:spPr>
    </c:plotArea>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904917181522163"/>
          <c:y val="0.12558883235602417"/>
          <c:w val="0.49242567775696011"/>
          <c:h val="0.80356618528929546"/>
        </c:manualLayout>
      </c:layout>
      <c:barChart>
        <c:barDir val="bar"/>
        <c:grouping val="clustered"/>
        <c:varyColors val="0"/>
        <c:ser>
          <c:idx val="0"/>
          <c:order val="0"/>
          <c:tx>
            <c:strRef>
              <c:f>Sheet1!$B$1</c:f>
              <c:strCache>
                <c:ptCount val="1"/>
                <c:pt idx="0">
                  <c:v>2023</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Age 16-17</c:v>
                </c:pt>
                <c:pt idx="1">
                  <c:v>Age 11-15</c:v>
                </c:pt>
                <c:pt idx="2">
                  <c:v>Age 8-10</c:v>
                </c:pt>
              </c:strCache>
            </c:strRef>
          </c:cat>
          <c:val>
            <c:numRef>
              <c:f>Sheet1!$B$2:$B$4</c:f>
              <c:numCache>
                <c:formatCode>0%</c:formatCode>
                <c:ptCount val="3"/>
                <c:pt idx="0">
                  <c:v>0.28000000000000003</c:v>
                </c:pt>
                <c:pt idx="1">
                  <c:v>0.35</c:v>
                </c:pt>
                <c:pt idx="2">
                  <c:v>0.26</c:v>
                </c:pt>
              </c:numCache>
            </c:numRef>
          </c:val>
          <c:extLst>
            <c:ext xmlns:c16="http://schemas.microsoft.com/office/drawing/2014/chart" uri="{C3380CC4-5D6E-409C-BE32-E72D297353CC}">
              <c16:uniqueId val="{00000000-A869-4E8E-B679-BBDC3181A931}"/>
            </c:ext>
          </c:extLst>
        </c:ser>
        <c:dLbls>
          <c:showLegendKey val="0"/>
          <c:showVal val="0"/>
          <c:showCatName val="0"/>
          <c:showSerName val="0"/>
          <c:showPercent val="0"/>
          <c:showBubbleSize val="0"/>
        </c:dLbls>
        <c:gapWidth val="36"/>
        <c:axId val="701555096"/>
        <c:axId val="701556176"/>
      </c:barChart>
      <c:catAx>
        <c:axId val="70155509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n-US"/>
          </a:p>
        </c:txPr>
        <c:crossAx val="701556176"/>
        <c:crosses val="autoZero"/>
        <c:auto val="1"/>
        <c:lblAlgn val="ctr"/>
        <c:lblOffset val="100"/>
        <c:noMultiLvlLbl val="0"/>
      </c:catAx>
      <c:valAx>
        <c:axId val="701556176"/>
        <c:scaling>
          <c:orientation val="minMax"/>
          <c:max val="1"/>
        </c:scaling>
        <c:delete val="1"/>
        <c:axPos val="b"/>
        <c:numFmt formatCode="0%" sourceLinked="0"/>
        <c:majorTickMark val="out"/>
        <c:minorTickMark val="none"/>
        <c:tickLblPos val="nextTo"/>
        <c:crossAx val="701555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334847064061238"/>
          <c:y val="0.29290340391875963"/>
          <c:w val="0.82918040918038927"/>
          <c:h val="0.52384449941054456"/>
        </c:manualLayout>
      </c:layout>
      <c:barChart>
        <c:barDir val="bar"/>
        <c:grouping val="stacked"/>
        <c:varyColors val="0"/>
        <c:ser>
          <c:idx val="1"/>
          <c:order val="0"/>
          <c:tx>
            <c:strRef>
              <c:f>Sheet1!$B$1</c:f>
              <c:strCache>
                <c:ptCount val="1"/>
                <c:pt idx="0">
                  <c:v>Not at all important</c:v>
                </c:pt>
              </c:strCache>
            </c:strRef>
          </c:tx>
          <c:spPr>
            <a:solidFill>
              <a:srgbClr val="128266"/>
            </a:solidFill>
            <a:ln>
              <a:noFill/>
            </a:ln>
            <a:effectLst/>
          </c:spPr>
          <c:invertIfNegative val="0"/>
          <c:dLbls>
            <c:delete val="1"/>
          </c:dLbls>
          <c:cat>
            <c:numRef>
              <c:f>Sheet1!$A$2:$A$4</c:f>
              <c:numCache>
                <c:formatCode>General</c:formatCode>
                <c:ptCount val="3"/>
                <c:pt idx="0">
                  <c:v>2023</c:v>
                </c:pt>
                <c:pt idx="1">
                  <c:v>2022</c:v>
                </c:pt>
                <c:pt idx="2">
                  <c:v>2021</c:v>
                </c:pt>
              </c:numCache>
            </c:numRef>
          </c:cat>
          <c:val>
            <c:numRef>
              <c:f>Sheet1!$B$2:$B$4</c:f>
              <c:numCache>
                <c:formatCode>0</c:formatCode>
                <c:ptCount val="3"/>
                <c:pt idx="0">
                  <c:v>2.9718943914530001</c:v>
                </c:pt>
                <c:pt idx="1">
                  <c:v>1.618816764418</c:v>
                </c:pt>
                <c:pt idx="2">
                  <c:v>3.41</c:v>
                </c:pt>
              </c:numCache>
            </c:numRef>
          </c:val>
          <c:extLst>
            <c:ext xmlns:c16="http://schemas.microsoft.com/office/drawing/2014/chart" uri="{C3380CC4-5D6E-409C-BE32-E72D297353CC}">
              <c16:uniqueId val="{00000002-290E-411F-A987-B17251DE7A5B}"/>
            </c:ext>
          </c:extLst>
        </c:ser>
        <c:ser>
          <c:idx val="2"/>
          <c:order val="1"/>
          <c:tx>
            <c:strRef>
              <c:f>Sheet1!$C$1</c:f>
              <c:strCache>
                <c:ptCount val="1"/>
                <c:pt idx="0">
                  <c:v>Not very important</c:v>
                </c:pt>
              </c:strCache>
            </c:strRef>
          </c:tx>
          <c:spPr>
            <a:solidFill>
              <a:srgbClr val="1CC49B"/>
            </a:solidFill>
            <a:ln>
              <a:noFill/>
            </a:ln>
            <a:effectLst/>
          </c:spPr>
          <c:invertIfNegative val="0"/>
          <c:dLbls>
            <c:dLbl>
              <c:idx val="1"/>
              <c:tx>
                <c:rich>
                  <a:bodyPr/>
                  <a:lstStyle/>
                  <a:p>
                    <a:fld id="{7E140D06-1931-462A-9DB3-4FD09885EDAA}" type="VALUE">
                      <a:rPr lang="en-US"/>
                      <a:pPr/>
                      <a:t>[VALUE]</a:t>
                    </a:fld>
                    <a:endParaRPr lang="en-AU"/>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486-4410-B1D8-9DF0AFDB6A8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2022</c:v>
                </c:pt>
                <c:pt idx="2">
                  <c:v>2021</c:v>
                </c:pt>
              </c:numCache>
            </c:numRef>
          </c:cat>
          <c:val>
            <c:numRef>
              <c:f>Sheet1!$C$2:$C$4</c:f>
              <c:numCache>
                <c:formatCode>0</c:formatCode>
                <c:ptCount val="3"/>
                <c:pt idx="0">
                  <c:v>13.02638720232</c:v>
                </c:pt>
                <c:pt idx="1">
                  <c:v>16.12312497405</c:v>
                </c:pt>
                <c:pt idx="2">
                  <c:v>13.84</c:v>
                </c:pt>
              </c:numCache>
            </c:numRef>
          </c:val>
          <c:extLst>
            <c:ext xmlns:c16="http://schemas.microsoft.com/office/drawing/2014/chart" uri="{C3380CC4-5D6E-409C-BE32-E72D297353CC}">
              <c16:uniqueId val="{00000004-290E-411F-A987-B17251DE7A5B}"/>
            </c:ext>
          </c:extLst>
        </c:ser>
        <c:ser>
          <c:idx val="3"/>
          <c:order val="2"/>
          <c:tx>
            <c:strRef>
              <c:f>Sheet1!$D$1</c:f>
              <c:strCache>
                <c:ptCount val="1"/>
                <c:pt idx="0">
                  <c:v>Somewhat important</c:v>
                </c:pt>
              </c:strCache>
            </c:strRef>
          </c:tx>
          <c:spPr>
            <a:solidFill>
              <a:srgbClr val="5AC0E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2022</c:v>
                </c:pt>
                <c:pt idx="2">
                  <c:v>2021</c:v>
                </c:pt>
              </c:numCache>
            </c:numRef>
          </c:cat>
          <c:val>
            <c:numRef>
              <c:f>Sheet1!$D$2:$D$4</c:f>
              <c:numCache>
                <c:formatCode>0</c:formatCode>
                <c:ptCount val="3"/>
                <c:pt idx="0">
                  <c:v>42.7547718844</c:v>
                </c:pt>
                <c:pt idx="1">
                  <c:v>43.45617797637</c:v>
                </c:pt>
                <c:pt idx="2">
                  <c:v>42.14</c:v>
                </c:pt>
              </c:numCache>
            </c:numRef>
          </c:val>
          <c:extLst>
            <c:ext xmlns:c16="http://schemas.microsoft.com/office/drawing/2014/chart" uri="{C3380CC4-5D6E-409C-BE32-E72D297353CC}">
              <c16:uniqueId val="{00000005-290E-411F-A987-B17251DE7A5B}"/>
            </c:ext>
          </c:extLst>
        </c:ser>
        <c:ser>
          <c:idx val="4"/>
          <c:order val="3"/>
          <c:tx>
            <c:strRef>
              <c:f>Sheet1!$E$1</c:f>
              <c:strCache>
                <c:ptCount val="1"/>
                <c:pt idx="0">
                  <c:v>Very important</c:v>
                </c:pt>
              </c:strCache>
            </c:strRef>
          </c:tx>
          <c:spPr>
            <a:solidFill>
              <a:srgbClr val="9B2CB8"/>
            </a:solidFill>
            <a:ln>
              <a:noFill/>
            </a:ln>
            <a:effectLst/>
          </c:spPr>
          <c:invertIfNegative val="0"/>
          <c:dLbls>
            <c:dLbl>
              <c:idx val="1"/>
              <c:tx>
                <c:rich>
                  <a:bodyPr/>
                  <a:lstStyle/>
                  <a:p>
                    <a:fld id="{DD788FDA-5448-45B6-A604-5E1DE5D2F900}" type="VALUE">
                      <a:rPr lang="en-US"/>
                      <a:pPr/>
                      <a:t>[VALUE]</a:t>
                    </a:fld>
                    <a:endParaRPr lang="en-AU"/>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486-4410-B1D8-9DF0AFDB6A8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2022</c:v>
                </c:pt>
                <c:pt idx="2">
                  <c:v>2021</c:v>
                </c:pt>
              </c:numCache>
            </c:numRef>
          </c:cat>
          <c:val>
            <c:numRef>
              <c:f>Sheet1!$E$2:$E$4</c:f>
              <c:numCache>
                <c:formatCode>0</c:formatCode>
                <c:ptCount val="3"/>
                <c:pt idx="0">
                  <c:v>40.418645901200001</c:v>
                </c:pt>
                <c:pt idx="1">
                  <c:v>38.801880285160003</c:v>
                </c:pt>
                <c:pt idx="2">
                  <c:v>40.61</c:v>
                </c:pt>
              </c:numCache>
            </c:numRef>
          </c:val>
          <c:extLst>
            <c:ext xmlns:c16="http://schemas.microsoft.com/office/drawing/2014/chart" uri="{C3380CC4-5D6E-409C-BE32-E72D297353CC}">
              <c16:uniqueId val="{00000000-71D1-43F9-9313-9FD072241BB5}"/>
            </c:ext>
          </c:extLst>
        </c:ser>
        <c:dLbls>
          <c:dLblPos val="ctr"/>
          <c:showLegendKey val="0"/>
          <c:showVal val="1"/>
          <c:showCatName val="0"/>
          <c:showSerName val="0"/>
          <c:showPercent val="0"/>
          <c:showBubbleSize val="0"/>
        </c:dLbls>
        <c:gapWidth val="50"/>
        <c:overlap val="100"/>
        <c:axId val="169421120"/>
        <c:axId val="169421512"/>
      </c:barChart>
      <c:catAx>
        <c:axId val="16942112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512"/>
        <c:crosses val="autoZero"/>
        <c:auto val="1"/>
        <c:lblAlgn val="ctr"/>
        <c:lblOffset val="100"/>
        <c:noMultiLvlLbl val="0"/>
      </c:catAx>
      <c:valAx>
        <c:axId val="169421512"/>
        <c:scaling>
          <c:orientation val="minMax"/>
          <c:max val="100"/>
        </c:scaling>
        <c:delete val="0"/>
        <c:axPos val="b"/>
        <c:numFmt formatCode="0"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120"/>
        <c:crosses val="max"/>
        <c:crossBetween val="between"/>
        <c:majorUnit val="20"/>
        <c:minorUnit val="10"/>
      </c:valAx>
      <c:spPr>
        <a:noFill/>
        <a:ln>
          <a:noFill/>
        </a:ln>
        <a:effectLst/>
      </c:spPr>
    </c:plotArea>
    <c:legend>
      <c:legendPos val="t"/>
      <c:layout>
        <c:manualLayout>
          <c:xMode val="edge"/>
          <c:yMode val="edge"/>
          <c:x val="0.10191499303676414"/>
          <c:y val="6.3213201703869546E-3"/>
          <c:w val="0.80368942607876348"/>
          <c:h val="0.2866451030427840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34720615351034"/>
          <c:y val="0.28274209696537272"/>
          <c:w val="0.84267351572104687"/>
          <c:h val="0.53400554679678225"/>
        </c:manualLayout>
      </c:layout>
      <c:barChart>
        <c:barDir val="bar"/>
        <c:grouping val="stacked"/>
        <c:varyColors val="0"/>
        <c:ser>
          <c:idx val="0"/>
          <c:order val="0"/>
          <c:tx>
            <c:strRef>
              <c:f>Sheet1!$E$1</c:f>
              <c:strCache>
                <c:ptCount val="1"/>
                <c:pt idx="0">
                  <c:v>Not at all important</c:v>
                </c:pt>
              </c:strCache>
            </c:strRef>
          </c:tx>
          <c:spPr>
            <a:solidFill>
              <a:srgbClr val="128266"/>
            </a:solidFill>
            <a:ln>
              <a:noFill/>
            </a:ln>
            <a:effectLst/>
          </c:spPr>
          <c:invertIfNegative val="0"/>
          <c:dLbls>
            <c:delete val="1"/>
          </c:dLbls>
          <c:cat>
            <c:numRef>
              <c:f>Sheet1!$A$2:$A$4</c:f>
              <c:numCache>
                <c:formatCode>General</c:formatCode>
                <c:ptCount val="3"/>
                <c:pt idx="0">
                  <c:v>2023</c:v>
                </c:pt>
                <c:pt idx="1">
                  <c:v>2022</c:v>
                </c:pt>
                <c:pt idx="2">
                  <c:v>2021</c:v>
                </c:pt>
              </c:numCache>
            </c:numRef>
          </c:cat>
          <c:val>
            <c:numRef>
              <c:f>Sheet1!$E$2:$E$4</c:f>
              <c:numCache>
                <c:formatCode>0</c:formatCode>
                <c:ptCount val="3"/>
                <c:pt idx="0">
                  <c:v>0.70166316500920001</c:v>
                </c:pt>
                <c:pt idx="1">
                  <c:v>3.3000000000000003</c:v>
                </c:pt>
                <c:pt idx="2">
                  <c:v>2.91</c:v>
                </c:pt>
              </c:numCache>
            </c:numRef>
          </c:val>
          <c:extLst>
            <c:ext xmlns:c16="http://schemas.microsoft.com/office/drawing/2014/chart" uri="{C3380CC4-5D6E-409C-BE32-E72D297353CC}">
              <c16:uniqueId val="{00000001-290E-411F-A987-B17251DE7A5B}"/>
            </c:ext>
          </c:extLst>
        </c:ser>
        <c:ser>
          <c:idx val="1"/>
          <c:order val="1"/>
          <c:tx>
            <c:strRef>
              <c:f>Sheet1!$D$1</c:f>
              <c:strCache>
                <c:ptCount val="1"/>
                <c:pt idx="0">
                  <c:v>Not very important</c:v>
                </c:pt>
              </c:strCache>
            </c:strRef>
          </c:tx>
          <c:spPr>
            <a:solidFill>
              <a:srgbClr val="1CC49B"/>
            </a:solidFill>
            <a:ln>
              <a:noFill/>
            </a:ln>
            <a:effectLst/>
          </c:spPr>
          <c:invertIfNegative val="0"/>
          <c:dLbls>
            <c:dLbl>
              <c:idx val="0"/>
              <c:tx>
                <c:rich>
                  <a:bodyPr/>
                  <a:lstStyle/>
                  <a:p>
                    <a:fld id="{7E140D06-1931-462A-9DB3-4FD09885EDAA}" type="VALUE">
                      <a:rPr lang="en-US"/>
                      <a:pPr/>
                      <a:t>[VALUE]</a:t>
                    </a:fld>
                    <a:endParaRPr lang="en-AU"/>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A6F-4F82-8019-A41123388A65}"/>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06F-4BEF-9EF7-098D94A11EDB}"/>
                </c:ext>
              </c:extLst>
            </c:dLbl>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226-4077-A9BC-AB5AD12129E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2022</c:v>
                </c:pt>
                <c:pt idx="2">
                  <c:v>2021</c:v>
                </c:pt>
              </c:numCache>
            </c:numRef>
          </c:cat>
          <c:val>
            <c:numRef>
              <c:f>Sheet1!$D$2:$D$4</c:f>
              <c:numCache>
                <c:formatCode>0</c:formatCode>
                <c:ptCount val="3"/>
                <c:pt idx="0">
                  <c:v>12.36644874171</c:v>
                </c:pt>
                <c:pt idx="1">
                  <c:v>9.25</c:v>
                </c:pt>
                <c:pt idx="2">
                  <c:v>8.33</c:v>
                </c:pt>
              </c:numCache>
            </c:numRef>
          </c:val>
          <c:extLst>
            <c:ext xmlns:c16="http://schemas.microsoft.com/office/drawing/2014/chart" uri="{C3380CC4-5D6E-409C-BE32-E72D297353CC}">
              <c16:uniqueId val="{00000002-290E-411F-A987-B17251DE7A5B}"/>
            </c:ext>
          </c:extLst>
        </c:ser>
        <c:ser>
          <c:idx val="2"/>
          <c:order val="2"/>
          <c:tx>
            <c:strRef>
              <c:f>Sheet1!$C$1</c:f>
              <c:strCache>
                <c:ptCount val="1"/>
                <c:pt idx="0">
                  <c:v>Somewhat important</c:v>
                </c:pt>
              </c:strCache>
            </c:strRef>
          </c:tx>
          <c:spPr>
            <a:solidFill>
              <a:srgbClr val="5CC0E7"/>
            </a:solidFill>
            <a:ln>
              <a:noFill/>
            </a:ln>
            <a:effectLst/>
          </c:spPr>
          <c:invertIfNegative val="0"/>
          <c:dLbls>
            <c:dLbl>
              <c:idx val="0"/>
              <c:tx>
                <c:rich>
                  <a:bodyPr/>
                  <a:lstStyle/>
                  <a:p>
                    <a:fld id="{2336C7AC-8CB6-46F6-B2C6-9B62CB20EC60}" type="VALUE">
                      <a:rPr lang="en-US" smtClean="0"/>
                      <a:pPr/>
                      <a:t>[VALUE]</a:t>
                    </a:fld>
                    <a:endParaRPr lang="en-AU"/>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CFF-40A5-9B63-ADD6E45ACBD5}"/>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6F-4BEF-9EF7-098D94A11EDB}"/>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226-4077-A9BC-AB5AD12129E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2022</c:v>
                </c:pt>
                <c:pt idx="2">
                  <c:v>2021</c:v>
                </c:pt>
              </c:numCache>
            </c:numRef>
          </c:cat>
          <c:val>
            <c:numRef>
              <c:f>Sheet1!$C$2:$C$4</c:f>
              <c:numCache>
                <c:formatCode>0</c:formatCode>
                <c:ptCount val="3"/>
                <c:pt idx="0">
                  <c:v>38.845583589950003</c:v>
                </c:pt>
                <c:pt idx="1">
                  <c:v>48.82</c:v>
                </c:pt>
                <c:pt idx="2">
                  <c:v>40.46</c:v>
                </c:pt>
              </c:numCache>
            </c:numRef>
          </c:val>
          <c:extLst>
            <c:ext xmlns:c16="http://schemas.microsoft.com/office/drawing/2014/chart" uri="{C3380CC4-5D6E-409C-BE32-E72D297353CC}">
              <c16:uniqueId val="{00000004-290E-411F-A987-B17251DE7A5B}"/>
            </c:ext>
          </c:extLst>
        </c:ser>
        <c:ser>
          <c:idx val="3"/>
          <c:order val="3"/>
          <c:tx>
            <c:strRef>
              <c:f>Sheet1!$B$1</c:f>
              <c:strCache>
                <c:ptCount val="1"/>
                <c:pt idx="0">
                  <c:v>Very important</c:v>
                </c:pt>
              </c:strCache>
            </c:strRef>
          </c:tx>
          <c:spPr>
            <a:solidFill>
              <a:srgbClr val="9B2CB8"/>
            </a:solidFill>
            <a:ln>
              <a:noFill/>
            </a:ln>
            <a:effectLst/>
          </c:spPr>
          <c:invertIfNegative val="0"/>
          <c:dPt>
            <c:idx val="0"/>
            <c:invertIfNegative val="0"/>
            <c:bubble3D val="0"/>
            <c:spPr>
              <a:solidFill>
                <a:srgbClr val="9B2CB8"/>
              </a:solidFill>
              <a:ln>
                <a:noFill/>
              </a:ln>
              <a:effectLst/>
            </c:spPr>
            <c:extLst>
              <c:ext xmlns:c16="http://schemas.microsoft.com/office/drawing/2014/chart" uri="{C3380CC4-5D6E-409C-BE32-E72D297353CC}">
                <c16:uniqueId val="{00000001-5A6F-4F82-8019-A41123388A65}"/>
              </c:ext>
            </c:extLst>
          </c:dPt>
          <c:dLbls>
            <c:dLbl>
              <c:idx val="0"/>
              <c:tx>
                <c:rich>
                  <a:bodyPr/>
                  <a:lstStyle/>
                  <a:p>
                    <a:fld id="{77ADA11C-24D5-4E3A-B04D-B2739C537BB5}" type="VALUE">
                      <a:rPr lang="en-US" smtClean="0"/>
                      <a:pPr/>
                      <a:t>[VALUE]</a:t>
                    </a:fld>
                    <a:endParaRPr lang="en-AU"/>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A6F-4F82-8019-A41123388A6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2022</c:v>
                </c:pt>
                <c:pt idx="2">
                  <c:v>2021</c:v>
                </c:pt>
              </c:numCache>
            </c:numRef>
          </c:cat>
          <c:val>
            <c:numRef>
              <c:f>Sheet1!$B$2:$B$4</c:f>
              <c:numCache>
                <c:formatCode>0</c:formatCode>
                <c:ptCount val="3"/>
                <c:pt idx="0">
                  <c:v>48.086304503329998</c:v>
                </c:pt>
                <c:pt idx="1">
                  <c:v>38.450000000000003</c:v>
                </c:pt>
                <c:pt idx="2">
                  <c:v>48.22</c:v>
                </c:pt>
              </c:numCache>
            </c:numRef>
          </c:val>
          <c:extLst>
            <c:ext xmlns:c16="http://schemas.microsoft.com/office/drawing/2014/chart" uri="{C3380CC4-5D6E-409C-BE32-E72D297353CC}">
              <c16:uniqueId val="{00000005-290E-411F-A987-B17251DE7A5B}"/>
            </c:ext>
          </c:extLst>
        </c:ser>
        <c:dLbls>
          <c:dLblPos val="ctr"/>
          <c:showLegendKey val="0"/>
          <c:showVal val="1"/>
          <c:showCatName val="0"/>
          <c:showSerName val="0"/>
          <c:showPercent val="0"/>
          <c:showBubbleSize val="0"/>
        </c:dLbls>
        <c:gapWidth val="50"/>
        <c:overlap val="100"/>
        <c:axId val="169421120"/>
        <c:axId val="169421512"/>
      </c:barChart>
      <c:catAx>
        <c:axId val="16942112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512"/>
        <c:crosses val="autoZero"/>
        <c:auto val="1"/>
        <c:lblAlgn val="ctr"/>
        <c:lblOffset val="100"/>
        <c:noMultiLvlLbl val="0"/>
      </c:catAx>
      <c:valAx>
        <c:axId val="169421512"/>
        <c:scaling>
          <c:orientation val="minMax"/>
          <c:max val="100"/>
        </c:scaling>
        <c:delete val="0"/>
        <c:axPos val="b"/>
        <c:numFmt formatCode="0"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120"/>
        <c:crosses val="max"/>
        <c:crossBetween val="between"/>
        <c:majorUnit val="20"/>
        <c:minorUnit val="10"/>
      </c:valAx>
      <c:spPr>
        <a:noFill/>
        <a:ln>
          <a:noFill/>
        </a:ln>
        <a:effectLst/>
      </c:spPr>
    </c:plotArea>
    <c:legend>
      <c:legendPos val="t"/>
      <c:layout>
        <c:manualLayout>
          <c:xMode val="edge"/>
          <c:yMode val="edge"/>
          <c:x val="3.7854140270798108E-2"/>
          <c:y val="4.1397516600112774E-2"/>
          <c:w val="0.86234941457918601"/>
          <c:h val="0.1777129244968180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4493040300424"/>
          <c:y val="3.1650560137807579E-2"/>
          <c:w val="0.49957371791640914"/>
          <c:h val="0.95543304107488791"/>
        </c:manualLayout>
      </c:layout>
      <c:barChart>
        <c:barDir val="bar"/>
        <c:grouping val="clustered"/>
        <c:varyColors val="0"/>
        <c:ser>
          <c:idx val="0"/>
          <c:order val="0"/>
          <c:tx>
            <c:strRef>
              <c:f>Sheet1!$B$1</c:f>
              <c:strCache>
                <c:ptCount val="1"/>
                <c:pt idx="0">
                  <c:v>2023</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That it is from a source I have used before and trust</c:v>
                </c:pt>
                <c:pt idx="1">
                  <c:v>That it is recent news content</c:v>
                </c:pt>
                <c:pt idx="2">
                  <c:v>That it is professionally produced news media (from an established news outlet)</c:v>
                </c:pt>
                <c:pt idx="3">
                  <c:v>That it is not behind a paywall</c:v>
                </c:pt>
                <c:pt idx="4">
                  <c:v>That it is from official sources of information (from a government or a specialised agency)</c:v>
                </c:pt>
                <c:pt idx="5">
                  <c:v>That it is from an independent network or source</c:v>
                </c:pt>
                <c:pt idx="6">
                  <c:v>That it aligns with my views and interests</c:v>
                </c:pt>
                <c:pt idx="7">
                  <c:v>That there are accessible options for viewing or listening to the content</c:v>
                </c:pt>
                <c:pt idx="8">
                  <c:v>That it has been widely shared online/through social media</c:v>
                </c:pt>
                <c:pt idx="9">
                  <c:v>That it is available in a language other than English</c:v>
                </c:pt>
                <c:pt idx="10">
                  <c:v>Other (please specify)</c:v>
                </c:pt>
                <c:pt idx="11">
                  <c:v>None of these are important to me in news content</c:v>
                </c:pt>
              </c:strCache>
            </c:strRef>
          </c:cat>
          <c:val>
            <c:numRef>
              <c:f>Sheet1!$B$2:$B$13</c:f>
              <c:numCache>
                <c:formatCode>0</c:formatCode>
                <c:ptCount val="12"/>
                <c:pt idx="0">
                  <c:v>60.085101180620001</c:v>
                </c:pt>
                <c:pt idx="1">
                  <c:v>58.010805200890005</c:v>
                </c:pt>
                <c:pt idx="2">
                  <c:v>52.743115011639993</c:v>
                </c:pt>
                <c:pt idx="3">
                  <c:v>41.146036104460002</c:v>
                </c:pt>
                <c:pt idx="4">
                  <c:v>39.673647915030003</c:v>
                </c:pt>
                <c:pt idx="5">
                  <c:v>33.350800734389999</c:v>
                </c:pt>
                <c:pt idx="6">
                  <c:v>21.800293098890002</c:v>
                </c:pt>
                <c:pt idx="7">
                  <c:v>14.73643915191</c:v>
                </c:pt>
                <c:pt idx="8">
                  <c:v>11.34754815782</c:v>
                </c:pt>
                <c:pt idx="9">
                  <c:v>5.6115464679059999</c:v>
                </c:pt>
                <c:pt idx="10">
                  <c:v>1.296176475737</c:v>
                </c:pt>
                <c:pt idx="11">
                  <c:v>2.8600762715029999</c:v>
                </c:pt>
              </c:numCache>
            </c:numRef>
          </c:val>
          <c:extLst>
            <c:ext xmlns:c16="http://schemas.microsoft.com/office/drawing/2014/chart" uri="{C3380CC4-5D6E-409C-BE32-E72D297353CC}">
              <c16:uniqueId val="{00000006-2ACC-4B48-9E5B-86744AA901B3}"/>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523652285375644"/>
          <c:y val="9.5502194653752606E-2"/>
          <c:w val="0.72476347714624356"/>
          <c:h val="0.84581741184339576"/>
        </c:manualLayout>
      </c:layout>
      <c:barChart>
        <c:barDir val="bar"/>
        <c:grouping val="clustered"/>
        <c:varyColors val="0"/>
        <c:ser>
          <c:idx val="0"/>
          <c:order val="0"/>
          <c:tx>
            <c:strRef>
              <c:f>Sheet1!$B$1</c:f>
              <c:strCache>
                <c:ptCount val="1"/>
                <c:pt idx="0">
                  <c:v>2023</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One</c:v>
                </c:pt>
                <c:pt idx="1">
                  <c:v>Two</c:v>
                </c:pt>
                <c:pt idx="2">
                  <c:v>Three</c:v>
                </c:pt>
                <c:pt idx="3">
                  <c:v>Four</c:v>
                </c:pt>
                <c:pt idx="4">
                  <c:v>Five or more</c:v>
                </c:pt>
              </c:strCache>
            </c:strRef>
          </c:cat>
          <c:val>
            <c:numRef>
              <c:f>Sheet1!$B$2:$B$6</c:f>
              <c:numCache>
                <c:formatCode>0</c:formatCode>
                <c:ptCount val="5"/>
                <c:pt idx="0">
                  <c:v>69.193868037870004</c:v>
                </c:pt>
                <c:pt idx="1">
                  <c:v>15.704855480019999</c:v>
                </c:pt>
                <c:pt idx="2">
                  <c:v>10.77828263916</c:v>
                </c:pt>
                <c:pt idx="3">
                  <c:v>2.2457498218460001</c:v>
                </c:pt>
                <c:pt idx="4">
                  <c:v>2.0772440211140002</c:v>
                </c:pt>
              </c:numCache>
            </c:numRef>
          </c:val>
          <c:extLst>
            <c:ext xmlns:c16="http://schemas.microsoft.com/office/drawing/2014/chart" uri="{C3380CC4-5D6E-409C-BE32-E72D297353CC}">
              <c16:uniqueId val="{00000006-2ACC-4B48-9E5B-86744AA901B3}"/>
            </c:ext>
          </c:extLst>
        </c:ser>
        <c:ser>
          <c:idx val="1"/>
          <c:order val="1"/>
          <c:tx>
            <c:strRef>
              <c:f>Sheet1!$C$1</c:f>
              <c:strCache>
                <c:ptCount val="1"/>
                <c:pt idx="0">
                  <c:v>2022</c:v>
                </c:pt>
              </c:strCache>
            </c:strRef>
          </c:tx>
          <c:spPr>
            <a:solidFill>
              <a:srgbClr val="1F698E"/>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B67-4CF0-AC58-C266033E461B}"/>
                </c:ext>
              </c:extLst>
            </c:dLbl>
            <c:dLbl>
              <c:idx val="1"/>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B67-4CF0-AC58-C266033E461B}"/>
                </c:ext>
              </c:extLst>
            </c:dLbl>
            <c:dLbl>
              <c:idx val="2"/>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B67-4CF0-AC58-C266033E461B}"/>
                </c:ext>
              </c:extLst>
            </c:dLbl>
            <c:dLbl>
              <c:idx val="3"/>
              <c:tx>
                <c:rich>
                  <a:bodyPr/>
                  <a:lstStyle/>
                  <a:p>
                    <a:fld id="{0953EC77-74D3-4F88-A0AB-A73254285E13}" type="VALUE">
                      <a:rPr lang="en-US" smtClean="0"/>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B67-4CF0-AC58-C266033E461B}"/>
                </c:ext>
              </c:extLst>
            </c:dLbl>
            <c:dLbl>
              <c:idx val="4"/>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5B67-4CF0-AC58-C266033E461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One</c:v>
                </c:pt>
                <c:pt idx="1">
                  <c:v>Two</c:v>
                </c:pt>
                <c:pt idx="2">
                  <c:v>Three</c:v>
                </c:pt>
                <c:pt idx="3">
                  <c:v>Four</c:v>
                </c:pt>
                <c:pt idx="4">
                  <c:v>Five or more</c:v>
                </c:pt>
              </c:strCache>
            </c:strRef>
          </c:cat>
          <c:val>
            <c:numRef>
              <c:f>Sheet1!$C$2:$C$6</c:f>
              <c:numCache>
                <c:formatCode>0</c:formatCode>
                <c:ptCount val="5"/>
                <c:pt idx="0">
                  <c:v>65.977017466779998</c:v>
                </c:pt>
                <c:pt idx="1">
                  <c:v>19.250642736370001</c:v>
                </c:pt>
                <c:pt idx="2">
                  <c:v>11.536346806579999</c:v>
                </c:pt>
                <c:pt idx="3" formatCode="0.0">
                  <c:v>0.65811221248719998</c:v>
                </c:pt>
                <c:pt idx="4">
                  <c:v>2.5778807777849999</c:v>
                </c:pt>
              </c:numCache>
            </c:numRef>
          </c:val>
          <c:extLst>
            <c:ext xmlns:c16="http://schemas.microsoft.com/office/drawing/2014/chart" uri="{C3380CC4-5D6E-409C-BE32-E72D297353CC}">
              <c16:uniqueId val="{00000000-9DBE-4D53-9720-0683CC65E245}"/>
            </c:ext>
          </c:extLst>
        </c:ser>
        <c:ser>
          <c:idx val="2"/>
          <c:order val="2"/>
          <c:tx>
            <c:strRef>
              <c:f>Sheet1!$D$1</c:f>
              <c:strCache>
                <c:ptCount val="1"/>
                <c:pt idx="0">
                  <c:v>2021</c:v>
                </c:pt>
              </c:strCache>
            </c:strRef>
          </c:tx>
          <c:spPr>
            <a:solidFill>
              <a:srgbClr val="94949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One</c:v>
                </c:pt>
                <c:pt idx="1">
                  <c:v>Two</c:v>
                </c:pt>
                <c:pt idx="2">
                  <c:v>Three</c:v>
                </c:pt>
                <c:pt idx="3">
                  <c:v>Four</c:v>
                </c:pt>
                <c:pt idx="4">
                  <c:v>Five or more</c:v>
                </c:pt>
              </c:strCache>
            </c:strRef>
          </c:cat>
          <c:val>
            <c:numRef>
              <c:f>Sheet1!$D$2:$D$6</c:f>
              <c:numCache>
                <c:formatCode>0</c:formatCode>
                <c:ptCount val="5"/>
                <c:pt idx="0">
                  <c:v>65.613528054309995</c:v>
                </c:pt>
                <c:pt idx="1">
                  <c:v>22.007649871769999</c:v>
                </c:pt>
                <c:pt idx="2">
                  <c:v>8.1647246906300008</c:v>
                </c:pt>
                <c:pt idx="3">
                  <c:v>2.4958921910890002</c:v>
                </c:pt>
                <c:pt idx="4">
                  <c:v>1.6679660077870002</c:v>
                </c:pt>
              </c:numCache>
            </c:numRef>
          </c:val>
          <c:extLst>
            <c:ext xmlns:c16="http://schemas.microsoft.com/office/drawing/2014/chart" uri="{C3380CC4-5D6E-409C-BE32-E72D297353CC}">
              <c16:uniqueId val="{00000001-9DBE-4D53-9720-0683CC65E245}"/>
            </c:ext>
          </c:extLst>
        </c:ser>
        <c:ser>
          <c:idx val="3"/>
          <c:order val="3"/>
          <c:tx>
            <c:strRef>
              <c:f>Sheet1!$E$1</c:f>
              <c:strCache>
                <c:ptCount val="1"/>
                <c:pt idx="0">
                  <c:v>2020</c:v>
                </c:pt>
              </c:strCache>
            </c:strRef>
          </c:tx>
          <c:spPr>
            <a:solidFill>
              <a:srgbClr val="1282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One</c:v>
                </c:pt>
                <c:pt idx="1">
                  <c:v>Two</c:v>
                </c:pt>
                <c:pt idx="2">
                  <c:v>Three</c:v>
                </c:pt>
                <c:pt idx="3">
                  <c:v>Four</c:v>
                </c:pt>
                <c:pt idx="4">
                  <c:v>Five or more</c:v>
                </c:pt>
              </c:strCache>
            </c:strRef>
          </c:cat>
          <c:val>
            <c:numRef>
              <c:f>Sheet1!$E$2:$E$6</c:f>
              <c:numCache>
                <c:formatCode>0</c:formatCode>
                <c:ptCount val="5"/>
                <c:pt idx="0">
                  <c:v>69.512455096170001</c:v>
                </c:pt>
                <c:pt idx="1">
                  <c:v>22.014088245460002</c:v>
                </c:pt>
                <c:pt idx="2">
                  <c:v>5.3231541188440001</c:v>
                </c:pt>
                <c:pt idx="3">
                  <c:v>2.2594126157419998</c:v>
                </c:pt>
                <c:pt idx="4" formatCode="0.0">
                  <c:v>0.89088992377919995</c:v>
                </c:pt>
              </c:numCache>
            </c:numRef>
          </c:val>
          <c:extLst>
            <c:ext xmlns:c16="http://schemas.microsoft.com/office/drawing/2014/chart" uri="{C3380CC4-5D6E-409C-BE32-E72D297353CC}">
              <c16:uniqueId val="{00000000-24C4-45A1-8332-89F15CB91F8F}"/>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8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layout>
        <c:manualLayout>
          <c:xMode val="edge"/>
          <c:yMode val="edge"/>
          <c:x val="0.86166645909797979"/>
          <c:y val="0.32887109960140354"/>
          <c:w val="9.8862190597782271E-2"/>
          <c:h val="0.1952228663235760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8003385956369506"/>
          <c:y val="0.19085308999780845"/>
          <c:w val="0.57751511454467108"/>
          <c:h val="0.65988196288743828"/>
        </c:manualLayout>
      </c:layout>
      <c:barChart>
        <c:barDir val="bar"/>
        <c:grouping val="stacked"/>
        <c:varyColors val="0"/>
        <c:ser>
          <c:idx val="0"/>
          <c:order val="0"/>
          <c:tx>
            <c:strRef>
              <c:f>Sheet1!$B$1</c:f>
              <c:strCache>
                <c:ptCount val="1"/>
                <c:pt idx="0">
                  <c:v>Not at all important</c:v>
                </c:pt>
              </c:strCache>
            </c:strRef>
          </c:tx>
          <c:spPr>
            <a:solidFill>
              <a:srgbClr val="128266"/>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9215-4734-9E26-687E701F3763}"/>
                </c:ext>
              </c:extLst>
            </c:dLbl>
            <c:dLbl>
              <c:idx val="1"/>
              <c:delete val="1"/>
              <c:extLst>
                <c:ext xmlns:c15="http://schemas.microsoft.com/office/drawing/2012/chart" uri="{CE6537A1-D6FC-4f65-9D91-7224C49458BB}"/>
                <c:ext xmlns:c16="http://schemas.microsoft.com/office/drawing/2014/chart" uri="{C3380CC4-5D6E-409C-BE32-E72D297353CC}">
                  <c16:uniqueId val="{00000001-9215-4734-9E26-687E701F376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Local health issues</c:v>
                </c:pt>
                <c:pt idx="1">
                  <c:v>Local crime / legal issues /
 court decisions</c:v>
                </c:pt>
                <c:pt idx="2">
                  <c:v>Local events</c:v>
                </c:pt>
                <c:pt idx="3">
                  <c:v>Local politics</c:v>
                </c:pt>
                <c:pt idx="4">
                  <c:v>Local sports</c:v>
                </c:pt>
              </c:strCache>
            </c:strRef>
          </c:cat>
          <c:val>
            <c:numRef>
              <c:f>Sheet1!$B$2:$B$6</c:f>
              <c:numCache>
                <c:formatCode>0</c:formatCode>
                <c:ptCount val="5"/>
                <c:pt idx="0">
                  <c:v>3.8249020802070004</c:v>
                </c:pt>
                <c:pt idx="1">
                  <c:v>4.1392129807420002</c:v>
                </c:pt>
                <c:pt idx="2">
                  <c:v>4.6490584066030003</c:v>
                </c:pt>
                <c:pt idx="3">
                  <c:v>8.7930213847149989</c:v>
                </c:pt>
                <c:pt idx="4">
                  <c:v>27.661677349050002</c:v>
                </c:pt>
              </c:numCache>
            </c:numRef>
          </c:val>
          <c:extLst>
            <c:ext xmlns:c16="http://schemas.microsoft.com/office/drawing/2014/chart" uri="{C3380CC4-5D6E-409C-BE32-E72D297353CC}">
              <c16:uniqueId val="{00000000-80D8-4B95-8A6C-3D6BCB8EE211}"/>
            </c:ext>
          </c:extLst>
        </c:ser>
        <c:ser>
          <c:idx val="1"/>
          <c:order val="1"/>
          <c:tx>
            <c:strRef>
              <c:f>Sheet1!$C$1</c:f>
              <c:strCache>
                <c:ptCount val="1"/>
                <c:pt idx="0">
                  <c:v>Not very important</c:v>
                </c:pt>
              </c:strCache>
            </c:strRef>
          </c:tx>
          <c:spPr>
            <a:solidFill>
              <a:srgbClr val="1CC49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Local health issues</c:v>
                </c:pt>
                <c:pt idx="1">
                  <c:v>Local crime / legal issues /
 court decisions</c:v>
                </c:pt>
                <c:pt idx="2">
                  <c:v>Local events</c:v>
                </c:pt>
                <c:pt idx="3">
                  <c:v>Local politics</c:v>
                </c:pt>
                <c:pt idx="4">
                  <c:v>Local sports</c:v>
                </c:pt>
              </c:strCache>
            </c:strRef>
          </c:cat>
          <c:val>
            <c:numRef>
              <c:f>Sheet1!$C$2:$C$6</c:f>
              <c:numCache>
                <c:formatCode>0</c:formatCode>
                <c:ptCount val="5"/>
                <c:pt idx="0">
                  <c:v>13.185312055100001</c:v>
                </c:pt>
                <c:pt idx="1">
                  <c:v>14.60483238492</c:v>
                </c:pt>
                <c:pt idx="2">
                  <c:v>13.930847586320001</c:v>
                </c:pt>
                <c:pt idx="3">
                  <c:v>24.462622955690001</c:v>
                </c:pt>
                <c:pt idx="4">
                  <c:v>30.905248446330003</c:v>
                </c:pt>
              </c:numCache>
            </c:numRef>
          </c:val>
          <c:extLst>
            <c:ext xmlns:c16="http://schemas.microsoft.com/office/drawing/2014/chart" uri="{C3380CC4-5D6E-409C-BE32-E72D297353CC}">
              <c16:uniqueId val="{00000001-80D8-4B95-8A6C-3D6BCB8EE211}"/>
            </c:ext>
          </c:extLst>
        </c:ser>
        <c:ser>
          <c:idx val="2"/>
          <c:order val="2"/>
          <c:tx>
            <c:strRef>
              <c:f>Sheet1!$D$1</c:f>
              <c:strCache>
                <c:ptCount val="1"/>
                <c:pt idx="0">
                  <c:v>Somewhat important</c:v>
                </c:pt>
              </c:strCache>
            </c:strRef>
          </c:tx>
          <c:spPr>
            <a:solidFill>
              <a:srgbClr val="5AC0E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Local health issues</c:v>
                </c:pt>
                <c:pt idx="1">
                  <c:v>Local crime / legal issues /
 court decisions</c:v>
                </c:pt>
                <c:pt idx="2">
                  <c:v>Local events</c:v>
                </c:pt>
                <c:pt idx="3">
                  <c:v>Local politics</c:v>
                </c:pt>
                <c:pt idx="4">
                  <c:v>Local sports</c:v>
                </c:pt>
              </c:strCache>
            </c:strRef>
          </c:cat>
          <c:val>
            <c:numRef>
              <c:f>Sheet1!$D$2:$D$6</c:f>
              <c:numCache>
                <c:formatCode>0</c:formatCode>
                <c:ptCount val="5"/>
                <c:pt idx="0">
                  <c:v>47.44726634845</c:v>
                </c:pt>
                <c:pt idx="1">
                  <c:v>48.843089349020005</c:v>
                </c:pt>
                <c:pt idx="2">
                  <c:v>54.840451494499995</c:v>
                </c:pt>
                <c:pt idx="3">
                  <c:v>46.035370907249998</c:v>
                </c:pt>
                <c:pt idx="4">
                  <c:v>31.479679315519999</c:v>
                </c:pt>
              </c:numCache>
            </c:numRef>
          </c:val>
          <c:extLst>
            <c:ext xmlns:c16="http://schemas.microsoft.com/office/drawing/2014/chart" uri="{C3380CC4-5D6E-409C-BE32-E72D297353CC}">
              <c16:uniqueId val="{00000002-80D8-4B95-8A6C-3D6BCB8EE211}"/>
            </c:ext>
          </c:extLst>
        </c:ser>
        <c:ser>
          <c:idx val="3"/>
          <c:order val="3"/>
          <c:tx>
            <c:strRef>
              <c:f>Sheet1!$E$1</c:f>
              <c:strCache>
                <c:ptCount val="1"/>
                <c:pt idx="0">
                  <c:v>Very important</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Local health issues</c:v>
                </c:pt>
                <c:pt idx="1">
                  <c:v>Local crime / legal issues /
 court decisions</c:v>
                </c:pt>
                <c:pt idx="2">
                  <c:v>Local events</c:v>
                </c:pt>
                <c:pt idx="3">
                  <c:v>Local politics</c:v>
                </c:pt>
                <c:pt idx="4">
                  <c:v>Local sports</c:v>
                </c:pt>
              </c:strCache>
            </c:strRef>
          </c:cat>
          <c:val>
            <c:numRef>
              <c:f>Sheet1!$E$2:$E$6</c:f>
              <c:numCache>
                <c:formatCode>0</c:formatCode>
                <c:ptCount val="5"/>
                <c:pt idx="0">
                  <c:v>35.46739427152</c:v>
                </c:pt>
                <c:pt idx="1">
                  <c:v>32.337740040599996</c:v>
                </c:pt>
                <c:pt idx="2">
                  <c:v>26.504517267859999</c:v>
                </c:pt>
                <c:pt idx="3">
                  <c:v>20.63385950763</c:v>
                </c:pt>
                <c:pt idx="4">
                  <c:v>9.8674576109640011</c:v>
                </c:pt>
              </c:numCache>
            </c:numRef>
          </c:val>
          <c:extLst>
            <c:ext xmlns:c16="http://schemas.microsoft.com/office/drawing/2014/chart" uri="{C3380CC4-5D6E-409C-BE32-E72D297353CC}">
              <c16:uniqueId val="{00000003-80D8-4B95-8A6C-3D6BCB8EE211}"/>
            </c:ext>
          </c:extLst>
        </c:ser>
        <c:dLbls>
          <c:showLegendKey val="0"/>
          <c:showVal val="0"/>
          <c:showCatName val="0"/>
          <c:showSerName val="0"/>
          <c:showPercent val="0"/>
          <c:showBubbleSize val="0"/>
        </c:dLbls>
        <c:gapWidth val="100"/>
        <c:overlap val="100"/>
        <c:axId val="191480808"/>
        <c:axId val="191479240"/>
      </c:barChart>
      <c:valAx>
        <c:axId val="191479240"/>
        <c:scaling>
          <c:orientation val="minMax"/>
          <c:max val="100"/>
        </c:scaling>
        <c:delete val="0"/>
        <c:axPos val="b"/>
        <c:numFmt formatCode="0" sourceLinked="1"/>
        <c:majorTickMark val="out"/>
        <c:minorTickMark val="none"/>
        <c:tickLblPos val="nextTo"/>
        <c:spPr>
          <a:noFill/>
          <a:ln>
            <a:solidFill>
              <a:srgbClr val="D9D9D9"/>
            </a:solidFill>
          </a:ln>
          <a:effectLst/>
        </c:spPr>
        <c:txPr>
          <a:bodyPr rot="-60000000" spcFirstLastPara="1" vertOverflow="ellipsis" vert="horz" wrap="square" anchor="t"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480808"/>
        <c:crosses val="max"/>
        <c:crossBetween val="between"/>
        <c:majorUnit val="20"/>
        <c:minorUnit val="10"/>
      </c:valAx>
      <c:catAx>
        <c:axId val="19148080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479240"/>
        <c:crosses val="autoZero"/>
        <c:auto val="1"/>
        <c:lblAlgn val="ctr"/>
        <c:lblOffset val="100"/>
        <c:noMultiLvlLbl val="0"/>
      </c:catAx>
      <c:spPr>
        <a:noFill/>
        <a:ln>
          <a:noFill/>
        </a:ln>
        <a:effectLst/>
      </c:spPr>
    </c:plotArea>
    <c:legend>
      <c:legendPos val="r"/>
      <c:layout>
        <c:manualLayout>
          <c:xMode val="edge"/>
          <c:yMode val="edge"/>
          <c:x val="5.9271084051178112E-2"/>
          <c:y val="4.0400129825012926E-2"/>
          <c:w val="0.89990776380728255"/>
          <c:h val="0.1249359329372118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1845142270870622E-2"/>
          <c:y val="0.20580286363644945"/>
          <c:w val="0.76309404256937685"/>
          <c:h val="0.50332888768324147"/>
        </c:manualLayout>
      </c:layout>
      <c:barChart>
        <c:barDir val="bar"/>
        <c:grouping val="stacked"/>
        <c:varyColors val="0"/>
        <c:ser>
          <c:idx val="1"/>
          <c:order val="0"/>
          <c:tx>
            <c:strRef>
              <c:f>Sheet1!$B$1</c:f>
              <c:strCache>
                <c:ptCount val="1"/>
                <c:pt idx="0">
                  <c:v>Yes</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pt idx="0">
                  <c:v>2023</c:v>
                </c:pt>
              </c:numCache>
            </c:numRef>
          </c:cat>
          <c:val>
            <c:numRef>
              <c:f>Sheet1!$B$2</c:f>
              <c:numCache>
                <c:formatCode>0</c:formatCode>
                <c:ptCount val="1"/>
                <c:pt idx="0">
                  <c:v>68.68202290632</c:v>
                </c:pt>
              </c:numCache>
            </c:numRef>
          </c:val>
          <c:extLst>
            <c:ext xmlns:c16="http://schemas.microsoft.com/office/drawing/2014/chart" uri="{C3380CC4-5D6E-409C-BE32-E72D297353CC}">
              <c16:uniqueId val="{00000004-8F36-4C67-81B6-B42284BE4D59}"/>
            </c:ext>
          </c:extLst>
        </c:ser>
        <c:ser>
          <c:idx val="0"/>
          <c:order val="1"/>
          <c:tx>
            <c:strRef>
              <c:f>Sheet1!$C$1</c:f>
              <c:strCache>
                <c:ptCount val="1"/>
                <c:pt idx="0">
                  <c:v>No</c:v>
                </c:pt>
              </c:strCache>
            </c:strRef>
          </c:tx>
          <c:spPr>
            <a:solidFill>
              <a:srgbClr val="94949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pt idx="0">
                  <c:v>2023</c:v>
                </c:pt>
              </c:numCache>
            </c:numRef>
          </c:cat>
          <c:val>
            <c:numRef>
              <c:f>Sheet1!$C$2</c:f>
              <c:numCache>
                <c:formatCode>0</c:formatCode>
                <c:ptCount val="1"/>
                <c:pt idx="0">
                  <c:v>31.2690344936</c:v>
                </c:pt>
              </c:numCache>
            </c:numRef>
          </c:val>
          <c:extLst>
            <c:ext xmlns:c16="http://schemas.microsoft.com/office/drawing/2014/chart" uri="{C3380CC4-5D6E-409C-BE32-E72D297353CC}">
              <c16:uniqueId val="{00000002-8F36-4C67-81B6-B42284BE4D59}"/>
            </c:ext>
          </c:extLst>
        </c:ser>
        <c:dLbls>
          <c:dLblPos val="ctr"/>
          <c:showLegendKey val="0"/>
          <c:showVal val="1"/>
          <c:showCatName val="0"/>
          <c:showSerName val="0"/>
          <c:showPercent val="0"/>
          <c:showBubbleSize val="0"/>
        </c:dLbls>
        <c:gapWidth val="50"/>
        <c:overlap val="100"/>
        <c:axId val="169421120"/>
        <c:axId val="169421512"/>
      </c:barChart>
      <c:catAx>
        <c:axId val="169421120"/>
        <c:scaling>
          <c:orientation val="maxMin"/>
        </c:scaling>
        <c:delete val="1"/>
        <c:axPos val="l"/>
        <c:numFmt formatCode="General" sourceLinked="1"/>
        <c:majorTickMark val="out"/>
        <c:minorTickMark val="none"/>
        <c:tickLblPos val="nextTo"/>
        <c:crossAx val="169421512"/>
        <c:crosses val="autoZero"/>
        <c:auto val="1"/>
        <c:lblAlgn val="ctr"/>
        <c:lblOffset val="100"/>
        <c:noMultiLvlLbl val="0"/>
      </c:catAx>
      <c:valAx>
        <c:axId val="169421512"/>
        <c:scaling>
          <c:orientation val="minMax"/>
          <c:max val="100"/>
        </c:scaling>
        <c:delete val="0"/>
        <c:axPos val="b"/>
        <c:numFmt formatCode="0"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120"/>
        <c:crosses val="max"/>
        <c:crossBetween val="between"/>
        <c:majorUnit val="20"/>
        <c:minorUnit val="10"/>
      </c:valAx>
      <c:spPr>
        <a:noFill/>
        <a:ln>
          <a:noFill/>
        </a:ln>
        <a:effectLst/>
      </c:spPr>
    </c:plotArea>
    <c:legend>
      <c:legendPos val="t"/>
      <c:layout>
        <c:manualLayout>
          <c:xMode val="edge"/>
          <c:yMode val="edge"/>
          <c:x val="0.33041948456169762"/>
          <c:y val="4.7960151533938102E-2"/>
          <c:w val="0.3548443425328725"/>
          <c:h val="0.1596654496201266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28193796611765"/>
          <c:y val="9.8562204826479372E-2"/>
          <c:w val="0.5071806203388235"/>
          <c:h val="0.84581741184339576"/>
        </c:manualLayout>
      </c:layout>
      <c:barChart>
        <c:barDir val="bar"/>
        <c:grouping val="clustered"/>
        <c:varyColors val="0"/>
        <c:ser>
          <c:idx val="0"/>
          <c:order val="0"/>
          <c:tx>
            <c:strRef>
              <c:f>Sheet1!$B$1</c:f>
              <c:strCache>
                <c:ptCount val="1"/>
                <c:pt idx="0">
                  <c:v>Yes</c:v>
                </c:pt>
              </c:strCache>
            </c:strRef>
          </c:tx>
          <c:spPr>
            <a:solidFill>
              <a:srgbClr val="9B2CB8"/>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B8C-4DA0-87D8-4ED234365764}"/>
                </c:ext>
              </c:extLst>
            </c:dLbl>
            <c:dLbl>
              <c:idx val="1"/>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B8C-4DA0-87D8-4ED234365764}"/>
                </c:ext>
              </c:extLst>
            </c:dLbl>
            <c:dLbl>
              <c:idx val="2"/>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B8C-4DA0-87D8-4ED234365764}"/>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 - for work</c:v>
                </c:pt>
                <c:pt idx="1">
                  <c:v>Yes - for study</c:v>
                </c:pt>
                <c:pt idx="2">
                  <c:v>Yes - for personal interest</c:v>
                </c:pt>
                <c:pt idx="3">
                  <c:v>No</c:v>
                </c:pt>
              </c:strCache>
            </c:strRef>
          </c:cat>
          <c:val>
            <c:numRef>
              <c:f>Sheet1!$B$2:$B$5</c:f>
              <c:numCache>
                <c:formatCode>0</c:formatCode>
                <c:ptCount val="4"/>
                <c:pt idx="0">
                  <c:v>14.75292709755</c:v>
                </c:pt>
                <c:pt idx="1">
                  <c:v>12.59118292024</c:v>
                </c:pt>
                <c:pt idx="2">
                  <c:v>31.71835230928</c:v>
                </c:pt>
                <c:pt idx="3">
                  <c:v>58.754795939170002</c:v>
                </c:pt>
              </c:numCache>
            </c:numRef>
          </c:val>
          <c:extLst>
            <c:ext xmlns:c16="http://schemas.microsoft.com/office/drawing/2014/chart" uri="{C3380CC4-5D6E-409C-BE32-E72D297353CC}">
              <c16:uniqueId val="{00000006-DB8C-4DA0-87D8-4ED234365764}"/>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914786925816161"/>
          <c:y val="7.0786183198820671E-3"/>
          <c:w val="0.46085213074183839"/>
          <c:h val="0.98584276336023591"/>
        </c:manualLayout>
      </c:layout>
      <c:barChart>
        <c:barDir val="bar"/>
        <c:grouping val="clustered"/>
        <c:varyColors val="0"/>
        <c:ser>
          <c:idx val="0"/>
          <c:order val="0"/>
          <c:tx>
            <c:strRef>
              <c:f>Sheet1!$B$1</c:f>
              <c:strCache>
                <c:ptCount val="1"/>
                <c:pt idx="0">
                  <c:v>Yes</c:v>
                </c:pt>
              </c:strCache>
            </c:strRef>
          </c:tx>
          <c:spPr>
            <a:solidFill>
              <a:srgbClr val="9B2CB8"/>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B8C-4DA0-87D8-4ED234365764}"/>
                </c:ext>
              </c:extLst>
            </c:dLbl>
            <c:dLbl>
              <c:idx val="1"/>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B8C-4DA0-87D8-4ED234365764}"/>
                </c:ext>
              </c:extLst>
            </c:dLbl>
            <c:dLbl>
              <c:idx val="2"/>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B8C-4DA0-87D8-4ED234365764}"/>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Draft written work / text responses</c:v>
                </c:pt>
                <c:pt idx="1">
                  <c:v>Undertake research to support work or study</c:v>
                </c:pt>
                <c:pt idx="2">
                  <c:v>Experimenting with the technology</c:v>
                </c:pt>
                <c:pt idx="3">
                  <c:v>Create / generate images, artwork or similar</c:v>
                </c:pt>
                <c:pt idx="4">
                  <c:v>Asking questions</c:v>
                </c:pt>
                <c:pt idx="5">
                  <c:v>Personal administration and planning</c:v>
                </c:pt>
                <c:pt idx="6">
                  <c:v>Refine existing written work / text</c:v>
                </c:pt>
                <c:pt idx="7">
                  <c:v>Help with technology</c:v>
                </c:pt>
                <c:pt idx="8">
                  <c:v>Problem solving / trouble shooting</c:v>
                </c:pt>
                <c:pt idx="9">
                  <c:v>Task automation</c:v>
                </c:pt>
                <c:pt idx="10">
                  <c:v>Quality checking or proof reading</c:v>
                </c:pt>
                <c:pt idx="11">
                  <c:v>Finding recipes</c:v>
                </c:pt>
                <c:pt idx="12">
                  <c:v>Create / generate music</c:v>
                </c:pt>
                <c:pt idx="13">
                  <c:v>Other (please specify)</c:v>
                </c:pt>
              </c:strCache>
            </c:strRef>
          </c:cat>
          <c:val>
            <c:numRef>
              <c:f>Sheet1!$B$2:$B$15</c:f>
              <c:numCache>
                <c:formatCode>0</c:formatCode>
                <c:ptCount val="14"/>
                <c:pt idx="0">
                  <c:v>23.657759710779999</c:v>
                </c:pt>
                <c:pt idx="1">
                  <c:v>17.742001665989999</c:v>
                </c:pt>
                <c:pt idx="2">
                  <c:v>10.42704849351</c:v>
                </c:pt>
                <c:pt idx="3">
                  <c:v>9.0362964569059994</c:v>
                </c:pt>
                <c:pt idx="4">
                  <c:v>6.8420313861420006</c:v>
                </c:pt>
                <c:pt idx="5">
                  <c:v>4.720051150582</c:v>
                </c:pt>
                <c:pt idx="6">
                  <c:v>3.8172821655429998</c:v>
                </c:pt>
                <c:pt idx="7">
                  <c:v>3.4377473327000003</c:v>
                </c:pt>
                <c:pt idx="8">
                  <c:v>2.1636113967030002</c:v>
                </c:pt>
                <c:pt idx="9">
                  <c:v>2.1134205396589998</c:v>
                </c:pt>
                <c:pt idx="10">
                  <c:v>1.7957842655709999</c:v>
                </c:pt>
                <c:pt idx="11">
                  <c:v>1.2480952932310001</c:v>
                </c:pt>
                <c:pt idx="12" formatCode="0.0">
                  <c:v>0.32256172651420001</c:v>
                </c:pt>
                <c:pt idx="13">
                  <c:v>14.29986760966</c:v>
                </c:pt>
              </c:numCache>
            </c:numRef>
          </c:val>
          <c:extLst>
            <c:ext xmlns:c16="http://schemas.microsoft.com/office/drawing/2014/chart" uri="{C3380CC4-5D6E-409C-BE32-E72D297353CC}">
              <c16:uniqueId val="{00000006-DB8C-4DA0-87D8-4ED234365764}"/>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1569168"/>
        <c:crosses val="autoZero"/>
        <c:auto val="1"/>
        <c:lblAlgn val="ctr"/>
        <c:lblOffset val="100"/>
        <c:noMultiLvlLbl val="0"/>
      </c:catAx>
      <c:valAx>
        <c:axId val="141569168"/>
        <c:scaling>
          <c:orientation val="minMax"/>
          <c:max val="55"/>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503331977884714"/>
          <c:y val="7.3513849101239384E-2"/>
          <c:w val="0.4351822715772305"/>
          <c:h val="0.83105661468730541"/>
        </c:manualLayout>
      </c:layout>
      <c:barChart>
        <c:barDir val="col"/>
        <c:grouping val="stacked"/>
        <c:varyColors val="0"/>
        <c:ser>
          <c:idx val="1"/>
          <c:order val="0"/>
          <c:tx>
            <c:strRef>
              <c:f>Sheet1!$B$1</c:f>
              <c:strCache>
                <c:ptCount val="1"/>
                <c:pt idx="0">
                  <c:v>Very negatively</c:v>
                </c:pt>
              </c:strCache>
            </c:strRef>
          </c:tx>
          <c:spPr>
            <a:solidFill>
              <a:srgbClr val="1282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Written with assistance</c:v>
                </c:pt>
                <c:pt idx="1">
                  <c:v>Written in full</c:v>
                </c:pt>
              </c:strCache>
            </c:strRef>
          </c:cat>
          <c:val>
            <c:numRef>
              <c:f>Sheet1!$B$2:$B$3</c:f>
              <c:numCache>
                <c:formatCode>0</c:formatCode>
                <c:ptCount val="2"/>
                <c:pt idx="0">
                  <c:v>15.698086869280001</c:v>
                </c:pt>
                <c:pt idx="1">
                  <c:v>31.018433170630001</c:v>
                </c:pt>
              </c:numCache>
            </c:numRef>
          </c:val>
          <c:extLst>
            <c:ext xmlns:c16="http://schemas.microsoft.com/office/drawing/2014/chart" uri="{C3380CC4-5D6E-409C-BE32-E72D297353CC}">
              <c16:uniqueId val="{00000004-1E0C-4038-B072-CF0F3EFDC5BD}"/>
            </c:ext>
          </c:extLst>
        </c:ser>
        <c:ser>
          <c:idx val="0"/>
          <c:order val="1"/>
          <c:tx>
            <c:strRef>
              <c:f>Sheet1!$C$1</c:f>
              <c:strCache>
                <c:ptCount val="1"/>
                <c:pt idx="0">
                  <c:v>Somewhat negatively</c:v>
                </c:pt>
              </c:strCache>
            </c:strRef>
          </c:tx>
          <c:spPr>
            <a:solidFill>
              <a:srgbClr val="1CC49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Written with assistance</c:v>
                </c:pt>
                <c:pt idx="1">
                  <c:v>Written in full</c:v>
                </c:pt>
              </c:strCache>
            </c:strRef>
          </c:cat>
          <c:val>
            <c:numRef>
              <c:f>Sheet1!$C$2:$C$3</c:f>
              <c:numCache>
                <c:formatCode>0</c:formatCode>
                <c:ptCount val="2"/>
                <c:pt idx="0">
                  <c:v>40.84439888827</c:v>
                </c:pt>
                <c:pt idx="1">
                  <c:v>46.680911941490002</c:v>
                </c:pt>
              </c:numCache>
            </c:numRef>
          </c:val>
          <c:extLst>
            <c:ext xmlns:c16="http://schemas.microsoft.com/office/drawing/2014/chart" uri="{C3380CC4-5D6E-409C-BE32-E72D297353CC}">
              <c16:uniqueId val="{00000002-1E0C-4038-B072-CF0F3EFDC5BD}"/>
            </c:ext>
          </c:extLst>
        </c:ser>
        <c:ser>
          <c:idx val="2"/>
          <c:order val="2"/>
          <c:tx>
            <c:strRef>
              <c:f>Sheet1!$D$1</c:f>
              <c:strCache>
                <c:ptCount val="1"/>
                <c:pt idx="0">
                  <c:v>No change</c:v>
                </c:pt>
              </c:strCache>
            </c:strRef>
          </c:tx>
          <c:spPr>
            <a:solidFill>
              <a:srgbClr val="94949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Written with assistance</c:v>
                </c:pt>
                <c:pt idx="1">
                  <c:v>Written in full</c:v>
                </c:pt>
              </c:strCache>
            </c:strRef>
          </c:cat>
          <c:val>
            <c:numRef>
              <c:f>Sheet1!$D$2:$D$3</c:f>
              <c:numCache>
                <c:formatCode>0</c:formatCode>
                <c:ptCount val="2"/>
                <c:pt idx="0">
                  <c:v>33.239180201350003</c:v>
                </c:pt>
                <c:pt idx="1">
                  <c:v>17.548662490350001</c:v>
                </c:pt>
              </c:numCache>
            </c:numRef>
          </c:val>
          <c:extLst>
            <c:ext xmlns:c16="http://schemas.microsoft.com/office/drawing/2014/chart" uri="{C3380CC4-5D6E-409C-BE32-E72D297353CC}">
              <c16:uniqueId val="{0000000A-1E0C-4038-B072-CF0F3EFDC5BD}"/>
            </c:ext>
          </c:extLst>
        </c:ser>
        <c:ser>
          <c:idx val="3"/>
          <c:order val="3"/>
          <c:tx>
            <c:strRef>
              <c:f>Sheet1!$E$1</c:f>
              <c:strCache>
                <c:ptCount val="1"/>
                <c:pt idx="0">
                  <c:v>Somewhat positively</c:v>
                </c:pt>
              </c:strCache>
            </c:strRef>
          </c:tx>
          <c:spPr>
            <a:solidFill>
              <a:srgbClr val="9B2CB8"/>
            </a:solidFill>
            <a:ln>
              <a:noFill/>
            </a:ln>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986-4E50-9469-82F79E0CE38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Written with assistance</c:v>
                </c:pt>
                <c:pt idx="1">
                  <c:v>Written in full</c:v>
                </c:pt>
              </c:strCache>
            </c:strRef>
          </c:cat>
          <c:val>
            <c:numRef>
              <c:f>Sheet1!$E$2:$E$3</c:f>
              <c:numCache>
                <c:formatCode>0</c:formatCode>
                <c:ptCount val="2"/>
                <c:pt idx="0">
                  <c:v>7.7256848516630008</c:v>
                </c:pt>
                <c:pt idx="1">
                  <c:v>3.5245529168659999</c:v>
                </c:pt>
              </c:numCache>
            </c:numRef>
          </c:val>
          <c:extLst>
            <c:ext xmlns:c16="http://schemas.microsoft.com/office/drawing/2014/chart" uri="{C3380CC4-5D6E-409C-BE32-E72D297353CC}">
              <c16:uniqueId val="{0000000B-1E0C-4038-B072-CF0F3EFDC5BD}"/>
            </c:ext>
          </c:extLst>
        </c:ser>
        <c:ser>
          <c:idx val="4"/>
          <c:order val="4"/>
          <c:tx>
            <c:strRef>
              <c:f>Sheet1!$F$1</c:f>
              <c:strCache>
                <c:ptCount val="1"/>
                <c:pt idx="0">
                  <c:v>Very positively</c:v>
                </c:pt>
              </c:strCache>
            </c:strRef>
          </c:tx>
          <c:spPr>
            <a:solidFill>
              <a:srgbClr val="5AC0E7"/>
            </a:solidFill>
            <a:ln>
              <a:noFill/>
            </a:ln>
            <a:effectLst/>
          </c:spPr>
          <c:invertIfNegative val="0"/>
          <c:dLbls>
            <c:delete val="1"/>
          </c:dLbls>
          <c:cat>
            <c:strRef>
              <c:f>Sheet1!$A$2:$A$3</c:f>
              <c:strCache>
                <c:ptCount val="2"/>
                <c:pt idx="0">
                  <c:v>Written with assistance</c:v>
                </c:pt>
                <c:pt idx="1">
                  <c:v>Written in full</c:v>
                </c:pt>
              </c:strCache>
            </c:strRef>
          </c:cat>
          <c:val>
            <c:numRef>
              <c:f>Sheet1!$F$2:$F$3</c:f>
              <c:numCache>
                <c:formatCode>0</c:formatCode>
                <c:ptCount val="2"/>
                <c:pt idx="0">
                  <c:v>1.0583074405349999</c:v>
                </c:pt>
                <c:pt idx="1">
                  <c:v>0.94358424511460004</c:v>
                </c:pt>
              </c:numCache>
            </c:numRef>
          </c:val>
          <c:extLst>
            <c:ext xmlns:c16="http://schemas.microsoft.com/office/drawing/2014/chart" uri="{C3380CC4-5D6E-409C-BE32-E72D297353CC}">
              <c16:uniqueId val="{0000000C-1E0C-4038-B072-CF0F3EFDC5BD}"/>
            </c:ext>
          </c:extLst>
        </c:ser>
        <c:dLbls>
          <c:dLblPos val="ctr"/>
          <c:showLegendKey val="0"/>
          <c:showVal val="1"/>
          <c:showCatName val="0"/>
          <c:showSerName val="0"/>
          <c:showPercent val="0"/>
          <c:showBubbleSize val="0"/>
        </c:dLbls>
        <c:gapWidth val="50"/>
        <c:overlap val="100"/>
        <c:axId val="169421120"/>
        <c:axId val="169421512"/>
      </c:barChart>
      <c:catAx>
        <c:axId val="169421120"/>
        <c:scaling>
          <c:orientation val="maxMin"/>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69421512"/>
        <c:crosses val="autoZero"/>
        <c:auto val="1"/>
        <c:lblAlgn val="ctr"/>
        <c:lblOffset val="100"/>
        <c:noMultiLvlLbl val="0"/>
      </c:catAx>
      <c:valAx>
        <c:axId val="169421512"/>
        <c:scaling>
          <c:orientation val="minMax"/>
          <c:max val="100"/>
        </c:scaling>
        <c:delete val="0"/>
        <c:axPos val="l"/>
        <c:numFmt formatCode="0"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120"/>
        <c:crosses val="max"/>
        <c:crossBetween val="between"/>
        <c:majorUnit val="20"/>
        <c:minorUnit val="10"/>
      </c:valAx>
      <c:spPr>
        <a:noFill/>
        <a:ln>
          <a:noFill/>
        </a:ln>
        <a:effectLst/>
      </c:spPr>
    </c:plotArea>
    <c:legend>
      <c:legendPos val="r"/>
      <c:layout>
        <c:manualLayout>
          <c:xMode val="edge"/>
          <c:yMode val="edge"/>
          <c:x val="0.61848929658094742"/>
          <c:y val="8.3029201500806671E-2"/>
          <c:w val="0.15134351351927605"/>
          <c:h val="0.811966240847494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28193796611765"/>
          <c:y val="9.8562204826479372E-2"/>
          <c:w val="0.5071806203388235"/>
          <c:h val="0.84581741184339576"/>
        </c:manualLayout>
      </c:layout>
      <c:barChart>
        <c:barDir val="bar"/>
        <c:grouping val="clustered"/>
        <c:varyColors val="0"/>
        <c:ser>
          <c:idx val="0"/>
          <c:order val="0"/>
          <c:tx>
            <c:strRef>
              <c:f>Sheet1!$B$1</c:f>
              <c:strCache>
                <c:ptCount val="1"/>
                <c:pt idx="0">
                  <c:v>Yes</c:v>
                </c:pt>
              </c:strCache>
            </c:strRef>
          </c:tx>
          <c:spPr>
            <a:solidFill>
              <a:srgbClr val="9B2CB8"/>
            </a:solidFill>
            <a:ln>
              <a:noFill/>
            </a:ln>
            <a:effectLst/>
          </c:spPr>
          <c:invertIfNegative val="0"/>
          <c:dLbls>
            <c:dLbl>
              <c:idx val="0"/>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81F-45C9-BBF1-41DC0577A969}"/>
                </c:ext>
              </c:extLst>
            </c:dLbl>
            <c:dLbl>
              <c:idx val="2"/>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81F-45C9-BBF1-41DC0577A969}"/>
                </c:ext>
              </c:extLst>
            </c:dLbl>
            <c:dLbl>
              <c:idx val="5"/>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788-4AC4-A5B7-656B263D2690}"/>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More factual</c:v>
                </c:pt>
                <c:pt idx="1">
                  <c:v>Tech is better or more powerful than humans</c:v>
                </c:pt>
                <c:pt idx="2">
                  <c:v>Good quality</c:v>
                </c:pt>
                <c:pt idx="3">
                  <c:v>Efficient / saves time</c:v>
                </c:pt>
                <c:pt idx="4">
                  <c:v>A useful tool</c:v>
                </c:pt>
                <c:pt idx="5">
                  <c:v>Trustworthy</c:v>
                </c:pt>
                <c:pt idx="6">
                  <c:v>Other (please specify)</c:v>
                </c:pt>
              </c:strCache>
            </c:strRef>
          </c:cat>
          <c:val>
            <c:numRef>
              <c:f>Sheet1!$B$2:$B$8</c:f>
              <c:numCache>
                <c:formatCode>0</c:formatCode>
                <c:ptCount val="7"/>
                <c:pt idx="0">
                  <c:v>18.806712178000002</c:v>
                </c:pt>
                <c:pt idx="1">
                  <c:v>9.1934920354580001</c:v>
                </c:pt>
                <c:pt idx="2">
                  <c:v>7.871868867332001</c:v>
                </c:pt>
                <c:pt idx="3">
                  <c:v>7.1709553120499994</c:v>
                </c:pt>
                <c:pt idx="4">
                  <c:v>2.626538009466</c:v>
                </c:pt>
                <c:pt idx="5" formatCode="0.0">
                  <c:v>0.37774660561149997</c:v>
                </c:pt>
                <c:pt idx="6">
                  <c:v>21.605747483240002</c:v>
                </c:pt>
              </c:numCache>
            </c:numRef>
          </c:val>
          <c:extLst>
            <c:ext xmlns:c16="http://schemas.microsoft.com/office/drawing/2014/chart" uri="{C3380CC4-5D6E-409C-BE32-E72D297353CC}">
              <c16:uniqueId val="{00000003-881F-45C9-BBF1-41DC0577A969}"/>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1569168"/>
        <c:crosses val="autoZero"/>
        <c:auto val="1"/>
        <c:lblAlgn val="ctr"/>
        <c:lblOffset val="100"/>
        <c:noMultiLvlLbl val="0"/>
      </c:catAx>
      <c:valAx>
        <c:axId val="141569168"/>
        <c:scaling>
          <c:orientation val="minMax"/>
          <c:max val="55"/>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904917181522163"/>
          <c:y val="0.12558883235602417"/>
          <c:w val="0.49242567775696011"/>
          <c:h val="0.80356618528929546"/>
        </c:manualLayout>
      </c:layout>
      <c:barChart>
        <c:barDir val="bar"/>
        <c:grouping val="clustered"/>
        <c:varyColors val="0"/>
        <c:ser>
          <c:idx val="0"/>
          <c:order val="0"/>
          <c:tx>
            <c:strRef>
              <c:f>Sheet1!$B$1</c:f>
              <c:strCache>
                <c:ptCount val="1"/>
                <c:pt idx="0">
                  <c:v>2023</c:v>
                </c:pt>
              </c:strCache>
            </c:strRef>
          </c:tx>
          <c:spPr>
            <a:solidFill>
              <a:srgbClr val="1F69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Age 16-17</c:v>
                </c:pt>
                <c:pt idx="1">
                  <c:v>Age 11-15</c:v>
                </c:pt>
                <c:pt idx="2">
                  <c:v>Age 8-10</c:v>
                </c:pt>
              </c:strCache>
            </c:strRef>
          </c:cat>
          <c:val>
            <c:numRef>
              <c:f>Sheet1!$B$2:$B$4</c:f>
              <c:numCache>
                <c:formatCode>0%</c:formatCode>
                <c:ptCount val="3"/>
                <c:pt idx="0">
                  <c:v>0.27</c:v>
                </c:pt>
                <c:pt idx="1">
                  <c:v>0.37</c:v>
                </c:pt>
                <c:pt idx="2">
                  <c:v>0.27</c:v>
                </c:pt>
              </c:numCache>
            </c:numRef>
          </c:val>
          <c:extLst>
            <c:ext xmlns:c16="http://schemas.microsoft.com/office/drawing/2014/chart" uri="{C3380CC4-5D6E-409C-BE32-E72D297353CC}">
              <c16:uniqueId val="{00000000-1B57-47FF-B29F-0EA60C3059B4}"/>
            </c:ext>
          </c:extLst>
        </c:ser>
        <c:dLbls>
          <c:showLegendKey val="0"/>
          <c:showVal val="0"/>
          <c:showCatName val="0"/>
          <c:showSerName val="0"/>
          <c:showPercent val="0"/>
          <c:showBubbleSize val="0"/>
        </c:dLbls>
        <c:gapWidth val="36"/>
        <c:axId val="701555096"/>
        <c:axId val="701556176"/>
      </c:barChart>
      <c:catAx>
        <c:axId val="70155509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n-US"/>
          </a:p>
        </c:txPr>
        <c:crossAx val="701556176"/>
        <c:crosses val="autoZero"/>
        <c:auto val="1"/>
        <c:lblAlgn val="ctr"/>
        <c:lblOffset val="100"/>
        <c:noMultiLvlLbl val="0"/>
      </c:catAx>
      <c:valAx>
        <c:axId val="701556176"/>
        <c:scaling>
          <c:orientation val="minMax"/>
          <c:max val="1"/>
        </c:scaling>
        <c:delete val="1"/>
        <c:axPos val="b"/>
        <c:numFmt formatCode="0%" sourceLinked="0"/>
        <c:majorTickMark val="out"/>
        <c:minorTickMark val="none"/>
        <c:tickLblPos val="nextTo"/>
        <c:crossAx val="701555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8674344935601173"/>
          <c:y val="7.5890137223425538E-2"/>
          <c:w val="0.31325655064398822"/>
          <c:h val="0.89473359858566326"/>
        </c:manualLayout>
      </c:layout>
      <c:barChart>
        <c:barDir val="bar"/>
        <c:grouping val="clustered"/>
        <c:varyColors val="0"/>
        <c:ser>
          <c:idx val="0"/>
          <c:order val="0"/>
          <c:tx>
            <c:strRef>
              <c:f>Sheet1!$B$1</c:f>
              <c:strCache>
                <c:ptCount val="1"/>
                <c:pt idx="0">
                  <c:v>Yes</c:v>
                </c:pt>
              </c:strCache>
            </c:strRef>
          </c:tx>
          <c:spPr>
            <a:solidFill>
              <a:srgbClr val="9B2CB8"/>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B01-4876-ABA5-72CDC480FEE9}"/>
                </c:ext>
              </c:extLst>
            </c:dLbl>
            <c:dLbl>
              <c:idx val="2"/>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B01-4876-ABA5-72CDC480FEE9}"/>
                </c:ext>
              </c:extLst>
            </c:dLbl>
            <c:dLbl>
              <c:idx val="3"/>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E0F-4B2E-B4DA-BF45B495F9B5}"/>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9"/>
                <c:pt idx="0">
                  <c:v>Data from unverified/untrusted sources</c:v>
                </c:pt>
                <c:pt idx="1">
                  <c:v>Concerns over Integrity</c:v>
                </c:pt>
                <c:pt idx="2">
                  <c:v>Humans bring ethics and accountability</c:v>
                </c:pt>
                <c:pt idx="3">
                  <c:v>Humans provide data fact-checking</c:v>
                </c:pt>
                <c:pt idx="4">
                  <c:v>Limited capabilities of AI</c:v>
                </c:pt>
                <c:pt idx="5">
                  <c:v>AI should only be used for assistance</c:v>
                </c:pt>
                <c:pt idx="6">
                  <c:v>Employment / economic concerns</c:v>
                </c:pt>
                <c:pt idx="7">
                  <c:v>Humans possess creativity and AI doesn't</c:v>
                </c:pt>
                <c:pt idx="8">
                  <c:v>Other (please specify)</c:v>
                </c:pt>
              </c:strCache>
            </c:strRef>
          </c:cat>
          <c:val>
            <c:numRef>
              <c:f>Sheet1!$B$2:$B$12</c:f>
              <c:numCache>
                <c:formatCode>0</c:formatCode>
                <c:ptCount val="9"/>
                <c:pt idx="0">
                  <c:v>33.238210794209998</c:v>
                </c:pt>
                <c:pt idx="1">
                  <c:v>15.17162030693</c:v>
                </c:pt>
                <c:pt idx="2">
                  <c:v>13.12841587094</c:v>
                </c:pt>
                <c:pt idx="3">
                  <c:v>8.5006319596040001</c:v>
                </c:pt>
                <c:pt idx="4">
                  <c:v>6.6714084702959999</c:v>
                </c:pt>
                <c:pt idx="5">
                  <c:v>4.6588427143029998</c:v>
                </c:pt>
                <c:pt idx="6">
                  <c:v>3.9232009330129998</c:v>
                </c:pt>
                <c:pt idx="7">
                  <c:v>3.1108183082749998</c:v>
                </c:pt>
                <c:pt idx="8">
                  <c:v>6.0653644739779997</c:v>
                </c:pt>
              </c:numCache>
            </c:numRef>
          </c:val>
          <c:extLst>
            <c:ext xmlns:c16="http://schemas.microsoft.com/office/drawing/2014/chart" uri="{C3380CC4-5D6E-409C-BE32-E72D297353CC}">
              <c16:uniqueId val="{00000003-5B01-4876-ABA5-72CDC480FEE9}"/>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1569168"/>
        <c:crosses val="autoZero"/>
        <c:auto val="1"/>
        <c:lblAlgn val="ctr"/>
        <c:lblOffset val="100"/>
        <c:noMultiLvlLbl val="0"/>
      </c:catAx>
      <c:valAx>
        <c:axId val="141569168"/>
        <c:scaling>
          <c:orientation val="minMax"/>
          <c:max val="55"/>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28193796611765"/>
          <c:y val="9.8562204826479372E-2"/>
          <c:w val="0.5071806203388235"/>
          <c:h val="0.84581741184339576"/>
        </c:manualLayout>
      </c:layout>
      <c:barChart>
        <c:barDir val="bar"/>
        <c:grouping val="clustered"/>
        <c:varyColors val="0"/>
        <c:ser>
          <c:idx val="0"/>
          <c:order val="0"/>
          <c:tx>
            <c:strRef>
              <c:f>Sheet1!$B$1</c:f>
              <c:strCache>
                <c:ptCount val="1"/>
                <c:pt idx="0">
                  <c:v>Yes</c:v>
                </c:pt>
              </c:strCache>
            </c:strRef>
          </c:tx>
          <c:spPr>
            <a:solidFill>
              <a:srgbClr val="9B2CB8"/>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81F-45C9-BBF1-41DC0577A969}"/>
                </c:ext>
              </c:extLst>
            </c:dLbl>
            <c:dLbl>
              <c:idx val="1"/>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81F-45C9-BBF1-41DC0577A969}"/>
                </c:ext>
              </c:extLst>
            </c:dLbl>
            <c:dLbl>
              <c:idx val="2"/>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81F-45C9-BBF1-41DC0577A969}"/>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Tech is better or more powerful than humans</c:v>
                </c:pt>
                <c:pt idx="1">
                  <c:v>More factual</c:v>
                </c:pt>
                <c:pt idx="2">
                  <c:v>Efficient / saves time</c:v>
                </c:pt>
                <c:pt idx="3">
                  <c:v>Good quality</c:v>
                </c:pt>
                <c:pt idx="4">
                  <c:v>A useful tool</c:v>
                </c:pt>
                <c:pt idx="5">
                  <c:v>Trustworthy</c:v>
                </c:pt>
              </c:strCache>
            </c:strRef>
          </c:cat>
          <c:val>
            <c:numRef>
              <c:f>Sheet1!$B$2:$B$7</c:f>
              <c:numCache>
                <c:formatCode>0</c:formatCode>
                <c:ptCount val="6"/>
                <c:pt idx="0">
                  <c:v>6.4871209871919993</c:v>
                </c:pt>
                <c:pt idx="1">
                  <c:v>4.6980733046280001</c:v>
                </c:pt>
                <c:pt idx="2">
                  <c:v>4.5109019550480003</c:v>
                </c:pt>
                <c:pt idx="3">
                  <c:v>1.3578876153089998</c:v>
                </c:pt>
                <c:pt idx="4">
                  <c:v>1.302239070598</c:v>
                </c:pt>
                <c:pt idx="5" formatCode="0.0">
                  <c:v>0.27569543293769999</c:v>
                </c:pt>
              </c:numCache>
            </c:numRef>
          </c:val>
          <c:extLst>
            <c:ext xmlns:c16="http://schemas.microsoft.com/office/drawing/2014/chart" uri="{C3380CC4-5D6E-409C-BE32-E72D297353CC}">
              <c16:uniqueId val="{00000003-881F-45C9-BBF1-41DC0577A969}"/>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1569168"/>
        <c:crosses val="autoZero"/>
        <c:auto val="1"/>
        <c:lblAlgn val="ctr"/>
        <c:lblOffset val="100"/>
        <c:noMultiLvlLbl val="0"/>
      </c:catAx>
      <c:valAx>
        <c:axId val="141569168"/>
        <c:scaling>
          <c:orientation val="minMax"/>
          <c:max val="55"/>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15964854631532"/>
          <c:y val="9.8562204826479372E-2"/>
          <c:w val="0.39184035145368468"/>
          <c:h val="0.89045199209484938"/>
        </c:manualLayout>
      </c:layout>
      <c:barChart>
        <c:barDir val="bar"/>
        <c:grouping val="clustered"/>
        <c:varyColors val="0"/>
        <c:ser>
          <c:idx val="0"/>
          <c:order val="0"/>
          <c:tx>
            <c:strRef>
              <c:f>Sheet1!$B$1</c:f>
              <c:strCache>
                <c:ptCount val="1"/>
                <c:pt idx="0">
                  <c:v>Yes</c:v>
                </c:pt>
              </c:strCache>
            </c:strRef>
          </c:tx>
          <c:spPr>
            <a:solidFill>
              <a:srgbClr val="9B2CB8"/>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B01-4876-ABA5-72CDC480FEE9}"/>
                </c:ext>
              </c:extLst>
            </c:dLbl>
            <c:dLbl>
              <c:idx val="1"/>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B01-4876-ABA5-72CDC480FEE9}"/>
                </c:ext>
              </c:extLst>
            </c:dLbl>
            <c:dLbl>
              <c:idx val="2"/>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B01-4876-ABA5-72CDC480FEE9}"/>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Data obtained from unverified / 
untrustworthy sources</c:v>
                </c:pt>
                <c:pt idx="1">
                  <c:v>Humans can provide data fact-checking 
and verification</c:v>
                </c:pt>
                <c:pt idx="2">
                  <c:v>AI should only be used for assistance</c:v>
                </c:pt>
                <c:pt idx="3">
                  <c:v>Concerns over Integrity</c:v>
                </c:pt>
                <c:pt idx="4">
                  <c:v>Humans bring ethics and accountability</c:v>
                </c:pt>
                <c:pt idx="5">
                  <c:v>Concerns over bias</c:v>
                </c:pt>
                <c:pt idx="6">
                  <c:v>Limited Capabilities of AI</c:v>
                </c:pt>
                <c:pt idx="7">
                  <c:v>Concerns over employment / economic fears</c:v>
                </c:pt>
                <c:pt idx="8">
                  <c:v>Humans possess creativity and AI does not</c:v>
                </c:pt>
                <c:pt idx="9">
                  <c:v>Negatively impacts trust</c:v>
                </c:pt>
              </c:strCache>
            </c:strRef>
          </c:cat>
          <c:val>
            <c:numRef>
              <c:f>Sheet1!$B$2:$B$11</c:f>
              <c:numCache>
                <c:formatCode>0</c:formatCode>
                <c:ptCount val="10"/>
                <c:pt idx="0">
                  <c:v>21.84844673448</c:v>
                </c:pt>
                <c:pt idx="1">
                  <c:v>13.93122146286</c:v>
                </c:pt>
                <c:pt idx="2">
                  <c:v>10.674393590679999</c:v>
                </c:pt>
                <c:pt idx="3">
                  <c:v>9.1142272368009998</c:v>
                </c:pt>
                <c:pt idx="4">
                  <c:v>8.4801306236229994</c:v>
                </c:pt>
                <c:pt idx="5">
                  <c:v>6.0382576975050002</c:v>
                </c:pt>
                <c:pt idx="6">
                  <c:v>4.9230669857759999</c:v>
                </c:pt>
                <c:pt idx="7">
                  <c:v>2.445263778143</c:v>
                </c:pt>
                <c:pt idx="8">
                  <c:v>2.29206787136</c:v>
                </c:pt>
                <c:pt idx="9">
                  <c:v>0.98597547348410008</c:v>
                </c:pt>
              </c:numCache>
            </c:numRef>
          </c:val>
          <c:extLst>
            <c:ext xmlns:c16="http://schemas.microsoft.com/office/drawing/2014/chart" uri="{C3380CC4-5D6E-409C-BE32-E72D297353CC}">
              <c16:uniqueId val="{00000003-5B01-4876-ABA5-72CDC480FEE9}"/>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1569168"/>
        <c:crosses val="autoZero"/>
        <c:auto val="1"/>
        <c:lblAlgn val="ctr"/>
        <c:lblOffset val="100"/>
        <c:noMultiLvlLbl val="0"/>
      </c:catAx>
      <c:valAx>
        <c:axId val="141569168"/>
        <c:scaling>
          <c:orientation val="minMax"/>
          <c:max val="55"/>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590638692780657E-2"/>
          <c:y val="0.24931392980316619"/>
          <c:w val="0.89746757160902879"/>
          <c:h val="0.59812136157854634"/>
        </c:manualLayout>
      </c:layout>
      <c:barChart>
        <c:barDir val="bar"/>
        <c:grouping val="stacked"/>
        <c:varyColors val="0"/>
        <c:ser>
          <c:idx val="0"/>
          <c:order val="0"/>
          <c:tx>
            <c:strRef>
              <c:f>Sheet1!$B$1</c:f>
              <c:strCache>
                <c:ptCount val="1"/>
                <c:pt idx="0">
                  <c:v>Strongly disagree</c:v>
                </c:pt>
              </c:strCache>
            </c:strRef>
          </c:tx>
          <c:spPr>
            <a:solidFill>
              <a:srgbClr val="159374"/>
            </a:solidFill>
            <a:ln>
              <a:noFill/>
            </a:ln>
            <a:effectLst/>
          </c:spPr>
          <c:invertIfNegative val="0"/>
          <c:dLbls>
            <c:delete val="1"/>
          </c:dLbls>
          <c:cat>
            <c:numRef>
              <c:f>Sheet1!$A$2</c:f>
              <c:numCache>
                <c:formatCode>General</c:formatCode>
                <c:ptCount val="1"/>
                <c:pt idx="0">
                  <c:v>2023</c:v>
                </c:pt>
              </c:numCache>
            </c:numRef>
          </c:cat>
          <c:val>
            <c:numRef>
              <c:f>Sheet1!$B$2</c:f>
              <c:numCache>
                <c:formatCode>0</c:formatCode>
                <c:ptCount val="1"/>
                <c:pt idx="0">
                  <c:v>1.554698576204</c:v>
                </c:pt>
              </c:numCache>
            </c:numRef>
          </c:val>
          <c:extLst>
            <c:ext xmlns:c16="http://schemas.microsoft.com/office/drawing/2014/chart" uri="{C3380CC4-5D6E-409C-BE32-E72D297353CC}">
              <c16:uniqueId val="{00000000-9352-47D3-AECF-DD569C44BD8F}"/>
            </c:ext>
          </c:extLst>
        </c:ser>
        <c:ser>
          <c:idx val="2"/>
          <c:order val="1"/>
          <c:tx>
            <c:strRef>
              <c:f>Sheet1!$C$1</c:f>
              <c:strCache>
                <c:ptCount val="1"/>
                <c:pt idx="0">
                  <c:v>Disagree</c:v>
                </c:pt>
              </c:strCache>
            </c:strRef>
          </c:tx>
          <c:spPr>
            <a:solidFill>
              <a:srgbClr val="1CC49B"/>
            </a:solidFill>
            <a:ln>
              <a:noFill/>
            </a:ln>
            <a:effectLst/>
          </c:spPr>
          <c:invertIfNegative val="0"/>
          <c:dLbls>
            <c:delete val="1"/>
          </c:dLbls>
          <c:cat>
            <c:numRef>
              <c:f>Sheet1!$A$2</c:f>
              <c:numCache>
                <c:formatCode>General</c:formatCode>
                <c:ptCount val="1"/>
                <c:pt idx="0">
                  <c:v>2023</c:v>
                </c:pt>
              </c:numCache>
            </c:numRef>
          </c:cat>
          <c:val>
            <c:numRef>
              <c:f>Sheet1!$C$2</c:f>
              <c:numCache>
                <c:formatCode>0</c:formatCode>
                <c:ptCount val="1"/>
                <c:pt idx="0">
                  <c:v>3.6551740918219999</c:v>
                </c:pt>
              </c:numCache>
            </c:numRef>
          </c:val>
          <c:extLst>
            <c:ext xmlns:c16="http://schemas.microsoft.com/office/drawing/2014/chart" uri="{C3380CC4-5D6E-409C-BE32-E72D297353CC}">
              <c16:uniqueId val="{00000002-9352-47D3-AECF-DD569C44BD8F}"/>
            </c:ext>
          </c:extLst>
        </c:ser>
        <c:ser>
          <c:idx val="3"/>
          <c:order val="2"/>
          <c:tx>
            <c:strRef>
              <c:f>Sheet1!$D$1</c:f>
              <c:strCache>
                <c:ptCount val="1"/>
                <c:pt idx="0">
                  <c:v>Agree</c:v>
                </c:pt>
              </c:strCache>
            </c:strRef>
          </c:tx>
          <c:spPr>
            <a:solidFill>
              <a:srgbClr val="5CC0E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pt idx="0">
                  <c:v>2023</c:v>
                </c:pt>
              </c:numCache>
            </c:numRef>
          </c:cat>
          <c:val>
            <c:numRef>
              <c:f>Sheet1!$D$2</c:f>
              <c:numCache>
                <c:formatCode>0</c:formatCode>
                <c:ptCount val="1"/>
                <c:pt idx="0">
                  <c:v>42.338243755790003</c:v>
                </c:pt>
              </c:numCache>
            </c:numRef>
          </c:val>
          <c:extLst>
            <c:ext xmlns:c16="http://schemas.microsoft.com/office/drawing/2014/chart" uri="{C3380CC4-5D6E-409C-BE32-E72D297353CC}">
              <c16:uniqueId val="{00000003-9352-47D3-AECF-DD569C44BD8F}"/>
            </c:ext>
          </c:extLst>
        </c:ser>
        <c:ser>
          <c:idx val="4"/>
          <c:order val="3"/>
          <c:tx>
            <c:strRef>
              <c:f>Sheet1!$E$1</c:f>
              <c:strCache>
                <c:ptCount val="1"/>
                <c:pt idx="0">
                  <c:v>Strongly agree</c:v>
                </c:pt>
              </c:strCache>
            </c:strRef>
          </c:tx>
          <c:spPr>
            <a:solidFill>
              <a:srgbClr val="9B2CB8"/>
            </a:solidFill>
            <a:ln>
              <a:noFill/>
            </a:ln>
            <a:effectLst/>
          </c:spPr>
          <c:invertIfNegative val="0"/>
          <c:dPt>
            <c:idx val="0"/>
            <c:invertIfNegative val="0"/>
            <c:bubble3D val="0"/>
            <c:spPr>
              <a:solidFill>
                <a:srgbClr val="9B2CB8"/>
              </a:solidFill>
              <a:ln>
                <a:noFill/>
              </a:ln>
              <a:effectLst/>
            </c:spPr>
            <c:extLst>
              <c:ext xmlns:c16="http://schemas.microsoft.com/office/drawing/2014/chart" uri="{C3380CC4-5D6E-409C-BE32-E72D297353CC}">
                <c16:uniqueId val="{00000000-BB9F-4D37-B3F7-7C82D6BE1E62}"/>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pt idx="0">
                  <c:v>2023</c:v>
                </c:pt>
              </c:numCache>
            </c:numRef>
          </c:cat>
          <c:val>
            <c:numRef>
              <c:f>Sheet1!$E$2</c:f>
              <c:numCache>
                <c:formatCode>0</c:formatCode>
                <c:ptCount val="1"/>
                <c:pt idx="0">
                  <c:v>52.303005958450001</c:v>
                </c:pt>
              </c:numCache>
            </c:numRef>
          </c:val>
          <c:extLst>
            <c:ext xmlns:c16="http://schemas.microsoft.com/office/drawing/2014/chart" uri="{C3380CC4-5D6E-409C-BE32-E72D297353CC}">
              <c16:uniqueId val="{00000004-9352-47D3-AECF-DD569C44BD8F}"/>
            </c:ext>
          </c:extLst>
        </c:ser>
        <c:dLbls>
          <c:dLblPos val="ctr"/>
          <c:showLegendKey val="0"/>
          <c:showVal val="1"/>
          <c:showCatName val="0"/>
          <c:showSerName val="0"/>
          <c:showPercent val="0"/>
          <c:showBubbleSize val="0"/>
        </c:dLbls>
        <c:gapWidth val="50"/>
        <c:overlap val="100"/>
        <c:axId val="169421120"/>
        <c:axId val="169421512"/>
      </c:barChart>
      <c:catAx>
        <c:axId val="169421120"/>
        <c:scaling>
          <c:orientation val="maxMin"/>
        </c:scaling>
        <c:delete val="1"/>
        <c:axPos val="l"/>
        <c:numFmt formatCode="General" sourceLinked="1"/>
        <c:majorTickMark val="out"/>
        <c:minorTickMark val="none"/>
        <c:tickLblPos val="nextTo"/>
        <c:crossAx val="169421512"/>
        <c:crosses val="autoZero"/>
        <c:auto val="1"/>
        <c:lblAlgn val="ctr"/>
        <c:lblOffset val="100"/>
        <c:noMultiLvlLbl val="0"/>
      </c:catAx>
      <c:valAx>
        <c:axId val="169421512"/>
        <c:scaling>
          <c:orientation val="minMax"/>
          <c:max val="100"/>
        </c:scaling>
        <c:delete val="0"/>
        <c:axPos val="b"/>
        <c:numFmt formatCode="0"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120"/>
        <c:crosses val="max"/>
        <c:crossBetween val="between"/>
        <c:majorUnit val="20"/>
        <c:minorUnit val="10"/>
      </c:valAx>
      <c:spPr>
        <a:noFill/>
        <a:ln>
          <a:noFill/>
        </a:ln>
        <a:effectLst/>
      </c:spPr>
    </c:plotArea>
    <c:legend>
      <c:legendPos val="t"/>
      <c:layout>
        <c:manualLayout>
          <c:xMode val="edge"/>
          <c:yMode val="edge"/>
          <c:x val="2.1608688060764554E-2"/>
          <c:y val="2.6370012105289022E-2"/>
          <c:w val="0.97722907666891612"/>
          <c:h val="0.2893415201567434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417689967412773"/>
          <c:y val="0.1656648580617997"/>
          <c:w val="0.64076228516611977"/>
          <c:h val="0.66388042489279875"/>
        </c:manualLayout>
      </c:layout>
      <c:barChart>
        <c:barDir val="bar"/>
        <c:grouping val="stacked"/>
        <c:varyColors val="0"/>
        <c:ser>
          <c:idx val="1"/>
          <c:order val="0"/>
          <c:tx>
            <c:strRef>
              <c:f>Sheet1!$B$1</c:f>
              <c:strCache>
                <c:ptCount val="1"/>
                <c:pt idx="0">
                  <c:v>Yes</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8-10</c:v>
                </c:pt>
                <c:pt idx="1">
                  <c:v>11-15</c:v>
                </c:pt>
                <c:pt idx="2">
                  <c:v>16-17</c:v>
                </c:pt>
              </c:strCache>
            </c:strRef>
          </c:cat>
          <c:val>
            <c:numRef>
              <c:f>Sheet1!$B$2:$B$4</c:f>
              <c:numCache>
                <c:formatCode>0</c:formatCode>
                <c:ptCount val="3"/>
                <c:pt idx="0">
                  <c:v>34.002092212390004</c:v>
                </c:pt>
                <c:pt idx="1">
                  <c:v>64.619906555850008</c:v>
                </c:pt>
                <c:pt idx="2">
                  <c:v>61.594678749849997</c:v>
                </c:pt>
              </c:numCache>
            </c:numRef>
          </c:val>
          <c:extLst>
            <c:ext xmlns:c16="http://schemas.microsoft.com/office/drawing/2014/chart" uri="{C3380CC4-5D6E-409C-BE32-E72D297353CC}">
              <c16:uniqueId val="{00000000-DBA0-4B69-B02F-12167570DCD6}"/>
            </c:ext>
          </c:extLst>
        </c:ser>
        <c:ser>
          <c:idx val="0"/>
          <c:order val="1"/>
          <c:tx>
            <c:strRef>
              <c:f>Sheet1!$C$1</c:f>
              <c:strCache>
                <c:ptCount val="1"/>
                <c:pt idx="0">
                  <c:v>No</c:v>
                </c:pt>
              </c:strCache>
            </c:strRef>
          </c:tx>
          <c:spPr>
            <a:solidFill>
              <a:srgbClr val="94949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8-10</c:v>
                </c:pt>
                <c:pt idx="1">
                  <c:v>11-15</c:v>
                </c:pt>
                <c:pt idx="2">
                  <c:v>16-17</c:v>
                </c:pt>
              </c:strCache>
            </c:strRef>
          </c:cat>
          <c:val>
            <c:numRef>
              <c:f>Sheet1!$C$2:$C$4</c:f>
              <c:numCache>
                <c:formatCode>0</c:formatCode>
                <c:ptCount val="3"/>
                <c:pt idx="0">
                  <c:v>65.997907787610004</c:v>
                </c:pt>
                <c:pt idx="1">
                  <c:v>34.975567347640002</c:v>
                </c:pt>
                <c:pt idx="2">
                  <c:v>38.405321250149996</c:v>
                </c:pt>
              </c:numCache>
            </c:numRef>
          </c:val>
          <c:extLst>
            <c:ext xmlns:c16="http://schemas.microsoft.com/office/drawing/2014/chart" uri="{C3380CC4-5D6E-409C-BE32-E72D297353CC}">
              <c16:uniqueId val="{00000001-DBA0-4B69-B02F-12167570DCD6}"/>
            </c:ext>
          </c:extLst>
        </c:ser>
        <c:dLbls>
          <c:dLblPos val="ctr"/>
          <c:showLegendKey val="0"/>
          <c:showVal val="1"/>
          <c:showCatName val="0"/>
          <c:showSerName val="0"/>
          <c:showPercent val="0"/>
          <c:showBubbleSize val="0"/>
        </c:dLbls>
        <c:gapWidth val="50"/>
        <c:overlap val="100"/>
        <c:axId val="169421120"/>
        <c:axId val="169421512"/>
      </c:barChart>
      <c:catAx>
        <c:axId val="16942112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512"/>
        <c:crosses val="autoZero"/>
        <c:auto val="1"/>
        <c:lblAlgn val="ctr"/>
        <c:lblOffset val="100"/>
        <c:noMultiLvlLbl val="0"/>
      </c:catAx>
      <c:valAx>
        <c:axId val="169421512"/>
        <c:scaling>
          <c:orientation val="minMax"/>
          <c:max val="100"/>
        </c:scaling>
        <c:delete val="0"/>
        <c:axPos val="b"/>
        <c:numFmt formatCode="0"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120"/>
        <c:crosses val="max"/>
        <c:crossBetween val="between"/>
        <c:majorUnit val="20"/>
        <c:minorUnit val="10"/>
      </c:valAx>
      <c:spPr>
        <a:noFill/>
        <a:ln>
          <a:noFill/>
        </a:ln>
        <a:effectLst/>
      </c:spPr>
    </c:plotArea>
    <c:legend>
      <c:legendPos val="t"/>
      <c:layout>
        <c:manualLayout>
          <c:xMode val="edge"/>
          <c:yMode val="edge"/>
          <c:x val="0.33041948456169762"/>
          <c:y val="8.1957156045809873E-2"/>
          <c:w val="0.3548443425328725"/>
          <c:h val="6.374514655225044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16735013712953"/>
          <c:y val="0.12051570863264334"/>
          <c:w val="0.5071806203388235"/>
          <c:h val="0.84581741184339576"/>
        </c:manualLayout>
      </c:layout>
      <c:barChart>
        <c:barDir val="bar"/>
        <c:grouping val="clustered"/>
        <c:varyColors val="0"/>
        <c:ser>
          <c:idx val="0"/>
          <c:order val="0"/>
          <c:tx>
            <c:strRef>
              <c:f>Sheet1!$B$1</c:f>
              <c:strCache>
                <c:ptCount val="1"/>
                <c:pt idx="0">
                  <c:v>8-10</c:v>
                </c:pt>
              </c:strCache>
            </c:strRef>
          </c:tx>
          <c:spPr>
            <a:solidFill>
              <a:srgbClr val="9B2CB8"/>
            </a:solidFill>
            <a:ln>
              <a:noFill/>
            </a:ln>
            <a:effectLst/>
          </c:spPr>
          <c:invertIfNegative val="0"/>
          <c:dLbls>
            <c:dLbl>
              <c:idx val="0"/>
              <c:tx>
                <c:rich>
                  <a:bodyPr/>
                  <a:lstStyle/>
                  <a:p>
                    <a:r>
                      <a:rPr lang="en-US" i="0" dirty="0"/>
                      <a:t>Not</a:t>
                    </a:r>
                    <a:r>
                      <a:rPr lang="en-US" i="0" baseline="0" dirty="0"/>
                      <a:t> asked</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486-416E-BB99-367295D78E04}"/>
                </c:ext>
              </c:extLst>
            </c:dLbl>
            <c:dLbl>
              <c:idx val="1"/>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486-416E-BB99-367295D78E04}"/>
                </c:ext>
              </c:extLst>
            </c:dLbl>
            <c:dLbl>
              <c:idx val="2"/>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486-416E-BB99-367295D78E04}"/>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 - for work</c:v>
                </c:pt>
                <c:pt idx="1">
                  <c:v>Yes - for study</c:v>
                </c:pt>
                <c:pt idx="2">
                  <c:v>Yes - for personal interest</c:v>
                </c:pt>
                <c:pt idx="3">
                  <c:v>No</c:v>
                </c:pt>
              </c:strCache>
            </c:strRef>
          </c:cat>
          <c:val>
            <c:numRef>
              <c:f>Sheet1!$B$2:$B$5</c:f>
              <c:numCache>
                <c:formatCode>0</c:formatCode>
                <c:ptCount val="4"/>
                <c:pt idx="0">
                  <c:v>0</c:v>
                </c:pt>
                <c:pt idx="1">
                  <c:v>22.656379052209999</c:v>
                </c:pt>
                <c:pt idx="2">
                  <c:v>27.267949084280001</c:v>
                </c:pt>
                <c:pt idx="3">
                  <c:v>57.415659615939994</c:v>
                </c:pt>
              </c:numCache>
            </c:numRef>
          </c:val>
          <c:extLst>
            <c:ext xmlns:c16="http://schemas.microsoft.com/office/drawing/2014/chart" uri="{C3380CC4-5D6E-409C-BE32-E72D297353CC}">
              <c16:uniqueId val="{00000003-B486-416E-BB99-367295D78E04}"/>
            </c:ext>
          </c:extLst>
        </c:ser>
        <c:ser>
          <c:idx val="1"/>
          <c:order val="1"/>
          <c:tx>
            <c:strRef>
              <c:f>Sheet1!$C$1</c:f>
              <c:strCache>
                <c:ptCount val="1"/>
                <c:pt idx="0">
                  <c:v>11-15</c:v>
                </c:pt>
              </c:strCache>
            </c:strRef>
          </c:tx>
          <c:spPr>
            <a:solidFill>
              <a:srgbClr val="4C7DC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 - for work</c:v>
                </c:pt>
                <c:pt idx="1">
                  <c:v>Yes - for study</c:v>
                </c:pt>
                <c:pt idx="2">
                  <c:v>Yes - for personal interest</c:v>
                </c:pt>
                <c:pt idx="3">
                  <c:v>No</c:v>
                </c:pt>
              </c:strCache>
            </c:strRef>
          </c:cat>
          <c:val>
            <c:numRef>
              <c:f>Sheet1!$C$2:$C$5</c:f>
              <c:numCache>
                <c:formatCode>0</c:formatCode>
                <c:ptCount val="4"/>
                <c:pt idx="0">
                  <c:v>5.2087888698319995</c:v>
                </c:pt>
                <c:pt idx="1">
                  <c:v>30.223047742519999</c:v>
                </c:pt>
                <c:pt idx="2">
                  <c:v>20.703900433479998</c:v>
                </c:pt>
                <c:pt idx="3">
                  <c:v>55.650730895790005</c:v>
                </c:pt>
              </c:numCache>
            </c:numRef>
          </c:val>
          <c:extLst>
            <c:ext xmlns:c16="http://schemas.microsoft.com/office/drawing/2014/chart" uri="{C3380CC4-5D6E-409C-BE32-E72D297353CC}">
              <c16:uniqueId val="{00000000-86A1-4C82-8EB3-91BED714D334}"/>
            </c:ext>
          </c:extLst>
        </c:ser>
        <c:ser>
          <c:idx val="2"/>
          <c:order val="2"/>
          <c:tx>
            <c:strRef>
              <c:f>Sheet1!$D$1</c:f>
              <c:strCache>
                <c:ptCount val="1"/>
                <c:pt idx="0">
                  <c:v>16-17</c:v>
                </c:pt>
              </c:strCache>
            </c:strRef>
          </c:tx>
          <c:spPr>
            <a:solidFill>
              <a:srgbClr val="1F69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 - for work</c:v>
                </c:pt>
                <c:pt idx="1">
                  <c:v>Yes - for study</c:v>
                </c:pt>
                <c:pt idx="2">
                  <c:v>Yes - for personal interest</c:v>
                </c:pt>
                <c:pt idx="3">
                  <c:v>No</c:v>
                </c:pt>
              </c:strCache>
            </c:strRef>
          </c:cat>
          <c:val>
            <c:numRef>
              <c:f>Sheet1!$D$2:$D$5</c:f>
              <c:numCache>
                <c:formatCode>0</c:formatCode>
                <c:ptCount val="4"/>
                <c:pt idx="0">
                  <c:v>3.350553764402</c:v>
                </c:pt>
                <c:pt idx="1">
                  <c:v>30.160666761850003</c:v>
                </c:pt>
                <c:pt idx="2">
                  <c:v>18.363580583729998</c:v>
                </c:pt>
                <c:pt idx="3">
                  <c:v>56.976242487819995</c:v>
                </c:pt>
              </c:numCache>
            </c:numRef>
          </c:val>
          <c:extLst>
            <c:ext xmlns:c16="http://schemas.microsoft.com/office/drawing/2014/chart" uri="{C3380CC4-5D6E-409C-BE32-E72D297353CC}">
              <c16:uniqueId val="{00000001-86A1-4C82-8EB3-91BED714D334}"/>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layout>
        <c:manualLayout>
          <c:xMode val="edge"/>
          <c:yMode val="edge"/>
          <c:x val="0.85004403813503981"/>
          <c:y val="0.75348126144776495"/>
          <c:w val="0.12607193417787646"/>
          <c:h val="0.19554701388355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1845142270870622E-2"/>
          <c:y val="0.20580286363644945"/>
          <c:w val="0.76309404256937685"/>
          <c:h val="0.50332888768324147"/>
        </c:manualLayout>
      </c:layout>
      <c:barChart>
        <c:barDir val="bar"/>
        <c:grouping val="stacked"/>
        <c:varyColors val="0"/>
        <c:ser>
          <c:idx val="1"/>
          <c:order val="0"/>
          <c:tx>
            <c:strRef>
              <c:f>Sheet1!$B$1</c:f>
              <c:strCache>
                <c:ptCount val="1"/>
                <c:pt idx="0">
                  <c:v>Yes</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pt idx="0">
                  <c:v>2023</c:v>
                </c:pt>
              </c:numCache>
            </c:numRef>
          </c:cat>
          <c:val>
            <c:numRef>
              <c:f>Sheet1!$B$2</c:f>
              <c:numCache>
                <c:formatCode>0</c:formatCode>
                <c:ptCount val="1"/>
                <c:pt idx="0">
                  <c:v>15.279861887410002</c:v>
                </c:pt>
              </c:numCache>
            </c:numRef>
          </c:val>
          <c:extLst>
            <c:ext xmlns:c16="http://schemas.microsoft.com/office/drawing/2014/chart" uri="{C3380CC4-5D6E-409C-BE32-E72D297353CC}">
              <c16:uniqueId val="{00000000-DBA0-4B69-B02F-12167570DCD6}"/>
            </c:ext>
          </c:extLst>
        </c:ser>
        <c:ser>
          <c:idx val="0"/>
          <c:order val="1"/>
          <c:tx>
            <c:strRef>
              <c:f>Sheet1!$C$1</c:f>
              <c:strCache>
                <c:ptCount val="1"/>
                <c:pt idx="0">
                  <c:v>No</c:v>
                </c:pt>
              </c:strCache>
            </c:strRef>
          </c:tx>
          <c:spPr>
            <a:solidFill>
              <a:srgbClr val="94949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pt idx="0">
                  <c:v>2023</c:v>
                </c:pt>
              </c:numCache>
            </c:numRef>
          </c:cat>
          <c:val>
            <c:numRef>
              <c:f>Sheet1!$C$2</c:f>
              <c:numCache>
                <c:formatCode>0</c:formatCode>
                <c:ptCount val="1"/>
                <c:pt idx="0">
                  <c:v>84.720138112590007</c:v>
                </c:pt>
              </c:numCache>
            </c:numRef>
          </c:val>
          <c:extLst>
            <c:ext xmlns:c16="http://schemas.microsoft.com/office/drawing/2014/chart" uri="{C3380CC4-5D6E-409C-BE32-E72D297353CC}">
              <c16:uniqueId val="{00000001-DBA0-4B69-B02F-12167570DCD6}"/>
            </c:ext>
          </c:extLst>
        </c:ser>
        <c:dLbls>
          <c:dLblPos val="ctr"/>
          <c:showLegendKey val="0"/>
          <c:showVal val="1"/>
          <c:showCatName val="0"/>
          <c:showSerName val="0"/>
          <c:showPercent val="0"/>
          <c:showBubbleSize val="0"/>
        </c:dLbls>
        <c:gapWidth val="50"/>
        <c:overlap val="100"/>
        <c:axId val="169421120"/>
        <c:axId val="169421512"/>
      </c:barChart>
      <c:catAx>
        <c:axId val="169421120"/>
        <c:scaling>
          <c:orientation val="maxMin"/>
        </c:scaling>
        <c:delete val="1"/>
        <c:axPos val="l"/>
        <c:numFmt formatCode="General" sourceLinked="1"/>
        <c:majorTickMark val="out"/>
        <c:minorTickMark val="none"/>
        <c:tickLblPos val="nextTo"/>
        <c:crossAx val="169421512"/>
        <c:crosses val="autoZero"/>
        <c:auto val="1"/>
        <c:lblAlgn val="ctr"/>
        <c:lblOffset val="100"/>
        <c:noMultiLvlLbl val="0"/>
      </c:catAx>
      <c:valAx>
        <c:axId val="169421512"/>
        <c:scaling>
          <c:orientation val="minMax"/>
          <c:max val="100"/>
        </c:scaling>
        <c:delete val="0"/>
        <c:axPos val="b"/>
        <c:numFmt formatCode="0"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120"/>
        <c:crosses val="max"/>
        <c:crossBetween val="between"/>
        <c:majorUnit val="20"/>
        <c:minorUnit val="10"/>
      </c:valAx>
      <c:spPr>
        <a:noFill/>
        <a:ln>
          <a:noFill/>
        </a:ln>
        <a:effectLst/>
      </c:spPr>
    </c:plotArea>
    <c:legend>
      <c:legendPos val="t"/>
      <c:layout>
        <c:manualLayout>
          <c:xMode val="edge"/>
          <c:yMode val="edge"/>
          <c:x val="0.33041948456169762"/>
          <c:y val="0.13993411485758772"/>
          <c:w val="0.3548443425328725"/>
          <c:h val="6.374514655225044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000014207181564"/>
          <c:y val="0.11173433510136263"/>
          <c:w val="0.5071806203388235"/>
          <c:h val="0.84581741184339576"/>
        </c:manualLayout>
      </c:layout>
      <c:barChart>
        <c:barDir val="bar"/>
        <c:grouping val="clustered"/>
        <c:varyColors val="0"/>
        <c:ser>
          <c:idx val="0"/>
          <c:order val="0"/>
          <c:tx>
            <c:strRef>
              <c:f>Sheet1!$B$1</c:f>
              <c:strCache>
                <c:ptCount val="1"/>
                <c:pt idx="0">
                  <c:v>Yes</c:v>
                </c:pt>
              </c:strCache>
            </c:strRef>
          </c:tx>
          <c:spPr>
            <a:solidFill>
              <a:schemeClr val="accent5"/>
            </a:solidFill>
            <a:ln>
              <a:noFill/>
            </a:ln>
            <a:effectLst/>
          </c:spPr>
          <c:invertIfNegative val="0"/>
          <c:dLbls>
            <c:dLbl>
              <c:idx val="0"/>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486-416E-BB99-367295D78E04}"/>
                </c:ext>
              </c:extLst>
            </c:dLbl>
            <c:dLbl>
              <c:idx val="1"/>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486-416E-BB99-367295D78E04}"/>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Yes - for study</c:v>
                </c:pt>
                <c:pt idx="1">
                  <c:v>Yes - for personal interest</c:v>
                </c:pt>
                <c:pt idx="2">
                  <c:v>No</c:v>
                </c:pt>
              </c:strCache>
            </c:strRef>
          </c:cat>
          <c:val>
            <c:numRef>
              <c:f>Sheet1!$B$2:$B$4</c:f>
              <c:numCache>
                <c:formatCode>0</c:formatCode>
                <c:ptCount val="3"/>
                <c:pt idx="0">
                  <c:v>51.375910542089997</c:v>
                </c:pt>
                <c:pt idx="1">
                  <c:v>18.426694372709999</c:v>
                </c:pt>
                <c:pt idx="2">
                  <c:v>33.464548951019999</c:v>
                </c:pt>
              </c:numCache>
            </c:numRef>
          </c:val>
          <c:extLst>
            <c:ext xmlns:c16="http://schemas.microsoft.com/office/drawing/2014/chart" uri="{C3380CC4-5D6E-409C-BE32-E72D297353CC}">
              <c16:uniqueId val="{00000003-B486-416E-BB99-367295D78E04}"/>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800"/>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23214501572731"/>
          <c:y val="9.8562204826479372E-2"/>
          <c:w val="0.52176785498427269"/>
          <c:h val="0.84581741184339576"/>
        </c:manualLayout>
      </c:layout>
      <c:barChart>
        <c:barDir val="bar"/>
        <c:grouping val="clustered"/>
        <c:varyColors val="0"/>
        <c:ser>
          <c:idx val="0"/>
          <c:order val="0"/>
          <c:tx>
            <c:strRef>
              <c:f>Sheet1!$B$1</c:f>
              <c:strCache>
                <c:ptCount val="1"/>
                <c:pt idx="0">
                  <c:v>0-7</c:v>
                </c:pt>
              </c:strCache>
            </c:strRef>
          </c:tx>
          <c:spPr>
            <a:solidFill>
              <a:srgbClr val="9B2CB8"/>
            </a:solidFill>
            <a:ln>
              <a:noFill/>
            </a:ln>
            <a:effectLst/>
          </c:spPr>
          <c:invertIfNegative val="0"/>
          <c:dLbls>
            <c:dLbl>
              <c:idx val="0"/>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ACC-4B48-9E5B-86744AA901B3}"/>
                </c:ext>
              </c:extLst>
            </c:dLbl>
            <c:dLbl>
              <c:idx val="1"/>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ACC-4B48-9E5B-86744AA901B3}"/>
                </c:ext>
              </c:extLst>
            </c:dLbl>
            <c:dLbl>
              <c:idx val="2"/>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ACC-4B48-9E5B-86744AA901B3}"/>
                </c:ext>
              </c:extLst>
            </c:dLbl>
            <c:dLbl>
              <c:idx val="4"/>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ACC-4B48-9E5B-86744AA901B3}"/>
                </c:ext>
              </c:extLst>
            </c:dLbl>
            <c:dLbl>
              <c:idx val="5"/>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2ACC-4B48-9E5B-86744AA901B3}"/>
                </c:ext>
              </c:extLst>
            </c:dLbl>
            <c:dLbl>
              <c:idx val="6"/>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ACC-4B48-9E5B-86744AA901B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Study</c:v>
                </c:pt>
                <c:pt idx="1">
                  <c:v>Art</c:v>
                </c:pt>
                <c:pt idx="2">
                  <c:v>As a specific learning aid</c:v>
                </c:pt>
                <c:pt idx="3">
                  <c:v>Create/generate written work</c:v>
                </c:pt>
                <c:pt idx="4">
                  <c:v>For general knowledge seeking</c:v>
                </c:pt>
                <c:pt idx="5">
                  <c:v>Gaming</c:v>
                </c:pt>
                <c:pt idx="6">
                  <c:v>Experimenting with the technology</c:v>
                </c:pt>
                <c:pt idx="7">
                  <c:v>Other (please specify)</c:v>
                </c:pt>
              </c:strCache>
            </c:strRef>
          </c:cat>
          <c:val>
            <c:numRef>
              <c:f>Sheet1!$B$2:$B$9</c:f>
              <c:numCache>
                <c:formatCode>0</c:formatCode>
                <c:ptCount val="8"/>
                <c:pt idx="0">
                  <c:v>24.91663494586</c:v>
                </c:pt>
                <c:pt idx="1">
                  <c:v>12.21144538433</c:v>
                </c:pt>
                <c:pt idx="2">
                  <c:v>7.4301370461129999</c:v>
                </c:pt>
                <c:pt idx="3">
                  <c:v>4.9103956076099999</c:v>
                </c:pt>
                <c:pt idx="4">
                  <c:v>4.9103956076099999</c:v>
                </c:pt>
                <c:pt idx="5">
                  <c:v>2.390654169107</c:v>
                </c:pt>
                <c:pt idx="6">
                  <c:v>2.390654169107</c:v>
                </c:pt>
                <c:pt idx="7">
                  <c:v>15.483105538829999</c:v>
                </c:pt>
              </c:numCache>
            </c:numRef>
          </c:val>
          <c:extLst>
            <c:ext xmlns:c16="http://schemas.microsoft.com/office/drawing/2014/chart" uri="{C3380CC4-5D6E-409C-BE32-E72D297353CC}">
              <c16:uniqueId val="{00000006-2ACC-4B48-9E5B-86744AA901B3}"/>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6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339964720637538"/>
          <c:y val="0.13116171023859108"/>
          <c:w val="0.66271926726414021"/>
          <c:h val="0.69459699811597087"/>
        </c:manualLayout>
      </c:layout>
      <c:barChart>
        <c:barDir val="bar"/>
        <c:grouping val="stacked"/>
        <c:varyColors val="0"/>
        <c:ser>
          <c:idx val="1"/>
          <c:order val="0"/>
          <c:tx>
            <c:strRef>
              <c:f>Sheet1!$B$1</c:f>
              <c:strCache>
                <c:ptCount val="1"/>
                <c:pt idx="0">
                  <c:v>Yes</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8-10</c:v>
                </c:pt>
                <c:pt idx="1">
                  <c:v>11-15</c:v>
                </c:pt>
                <c:pt idx="2">
                  <c:v>16-17</c:v>
                </c:pt>
              </c:strCache>
            </c:strRef>
          </c:cat>
          <c:val>
            <c:numRef>
              <c:f>Sheet1!$B$2:$B$4</c:f>
              <c:numCache>
                <c:formatCode>0</c:formatCode>
                <c:ptCount val="3"/>
                <c:pt idx="0">
                  <c:v>39.288505131259996</c:v>
                </c:pt>
                <c:pt idx="1">
                  <c:v>44.46552956251</c:v>
                </c:pt>
                <c:pt idx="2">
                  <c:v>32.125811195499999</c:v>
                </c:pt>
              </c:numCache>
            </c:numRef>
          </c:val>
          <c:extLst>
            <c:ext xmlns:c16="http://schemas.microsoft.com/office/drawing/2014/chart" uri="{C3380CC4-5D6E-409C-BE32-E72D297353CC}">
              <c16:uniqueId val="{00000000-FB51-45E4-A34B-57E9AD8A05CA}"/>
            </c:ext>
          </c:extLst>
        </c:ser>
        <c:ser>
          <c:idx val="0"/>
          <c:order val="1"/>
          <c:tx>
            <c:strRef>
              <c:f>Sheet1!$C$1</c:f>
              <c:strCache>
                <c:ptCount val="1"/>
                <c:pt idx="0">
                  <c:v>No</c:v>
                </c:pt>
              </c:strCache>
            </c:strRef>
          </c:tx>
          <c:spPr>
            <a:solidFill>
              <a:srgbClr val="94949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8-10</c:v>
                </c:pt>
                <c:pt idx="1">
                  <c:v>11-15</c:v>
                </c:pt>
                <c:pt idx="2">
                  <c:v>16-17</c:v>
                </c:pt>
              </c:strCache>
            </c:strRef>
          </c:cat>
          <c:val>
            <c:numRef>
              <c:f>Sheet1!$C$2:$C$4</c:f>
              <c:numCache>
                <c:formatCode>0</c:formatCode>
                <c:ptCount val="3"/>
                <c:pt idx="0">
                  <c:v>60.711494868740004</c:v>
                </c:pt>
                <c:pt idx="1">
                  <c:v>54.908461954849997</c:v>
                </c:pt>
                <c:pt idx="2">
                  <c:v>67.874188804500008</c:v>
                </c:pt>
              </c:numCache>
            </c:numRef>
          </c:val>
          <c:extLst>
            <c:ext xmlns:c16="http://schemas.microsoft.com/office/drawing/2014/chart" uri="{C3380CC4-5D6E-409C-BE32-E72D297353CC}">
              <c16:uniqueId val="{00000001-FB51-45E4-A34B-57E9AD8A05CA}"/>
            </c:ext>
          </c:extLst>
        </c:ser>
        <c:dLbls>
          <c:dLblPos val="ctr"/>
          <c:showLegendKey val="0"/>
          <c:showVal val="1"/>
          <c:showCatName val="0"/>
          <c:showSerName val="0"/>
          <c:showPercent val="0"/>
          <c:showBubbleSize val="0"/>
        </c:dLbls>
        <c:gapWidth val="50"/>
        <c:overlap val="100"/>
        <c:axId val="169421120"/>
        <c:axId val="169421512"/>
      </c:barChart>
      <c:catAx>
        <c:axId val="16942112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512"/>
        <c:crosses val="autoZero"/>
        <c:auto val="1"/>
        <c:lblAlgn val="ctr"/>
        <c:lblOffset val="100"/>
        <c:noMultiLvlLbl val="0"/>
      </c:catAx>
      <c:valAx>
        <c:axId val="169421512"/>
        <c:scaling>
          <c:orientation val="minMax"/>
          <c:max val="100"/>
        </c:scaling>
        <c:delete val="0"/>
        <c:axPos val="b"/>
        <c:numFmt formatCode="0"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120"/>
        <c:crosses val="max"/>
        <c:crossBetween val="between"/>
        <c:majorUnit val="20"/>
        <c:minorUnit val="10"/>
      </c:valAx>
      <c:spPr>
        <a:noFill/>
        <a:ln>
          <a:noFill/>
        </a:ln>
        <a:effectLst/>
      </c:spPr>
    </c:plotArea>
    <c:legend>
      <c:legendPos val="t"/>
      <c:layout>
        <c:manualLayout>
          <c:xMode val="edge"/>
          <c:yMode val="edge"/>
          <c:x val="0.33982961974656356"/>
          <c:y val="2.3979955604647003E-2"/>
          <c:w val="0.3548443425328725"/>
          <c:h val="6.374514655225044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904917181522163"/>
          <c:y val="0.12558883235602417"/>
          <c:w val="0.49242567775696011"/>
          <c:h val="0.80356618528929546"/>
        </c:manualLayout>
      </c:layout>
      <c:barChart>
        <c:barDir val="bar"/>
        <c:grouping val="clustered"/>
        <c:varyColors val="0"/>
        <c:ser>
          <c:idx val="0"/>
          <c:order val="0"/>
          <c:tx>
            <c:strRef>
              <c:f>Sheet1!$B$1</c:f>
              <c:strCache>
                <c:ptCount val="1"/>
                <c:pt idx="0">
                  <c:v>2023</c:v>
                </c:pt>
              </c:strCache>
            </c:strRef>
          </c:tx>
          <c:spPr>
            <a:solidFill>
              <a:srgbClr val="1282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Age 16-17</c:v>
                </c:pt>
                <c:pt idx="1">
                  <c:v>Age 11-15</c:v>
                </c:pt>
                <c:pt idx="2">
                  <c:v>Age 8-10</c:v>
                </c:pt>
              </c:strCache>
            </c:strRef>
          </c:cat>
          <c:val>
            <c:numRef>
              <c:f>Sheet1!$B$2:$B$4</c:f>
              <c:numCache>
                <c:formatCode>0%</c:formatCode>
                <c:ptCount val="3"/>
                <c:pt idx="0">
                  <c:v>0.61</c:v>
                </c:pt>
                <c:pt idx="1">
                  <c:v>0.7</c:v>
                </c:pt>
                <c:pt idx="2">
                  <c:v>0.6</c:v>
                </c:pt>
              </c:numCache>
            </c:numRef>
          </c:val>
          <c:extLst>
            <c:ext xmlns:c16="http://schemas.microsoft.com/office/drawing/2014/chart" uri="{C3380CC4-5D6E-409C-BE32-E72D297353CC}">
              <c16:uniqueId val="{00000000-224E-4E74-90FB-6B867463A06C}"/>
            </c:ext>
          </c:extLst>
        </c:ser>
        <c:dLbls>
          <c:showLegendKey val="0"/>
          <c:showVal val="0"/>
          <c:showCatName val="0"/>
          <c:showSerName val="0"/>
          <c:showPercent val="0"/>
          <c:showBubbleSize val="0"/>
        </c:dLbls>
        <c:gapWidth val="36"/>
        <c:axId val="701555096"/>
        <c:axId val="701556176"/>
      </c:barChart>
      <c:catAx>
        <c:axId val="70155509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n-US"/>
          </a:p>
        </c:txPr>
        <c:crossAx val="701556176"/>
        <c:crosses val="autoZero"/>
        <c:auto val="1"/>
        <c:lblAlgn val="ctr"/>
        <c:lblOffset val="100"/>
        <c:noMultiLvlLbl val="0"/>
      </c:catAx>
      <c:valAx>
        <c:axId val="701556176"/>
        <c:scaling>
          <c:orientation val="minMax"/>
          <c:max val="1"/>
        </c:scaling>
        <c:delete val="1"/>
        <c:axPos val="b"/>
        <c:numFmt formatCode="0%" sourceLinked="0"/>
        <c:majorTickMark val="out"/>
        <c:minorTickMark val="none"/>
        <c:tickLblPos val="nextTo"/>
        <c:crossAx val="701555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53566293043959"/>
          <c:y val="0.16616094055692182"/>
          <c:w val="0.61880530306809922"/>
          <c:h val="0.67070588590277924"/>
        </c:manualLayout>
      </c:layout>
      <c:barChart>
        <c:barDir val="bar"/>
        <c:grouping val="stacked"/>
        <c:varyColors val="0"/>
        <c:ser>
          <c:idx val="1"/>
          <c:order val="0"/>
          <c:tx>
            <c:strRef>
              <c:f>Sheet1!$B$1</c:f>
              <c:strCache>
                <c:ptCount val="1"/>
                <c:pt idx="0">
                  <c:v>Search engine</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8-10</c:v>
                </c:pt>
                <c:pt idx="1">
                  <c:v>11-15</c:v>
                </c:pt>
                <c:pt idx="2">
                  <c:v>16-17</c:v>
                </c:pt>
              </c:strCache>
            </c:strRef>
          </c:cat>
          <c:val>
            <c:numRef>
              <c:f>Sheet1!$B$2:$B$4</c:f>
              <c:numCache>
                <c:formatCode>0</c:formatCode>
                <c:ptCount val="3"/>
                <c:pt idx="0">
                  <c:v>59.061947950490001</c:v>
                </c:pt>
                <c:pt idx="1">
                  <c:v>58.154652674590004</c:v>
                </c:pt>
                <c:pt idx="2">
                  <c:v>57.730872067200004</c:v>
                </c:pt>
              </c:numCache>
            </c:numRef>
          </c:val>
          <c:extLst>
            <c:ext xmlns:c16="http://schemas.microsoft.com/office/drawing/2014/chart" uri="{C3380CC4-5D6E-409C-BE32-E72D297353CC}">
              <c16:uniqueId val="{00000000-902E-4FB4-90B5-911B3F7F7952}"/>
            </c:ext>
          </c:extLst>
        </c:ser>
        <c:ser>
          <c:idx val="0"/>
          <c:order val="1"/>
          <c:tx>
            <c:strRef>
              <c:f>Sheet1!$C$1</c:f>
              <c:strCache>
                <c:ptCount val="1"/>
                <c:pt idx="0">
                  <c:v>Generative AI / chat bot</c:v>
                </c:pt>
              </c:strCache>
            </c:strRef>
          </c:tx>
          <c:spPr>
            <a:solidFill>
              <a:srgbClr val="15937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8-10</c:v>
                </c:pt>
                <c:pt idx="1">
                  <c:v>11-15</c:v>
                </c:pt>
                <c:pt idx="2">
                  <c:v>16-17</c:v>
                </c:pt>
              </c:strCache>
            </c:strRef>
          </c:cat>
          <c:val>
            <c:numRef>
              <c:f>Sheet1!$C$2:$C$4</c:f>
              <c:numCache>
                <c:formatCode>0</c:formatCode>
                <c:ptCount val="3"/>
                <c:pt idx="0">
                  <c:v>12.275823578920001</c:v>
                </c:pt>
                <c:pt idx="1">
                  <c:v>10.0750645817</c:v>
                </c:pt>
                <c:pt idx="2">
                  <c:v>11.84588106601</c:v>
                </c:pt>
              </c:numCache>
            </c:numRef>
          </c:val>
          <c:extLst>
            <c:ext xmlns:c16="http://schemas.microsoft.com/office/drawing/2014/chart" uri="{C3380CC4-5D6E-409C-BE32-E72D297353CC}">
              <c16:uniqueId val="{00000001-902E-4FB4-90B5-911B3F7F7952}"/>
            </c:ext>
          </c:extLst>
        </c:ser>
        <c:ser>
          <c:idx val="2"/>
          <c:order val="2"/>
          <c:tx>
            <c:strRef>
              <c:f>Sheet1!$D$1</c:f>
              <c:strCache>
                <c:ptCount val="1"/>
                <c:pt idx="0">
                  <c:v>Either / would not mind</c:v>
                </c:pt>
              </c:strCache>
            </c:strRef>
          </c:tx>
          <c:spPr>
            <a:solidFill>
              <a:srgbClr val="94949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8-10</c:v>
                </c:pt>
                <c:pt idx="1">
                  <c:v>11-15</c:v>
                </c:pt>
                <c:pt idx="2">
                  <c:v>16-17</c:v>
                </c:pt>
              </c:strCache>
            </c:strRef>
          </c:cat>
          <c:val>
            <c:numRef>
              <c:f>Sheet1!$D$2:$D$4</c:f>
              <c:numCache>
                <c:formatCode>0</c:formatCode>
                <c:ptCount val="3"/>
                <c:pt idx="0">
                  <c:v>28.662228470590001</c:v>
                </c:pt>
                <c:pt idx="1">
                  <c:v>31.770282743709998</c:v>
                </c:pt>
                <c:pt idx="2">
                  <c:v>30.423246866789999</c:v>
                </c:pt>
              </c:numCache>
            </c:numRef>
          </c:val>
          <c:extLst>
            <c:ext xmlns:c16="http://schemas.microsoft.com/office/drawing/2014/chart" uri="{C3380CC4-5D6E-409C-BE32-E72D297353CC}">
              <c16:uniqueId val="{00000002-902E-4FB4-90B5-911B3F7F7952}"/>
            </c:ext>
          </c:extLst>
        </c:ser>
        <c:dLbls>
          <c:dLblPos val="ctr"/>
          <c:showLegendKey val="0"/>
          <c:showVal val="1"/>
          <c:showCatName val="0"/>
          <c:showSerName val="0"/>
          <c:showPercent val="0"/>
          <c:showBubbleSize val="0"/>
        </c:dLbls>
        <c:gapWidth val="50"/>
        <c:overlap val="100"/>
        <c:axId val="169421120"/>
        <c:axId val="169421512"/>
      </c:barChart>
      <c:catAx>
        <c:axId val="16942112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512"/>
        <c:crosses val="autoZero"/>
        <c:auto val="1"/>
        <c:lblAlgn val="ctr"/>
        <c:lblOffset val="100"/>
        <c:noMultiLvlLbl val="0"/>
      </c:catAx>
      <c:valAx>
        <c:axId val="169421512"/>
        <c:scaling>
          <c:orientation val="minMax"/>
          <c:max val="100"/>
        </c:scaling>
        <c:delete val="0"/>
        <c:axPos val="b"/>
        <c:numFmt formatCode="0"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120"/>
        <c:crosses val="max"/>
        <c:crossBetween val="between"/>
        <c:majorUnit val="20"/>
        <c:minorUnit val="10"/>
      </c:valAx>
      <c:spPr>
        <a:noFill/>
        <a:ln>
          <a:noFill/>
        </a:ln>
        <a:effectLst/>
      </c:spPr>
    </c:plotArea>
    <c:legend>
      <c:legendPos val="t"/>
      <c:layout>
        <c:manualLayout>
          <c:xMode val="edge"/>
          <c:yMode val="edge"/>
          <c:x val="4.9999925904447365E-2"/>
          <c:y val="2.2023276695939707E-2"/>
          <c:w val="0.89999990120592976"/>
          <c:h val="0.1363220018083364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1845142270870622E-2"/>
          <c:y val="0.14049186054584317"/>
          <c:w val="0.76309404256937685"/>
          <c:h val="0.50332888768324147"/>
        </c:manualLayout>
      </c:layout>
      <c:barChart>
        <c:barDir val="bar"/>
        <c:grouping val="stacked"/>
        <c:varyColors val="0"/>
        <c:ser>
          <c:idx val="1"/>
          <c:order val="0"/>
          <c:tx>
            <c:strRef>
              <c:f>Sheet1!$B$1</c:f>
              <c:strCache>
                <c:ptCount val="1"/>
                <c:pt idx="0">
                  <c:v>Yes</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pt idx="0">
                  <c:v>2023</c:v>
                </c:pt>
              </c:numCache>
            </c:numRef>
          </c:cat>
          <c:val>
            <c:numRef>
              <c:f>Sheet1!$B$2</c:f>
              <c:numCache>
                <c:formatCode>0</c:formatCode>
                <c:ptCount val="1"/>
                <c:pt idx="0">
                  <c:v>74.074210008899996</c:v>
                </c:pt>
              </c:numCache>
            </c:numRef>
          </c:val>
          <c:extLst>
            <c:ext xmlns:c16="http://schemas.microsoft.com/office/drawing/2014/chart" uri="{C3380CC4-5D6E-409C-BE32-E72D297353CC}">
              <c16:uniqueId val="{00000000-DBA0-4B69-B02F-12167570DCD6}"/>
            </c:ext>
          </c:extLst>
        </c:ser>
        <c:ser>
          <c:idx val="0"/>
          <c:order val="1"/>
          <c:tx>
            <c:strRef>
              <c:f>Sheet1!$C$1</c:f>
              <c:strCache>
                <c:ptCount val="1"/>
                <c:pt idx="0">
                  <c:v>No</c:v>
                </c:pt>
              </c:strCache>
            </c:strRef>
          </c:tx>
          <c:spPr>
            <a:solidFill>
              <a:srgbClr val="A6A6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pt idx="0">
                  <c:v>2023</c:v>
                </c:pt>
              </c:numCache>
            </c:numRef>
          </c:cat>
          <c:val>
            <c:numRef>
              <c:f>Sheet1!$C$2</c:f>
              <c:numCache>
                <c:formatCode>0</c:formatCode>
                <c:ptCount val="1"/>
                <c:pt idx="0">
                  <c:v>25.9257899911</c:v>
                </c:pt>
              </c:numCache>
            </c:numRef>
          </c:val>
          <c:extLst>
            <c:ext xmlns:c16="http://schemas.microsoft.com/office/drawing/2014/chart" uri="{C3380CC4-5D6E-409C-BE32-E72D297353CC}">
              <c16:uniqueId val="{00000001-DBA0-4B69-B02F-12167570DCD6}"/>
            </c:ext>
          </c:extLst>
        </c:ser>
        <c:dLbls>
          <c:dLblPos val="ctr"/>
          <c:showLegendKey val="0"/>
          <c:showVal val="1"/>
          <c:showCatName val="0"/>
          <c:showSerName val="0"/>
          <c:showPercent val="0"/>
          <c:showBubbleSize val="0"/>
        </c:dLbls>
        <c:gapWidth val="50"/>
        <c:overlap val="100"/>
        <c:axId val="169421120"/>
        <c:axId val="169421512"/>
      </c:barChart>
      <c:catAx>
        <c:axId val="169421120"/>
        <c:scaling>
          <c:orientation val="maxMin"/>
        </c:scaling>
        <c:delete val="1"/>
        <c:axPos val="l"/>
        <c:numFmt formatCode="General" sourceLinked="1"/>
        <c:majorTickMark val="out"/>
        <c:minorTickMark val="none"/>
        <c:tickLblPos val="nextTo"/>
        <c:crossAx val="169421512"/>
        <c:crosses val="autoZero"/>
        <c:auto val="1"/>
        <c:lblAlgn val="ctr"/>
        <c:lblOffset val="100"/>
        <c:noMultiLvlLbl val="0"/>
      </c:catAx>
      <c:valAx>
        <c:axId val="169421512"/>
        <c:scaling>
          <c:orientation val="minMax"/>
          <c:max val="100"/>
        </c:scaling>
        <c:delete val="0"/>
        <c:axPos val="b"/>
        <c:numFmt formatCode="0"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120"/>
        <c:crosses val="max"/>
        <c:crossBetween val="between"/>
        <c:majorUnit val="20"/>
        <c:minorUnit val="10"/>
      </c:valAx>
      <c:spPr>
        <a:noFill/>
        <a:ln>
          <a:noFill/>
        </a:ln>
        <a:effectLst/>
      </c:spPr>
    </c:plotArea>
    <c:legend>
      <c:legendPos val="t"/>
      <c:layout>
        <c:manualLayout>
          <c:xMode val="edge"/>
          <c:yMode val="edge"/>
          <c:x val="0.33982961974656356"/>
          <c:y val="2.3979955604647003E-2"/>
          <c:w val="0.3548443425328725"/>
          <c:h val="6.374514655225044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25527745573655"/>
          <c:y val="0.11330507648666656"/>
          <c:w val="0.76309404256937685"/>
          <c:h val="0.50332888768324147"/>
        </c:manualLayout>
      </c:layout>
      <c:barChart>
        <c:barDir val="bar"/>
        <c:grouping val="stacked"/>
        <c:varyColors val="0"/>
        <c:ser>
          <c:idx val="1"/>
          <c:order val="0"/>
          <c:tx>
            <c:strRef>
              <c:f>Sheet1!$B$1</c:f>
              <c:strCache>
                <c:ptCount val="1"/>
                <c:pt idx="0">
                  <c:v>Search engine</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46.192967403499999</c:v>
                </c:pt>
              </c:numCache>
            </c:numRef>
          </c:val>
          <c:extLst>
            <c:ext xmlns:c16="http://schemas.microsoft.com/office/drawing/2014/chart" uri="{C3380CC4-5D6E-409C-BE32-E72D297353CC}">
              <c16:uniqueId val="{00000000-7FAA-4B80-A123-6A0A10D2D5E0}"/>
            </c:ext>
          </c:extLst>
        </c:ser>
        <c:ser>
          <c:idx val="0"/>
          <c:order val="1"/>
          <c:tx>
            <c:strRef>
              <c:f>Sheet1!$C$1</c:f>
              <c:strCache>
                <c:ptCount val="1"/>
                <c:pt idx="0">
                  <c:v>Generative AI / chat bot</c:v>
                </c:pt>
              </c:strCache>
            </c:strRef>
          </c:tx>
          <c:spPr>
            <a:solidFill>
              <a:srgbClr val="1282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11.517759246820001</c:v>
                </c:pt>
              </c:numCache>
            </c:numRef>
          </c:val>
          <c:extLst>
            <c:ext xmlns:c16="http://schemas.microsoft.com/office/drawing/2014/chart" uri="{C3380CC4-5D6E-409C-BE32-E72D297353CC}">
              <c16:uniqueId val="{00000001-7FAA-4B80-A123-6A0A10D2D5E0}"/>
            </c:ext>
          </c:extLst>
        </c:ser>
        <c:ser>
          <c:idx val="2"/>
          <c:order val="2"/>
          <c:tx>
            <c:strRef>
              <c:f>Sheet1!$D$1</c:f>
              <c:strCache>
                <c:ptCount val="1"/>
                <c:pt idx="0">
                  <c:v>Either / would not mind</c:v>
                </c:pt>
              </c:strCache>
            </c:strRef>
          </c:tx>
          <c:spPr>
            <a:solidFill>
              <a:srgbClr val="94949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40.395689091359998</c:v>
                </c:pt>
              </c:numCache>
            </c:numRef>
          </c:val>
          <c:extLst>
            <c:ext xmlns:c16="http://schemas.microsoft.com/office/drawing/2014/chart" uri="{C3380CC4-5D6E-409C-BE32-E72D297353CC}">
              <c16:uniqueId val="{00000002-7FAA-4B80-A123-6A0A10D2D5E0}"/>
            </c:ext>
          </c:extLst>
        </c:ser>
        <c:dLbls>
          <c:dLblPos val="ctr"/>
          <c:showLegendKey val="0"/>
          <c:showVal val="1"/>
          <c:showCatName val="0"/>
          <c:showSerName val="0"/>
          <c:showPercent val="0"/>
          <c:showBubbleSize val="0"/>
        </c:dLbls>
        <c:gapWidth val="50"/>
        <c:overlap val="100"/>
        <c:axId val="169421120"/>
        <c:axId val="169421512"/>
      </c:barChart>
      <c:catAx>
        <c:axId val="169421120"/>
        <c:scaling>
          <c:orientation val="maxMin"/>
        </c:scaling>
        <c:delete val="1"/>
        <c:axPos val="l"/>
        <c:numFmt formatCode="General" sourceLinked="1"/>
        <c:majorTickMark val="out"/>
        <c:minorTickMark val="none"/>
        <c:tickLblPos val="nextTo"/>
        <c:crossAx val="169421512"/>
        <c:crosses val="autoZero"/>
        <c:auto val="1"/>
        <c:lblAlgn val="ctr"/>
        <c:lblOffset val="100"/>
        <c:noMultiLvlLbl val="0"/>
      </c:catAx>
      <c:valAx>
        <c:axId val="169421512"/>
        <c:scaling>
          <c:orientation val="minMax"/>
          <c:max val="100"/>
        </c:scaling>
        <c:delete val="0"/>
        <c:axPos val="b"/>
        <c:numFmt formatCode="0"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120"/>
        <c:crosses val="max"/>
        <c:crossBetween val="between"/>
        <c:majorUnit val="20"/>
        <c:minorUnit val="10"/>
      </c:valAx>
      <c:spPr>
        <a:noFill/>
        <a:ln>
          <a:noFill/>
        </a:ln>
        <a:effectLst/>
      </c:spPr>
    </c:plotArea>
    <c:legend>
      <c:legendPos val="t"/>
      <c:layout>
        <c:manualLayout>
          <c:xMode val="edge"/>
          <c:yMode val="edge"/>
          <c:x val="4.686321417615872E-2"/>
          <c:y val="2.2023276695939707E-2"/>
          <c:w val="0.89999990120592976"/>
          <c:h val="0.1495359678259002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255528125364216"/>
          <c:y val="0.2021878800630853"/>
          <c:w val="0.74928046958603955"/>
          <c:h val="0.72469617010036269"/>
        </c:manualLayout>
      </c:layout>
      <c:barChart>
        <c:barDir val="bar"/>
        <c:grouping val="stacked"/>
        <c:varyColors val="0"/>
        <c:ser>
          <c:idx val="0"/>
          <c:order val="0"/>
          <c:tx>
            <c:strRef>
              <c:f>Sheet1!$B$1</c:f>
              <c:strCache>
                <c:ptCount val="1"/>
                <c:pt idx="0">
                  <c:v>Very uncomfortable</c:v>
                </c:pt>
              </c:strCache>
            </c:strRef>
          </c:tx>
          <c:spPr>
            <a:solidFill>
              <a:srgbClr val="1282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8-10</c:v>
                </c:pt>
                <c:pt idx="1">
                  <c:v>11-15</c:v>
                </c:pt>
                <c:pt idx="2">
                  <c:v>16-17</c:v>
                </c:pt>
              </c:strCache>
            </c:strRef>
          </c:cat>
          <c:val>
            <c:numRef>
              <c:f>Sheet1!$B$2:$B$4</c:f>
              <c:numCache>
                <c:formatCode>0</c:formatCode>
                <c:ptCount val="3"/>
                <c:pt idx="0">
                  <c:v>11.80485301635</c:v>
                </c:pt>
                <c:pt idx="1">
                  <c:v>4.6704250780179999</c:v>
                </c:pt>
                <c:pt idx="2">
                  <c:v>8.073725109410999</c:v>
                </c:pt>
              </c:numCache>
            </c:numRef>
          </c:val>
          <c:extLst>
            <c:ext xmlns:c16="http://schemas.microsoft.com/office/drawing/2014/chart" uri="{C3380CC4-5D6E-409C-BE32-E72D297353CC}">
              <c16:uniqueId val="{00000000-F0F8-465A-B3BB-BE35A438F946}"/>
            </c:ext>
          </c:extLst>
        </c:ser>
        <c:ser>
          <c:idx val="1"/>
          <c:order val="1"/>
          <c:tx>
            <c:strRef>
              <c:f>Sheet1!$C$1</c:f>
              <c:strCache>
                <c:ptCount val="1"/>
                <c:pt idx="0">
                  <c:v>Somewhat uncomfortable</c:v>
                </c:pt>
              </c:strCache>
            </c:strRef>
          </c:tx>
          <c:spPr>
            <a:solidFill>
              <a:srgbClr val="1CC49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8-10</c:v>
                </c:pt>
                <c:pt idx="1">
                  <c:v>11-15</c:v>
                </c:pt>
                <c:pt idx="2">
                  <c:v>16-17</c:v>
                </c:pt>
              </c:strCache>
            </c:strRef>
          </c:cat>
          <c:val>
            <c:numRef>
              <c:f>Sheet1!$C$2:$C$4</c:f>
              <c:numCache>
                <c:formatCode>0</c:formatCode>
                <c:ptCount val="3"/>
                <c:pt idx="0">
                  <c:v>19.75798078535</c:v>
                </c:pt>
                <c:pt idx="1">
                  <c:v>22.040421747589999</c:v>
                </c:pt>
                <c:pt idx="2">
                  <c:v>15.615731196259999</c:v>
                </c:pt>
              </c:numCache>
            </c:numRef>
          </c:val>
          <c:extLst>
            <c:ext xmlns:c16="http://schemas.microsoft.com/office/drawing/2014/chart" uri="{C3380CC4-5D6E-409C-BE32-E72D297353CC}">
              <c16:uniqueId val="{00000001-F0F8-465A-B3BB-BE35A438F946}"/>
            </c:ext>
          </c:extLst>
        </c:ser>
        <c:ser>
          <c:idx val="2"/>
          <c:order val="2"/>
          <c:tx>
            <c:strRef>
              <c:f>Sheet1!$D$1</c:f>
              <c:strCache>
                <c:ptCount val="1"/>
                <c:pt idx="0">
                  <c:v>Neutral</c:v>
                </c:pt>
              </c:strCache>
            </c:strRef>
          </c:tx>
          <c:spPr>
            <a:solidFill>
              <a:srgbClr val="94949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8-10</c:v>
                </c:pt>
                <c:pt idx="1">
                  <c:v>11-15</c:v>
                </c:pt>
                <c:pt idx="2">
                  <c:v>16-17</c:v>
                </c:pt>
              </c:strCache>
            </c:strRef>
          </c:cat>
          <c:val>
            <c:numRef>
              <c:f>Sheet1!$D$2:$D$4</c:f>
              <c:numCache>
                <c:formatCode>0</c:formatCode>
                <c:ptCount val="3"/>
                <c:pt idx="0">
                  <c:v>33.926480600390001</c:v>
                </c:pt>
                <c:pt idx="1">
                  <c:v>39.594915163479996</c:v>
                </c:pt>
                <c:pt idx="2">
                  <c:v>44.083733395980005</c:v>
                </c:pt>
              </c:numCache>
            </c:numRef>
          </c:val>
          <c:extLst>
            <c:ext xmlns:c16="http://schemas.microsoft.com/office/drawing/2014/chart" uri="{C3380CC4-5D6E-409C-BE32-E72D297353CC}">
              <c16:uniqueId val="{00000002-F0F8-465A-B3BB-BE35A438F946}"/>
            </c:ext>
          </c:extLst>
        </c:ser>
        <c:ser>
          <c:idx val="3"/>
          <c:order val="3"/>
          <c:tx>
            <c:strRef>
              <c:f>Sheet1!$E$1</c:f>
              <c:strCache>
                <c:ptCount val="1"/>
                <c:pt idx="0">
                  <c:v>Somewhat comfortable</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8-10</c:v>
                </c:pt>
                <c:pt idx="1">
                  <c:v>11-15</c:v>
                </c:pt>
                <c:pt idx="2">
                  <c:v>16-17</c:v>
                </c:pt>
              </c:strCache>
            </c:strRef>
          </c:cat>
          <c:val>
            <c:numRef>
              <c:f>Sheet1!$E$2:$E$4</c:f>
              <c:numCache>
                <c:formatCode>0</c:formatCode>
                <c:ptCount val="3"/>
                <c:pt idx="0">
                  <c:v>25.573347726450002</c:v>
                </c:pt>
                <c:pt idx="1">
                  <c:v>28.84748449253</c:v>
                </c:pt>
                <c:pt idx="2">
                  <c:v>23.363209823319998</c:v>
                </c:pt>
              </c:numCache>
            </c:numRef>
          </c:val>
          <c:extLst>
            <c:ext xmlns:c16="http://schemas.microsoft.com/office/drawing/2014/chart" uri="{C3380CC4-5D6E-409C-BE32-E72D297353CC}">
              <c16:uniqueId val="{00000003-F0F8-465A-B3BB-BE35A438F946}"/>
            </c:ext>
          </c:extLst>
        </c:ser>
        <c:ser>
          <c:idx val="4"/>
          <c:order val="4"/>
          <c:tx>
            <c:strRef>
              <c:f>Sheet1!$F$1</c:f>
              <c:strCache>
                <c:ptCount val="1"/>
                <c:pt idx="0">
                  <c:v>Very comfortable</c:v>
                </c:pt>
              </c:strCache>
            </c:strRef>
          </c:tx>
          <c:spPr>
            <a:solidFill>
              <a:srgbClr val="5AC0E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8-10</c:v>
                </c:pt>
                <c:pt idx="1">
                  <c:v>11-15</c:v>
                </c:pt>
                <c:pt idx="2">
                  <c:v>16-17</c:v>
                </c:pt>
              </c:strCache>
            </c:strRef>
          </c:cat>
          <c:val>
            <c:numRef>
              <c:f>Sheet1!$F$2:$F$4</c:f>
              <c:numCache>
                <c:formatCode>0</c:formatCode>
                <c:ptCount val="3"/>
                <c:pt idx="0">
                  <c:v>8.9373378714760001</c:v>
                </c:pt>
                <c:pt idx="1">
                  <c:v>4.8467535183799999</c:v>
                </c:pt>
                <c:pt idx="2">
                  <c:v>8.8636004750309993</c:v>
                </c:pt>
              </c:numCache>
            </c:numRef>
          </c:val>
          <c:extLst>
            <c:ext xmlns:c16="http://schemas.microsoft.com/office/drawing/2014/chart" uri="{C3380CC4-5D6E-409C-BE32-E72D297353CC}">
              <c16:uniqueId val="{00000004-F0F8-465A-B3BB-BE35A438F946}"/>
            </c:ext>
          </c:extLst>
        </c:ser>
        <c:dLbls>
          <c:showLegendKey val="0"/>
          <c:showVal val="0"/>
          <c:showCatName val="0"/>
          <c:showSerName val="0"/>
          <c:showPercent val="0"/>
          <c:showBubbleSize val="0"/>
        </c:dLbls>
        <c:gapWidth val="100"/>
        <c:overlap val="100"/>
        <c:axId val="191480808"/>
        <c:axId val="191479240"/>
      </c:barChart>
      <c:valAx>
        <c:axId val="191479240"/>
        <c:scaling>
          <c:orientation val="minMax"/>
          <c:max val="100"/>
        </c:scaling>
        <c:delete val="0"/>
        <c:axPos val="b"/>
        <c:numFmt formatCode="0" sourceLinked="1"/>
        <c:majorTickMark val="out"/>
        <c:minorTickMark val="none"/>
        <c:tickLblPos val="nextTo"/>
        <c:spPr>
          <a:noFill/>
          <a:ln>
            <a:solidFill>
              <a:srgbClr val="D9D9D9"/>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480808"/>
        <c:crosses val="max"/>
        <c:crossBetween val="between"/>
        <c:majorUnit val="20"/>
        <c:minorUnit val="10"/>
      </c:valAx>
      <c:catAx>
        <c:axId val="19148080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91479240"/>
        <c:crosses val="autoZero"/>
        <c:auto val="1"/>
        <c:lblAlgn val="ctr"/>
        <c:lblOffset val="100"/>
        <c:noMultiLvlLbl val="0"/>
      </c:catAx>
      <c:spPr>
        <a:noFill/>
        <a:ln>
          <a:noFill/>
        </a:ln>
        <a:effectLst/>
      </c:spPr>
    </c:plotArea>
    <c:legend>
      <c:legendPos val="b"/>
      <c:layout>
        <c:manualLayout>
          <c:xMode val="edge"/>
          <c:yMode val="edge"/>
          <c:x val="0.19097872562300836"/>
          <c:y val="3.7421372346051314E-2"/>
          <c:w val="0.79600380471441401"/>
          <c:h val="0.1729565255286093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270000786192937E-2"/>
          <c:y val="0.19085308999780845"/>
          <c:w val="0.88437849922640144"/>
          <c:h val="0.78538081514864166"/>
        </c:manualLayout>
      </c:layout>
      <c:barChart>
        <c:barDir val="bar"/>
        <c:grouping val="stacked"/>
        <c:varyColors val="0"/>
        <c:ser>
          <c:idx val="0"/>
          <c:order val="0"/>
          <c:tx>
            <c:strRef>
              <c:f>Sheet1!$A$1</c:f>
              <c:strCache>
                <c:ptCount val="1"/>
                <c:pt idx="0">
                  <c:v>Very uncomfortable</c:v>
                </c:pt>
              </c:strCache>
            </c:strRef>
          </c:tx>
          <c:spPr>
            <a:solidFill>
              <a:srgbClr val="1282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Sheet1!$A$2</c:f>
              <c:numCache>
                <c:formatCode>0</c:formatCode>
                <c:ptCount val="1"/>
                <c:pt idx="0">
                  <c:v>11.27709531887</c:v>
                </c:pt>
              </c:numCache>
            </c:numRef>
          </c:val>
          <c:extLst>
            <c:ext xmlns:c16="http://schemas.microsoft.com/office/drawing/2014/chart" uri="{C3380CC4-5D6E-409C-BE32-E72D297353CC}">
              <c16:uniqueId val="{00000000-F0F8-465A-B3BB-BE35A438F946}"/>
            </c:ext>
          </c:extLst>
        </c:ser>
        <c:ser>
          <c:idx val="1"/>
          <c:order val="1"/>
          <c:tx>
            <c:strRef>
              <c:f>Sheet1!$B$1</c:f>
              <c:strCache>
                <c:ptCount val="1"/>
                <c:pt idx="0">
                  <c:v>Somewhat uncomfortable</c:v>
                </c:pt>
              </c:strCache>
            </c:strRef>
          </c:tx>
          <c:spPr>
            <a:solidFill>
              <a:srgbClr val="1CC49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c:f>
              <c:numCache>
                <c:formatCode>0</c:formatCode>
                <c:ptCount val="1"/>
                <c:pt idx="0">
                  <c:v>11.401353422210001</c:v>
                </c:pt>
              </c:numCache>
            </c:numRef>
          </c:val>
          <c:extLst>
            <c:ext xmlns:c16="http://schemas.microsoft.com/office/drawing/2014/chart" uri="{C3380CC4-5D6E-409C-BE32-E72D297353CC}">
              <c16:uniqueId val="{00000001-F0F8-465A-B3BB-BE35A438F946}"/>
            </c:ext>
          </c:extLst>
        </c:ser>
        <c:ser>
          <c:idx val="2"/>
          <c:order val="2"/>
          <c:tx>
            <c:strRef>
              <c:f>Sheet1!$C$1</c:f>
              <c:strCache>
                <c:ptCount val="1"/>
                <c:pt idx="0">
                  <c:v>Neutral</c:v>
                </c:pt>
              </c:strCache>
            </c:strRef>
          </c:tx>
          <c:spPr>
            <a:solidFill>
              <a:srgbClr val="A6A6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f>
              <c:numCache>
                <c:formatCode>0</c:formatCode>
                <c:ptCount val="1"/>
                <c:pt idx="0">
                  <c:v>55.823644380490002</c:v>
                </c:pt>
              </c:numCache>
            </c:numRef>
          </c:val>
          <c:extLst>
            <c:ext xmlns:c16="http://schemas.microsoft.com/office/drawing/2014/chart" uri="{C3380CC4-5D6E-409C-BE32-E72D297353CC}">
              <c16:uniqueId val="{00000002-F0F8-465A-B3BB-BE35A438F946}"/>
            </c:ext>
          </c:extLst>
        </c:ser>
        <c:ser>
          <c:idx val="3"/>
          <c:order val="3"/>
          <c:tx>
            <c:strRef>
              <c:f>Sheet1!$D$1</c:f>
              <c:strCache>
                <c:ptCount val="1"/>
                <c:pt idx="0">
                  <c:v>Somewhat comfortable</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c:f>
              <c:numCache>
                <c:formatCode>0</c:formatCode>
                <c:ptCount val="1"/>
                <c:pt idx="0">
                  <c:v>15.59508361736</c:v>
                </c:pt>
              </c:numCache>
            </c:numRef>
          </c:val>
          <c:extLst>
            <c:ext xmlns:c16="http://schemas.microsoft.com/office/drawing/2014/chart" uri="{C3380CC4-5D6E-409C-BE32-E72D297353CC}">
              <c16:uniqueId val="{00000003-F0F8-465A-B3BB-BE35A438F946}"/>
            </c:ext>
          </c:extLst>
        </c:ser>
        <c:ser>
          <c:idx val="4"/>
          <c:order val="4"/>
          <c:tx>
            <c:strRef>
              <c:f>Sheet1!$E$1</c:f>
              <c:strCache>
                <c:ptCount val="1"/>
                <c:pt idx="0">
                  <c:v>Very comfortable</c:v>
                </c:pt>
              </c:strCache>
            </c:strRef>
          </c:tx>
          <c:spPr>
            <a:solidFill>
              <a:srgbClr val="5AC0E7"/>
            </a:solidFill>
            <a:ln>
              <a:noFill/>
            </a:ln>
            <a:effectLst/>
          </c:spPr>
          <c:invertIfNegative val="0"/>
          <c:val>
            <c:numRef>
              <c:f>Sheet1!$E$2</c:f>
              <c:numCache>
                <c:formatCode>0</c:formatCode>
                <c:ptCount val="1"/>
                <c:pt idx="0">
                  <c:v>3.4073310208730003</c:v>
                </c:pt>
              </c:numCache>
            </c:numRef>
          </c:val>
          <c:extLst>
            <c:ext xmlns:c16="http://schemas.microsoft.com/office/drawing/2014/chart" uri="{C3380CC4-5D6E-409C-BE32-E72D297353CC}">
              <c16:uniqueId val="{00000000-CFBD-4261-9061-BE879276CCE3}"/>
            </c:ext>
          </c:extLst>
        </c:ser>
        <c:dLbls>
          <c:showLegendKey val="0"/>
          <c:showVal val="0"/>
          <c:showCatName val="0"/>
          <c:showSerName val="0"/>
          <c:showPercent val="0"/>
          <c:showBubbleSize val="0"/>
        </c:dLbls>
        <c:gapWidth val="100"/>
        <c:overlap val="100"/>
        <c:axId val="191480808"/>
        <c:axId val="191479240"/>
      </c:barChart>
      <c:valAx>
        <c:axId val="191479240"/>
        <c:scaling>
          <c:orientation val="minMax"/>
          <c:max val="100"/>
        </c:scaling>
        <c:delete val="0"/>
        <c:axPos val="b"/>
        <c:numFmt formatCode="0" sourceLinked="1"/>
        <c:majorTickMark val="out"/>
        <c:minorTickMark val="none"/>
        <c:tickLblPos val="nextTo"/>
        <c:spPr>
          <a:noFill/>
          <a:ln>
            <a:solidFill>
              <a:srgbClr val="D9D9D9"/>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480808"/>
        <c:crosses val="max"/>
        <c:crossBetween val="between"/>
        <c:majorUnit val="20"/>
        <c:minorUnit val="10"/>
      </c:valAx>
      <c:catAx>
        <c:axId val="191480808"/>
        <c:scaling>
          <c:orientation val="maxMin"/>
        </c:scaling>
        <c:delete val="1"/>
        <c:axPos val="l"/>
        <c:numFmt formatCode="0" sourceLinked="1"/>
        <c:majorTickMark val="out"/>
        <c:minorTickMark val="none"/>
        <c:tickLblPos val="nextTo"/>
        <c:crossAx val="191479240"/>
        <c:crosses val="autoZero"/>
        <c:auto val="1"/>
        <c:lblAlgn val="ctr"/>
        <c:lblOffset val="100"/>
        <c:noMultiLvlLbl val="0"/>
      </c:catAx>
      <c:spPr>
        <a:noFill/>
        <a:ln>
          <a:noFill/>
        </a:ln>
        <a:effectLst/>
      </c:spPr>
    </c:plotArea>
    <c:legend>
      <c:legendPos val="b"/>
      <c:layout>
        <c:manualLayout>
          <c:xMode val="edge"/>
          <c:yMode val="edge"/>
          <c:x val="5.2706221075924112E-2"/>
          <c:y val="1.2342670640818097E-2"/>
          <c:w val="0.94729377892407585"/>
          <c:h val="0.2327256125423524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331239580878472"/>
          <c:y val="9.8562204826479372E-2"/>
          <c:w val="0.49123671936693508"/>
          <c:h val="0.84581741184339576"/>
        </c:manualLayout>
      </c:layout>
      <c:barChart>
        <c:barDir val="bar"/>
        <c:grouping val="clustered"/>
        <c:varyColors val="0"/>
        <c:ser>
          <c:idx val="0"/>
          <c:order val="0"/>
          <c:tx>
            <c:strRef>
              <c:f>Sheet1!$B$1</c:f>
              <c:strCache>
                <c:ptCount val="1"/>
                <c:pt idx="0">
                  <c:v>2023</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 sport</c:v>
                </c:pt>
                <c:pt idx="1">
                  <c:v>Sport highlights</c:v>
                </c:pt>
                <c:pt idx="2">
                  <c:v>Replayed sport</c:v>
                </c:pt>
                <c:pt idx="3">
                  <c:v>Other sports-related programs</c:v>
                </c:pt>
                <c:pt idx="4">
                  <c:v>I didn’t watch sport programs in the past 7 days</c:v>
                </c:pt>
              </c:strCache>
            </c:strRef>
          </c:cat>
          <c:val>
            <c:numRef>
              <c:f>Sheet1!$B$2:$B$6</c:f>
              <c:numCache>
                <c:formatCode>0</c:formatCode>
                <c:ptCount val="5"/>
                <c:pt idx="0">
                  <c:v>42.099825171869995</c:v>
                </c:pt>
                <c:pt idx="1">
                  <c:v>25.146440290709997</c:v>
                </c:pt>
                <c:pt idx="2">
                  <c:v>13.73732396116</c:v>
                </c:pt>
                <c:pt idx="3">
                  <c:v>11.79214221408</c:v>
                </c:pt>
                <c:pt idx="4">
                  <c:v>48.797339867689999</c:v>
                </c:pt>
              </c:numCache>
            </c:numRef>
          </c:val>
          <c:extLst>
            <c:ext xmlns:c16="http://schemas.microsoft.com/office/drawing/2014/chart" uri="{C3380CC4-5D6E-409C-BE32-E72D297353CC}">
              <c16:uniqueId val="{00000006-BD6B-44A5-A89B-79856D3147D0}"/>
            </c:ext>
          </c:extLst>
        </c:ser>
        <c:ser>
          <c:idx val="1"/>
          <c:order val="1"/>
          <c:tx>
            <c:strRef>
              <c:f>Sheet1!$C$1</c:f>
              <c:strCache>
                <c:ptCount val="1"/>
                <c:pt idx="0">
                  <c:v>2022</c:v>
                </c:pt>
              </c:strCache>
            </c:strRef>
          </c:tx>
          <c:spPr>
            <a:solidFill>
              <a:srgbClr val="156B8D"/>
            </a:solidFill>
            <a:ln>
              <a:noFill/>
            </a:ln>
            <a:effectLst/>
          </c:spPr>
          <c:invertIfNegative val="0"/>
          <c:dLbls>
            <c:dLbl>
              <c:idx val="0"/>
              <c:tx>
                <c:rich>
                  <a:bodyPr/>
                  <a:lstStyle/>
                  <a:p>
                    <a:fld id="{46B7083A-B1E6-4922-B810-6280FC65EB4D}" type="VALUE">
                      <a:rPr lang="en-US" smtClean="0"/>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50D-4129-8340-B70C715FB095}"/>
                </c:ext>
              </c:extLst>
            </c:dLbl>
            <c:dLbl>
              <c:idx val="2"/>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50D-4129-8340-B70C715FB095}"/>
                </c:ext>
              </c:extLst>
            </c:dLbl>
            <c:dLbl>
              <c:idx val="3"/>
              <c:tx>
                <c:rich>
                  <a:bodyPr/>
                  <a:lstStyle/>
                  <a:p>
                    <a:fld id="{E7077C4E-E3AE-48DB-8CB3-D8ADCA90C33B}" type="VALUE">
                      <a:rPr lang="en-US" smtClean="0"/>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817-4E39-B0BE-279902EDBC6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 sport</c:v>
                </c:pt>
                <c:pt idx="1">
                  <c:v>Sport highlights</c:v>
                </c:pt>
                <c:pt idx="2">
                  <c:v>Replayed sport</c:v>
                </c:pt>
                <c:pt idx="3">
                  <c:v>Other sports-related programs</c:v>
                </c:pt>
                <c:pt idx="4">
                  <c:v>I didn’t watch sport programs in the past 7 days</c:v>
                </c:pt>
              </c:strCache>
            </c:strRef>
          </c:cat>
          <c:val>
            <c:numRef>
              <c:f>Sheet1!$C$2:$C$6</c:f>
              <c:numCache>
                <c:formatCode>General</c:formatCode>
                <c:ptCount val="5"/>
                <c:pt idx="0" formatCode="0">
                  <c:v>42.265010685900002</c:v>
                </c:pt>
                <c:pt idx="2" formatCode="0">
                  <c:v>14.66190426589</c:v>
                </c:pt>
                <c:pt idx="3" formatCode="0">
                  <c:v>6.7513171934749998</c:v>
                </c:pt>
                <c:pt idx="4" formatCode="0">
                  <c:v>53.055866770100003</c:v>
                </c:pt>
              </c:numCache>
            </c:numRef>
          </c:val>
          <c:extLst>
            <c:ext xmlns:c16="http://schemas.microsoft.com/office/drawing/2014/chart" uri="{C3380CC4-5D6E-409C-BE32-E72D297353CC}">
              <c16:uniqueId val="{00000000-51F3-463E-971B-3BC41746B9F5}"/>
            </c:ext>
          </c:extLst>
        </c:ser>
        <c:ser>
          <c:idx val="2"/>
          <c:order val="2"/>
          <c:tx>
            <c:strRef>
              <c:f>Sheet1!$D$1</c:f>
              <c:strCache>
                <c:ptCount val="1"/>
                <c:pt idx="0">
                  <c:v>2021</c:v>
                </c:pt>
              </c:strCache>
            </c:strRef>
          </c:tx>
          <c:spPr>
            <a:solidFill>
              <a:srgbClr val="94949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 sport</c:v>
                </c:pt>
                <c:pt idx="1">
                  <c:v>Sport highlights</c:v>
                </c:pt>
                <c:pt idx="2">
                  <c:v>Replayed sport</c:v>
                </c:pt>
                <c:pt idx="3">
                  <c:v>Other sports-related programs</c:v>
                </c:pt>
                <c:pt idx="4">
                  <c:v>I didn’t watch sport programs in the past 7 days</c:v>
                </c:pt>
              </c:strCache>
            </c:strRef>
          </c:cat>
          <c:val>
            <c:numRef>
              <c:f>Sheet1!$D$2:$D$6</c:f>
              <c:numCache>
                <c:formatCode>General</c:formatCode>
                <c:ptCount val="5"/>
                <c:pt idx="0" formatCode="0">
                  <c:v>37.161214618380001</c:v>
                </c:pt>
                <c:pt idx="2" formatCode="0">
                  <c:v>15.28068910537</c:v>
                </c:pt>
                <c:pt idx="3" formatCode="0">
                  <c:v>8.6384868832400006</c:v>
                </c:pt>
                <c:pt idx="4" formatCode="0">
                  <c:v>55.788317855040006</c:v>
                </c:pt>
              </c:numCache>
            </c:numRef>
          </c:val>
          <c:extLst>
            <c:ext xmlns:c16="http://schemas.microsoft.com/office/drawing/2014/chart" uri="{C3380CC4-5D6E-409C-BE32-E72D297353CC}">
              <c16:uniqueId val="{00000001-51F3-463E-971B-3BC41746B9F5}"/>
            </c:ext>
          </c:extLst>
        </c:ser>
        <c:ser>
          <c:idx val="3"/>
          <c:order val="3"/>
          <c:tx>
            <c:strRef>
              <c:f>Sheet1!$E$1</c:f>
              <c:strCache>
                <c:ptCount val="1"/>
                <c:pt idx="0">
                  <c:v>2020</c:v>
                </c:pt>
              </c:strCache>
            </c:strRef>
          </c:tx>
          <c:spPr>
            <a:solidFill>
              <a:srgbClr val="1282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 sport</c:v>
                </c:pt>
                <c:pt idx="1">
                  <c:v>Sport highlights</c:v>
                </c:pt>
                <c:pt idx="2">
                  <c:v>Replayed sport</c:v>
                </c:pt>
                <c:pt idx="3">
                  <c:v>Other sports-related programs</c:v>
                </c:pt>
                <c:pt idx="4">
                  <c:v>I didn’t watch sport programs in the past 7 days</c:v>
                </c:pt>
              </c:strCache>
            </c:strRef>
          </c:cat>
          <c:val>
            <c:numRef>
              <c:f>Sheet1!$E$2:$E$6</c:f>
              <c:numCache>
                <c:formatCode>General</c:formatCode>
                <c:ptCount val="5"/>
                <c:pt idx="0" formatCode="0">
                  <c:v>37.872861171400004</c:v>
                </c:pt>
                <c:pt idx="2" formatCode="0">
                  <c:v>17.777392265370001</c:v>
                </c:pt>
                <c:pt idx="3" formatCode="0">
                  <c:v>8.9756938724809991</c:v>
                </c:pt>
                <c:pt idx="4" formatCode="0">
                  <c:v>54.827580212619999</c:v>
                </c:pt>
              </c:numCache>
            </c:numRef>
          </c:val>
          <c:extLst>
            <c:ext xmlns:c16="http://schemas.microsoft.com/office/drawing/2014/chart" uri="{C3380CC4-5D6E-409C-BE32-E72D297353CC}">
              <c16:uniqueId val="{00000000-D849-43E8-91A7-014CCE1AA5BF}"/>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65"/>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240741245377712"/>
          <c:y val="7.7908976703439534E-2"/>
          <c:w val="0.25788881450169349"/>
          <c:h val="0.83105661468730541"/>
        </c:manualLayout>
      </c:layout>
      <c:barChart>
        <c:barDir val="col"/>
        <c:grouping val="stacked"/>
        <c:varyColors val="0"/>
        <c:ser>
          <c:idx val="4"/>
          <c:order val="0"/>
          <c:tx>
            <c:strRef>
              <c:f>Sheet1!$E$1</c:f>
              <c:strCache>
                <c:ptCount val="1"/>
                <c:pt idx="0">
                  <c:v>No</c:v>
                </c:pt>
              </c:strCache>
            </c:strRef>
          </c:tx>
          <c:spPr>
            <a:solidFill>
              <a:srgbClr val="94949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pt idx="0">
                  <c:v>2023</c:v>
                </c:pt>
              </c:numCache>
            </c:numRef>
          </c:cat>
          <c:val>
            <c:numRef>
              <c:f>Sheet1!$E$2</c:f>
              <c:numCache>
                <c:formatCode>0</c:formatCode>
                <c:ptCount val="1"/>
                <c:pt idx="0">
                  <c:v>54.232745103540005</c:v>
                </c:pt>
              </c:numCache>
            </c:numRef>
          </c:val>
          <c:extLst>
            <c:ext xmlns:c16="http://schemas.microsoft.com/office/drawing/2014/chart" uri="{C3380CC4-5D6E-409C-BE32-E72D297353CC}">
              <c16:uniqueId val="{00000004-22D4-405E-AF3A-20116D5BD957}"/>
            </c:ext>
          </c:extLst>
        </c:ser>
        <c:ser>
          <c:idx val="3"/>
          <c:order val="1"/>
          <c:tx>
            <c:strRef>
              <c:f>Sheet1!$D$1</c:f>
              <c:strCache>
                <c:ptCount val="1"/>
                <c:pt idx="0">
                  <c:v>Yes, but only for specific sporting events / major sports events</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pt idx="0">
                  <c:v>2023</c:v>
                </c:pt>
              </c:numCache>
            </c:numRef>
          </c:cat>
          <c:val>
            <c:numRef>
              <c:f>Sheet1!$D$2</c:f>
              <c:numCache>
                <c:formatCode>0</c:formatCode>
                <c:ptCount val="1"/>
                <c:pt idx="0">
                  <c:v>33.082436699989998</c:v>
                </c:pt>
              </c:numCache>
            </c:numRef>
          </c:val>
          <c:extLst>
            <c:ext xmlns:c16="http://schemas.microsoft.com/office/drawing/2014/chart" uri="{C3380CC4-5D6E-409C-BE32-E72D297353CC}">
              <c16:uniqueId val="{00000003-22D4-405E-AF3A-20116D5BD957}"/>
            </c:ext>
          </c:extLst>
        </c:ser>
        <c:ser>
          <c:idx val="2"/>
          <c:order val="2"/>
          <c:tx>
            <c:strRef>
              <c:f>Sheet1!$C$1</c:f>
              <c:strCache>
                <c:ptCount val="1"/>
                <c:pt idx="0">
                  <c:v>Yes, but only for specific sporting seasons</c:v>
                </c:pt>
              </c:strCache>
            </c:strRef>
          </c:tx>
          <c:spPr>
            <a:solidFill>
              <a:srgbClr val="1CC49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pt idx="0">
                  <c:v>2023</c:v>
                </c:pt>
              </c:numCache>
            </c:numRef>
          </c:cat>
          <c:val>
            <c:numRef>
              <c:f>Sheet1!$C$2</c:f>
              <c:numCache>
                <c:formatCode>0</c:formatCode>
                <c:ptCount val="1"/>
                <c:pt idx="0">
                  <c:v>6.9075350749700002</c:v>
                </c:pt>
              </c:numCache>
            </c:numRef>
          </c:val>
          <c:extLst>
            <c:ext xmlns:c16="http://schemas.microsoft.com/office/drawing/2014/chart" uri="{C3380CC4-5D6E-409C-BE32-E72D297353CC}">
              <c16:uniqueId val="{00000002-22D4-405E-AF3A-20116D5BD957}"/>
            </c:ext>
          </c:extLst>
        </c:ser>
        <c:ser>
          <c:idx val="1"/>
          <c:order val="3"/>
          <c:tx>
            <c:strRef>
              <c:f>Sheet1!$B$1</c:f>
              <c:strCache>
                <c:ptCount val="1"/>
                <c:pt idx="0">
                  <c:v>Yes, during a normal year</c:v>
                </c:pt>
              </c:strCache>
            </c:strRef>
          </c:tx>
          <c:spPr>
            <a:solidFill>
              <a:srgbClr val="1282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pt idx="0">
                  <c:v>2023</c:v>
                </c:pt>
              </c:numCache>
            </c:numRef>
          </c:cat>
          <c:val>
            <c:numRef>
              <c:f>Sheet1!$B$2</c:f>
              <c:numCache>
                <c:formatCode>0</c:formatCode>
                <c:ptCount val="1"/>
                <c:pt idx="0">
                  <c:v>5.5858803338000005</c:v>
                </c:pt>
              </c:numCache>
            </c:numRef>
          </c:val>
          <c:extLst>
            <c:ext xmlns:c16="http://schemas.microsoft.com/office/drawing/2014/chart" uri="{C3380CC4-5D6E-409C-BE32-E72D297353CC}">
              <c16:uniqueId val="{00000002-37F8-4980-9B8D-6E00F2EBA3C0}"/>
            </c:ext>
          </c:extLst>
        </c:ser>
        <c:dLbls>
          <c:dLblPos val="ctr"/>
          <c:showLegendKey val="0"/>
          <c:showVal val="1"/>
          <c:showCatName val="0"/>
          <c:showSerName val="0"/>
          <c:showPercent val="0"/>
          <c:showBubbleSize val="0"/>
        </c:dLbls>
        <c:gapWidth val="50"/>
        <c:overlap val="100"/>
        <c:axId val="169421120"/>
        <c:axId val="169421512"/>
      </c:barChart>
      <c:catAx>
        <c:axId val="169421120"/>
        <c:scaling>
          <c:orientation val="maxMin"/>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512"/>
        <c:crosses val="autoZero"/>
        <c:auto val="1"/>
        <c:lblAlgn val="ctr"/>
        <c:lblOffset val="100"/>
        <c:noMultiLvlLbl val="0"/>
      </c:catAx>
      <c:valAx>
        <c:axId val="169421512"/>
        <c:scaling>
          <c:orientation val="minMax"/>
          <c:max val="100"/>
        </c:scaling>
        <c:delete val="0"/>
        <c:axPos val="l"/>
        <c:numFmt formatCode="0"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120"/>
        <c:crosses val="max"/>
        <c:crossBetween val="between"/>
        <c:majorUnit val="20"/>
        <c:minorUnit val="10"/>
      </c:valAx>
      <c:spPr>
        <a:noFill/>
        <a:ln>
          <a:noFill/>
        </a:ln>
        <a:effectLst/>
      </c:spPr>
    </c:plotArea>
    <c:legend>
      <c:legendPos val="r"/>
      <c:layout>
        <c:manualLayout>
          <c:xMode val="edge"/>
          <c:yMode val="edge"/>
          <c:x val="0.65562112929548921"/>
          <c:y val="0.21344937329897709"/>
          <c:w val="0.2947580094825325"/>
          <c:h val="0.7369244533663521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240741245377712"/>
          <c:y val="7.7908976703439534E-2"/>
          <c:w val="0.6477301025278136"/>
          <c:h val="0.83105661468730541"/>
        </c:manualLayout>
      </c:layout>
      <c:barChart>
        <c:barDir val="col"/>
        <c:grouping val="stacked"/>
        <c:varyColors val="0"/>
        <c:ser>
          <c:idx val="0"/>
          <c:order val="0"/>
          <c:tx>
            <c:strRef>
              <c:f>Sheet1!$C$1</c:f>
              <c:strCache>
                <c:ptCount val="1"/>
                <c:pt idx="0">
                  <c:v>No</c:v>
                </c:pt>
              </c:strCache>
            </c:strRef>
          </c:tx>
          <c:spPr>
            <a:solidFill>
              <a:srgbClr val="949494"/>
            </a:solidFill>
            <a:ln>
              <a:noFill/>
            </a:ln>
            <a:effectLst/>
          </c:spPr>
          <c:invertIfNegative val="0"/>
          <c:dPt>
            <c:idx val="1"/>
            <c:invertIfNegative val="0"/>
            <c:bubble3D val="0"/>
            <c:spPr>
              <a:solidFill>
                <a:srgbClr val="949494"/>
              </a:solidFill>
              <a:ln>
                <a:noFill/>
              </a:ln>
              <a:effectLst/>
            </c:spPr>
            <c:extLst>
              <c:ext xmlns:c16="http://schemas.microsoft.com/office/drawing/2014/chart" uri="{C3380CC4-5D6E-409C-BE32-E72D297353CC}">
                <c16:uniqueId val="{00000001-3998-4FC1-9345-94C791AB2DB4}"/>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2021</c:v>
                </c:pt>
                <c:pt idx="1">
                  <c:v>2022</c:v>
                </c:pt>
              </c:numCache>
            </c:numRef>
          </c:cat>
          <c:val>
            <c:numRef>
              <c:f>Sheet1!$C$2:$C$3</c:f>
              <c:numCache>
                <c:formatCode>0</c:formatCode>
                <c:ptCount val="2"/>
                <c:pt idx="0">
                  <c:v>67.42</c:v>
                </c:pt>
                <c:pt idx="1">
                  <c:v>69.905549662340007</c:v>
                </c:pt>
              </c:numCache>
            </c:numRef>
          </c:val>
          <c:extLst>
            <c:ext xmlns:c16="http://schemas.microsoft.com/office/drawing/2014/chart" uri="{C3380CC4-5D6E-409C-BE32-E72D297353CC}">
              <c16:uniqueId val="{00000002-3998-4FC1-9345-94C791AB2DB4}"/>
            </c:ext>
          </c:extLst>
        </c:ser>
        <c:ser>
          <c:idx val="1"/>
          <c:order val="1"/>
          <c:tx>
            <c:strRef>
              <c:f>Sheet1!$B$1</c:f>
              <c:strCache>
                <c:ptCount val="1"/>
                <c:pt idx="0">
                  <c:v>Yes</c:v>
                </c:pt>
              </c:strCache>
            </c:strRef>
          </c:tx>
          <c:spPr>
            <a:solidFill>
              <a:srgbClr val="9B2CB8"/>
            </a:solidFill>
            <a:ln>
              <a:noFill/>
            </a:ln>
            <a:effectLst/>
          </c:spPr>
          <c:invertIfNegative val="0"/>
          <c:dLbls>
            <c:dLbl>
              <c:idx val="1"/>
              <c:tx>
                <c:rich>
                  <a:bodyPr/>
                  <a:lstStyle/>
                  <a:p>
                    <a:fld id="{7E140D06-1931-462A-9DB3-4FD09885EDAA}" type="VALUE">
                      <a:rPr lang="en-US"/>
                      <a:pPr/>
                      <a:t>[VALUE]</a:t>
                    </a:fld>
                    <a:endParaRPr lang="en-AU"/>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998-4FC1-9345-94C791AB2DB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2021</c:v>
                </c:pt>
                <c:pt idx="1">
                  <c:v>2022</c:v>
                </c:pt>
              </c:numCache>
            </c:numRef>
          </c:cat>
          <c:val>
            <c:numRef>
              <c:f>Sheet1!$B$2:$B$3</c:f>
              <c:numCache>
                <c:formatCode>0</c:formatCode>
                <c:ptCount val="2"/>
                <c:pt idx="0">
                  <c:v>32.54</c:v>
                </c:pt>
                <c:pt idx="1">
                  <c:v>29.975174165410003</c:v>
                </c:pt>
              </c:numCache>
            </c:numRef>
          </c:val>
          <c:extLst>
            <c:ext xmlns:c16="http://schemas.microsoft.com/office/drawing/2014/chart" uri="{C3380CC4-5D6E-409C-BE32-E72D297353CC}">
              <c16:uniqueId val="{00000004-3998-4FC1-9345-94C791AB2DB4}"/>
            </c:ext>
          </c:extLst>
        </c:ser>
        <c:dLbls>
          <c:dLblPos val="ctr"/>
          <c:showLegendKey val="0"/>
          <c:showVal val="1"/>
          <c:showCatName val="0"/>
          <c:showSerName val="0"/>
          <c:showPercent val="0"/>
          <c:showBubbleSize val="0"/>
        </c:dLbls>
        <c:gapWidth val="50"/>
        <c:overlap val="100"/>
        <c:axId val="169421120"/>
        <c:axId val="169421512"/>
      </c:barChart>
      <c:catAx>
        <c:axId val="169421120"/>
        <c:scaling>
          <c:orientation val="maxMin"/>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512"/>
        <c:crosses val="autoZero"/>
        <c:auto val="1"/>
        <c:lblAlgn val="ctr"/>
        <c:lblOffset val="100"/>
        <c:noMultiLvlLbl val="0"/>
      </c:catAx>
      <c:valAx>
        <c:axId val="169421512"/>
        <c:scaling>
          <c:orientation val="minMax"/>
          <c:max val="100"/>
        </c:scaling>
        <c:delete val="0"/>
        <c:axPos val="l"/>
        <c:numFmt formatCode="0"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120"/>
        <c:crosses val="max"/>
        <c:crossBetween val="between"/>
        <c:majorUnit val="20"/>
        <c:minorUnit val="10"/>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207221228444284"/>
          <c:y val="5.3827979771028329E-2"/>
          <c:w val="0.53792778771555716"/>
          <c:h val="0.9382381758892977"/>
        </c:manualLayout>
      </c:layout>
      <c:barChart>
        <c:barDir val="bar"/>
        <c:grouping val="clustered"/>
        <c:varyColors val="0"/>
        <c:ser>
          <c:idx val="0"/>
          <c:order val="0"/>
          <c:tx>
            <c:strRef>
              <c:f>Sheet1!$B$1</c:f>
              <c:strCache>
                <c:ptCount val="1"/>
                <c:pt idx="0">
                  <c:v>2023</c:v>
                </c:pt>
              </c:strCache>
            </c:strRef>
          </c:tx>
          <c:spPr>
            <a:solidFill>
              <a:srgbClr val="9B2CB8"/>
            </a:solidFill>
            <a:ln>
              <a:noFill/>
            </a:ln>
            <a:effectLst/>
          </c:spPr>
          <c:invertIfNegative val="0"/>
          <c:dLbls>
            <c:dLbl>
              <c:idx val="0"/>
              <c:layout>
                <c:manualLayout>
                  <c:x val="-2.673936404949253E-3"/>
                  <c:y val="1.50107140029004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8E-41EB-B64C-F6E6FCA9EBD2}"/>
                </c:ext>
              </c:extLst>
            </c:dLbl>
            <c:dLbl>
              <c:idx val="1"/>
              <c:layout>
                <c:manualLayout>
                  <c:x val="-1.3369682024746657E-2"/>
                  <c:y val="1.20084293732692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E3C-4410-B221-7B5BE82F8C01}"/>
                </c:ext>
              </c:extLst>
            </c:dLbl>
            <c:dLbl>
              <c:idx val="6"/>
              <c:layout>
                <c:manualLayout>
                  <c:x val="-2.673936404949351E-3"/>
                  <c:y val="9.00614474363808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3CA-47CA-BF2A-24E30B6978E7}"/>
                </c:ext>
              </c:extLst>
            </c:dLbl>
            <c:dLbl>
              <c:idx val="7"/>
              <c:layout>
                <c:manualLayout>
                  <c:x val="-1.0695745619797404E-2"/>
                  <c:y val="6.00456925926232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CA-47CA-BF2A-24E30B6978E7}"/>
                </c:ext>
              </c:extLst>
            </c:dLbl>
            <c:dLbl>
              <c:idx val="9"/>
              <c:layout>
                <c:manualLayout>
                  <c:x val="-8.0218092148480538E-3"/>
                  <c:y val="6.00409649575872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3CA-47CA-BF2A-24E30B6978E7}"/>
                </c:ext>
              </c:extLst>
            </c:dLbl>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Commercial free-to-air TV, excluding on-demand</c:v>
                </c:pt>
                <c:pt idx="1">
                  <c:v>Sports specific website or app</c:v>
                </c:pt>
                <c:pt idx="2">
                  <c:v>Commercial free-to-air on-demand TV</c:v>
                </c:pt>
                <c:pt idx="3">
                  <c:v>Free video streaming services</c:v>
                </c:pt>
                <c:pt idx="4">
                  <c:v>Pay TV</c:v>
                </c:pt>
                <c:pt idx="5">
                  <c:v>Other websites or apps</c:v>
                </c:pt>
                <c:pt idx="6">
                  <c:v>Publicly owned free-to-air TV, excluding on-demand</c:v>
                </c:pt>
                <c:pt idx="7">
                  <c:v>Publicly owned free-to-air on-demand TV</c:v>
                </c:pt>
                <c:pt idx="8">
                  <c:v>Online subscription services</c:v>
                </c:pt>
                <c:pt idx="9">
                  <c:v>Radio</c:v>
                </c:pt>
                <c:pt idx="10">
                  <c:v>Betting agency website or app</c:v>
                </c:pt>
                <c:pt idx="11">
                  <c:v>Podcasts</c:v>
                </c:pt>
              </c:strCache>
            </c:strRef>
          </c:cat>
          <c:val>
            <c:numRef>
              <c:f>Sheet1!$B$2:$B$13</c:f>
              <c:numCache>
                <c:formatCode>0</c:formatCode>
                <c:ptCount val="12"/>
                <c:pt idx="0">
                  <c:v>50.791810719120001</c:v>
                </c:pt>
                <c:pt idx="1">
                  <c:v>27.210133938179997</c:v>
                </c:pt>
                <c:pt idx="2">
                  <c:v>20.379777983540002</c:v>
                </c:pt>
                <c:pt idx="3">
                  <c:v>16.721942207630001</c:v>
                </c:pt>
                <c:pt idx="4">
                  <c:v>16.583288106409999</c:v>
                </c:pt>
                <c:pt idx="5">
                  <c:v>13.093638566679999</c:v>
                </c:pt>
                <c:pt idx="6">
                  <c:v>13.046828436210001</c:v>
                </c:pt>
                <c:pt idx="7">
                  <c:v>11.7528965434</c:v>
                </c:pt>
                <c:pt idx="8">
                  <c:v>9.0477709366550005</c:v>
                </c:pt>
                <c:pt idx="9">
                  <c:v>8.5697332420659986</c:v>
                </c:pt>
                <c:pt idx="10">
                  <c:v>4.1885475057999999</c:v>
                </c:pt>
                <c:pt idx="11">
                  <c:v>3.7637414712980002</c:v>
                </c:pt>
              </c:numCache>
            </c:numRef>
          </c:val>
          <c:extLst>
            <c:ext xmlns:c16="http://schemas.microsoft.com/office/drawing/2014/chart" uri="{C3380CC4-5D6E-409C-BE32-E72D297353CC}">
              <c16:uniqueId val="{00000006-BD6B-44A5-A89B-79856D3147D0}"/>
            </c:ext>
          </c:extLst>
        </c:ser>
        <c:ser>
          <c:idx val="1"/>
          <c:order val="1"/>
          <c:tx>
            <c:strRef>
              <c:f>Sheet1!$C$1</c:f>
              <c:strCache>
                <c:ptCount val="1"/>
                <c:pt idx="0">
                  <c:v>2022</c:v>
                </c:pt>
              </c:strCache>
            </c:strRef>
          </c:tx>
          <c:spPr>
            <a:solidFill>
              <a:srgbClr val="156B8D"/>
            </a:solidFill>
            <a:ln>
              <a:noFill/>
            </a:ln>
            <a:effectLst/>
          </c:spPr>
          <c:invertIfNegative val="0"/>
          <c:dLbls>
            <c:dLbl>
              <c:idx val="0"/>
              <c:layout>
                <c:manualLayout>
                  <c:x val="-9.8043202244704189E-17"/>
                  <c:y val="3.3990600929736611E-3"/>
                </c:manualLayout>
              </c:layout>
              <c:tx>
                <c:rich>
                  <a:bodyPr/>
                  <a:lstStyle/>
                  <a:p>
                    <a:fld id="{46B7083A-B1E6-4922-B810-6280FC65EB4D}" type="VALUE">
                      <a:rPr lang="en-US" sz="1000" smtClean="0"/>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327-4FEF-B164-475A031803CE}"/>
                </c:ext>
              </c:extLst>
            </c:dLbl>
            <c:dLbl>
              <c:idx val="1"/>
              <c:layout>
                <c:manualLayout>
                  <c:x val="2.673936404949253E-3"/>
                  <c:y val="3.3990600929736767E-3"/>
                </c:manualLayout>
              </c:layout>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327-4FEF-B164-475A031803CE}"/>
                </c:ext>
              </c:extLst>
            </c:dLbl>
            <c:dLbl>
              <c:idx val="2"/>
              <c:layout>
                <c:manualLayout>
                  <c:x val="0"/>
                  <c:y val="-1.20077202280138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4E5-4207-9799-6C0BA559AFA7}"/>
                </c:ext>
              </c:extLst>
            </c:dLbl>
            <c:dLbl>
              <c:idx val="3"/>
              <c:layout>
                <c:manualLayout>
                  <c:x val="0"/>
                  <c:y val="7.944790678049786E-4"/>
                </c:manualLayout>
              </c:layout>
              <c:tx>
                <c:rich>
                  <a:bodyPr rot="0" spcFirstLastPara="1" vertOverflow="ellipsis" vert="horz" wrap="square" lIns="38100" tIns="19050" rIns="38100" bIns="19050" anchor="ctr" anchorCtr="0">
                    <a:noAutofit/>
                  </a:bodyPr>
                  <a:lstStyle/>
                  <a:p>
                    <a:pPr algn="ctr">
                      <a:defRPr lang="en-US" sz="1000" b="0" i="0" u="none" strike="noStrike" kern="1200" baseline="0">
                        <a:solidFill>
                          <a:schemeClr val="tx1"/>
                        </a:solidFill>
                        <a:latin typeface="+mn-lt"/>
                        <a:ea typeface="+mn-ea"/>
                        <a:cs typeface="+mn-cs"/>
                      </a:defRPr>
                    </a:pPr>
                    <a:fld id="{574C374A-DFCB-434F-831C-5CB7CBB14DBA}" type="VALUE">
                      <a:rPr lang="en-US" sz="1000" b="0" i="0" u="none" strike="noStrike" kern="1200" baseline="0">
                        <a:solidFill>
                          <a:schemeClr val="tx1"/>
                        </a:solidFill>
                        <a:latin typeface="+mn-lt"/>
                        <a:ea typeface="+mn-ea"/>
                        <a:cs typeface="+mn-cs"/>
                      </a:rPr>
                      <a:pPr algn="ctr">
                        <a:defRPr lang="en-US" sz="1000">
                          <a:solidFill>
                            <a:schemeClr val="tx1"/>
                          </a:solidFill>
                        </a:defRPr>
                      </a:pPr>
                      <a:t>[VALUE]</a:t>
                    </a:fld>
                    <a:endParaRPr lang="en-AU"/>
                  </a:p>
                </c:rich>
              </c:tx>
              <c:spPr>
                <a:noFill/>
                <a:ln>
                  <a:noFill/>
                </a:ln>
                <a:effectLst/>
              </c:spPr>
              <c:txPr>
                <a:bodyPr rot="0" spcFirstLastPara="1" vertOverflow="ellipsis" vert="horz" wrap="square" lIns="38100" tIns="19050" rIns="38100" bIns="19050" anchor="ctr" anchorCtr="0">
                  <a:noAutofit/>
                </a:bodyPr>
                <a:lstStyle/>
                <a:p>
                  <a:pPr algn="ctr">
                    <a:defRPr lang="en-US"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3.6873583024251554E-2"/>
                      <c:h val="2.7168536643308209E-2"/>
                    </c:manualLayout>
                  </c15:layout>
                  <c15:dlblFieldTable/>
                  <c15:showDataLabelsRange val="0"/>
                </c:ext>
                <c:ext xmlns:c16="http://schemas.microsoft.com/office/drawing/2014/chart" uri="{C3380CC4-5D6E-409C-BE32-E72D297353CC}">
                  <c16:uniqueId val="{00000006-04E5-4207-9799-6C0BA559AFA7}"/>
                </c:ext>
              </c:extLst>
            </c:dLbl>
            <c:dLbl>
              <c:idx val="4"/>
              <c:layout>
                <c:manualLayout>
                  <c:x val="0"/>
                  <c:y val="3.9901239704097325E-4"/>
                </c:manualLayout>
              </c:layout>
              <c:tx>
                <c:rich>
                  <a:bodyPr/>
                  <a:lstStyle/>
                  <a:p>
                    <a:fld id="{E7077C4E-E3AE-48DB-8CB3-D8ADCA90C33B}" type="VALUE">
                      <a:rPr lang="en-US" smtClean="0"/>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327-4FEF-B164-475A031803CE}"/>
                </c:ext>
              </c:extLst>
            </c:dLbl>
            <c:dLbl>
              <c:idx val="5"/>
              <c:layout>
                <c:manualLayout>
                  <c:x val="-5.347872809898702E-3"/>
                  <c:y val="7.9447906780492363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327-4FEF-B164-475A031803CE}"/>
                </c:ext>
              </c:extLst>
            </c:dLbl>
            <c:dLbl>
              <c:idx val="6"/>
              <c:layout>
                <c:manualLayout>
                  <c:x val="-5.347872809898702E-3"/>
                  <c:y val="7.9518821306032812E-4"/>
                </c:manualLayout>
              </c:layout>
              <c:tx>
                <c:rich>
                  <a:bodyPr/>
                  <a:lstStyle/>
                  <a:p>
                    <a:fld id="{783E36A7-6609-4824-87BB-6BE019C34A63}" type="VALUE">
                      <a:rPr lang="en-US" smtClean="0"/>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4E5-4207-9799-6C0BA559AFA7}"/>
                </c:ext>
              </c:extLst>
            </c:dLbl>
            <c:dLbl>
              <c:idx val="7"/>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327-4FEF-B164-475A031803CE}"/>
                </c:ext>
              </c:extLst>
            </c:dLbl>
            <c:dLbl>
              <c:idx val="8"/>
              <c:layout>
                <c:manualLayout>
                  <c:x val="-2.67404167803616E-3"/>
                  <c:y val="-2.207450989198426E-3"/>
                </c:manualLayout>
              </c:layout>
              <c:showLegendKey val="0"/>
              <c:showVal val="1"/>
              <c:showCatName val="0"/>
              <c:showSerName val="0"/>
              <c:showPercent val="0"/>
              <c:showBubbleSize val="0"/>
              <c:extLst>
                <c:ext xmlns:c15="http://schemas.microsoft.com/office/drawing/2012/chart" uri="{CE6537A1-D6FC-4f65-9D91-7224C49458BB}">
                  <c15:layout>
                    <c:manualLayout>
                      <c:w val="2.6458706000060634E-2"/>
                      <c:h val="3.3172633139066925E-2"/>
                    </c:manualLayout>
                  </c15:layout>
                </c:ext>
                <c:ext xmlns:c16="http://schemas.microsoft.com/office/drawing/2014/chart" uri="{C3380CC4-5D6E-409C-BE32-E72D297353CC}">
                  <c16:uniqueId val="{00000005-E327-4FEF-B164-475A031803CE}"/>
                </c:ext>
              </c:extLst>
            </c:dLbl>
            <c:dLbl>
              <c:idx val="9"/>
              <c:layout>
                <c:manualLayout>
                  <c:x val="8.0218092148480538E-3"/>
                  <c:y val="6.798811945315556E-3"/>
                </c:manualLayout>
              </c:layout>
              <c:tx>
                <c:rich>
                  <a:bodyPr/>
                  <a:lstStyle/>
                  <a:p>
                    <a:fld id="{7F2CF478-0C95-4C47-94E4-2456B4175865}" type="VALUE">
                      <a:rPr lang="en-US" smtClean="0"/>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327-4FEF-B164-475A031803CE}"/>
                </c:ext>
              </c:extLst>
            </c:dLbl>
            <c:dLbl>
              <c:idx val="10"/>
              <c:layout>
                <c:manualLayout>
                  <c:x val="-8.0218092148480538E-3"/>
                  <c:y val="7.9424268605323214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327-4FEF-B164-475A031803CE}"/>
                </c:ext>
              </c:extLst>
            </c:dLbl>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Commercial free-to-air TV, excluding on-demand</c:v>
                </c:pt>
                <c:pt idx="1">
                  <c:v>Sports specific website or app</c:v>
                </c:pt>
                <c:pt idx="2">
                  <c:v>Commercial free-to-air on-demand TV</c:v>
                </c:pt>
                <c:pt idx="3">
                  <c:v>Free video streaming services</c:v>
                </c:pt>
                <c:pt idx="4">
                  <c:v>Pay TV</c:v>
                </c:pt>
                <c:pt idx="5">
                  <c:v>Other websites or apps</c:v>
                </c:pt>
                <c:pt idx="6">
                  <c:v>Publicly owned free-to-air TV, excluding on-demand</c:v>
                </c:pt>
                <c:pt idx="7">
                  <c:v>Publicly owned free-to-air on-demand TV</c:v>
                </c:pt>
                <c:pt idx="8">
                  <c:v>Online subscription services</c:v>
                </c:pt>
                <c:pt idx="9">
                  <c:v>Radio</c:v>
                </c:pt>
                <c:pt idx="10">
                  <c:v>Betting agency website or app</c:v>
                </c:pt>
                <c:pt idx="11">
                  <c:v>Podcasts</c:v>
                </c:pt>
              </c:strCache>
            </c:strRef>
          </c:cat>
          <c:val>
            <c:numRef>
              <c:f>Sheet1!$C$2:$C$13</c:f>
              <c:numCache>
                <c:formatCode>0</c:formatCode>
                <c:ptCount val="12"/>
                <c:pt idx="0">
                  <c:v>50.349576641119995</c:v>
                </c:pt>
                <c:pt idx="1">
                  <c:v>26.25122795575</c:v>
                </c:pt>
                <c:pt idx="2">
                  <c:v>16.429233897820001</c:v>
                </c:pt>
                <c:pt idx="3">
                  <c:v>10.743278041409999</c:v>
                </c:pt>
                <c:pt idx="4">
                  <c:v>20.865024711339998</c:v>
                </c:pt>
                <c:pt idx="5">
                  <c:v>6.6146462046580004</c:v>
                </c:pt>
                <c:pt idx="6">
                  <c:v>15.484902581080002</c:v>
                </c:pt>
                <c:pt idx="7">
                  <c:v>9.7945960516649997</c:v>
                </c:pt>
                <c:pt idx="8">
                  <c:v>7.3098265722619997</c:v>
                </c:pt>
                <c:pt idx="9">
                  <c:v>14.67854316795</c:v>
                </c:pt>
                <c:pt idx="10">
                  <c:v>2.9746262881300001</c:v>
                </c:pt>
              </c:numCache>
            </c:numRef>
          </c:val>
          <c:extLst>
            <c:ext xmlns:c16="http://schemas.microsoft.com/office/drawing/2014/chart" uri="{C3380CC4-5D6E-409C-BE32-E72D297353CC}">
              <c16:uniqueId val="{00000000-7B66-4DB2-A3CD-39BC619110A9}"/>
            </c:ext>
          </c:extLst>
        </c:ser>
        <c:ser>
          <c:idx val="2"/>
          <c:order val="2"/>
          <c:tx>
            <c:strRef>
              <c:f>Sheet1!$D$1</c:f>
              <c:strCache>
                <c:ptCount val="1"/>
                <c:pt idx="0">
                  <c:v>2021</c:v>
                </c:pt>
              </c:strCache>
            </c:strRef>
          </c:tx>
          <c:spPr>
            <a:solidFill>
              <a:srgbClr val="949494"/>
            </a:solidFill>
            <a:ln>
              <a:noFill/>
            </a:ln>
            <a:effectLst/>
          </c:spPr>
          <c:invertIfNegative val="0"/>
          <c:dLbls>
            <c:dLbl>
              <c:idx val="2"/>
              <c:layout>
                <c:manualLayout>
                  <c:x val="-9.8043202244704189E-17"/>
                  <c:y val="-3.39906009297366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4E5-4207-9799-6C0BA559AFA7}"/>
                </c:ext>
              </c:extLst>
            </c:dLbl>
            <c:dLbl>
              <c:idx val="4"/>
              <c:layout>
                <c:manualLayout>
                  <c:x val="2.673936404949351E-3"/>
                  <c:y val="2.676425270058001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A8-44E6-BF22-DFF39C3295A0}"/>
                </c:ext>
              </c:extLst>
            </c:dLbl>
            <c:dLbl>
              <c:idx val="7"/>
              <c:layout>
                <c:manualLayout>
                  <c:x val="0"/>
                  <c:y val="-6.79785254342025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A8-44E6-BF22-DFF39C3295A0}"/>
                </c:ext>
              </c:extLst>
            </c:dLbl>
            <c:dLbl>
              <c:idx val="9"/>
              <c:layout>
                <c:manualLayout>
                  <c:x val="8.0218092148480538E-3"/>
                  <c:y val="1.1007383083995638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3CA-47CA-BF2A-24E30B6978E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Commercial free-to-air TV, excluding on-demand</c:v>
                </c:pt>
                <c:pt idx="1">
                  <c:v>Sports specific website or app</c:v>
                </c:pt>
                <c:pt idx="2">
                  <c:v>Commercial free-to-air on-demand TV</c:v>
                </c:pt>
                <c:pt idx="3">
                  <c:v>Free video streaming services</c:v>
                </c:pt>
                <c:pt idx="4">
                  <c:v>Pay TV</c:v>
                </c:pt>
                <c:pt idx="5">
                  <c:v>Other websites or apps</c:v>
                </c:pt>
                <c:pt idx="6">
                  <c:v>Publicly owned free-to-air TV, excluding on-demand</c:v>
                </c:pt>
                <c:pt idx="7">
                  <c:v>Publicly owned free-to-air on-demand TV</c:v>
                </c:pt>
                <c:pt idx="8">
                  <c:v>Online subscription services</c:v>
                </c:pt>
                <c:pt idx="9">
                  <c:v>Radio</c:v>
                </c:pt>
                <c:pt idx="10">
                  <c:v>Betting agency website or app</c:v>
                </c:pt>
                <c:pt idx="11">
                  <c:v>Podcasts</c:v>
                </c:pt>
              </c:strCache>
            </c:strRef>
          </c:cat>
          <c:val>
            <c:numRef>
              <c:f>Sheet1!$D$2:$D$13</c:f>
              <c:numCache>
                <c:formatCode>0</c:formatCode>
                <c:ptCount val="12"/>
                <c:pt idx="0">
                  <c:v>67.194331701559989</c:v>
                </c:pt>
                <c:pt idx="1">
                  <c:v>24.69483485488</c:v>
                </c:pt>
                <c:pt idx="2">
                  <c:v>7.4286780369329994</c:v>
                </c:pt>
                <c:pt idx="3">
                  <c:v>12.454612952040002</c:v>
                </c:pt>
                <c:pt idx="4">
                  <c:v>24.63449491099</c:v>
                </c:pt>
                <c:pt idx="5">
                  <c:v>5.543689333313</c:v>
                </c:pt>
                <c:pt idx="6">
                  <c:v>18.959166223210001</c:v>
                </c:pt>
                <c:pt idx="7">
                  <c:v>5.7608778345039999</c:v>
                </c:pt>
                <c:pt idx="8">
                  <c:v>7.6819688455259989</c:v>
                </c:pt>
                <c:pt idx="9">
                  <c:v>10.224140309920001</c:v>
                </c:pt>
                <c:pt idx="10">
                  <c:v>3.2019850955360001</c:v>
                </c:pt>
              </c:numCache>
            </c:numRef>
          </c:val>
          <c:extLst>
            <c:ext xmlns:c16="http://schemas.microsoft.com/office/drawing/2014/chart" uri="{C3380CC4-5D6E-409C-BE32-E72D297353CC}">
              <c16:uniqueId val="{00000001-7B66-4DB2-A3CD-39BC619110A9}"/>
            </c:ext>
          </c:extLst>
        </c:ser>
        <c:ser>
          <c:idx val="3"/>
          <c:order val="3"/>
          <c:tx>
            <c:strRef>
              <c:f>Sheet1!$E$1</c:f>
              <c:strCache>
                <c:ptCount val="1"/>
                <c:pt idx="0">
                  <c:v>2020</c:v>
                </c:pt>
              </c:strCache>
            </c:strRef>
          </c:tx>
          <c:spPr>
            <a:solidFill>
              <a:srgbClr val="128266"/>
            </a:solidFill>
            <a:ln>
              <a:noFill/>
            </a:ln>
            <a:effectLst/>
          </c:spPr>
          <c:invertIfNegative val="0"/>
          <c:dLbls>
            <c:dLbl>
              <c:idx val="0"/>
              <c:layout>
                <c:manualLayout>
                  <c:x val="0"/>
                  <c:y val="-6.79758490089331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327-4FEF-B164-475A031803CE}"/>
                </c:ext>
              </c:extLst>
            </c:dLbl>
            <c:dLbl>
              <c:idx val="1"/>
              <c:layout>
                <c:manualLayout>
                  <c:x val="-2.673936404949351E-3"/>
                  <c:y val="-6.79812018594732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327-4FEF-B164-475A031803CE}"/>
                </c:ext>
              </c:extLst>
            </c:dLbl>
            <c:dLbl>
              <c:idx val="2"/>
              <c:delete val="1"/>
              <c:extLst>
                <c:ext xmlns:c15="http://schemas.microsoft.com/office/drawing/2012/chart" uri="{CE6537A1-D6FC-4f65-9D91-7224C49458BB}"/>
                <c:ext xmlns:c16="http://schemas.microsoft.com/office/drawing/2014/chart" uri="{C3380CC4-5D6E-409C-BE32-E72D297353CC}">
                  <c16:uniqueId val="{0000000C-E327-4FEF-B164-475A031803CE}"/>
                </c:ext>
              </c:extLst>
            </c:dLbl>
            <c:dLbl>
              <c:idx val="3"/>
              <c:layout>
                <c:manualLayout>
                  <c:x val="2.673936404949351E-3"/>
                  <c:y val="-6.797852543420316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327-4FEF-B164-475A031803CE}"/>
                </c:ext>
              </c:extLst>
            </c:dLbl>
            <c:dLbl>
              <c:idx val="4"/>
              <c:layout>
                <c:manualLayout>
                  <c:x val="5.347872809898702E-3"/>
                  <c:y val="-3.398792450446655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327-4FEF-B164-475A031803CE}"/>
                </c:ext>
              </c:extLst>
            </c:dLbl>
            <c:dLbl>
              <c:idx val="5"/>
              <c:layout>
                <c:manualLayout>
                  <c:x val="-2.673936404949449E-3"/>
                  <c:y val="-6.79812018594732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327-4FEF-B164-475A031803CE}"/>
                </c:ext>
              </c:extLst>
            </c:dLbl>
            <c:dLbl>
              <c:idx val="6"/>
              <c:layout>
                <c:manualLayout>
                  <c:x val="0"/>
                  <c:y val="-1.01969126363939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327-4FEF-B164-475A031803CE}"/>
                </c:ext>
              </c:extLst>
            </c:dLbl>
            <c:dLbl>
              <c:idx val="7"/>
              <c:delete val="1"/>
              <c:extLst>
                <c:ext xmlns:c15="http://schemas.microsoft.com/office/drawing/2012/chart" uri="{CE6537A1-D6FC-4f65-9D91-7224C49458BB}"/>
                <c:ext xmlns:c16="http://schemas.microsoft.com/office/drawing/2014/chart" uri="{C3380CC4-5D6E-409C-BE32-E72D297353CC}">
                  <c16:uniqueId val="{00000011-E327-4FEF-B164-475A031803CE}"/>
                </c:ext>
              </c:extLst>
            </c:dLbl>
            <c:dLbl>
              <c:idx val="8"/>
              <c:layout>
                <c:manualLayout>
                  <c:x val="2.673936404949351E-3"/>
                  <c:y val="-3.398257165392643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327-4FEF-B164-475A031803CE}"/>
                </c:ext>
              </c:extLst>
            </c:dLbl>
            <c:dLbl>
              <c:idx val="9"/>
              <c:layout>
                <c:manualLayout>
                  <c:x val="0"/>
                  <c:y val="-6.79812018594732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327-4FEF-B164-475A031803CE}"/>
                </c:ext>
              </c:extLst>
            </c:dLbl>
            <c:dLbl>
              <c:idx val="10"/>
              <c:layout>
                <c:manualLayout>
                  <c:x val="1.0695745619797404E-2"/>
                  <c:y val="-6.79812018594732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327-4FEF-B164-475A031803C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Commercial free-to-air TV, excluding on-demand</c:v>
                </c:pt>
                <c:pt idx="1">
                  <c:v>Sports specific website or app</c:v>
                </c:pt>
                <c:pt idx="2">
                  <c:v>Commercial free-to-air on-demand TV</c:v>
                </c:pt>
                <c:pt idx="3">
                  <c:v>Free video streaming services</c:v>
                </c:pt>
                <c:pt idx="4">
                  <c:v>Pay TV</c:v>
                </c:pt>
                <c:pt idx="5">
                  <c:v>Other websites or apps</c:v>
                </c:pt>
                <c:pt idx="6">
                  <c:v>Publicly owned free-to-air TV, excluding on-demand</c:v>
                </c:pt>
                <c:pt idx="7">
                  <c:v>Publicly owned free-to-air on-demand TV</c:v>
                </c:pt>
                <c:pt idx="8">
                  <c:v>Online subscription services</c:v>
                </c:pt>
                <c:pt idx="9">
                  <c:v>Radio</c:v>
                </c:pt>
                <c:pt idx="10">
                  <c:v>Betting agency website or app</c:v>
                </c:pt>
                <c:pt idx="11">
                  <c:v>Podcasts</c:v>
                </c:pt>
              </c:strCache>
            </c:strRef>
          </c:cat>
          <c:val>
            <c:numRef>
              <c:f>Sheet1!$E$2:$E$13</c:f>
              <c:numCache>
                <c:formatCode>0</c:formatCode>
                <c:ptCount val="12"/>
                <c:pt idx="0">
                  <c:v>63.153154619679995</c:v>
                </c:pt>
                <c:pt idx="1">
                  <c:v>21.19981097834</c:v>
                </c:pt>
                <c:pt idx="2">
                  <c:v>0</c:v>
                </c:pt>
                <c:pt idx="3">
                  <c:v>13.38774641527</c:v>
                </c:pt>
                <c:pt idx="4">
                  <c:v>29.48142554128</c:v>
                </c:pt>
                <c:pt idx="5">
                  <c:v>6.4280321031129999</c:v>
                </c:pt>
                <c:pt idx="6">
                  <c:v>22.108633837710002</c:v>
                </c:pt>
                <c:pt idx="7">
                  <c:v>0</c:v>
                </c:pt>
                <c:pt idx="8">
                  <c:v>9.0420127168810005</c:v>
                </c:pt>
                <c:pt idx="9">
                  <c:v>14.668790617419999</c:v>
                </c:pt>
                <c:pt idx="10">
                  <c:v>4.1642420612510005</c:v>
                </c:pt>
              </c:numCache>
            </c:numRef>
          </c:val>
          <c:extLst>
            <c:ext xmlns:c16="http://schemas.microsoft.com/office/drawing/2014/chart" uri="{C3380CC4-5D6E-409C-BE32-E72D297353CC}">
              <c16:uniqueId val="{00000000-D9BE-4699-8A39-318509B8B7D1}"/>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8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427620136399046"/>
          <c:y val="0.1974468961641819"/>
          <c:w val="0.78763658179682183"/>
          <c:h val="0.61930113059501457"/>
        </c:manualLayout>
      </c:layout>
      <c:barChart>
        <c:barDir val="bar"/>
        <c:grouping val="stacked"/>
        <c:varyColors val="0"/>
        <c:ser>
          <c:idx val="0"/>
          <c:order val="0"/>
          <c:tx>
            <c:strRef>
              <c:f>Sheet1!$B$1</c:f>
              <c:strCache>
                <c:ptCount val="1"/>
                <c:pt idx="0">
                  <c:v>Men's sport</c:v>
                </c:pt>
              </c:strCache>
            </c:strRef>
          </c:tx>
          <c:spPr>
            <a:solidFill>
              <a:srgbClr val="128266"/>
            </a:solidFill>
            <a:ln>
              <a:noFill/>
            </a:ln>
            <a:effectLst/>
          </c:spPr>
          <c:invertIfNegative val="0"/>
          <c:dLbls>
            <c:dLbl>
              <c:idx val="1"/>
              <c:tx>
                <c:rich>
                  <a:bodyPr/>
                  <a:lstStyle/>
                  <a:p>
                    <a:fld id="{7E140D06-1931-462A-9DB3-4FD09885EDAA}" type="VALUE">
                      <a:rPr lang="en-US"/>
                      <a:pPr/>
                      <a:t>[VALUE]</a:t>
                    </a:fld>
                    <a:endParaRPr lang="en-AU"/>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111-4C65-9E53-E037402BD3D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2022</c:v>
                </c:pt>
                <c:pt idx="2">
                  <c:v>2021</c:v>
                </c:pt>
              </c:numCache>
            </c:numRef>
          </c:cat>
          <c:val>
            <c:numRef>
              <c:f>Sheet1!$B$2:$B$4</c:f>
              <c:numCache>
                <c:formatCode>0</c:formatCode>
                <c:ptCount val="3"/>
                <c:pt idx="0">
                  <c:v>57.888733243440008</c:v>
                </c:pt>
                <c:pt idx="1">
                  <c:v>58.946584815080008</c:v>
                </c:pt>
                <c:pt idx="2">
                  <c:v>61.163057536660006</c:v>
                </c:pt>
              </c:numCache>
            </c:numRef>
          </c:val>
          <c:extLst>
            <c:ext xmlns:c16="http://schemas.microsoft.com/office/drawing/2014/chart" uri="{C3380CC4-5D6E-409C-BE32-E72D297353CC}">
              <c16:uniqueId val="{00000001-37F8-4980-9B8D-6E00F2EBA3C0}"/>
            </c:ext>
          </c:extLst>
        </c:ser>
        <c:ser>
          <c:idx val="1"/>
          <c:order val="1"/>
          <c:tx>
            <c:strRef>
              <c:f>Sheet1!$C$1</c:f>
              <c:strCache>
                <c:ptCount val="1"/>
                <c:pt idx="0">
                  <c:v>Women's sport</c:v>
                </c:pt>
              </c:strCache>
            </c:strRef>
          </c:tx>
          <c:spPr>
            <a:solidFill>
              <a:srgbClr val="1CC49B"/>
            </a:solidFill>
            <a:ln>
              <a:noFill/>
            </a:ln>
            <a:effectLst/>
          </c:spPr>
          <c:invertIfNegative val="0"/>
          <c:dPt>
            <c:idx val="1"/>
            <c:invertIfNegative val="0"/>
            <c:bubble3D val="0"/>
            <c:spPr>
              <a:solidFill>
                <a:srgbClr val="1CC49B"/>
              </a:solidFill>
              <a:ln>
                <a:noFill/>
              </a:ln>
              <a:effectLst/>
            </c:spPr>
            <c:extLst>
              <c:ext xmlns:c16="http://schemas.microsoft.com/office/drawing/2014/chart" uri="{C3380CC4-5D6E-409C-BE32-E72D297353CC}">
                <c16:uniqueId val="{00000002-5111-4C65-9E53-E037402BD3DA}"/>
              </c:ext>
            </c:extLst>
          </c:dPt>
          <c:dLbls>
            <c:dLbl>
              <c:idx val="1"/>
              <c:tx>
                <c:rich>
                  <a:bodyPr/>
                  <a:lstStyle/>
                  <a:p>
                    <a:fld id="{A844D338-059B-44F3-A5AA-DBE39311164A}" type="VALUE">
                      <a:rPr lang="en-US" smtClean="0"/>
                      <a:pPr/>
                      <a:t>[VALUE]</a:t>
                    </a:fld>
                    <a:endParaRPr lang="en-AU"/>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111-4C65-9E53-E037402BD3D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2022</c:v>
                </c:pt>
                <c:pt idx="2">
                  <c:v>2021</c:v>
                </c:pt>
              </c:numCache>
            </c:numRef>
          </c:cat>
          <c:val>
            <c:numRef>
              <c:f>Sheet1!$C$2:$C$4</c:f>
              <c:numCache>
                <c:formatCode>0</c:formatCode>
                <c:ptCount val="3"/>
                <c:pt idx="0">
                  <c:v>2.3958862630290003</c:v>
                </c:pt>
                <c:pt idx="1">
                  <c:v>1.674534481447</c:v>
                </c:pt>
                <c:pt idx="2">
                  <c:v>3.0873184063810002</c:v>
                </c:pt>
              </c:numCache>
            </c:numRef>
          </c:val>
          <c:extLst>
            <c:ext xmlns:c16="http://schemas.microsoft.com/office/drawing/2014/chart" uri="{C3380CC4-5D6E-409C-BE32-E72D297353CC}">
              <c16:uniqueId val="{00000002-37F8-4980-9B8D-6E00F2EBA3C0}"/>
            </c:ext>
          </c:extLst>
        </c:ser>
        <c:ser>
          <c:idx val="2"/>
          <c:order val="2"/>
          <c:tx>
            <c:strRef>
              <c:f>Sheet1!$D$1</c:f>
              <c:strCache>
                <c:ptCount val="1"/>
                <c:pt idx="0">
                  <c:v>Both</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2023</c:v>
                </c:pt>
                <c:pt idx="1">
                  <c:v>2022</c:v>
                </c:pt>
                <c:pt idx="2">
                  <c:v>2021</c:v>
                </c:pt>
              </c:numCache>
            </c:numRef>
          </c:cat>
          <c:val>
            <c:numRef>
              <c:f>Sheet1!$D$2:$D$4</c:f>
              <c:numCache>
                <c:formatCode>0</c:formatCode>
                <c:ptCount val="3"/>
                <c:pt idx="0">
                  <c:v>39.70037757611</c:v>
                </c:pt>
                <c:pt idx="1">
                  <c:v>39.156811919890004</c:v>
                </c:pt>
                <c:pt idx="2">
                  <c:v>35.498446523490003</c:v>
                </c:pt>
              </c:numCache>
            </c:numRef>
          </c:val>
          <c:extLst>
            <c:ext xmlns:c16="http://schemas.microsoft.com/office/drawing/2014/chart" uri="{C3380CC4-5D6E-409C-BE32-E72D297353CC}">
              <c16:uniqueId val="{00000000-4E59-439F-8480-3CAC0262D6C5}"/>
            </c:ext>
          </c:extLst>
        </c:ser>
        <c:dLbls>
          <c:dLblPos val="ctr"/>
          <c:showLegendKey val="0"/>
          <c:showVal val="1"/>
          <c:showCatName val="0"/>
          <c:showSerName val="0"/>
          <c:showPercent val="0"/>
          <c:showBubbleSize val="0"/>
        </c:dLbls>
        <c:gapWidth val="50"/>
        <c:overlap val="100"/>
        <c:axId val="169421120"/>
        <c:axId val="169421512"/>
      </c:barChart>
      <c:catAx>
        <c:axId val="16942112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512"/>
        <c:crosses val="autoZero"/>
        <c:auto val="1"/>
        <c:lblAlgn val="ctr"/>
        <c:lblOffset val="100"/>
        <c:noMultiLvlLbl val="0"/>
      </c:catAx>
      <c:valAx>
        <c:axId val="169421512"/>
        <c:scaling>
          <c:orientation val="minMax"/>
          <c:max val="100"/>
        </c:scaling>
        <c:delete val="0"/>
        <c:axPos val="b"/>
        <c:numFmt formatCode="0"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9421120"/>
        <c:crosses val="max"/>
        <c:crossBetween val="between"/>
        <c:majorUnit val="20"/>
        <c:minorUnit val="10"/>
      </c:valAx>
      <c:spPr>
        <a:noFill/>
        <a:ln>
          <a:noFill/>
        </a:ln>
        <a:effectLst/>
      </c:spPr>
    </c:plotArea>
    <c:legend>
      <c:legendPos val="t"/>
      <c:layout>
        <c:manualLayout>
          <c:xMode val="edge"/>
          <c:yMode val="edge"/>
          <c:x val="0.20050668434914592"/>
          <c:y val="2.8919031194355821E-2"/>
          <c:w val="0.69472246336660048"/>
          <c:h val="8.728929545952077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AU" sz="1000" u="sng" dirty="0">
                <a:solidFill>
                  <a:schemeClr val="tx1"/>
                </a:solidFill>
              </a:rPr>
              <a:t>Top 3 Platforms ads seen on</a:t>
            </a:r>
          </a:p>
        </c:rich>
      </c:tx>
      <c:layout>
        <c:manualLayout>
          <c:xMode val="edge"/>
          <c:yMode val="edge"/>
          <c:x val="0.28904279464816124"/>
          <c:y val="6.4404529413345738E-3"/>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289604890519941"/>
          <c:y val="0.23308635561080956"/>
          <c:w val="0.82080030186341413"/>
          <c:h val="0.39200231800320573"/>
        </c:manualLayout>
      </c:layout>
      <c:barChart>
        <c:barDir val="col"/>
        <c:grouping val="clustered"/>
        <c:varyColors val="0"/>
        <c:ser>
          <c:idx val="1"/>
          <c:order val="0"/>
          <c:tx>
            <c:strRef>
              <c:f>Sheet1!$C$1</c:f>
              <c:strCache>
                <c:ptCount val="1"/>
                <c:pt idx="0">
                  <c:v>2022</c:v>
                </c:pt>
              </c:strCache>
            </c:strRef>
          </c:tx>
          <c:spPr>
            <a:solidFill>
              <a:srgbClr val="1F698E"/>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Free video streaming services</c:v>
                </c:pt>
                <c:pt idx="1">
                  <c:v>Commercial free-to-air TV, excluding recorded content</c:v>
                </c:pt>
                <c:pt idx="2">
                  <c:v>Other websites or apps</c:v>
                </c:pt>
              </c:strCache>
            </c:strRef>
          </c:cat>
          <c:val>
            <c:numRef>
              <c:f>Sheet1!$C$2:$C$4</c:f>
              <c:numCache>
                <c:formatCode>0%</c:formatCode>
                <c:ptCount val="3"/>
                <c:pt idx="0">
                  <c:v>0.43</c:v>
                </c:pt>
                <c:pt idx="1">
                  <c:v>0.43</c:v>
                </c:pt>
                <c:pt idx="2">
                  <c:v>0.22</c:v>
                </c:pt>
              </c:numCache>
            </c:numRef>
          </c:val>
          <c:extLst>
            <c:ext xmlns:c16="http://schemas.microsoft.com/office/drawing/2014/chart" uri="{C3380CC4-5D6E-409C-BE32-E72D297353CC}">
              <c16:uniqueId val="{00000001-7BB6-4761-BBD0-0296BC717099}"/>
            </c:ext>
          </c:extLst>
        </c:ser>
        <c:ser>
          <c:idx val="0"/>
          <c:order val="1"/>
          <c:tx>
            <c:strRef>
              <c:f>Sheet1!$B$1</c:f>
              <c:strCache>
                <c:ptCount val="1"/>
                <c:pt idx="0">
                  <c:v>2023</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Free video streaming services</c:v>
                </c:pt>
                <c:pt idx="1">
                  <c:v>Commercial free-to-air TV, excluding recorded content</c:v>
                </c:pt>
                <c:pt idx="2">
                  <c:v>Other websites or apps</c:v>
                </c:pt>
              </c:strCache>
            </c:strRef>
          </c:cat>
          <c:val>
            <c:numRef>
              <c:f>Sheet1!$B$2:$B$4</c:f>
              <c:numCache>
                <c:formatCode>0%</c:formatCode>
                <c:ptCount val="3"/>
                <c:pt idx="0">
                  <c:v>0.45</c:v>
                </c:pt>
                <c:pt idx="1">
                  <c:v>0.4</c:v>
                </c:pt>
                <c:pt idx="2">
                  <c:v>0.39</c:v>
                </c:pt>
              </c:numCache>
            </c:numRef>
          </c:val>
          <c:extLst>
            <c:ext xmlns:c16="http://schemas.microsoft.com/office/drawing/2014/chart" uri="{C3380CC4-5D6E-409C-BE32-E72D297353CC}">
              <c16:uniqueId val="{00000000-7BB6-4761-BBD0-0296BC717099}"/>
            </c:ext>
          </c:extLst>
        </c:ser>
        <c:dLbls>
          <c:showLegendKey val="0"/>
          <c:showVal val="0"/>
          <c:showCatName val="0"/>
          <c:showSerName val="0"/>
          <c:showPercent val="0"/>
          <c:showBubbleSize val="0"/>
        </c:dLbls>
        <c:gapWidth val="219"/>
        <c:axId val="701555096"/>
        <c:axId val="701556176"/>
      </c:barChart>
      <c:catAx>
        <c:axId val="701555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n-US"/>
          </a:p>
        </c:txPr>
        <c:crossAx val="701556176"/>
        <c:crosses val="autoZero"/>
        <c:auto val="1"/>
        <c:lblAlgn val="ctr"/>
        <c:lblOffset val="100"/>
        <c:noMultiLvlLbl val="0"/>
      </c:catAx>
      <c:valAx>
        <c:axId val="701556176"/>
        <c:scaling>
          <c:orientation val="minMax"/>
        </c:scaling>
        <c:delete val="1"/>
        <c:axPos val="l"/>
        <c:numFmt formatCode="0%" sourceLinked="1"/>
        <c:majorTickMark val="none"/>
        <c:minorTickMark val="none"/>
        <c:tickLblPos val="nextTo"/>
        <c:crossAx val="701555096"/>
        <c:crosses val="autoZero"/>
        <c:crossBetween val="between"/>
      </c:valAx>
      <c:spPr>
        <a:noFill/>
        <a:ln>
          <a:noFill/>
        </a:ln>
        <a:effectLst/>
      </c:spPr>
    </c:plotArea>
    <c:legend>
      <c:legendPos val="l"/>
      <c:layout>
        <c:manualLayout>
          <c:xMode val="edge"/>
          <c:yMode val="edge"/>
          <c:x val="1.9801990489847193E-2"/>
          <c:y val="0.25002497577223315"/>
          <c:w val="0.12639439016366008"/>
          <c:h val="0.34859889721189241"/>
        </c:manualLayout>
      </c:layout>
      <c:overlay val="0"/>
      <c:spPr>
        <a:noFill/>
        <a:ln>
          <a:noFill/>
        </a:ln>
        <a:effectLst/>
      </c:spPr>
      <c:txPr>
        <a:bodyPr rot="0" spcFirstLastPara="1" vertOverflow="ellipsis" vert="horz" wrap="square" anchor="ctr" anchorCtr="1"/>
        <a:lstStyle/>
        <a:p>
          <a:pPr algn="ctr">
            <a:defRPr lang="en-US"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9413919057192968"/>
          <c:y val="7.9794798206576811E-2"/>
          <c:w val="0.48323684811752804"/>
          <c:h val="0.89643926292588494"/>
        </c:manualLayout>
      </c:layout>
      <c:barChart>
        <c:barDir val="bar"/>
        <c:grouping val="percentStacked"/>
        <c:varyColors val="0"/>
        <c:ser>
          <c:idx val="0"/>
          <c:order val="0"/>
          <c:tx>
            <c:strRef>
              <c:f>Sheet1!$B$1</c:f>
              <c:strCache>
                <c:ptCount val="1"/>
                <c:pt idx="0">
                  <c:v>Men's</c:v>
                </c:pt>
              </c:strCache>
            </c:strRef>
          </c:tx>
          <c:spPr>
            <a:solidFill>
              <a:srgbClr val="128266"/>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67AC-4D0B-A5C3-0891D5066E95}"/>
                </c:ext>
              </c:extLst>
            </c:dLbl>
            <c:dLbl>
              <c:idx val="1"/>
              <c:delete val="1"/>
              <c:extLst>
                <c:ext xmlns:c15="http://schemas.microsoft.com/office/drawing/2012/chart" uri="{CE6537A1-D6FC-4f65-9D91-7224C49458BB}"/>
                <c:ext xmlns:c16="http://schemas.microsoft.com/office/drawing/2014/chart" uri="{C3380CC4-5D6E-409C-BE32-E72D297353CC}">
                  <c16:uniqueId val="{00000006-67AC-4D0B-A5C3-0891D5066E95}"/>
                </c:ext>
              </c:extLst>
            </c:dLbl>
            <c:dLbl>
              <c:idx val="10"/>
              <c:delete val="1"/>
              <c:extLst>
                <c:ext xmlns:c15="http://schemas.microsoft.com/office/drawing/2012/chart" uri="{CE6537A1-D6FC-4f65-9D91-7224C49458BB}"/>
                <c:ext xmlns:c16="http://schemas.microsoft.com/office/drawing/2014/chart" uri="{C3380CC4-5D6E-409C-BE32-E72D297353CC}">
                  <c16:uniqueId val="{00000003-67AC-4D0B-A5C3-0891D5066E95}"/>
                </c:ext>
              </c:extLst>
            </c:dLbl>
            <c:dLbl>
              <c:idx val="21"/>
              <c:delete val="1"/>
              <c:extLst>
                <c:ext xmlns:c15="http://schemas.microsoft.com/office/drawing/2012/chart" uri="{CE6537A1-D6FC-4f65-9D91-7224C49458BB}"/>
                <c:ext xmlns:c16="http://schemas.microsoft.com/office/drawing/2014/chart" uri="{C3380CC4-5D6E-409C-BE32-E72D297353CC}">
                  <c16:uniqueId val="{00000002-67AC-4D0B-A5C3-0891D5066E95}"/>
                </c:ext>
              </c:extLst>
            </c:dLbl>
            <c:dLbl>
              <c:idx val="22"/>
              <c:delete val="1"/>
              <c:extLst>
                <c:ext xmlns:c15="http://schemas.microsoft.com/office/drawing/2012/chart" uri="{CE6537A1-D6FC-4f65-9D91-7224C49458BB}"/>
                <c:ext xmlns:c16="http://schemas.microsoft.com/office/drawing/2014/chart" uri="{C3380CC4-5D6E-409C-BE32-E72D297353CC}">
                  <c16:uniqueId val="{00000001-67AC-4D0B-A5C3-0891D5066E9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Olympic Games events</c:v>
                </c:pt>
                <c:pt idx="1">
                  <c:v>Commonwealth Games events</c:v>
                </c:pt>
                <c:pt idx="2">
                  <c:v>Australian Rules Football (AFL/AFLW)</c:v>
                </c:pt>
                <c:pt idx="3">
                  <c:v>Australian Open Tennis Tournament</c:v>
                </c:pt>
                <c:pt idx="4">
                  <c:v>Other Tennis Majors</c:v>
                </c:pt>
                <c:pt idx="5">
                  <c:v>Australian soccer FIFA qualifications, matches, finals</c:v>
                </c:pt>
                <c:pt idx="6">
                  <c:v>International test cricket matches</c:v>
                </c:pt>
                <c:pt idx="7">
                  <c:v>Rugby League (NRL/NRLW)</c:v>
                </c:pt>
                <c:pt idx="8">
                  <c:v>International one day cricket matches</c:v>
                </c:pt>
                <c:pt idx="9">
                  <c:v>International T20 cricket matches</c:v>
                </c:pt>
                <c:pt idx="10">
                  <c:v>Swimming</c:v>
                </c:pt>
                <c:pt idx="11">
                  <c:v>Motor Sports</c:v>
                </c:pt>
                <c:pt idx="12">
                  <c:v>Other international soccer/football matches</c:v>
                </c:pt>
                <c:pt idx="13">
                  <c:v>International Rugby League Test Match</c:v>
                </c:pt>
                <c:pt idx="14">
                  <c:v>Australian soccer/football (A-League)</c:v>
                </c:pt>
                <c:pt idx="15">
                  <c:v>Horse Racing</c:v>
                </c:pt>
                <c:pt idx="16">
                  <c:v>Rugby Union test matches</c:v>
                </c:pt>
                <c:pt idx="17">
                  <c:v>Other</c:v>
                </c:pt>
                <c:pt idx="18">
                  <c:v>Cycling</c:v>
                </c:pt>
                <c:pt idx="19">
                  <c:v>Basketball</c:v>
                </c:pt>
                <c:pt idx="20">
                  <c:v>Golf</c:v>
                </c:pt>
                <c:pt idx="21">
                  <c:v>Davis Cup or Billie Jean King Cup tennis matches</c:v>
                </c:pt>
                <c:pt idx="22">
                  <c:v>Netball matches</c:v>
                </c:pt>
                <c:pt idx="23">
                  <c:v>Esports</c:v>
                </c:pt>
              </c:strCache>
            </c:strRef>
          </c:cat>
          <c:val>
            <c:numRef>
              <c:f>Sheet1!$B$2:$B$25</c:f>
              <c:numCache>
                <c:formatCode>0</c:formatCode>
                <c:ptCount val="24"/>
                <c:pt idx="0">
                  <c:v>3.9653547505350004</c:v>
                </c:pt>
                <c:pt idx="1">
                  <c:v>3.5808206724209999</c:v>
                </c:pt>
                <c:pt idx="2">
                  <c:v>37.348254661310001</c:v>
                </c:pt>
                <c:pt idx="3">
                  <c:v>6.983470527103</c:v>
                </c:pt>
                <c:pt idx="4">
                  <c:v>7.1518423598300007</c:v>
                </c:pt>
                <c:pt idx="5">
                  <c:v>11.380251708459999</c:v>
                </c:pt>
                <c:pt idx="6">
                  <c:v>29.601101645</c:v>
                </c:pt>
                <c:pt idx="7">
                  <c:v>28.13471097343</c:v>
                </c:pt>
                <c:pt idx="8">
                  <c:v>25.765578266479999</c:v>
                </c:pt>
                <c:pt idx="9">
                  <c:v>22.910753861739998</c:v>
                </c:pt>
                <c:pt idx="10">
                  <c:v>3.1760476846499999</c:v>
                </c:pt>
                <c:pt idx="11">
                  <c:v>26.100921664449999</c:v>
                </c:pt>
                <c:pt idx="12">
                  <c:v>15.808241696459998</c:v>
                </c:pt>
                <c:pt idx="13">
                  <c:v>20.95763031756</c:v>
                </c:pt>
                <c:pt idx="14">
                  <c:v>13.969397894069999</c:v>
                </c:pt>
                <c:pt idx="15">
                  <c:v>6.1496079584999999</c:v>
                </c:pt>
                <c:pt idx="16">
                  <c:v>18.957072060689999</c:v>
                </c:pt>
                <c:pt idx="17">
                  <c:v>8.5807243572849998</c:v>
                </c:pt>
                <c:pt idx="18">
                  <c:v>16.704175526269999</c:v>
                </c:pt>
                <c:pt idx="19">
                  <c:v>15.06974256767</c:v>
                </c:pt>
                <c:pt idx="20">
                  <c:v>8.8258299531419997</c:v>
                </c:pt>
                <c:pt idx="21">
                  <c:v>3.6132901448719998</c:v>
                </c:pt>
                <c:pt idx="22">
                  <c:v>1.927619898161</c:v>
                </c:pt>
                <c:pt idx="23">
                  <c:v>6.1788017356439999</c:v>
                </c:pt>
              </c:numCache>
            </c:numRef>
          </c:val>
          <c:extLst>
            <c:ext xmlns:c16="http://schemas.microsoft.com/office/drawing/2014/chart" uri="{C3380CC4-5D6E-409C-BE32-E72D297353CC}">
              <c16:uniqueId val="{00000000-007B-472A-B272-B73F6E1F8B88}"/>
            </c:ext>
          </c:extLst>
        </c:ser>
        <c:ser>
          <c:idx val="1"/>
          <c:order val="1"/>
          <c:tx>
            <c:strRef>
              <c:f>Sheet1!$C$1</c:f>
              <c:strCache>
                <c:ptCount val="1"/>
                <c:pt idx="0">
                  <c:v>Women's</c:v>
                </c:pt>
              </c:strCache>
            </c:strRef>
          </c:tx>
          <c:spPr>
            <a:solidFill>
              <a:srgbClr val="1CC49B"/>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7-67AC-4D0B-A5C3-0891D5066E95}"/>
                </c:ext>
              </c:extLst>
            </c:dLbl>
            <c:dLbl>
              <c:idx val="1"/>
              <c:delete val="1"/>
              <c:extLst>
                <c:ext xmlns:c15="http://schemas.microsoft.com/office/drawing/2012/chart" uri="{CE6537A1-D6FC-4f65-9D91-7224C49458BB}"/>
                <c:ext xmlns:c16="http://schemas.microsoft.com/office/drawing/2014/chart" uri="{C3380CC4-5D6E-409C-BE32-E72D297353CC}">
                  <c16:uniqueId val="{00000008-67AC-4D0B-A5C3-0891D5066E95}"/>
                </c:ext>
              </c:extLst>
            </c:dLbl>
            <c:dLbl>
              <c:idx val="2"/>
              <c:delete val="1"/>
              <c:extLst>
                <c:ext xmlns:c15="http://schemas.microsoft.com/office/drawing/2012/chart" uri="{CE6537A1-D6FC-4f65-9D91-7224C49458BB}"/>
                <c:ext xmlns:c16="http://schemas.microsoft.com/office/drawing/2014/chart" uri="{C3380CC4-5D6E-409C-BE32-E72D297353CC}">
                  <c16:uniqueId val="{00000009-67AC-4D0B-A5C3-0891D5066E95}"/>
                </c:ext>
              </c:extLst>
            </c:dLbl>
            <c:dLbl>
              <c:idx val="3"/>
              <c:delete val="1"/>
              <c:extLst>
                <c:ext xmlns:c15="http://schemas.microsoft.com/office/drawing/2012/chart" uri="{CE6537A1-D6FC-4f65-9D91-7224C49458BB}"/>
                <c:ext xmlns:c16="http://schemas.microsoft.com/office/drawing/2014/chart" uri="{C3380CC4-5D6E-409C-BE32-E72D297353CC}">
                  <c16:uniqueId val="{00000000-67AC-4D0B-A5C3-0891D5066E95}"/>
                </c:ext>
              </c:extLst>
            </c:dLbl>
            <c:dLbl>
              <c:idx val="4"/>
              <c:delete val="1"/>
              <c:extLst>
                <c:ext xmlns:c15="http://schemas.microsoft.com/office/drawing/2012/chart" uri="{CE6537A1-D6FC-4f65-9D91-7224C49458BB}"/>
                <c:ext xmlns:c16="http://schemas.microsoft.com/office/drawing/2014/chart" uri="{C3380CC4-5D6E-409C-BE32-E72D297353CC}">
                  <c16:uniqueId val="{0000000A-67AC-4D0B-A5C3-0891D5066E95}"/>
                </c:ext>
              </c:extLst>
            </c:dLbl>
            <c:dLbl>
              <c:idx val="6"/>
              <c:delete val="1"/>
              <c:extLst>
                <c:ext xmlns:c15="http://schemas.microsoft.com/office/drawing/2012/chart" uri="{CE6537A1-D6FC-4f65-9D91-7224C49458BB}"/>
                <c:ext xmlns:c16="http://schemas.microsoft.com/office/drawing/2014/chart" uri="{C3380CC4-5D6E-409C-BE32-E72D297353CC}">
                  <c16:uniqueId val="{0000000B-67AC-4D0B-A5C3-0891D5066E95}"/>
                </c:ext>
              </c:extLst>
            </c:dLbl>
            <c:dLbl>
              <c:idx val="7"/>
              <c:delete val="1"/>
              <c:extLst>
                <c:ext xmlns:c15="http://schemas.microsoft.com/office/drawing/2012/chart" uri="{CE6537A1-D6FC-4f65-9D91-7224C49458BB}"/>
                <c:ext xmlns:c16="http://schemas.microsoft.com/office/drawing/2014/chart" uri="{C3380CC4-5D6E-409C-BE32-E72D297353CC}">
                  <c16:uniqueId val="{0000000C-67AC-4D0B-A5C3-0891D5066E95}"/>
                </c:ext>
              </c:extLst>
            </c:dLbl>
            <c:dLbl>
              <c:idx val="8"/>
              <c:delete val="1"/>
              <c:extLst>
                <c:ext xmlns:c15="http://schemas.microsoft.com/office/drawing/2012/chart" uri="{CE6537A1-D6FC-4f65-9D91-7224C49458BB}"/>
                <c:ext xmlns:c16="http://schemas.microsoft.com/office/drawing/2014/chart" uri="{C3380CC4-5D6E-409C-BE32-E72D297353CC}">
                  <c16:uniqueId val="{0000000D-67AC-4D0B-A5C3-0891D5066E95}"/>
                </c:ext>
              </c:extLst>
            </c:dLbl>
            <c:dLbl>
              <c:idx val="9"/>
              <c:delete val="1"/>
              <c:extLst>
                <c:ext xmlns:c15="http://schemas.microsoft.com/office/drawing/2012/chart" uri="{CE6537A1-D6FC-4f65-9D91-7224C49458BB}"/>
                <c:ext xmlns:c16="http://schemas.microsoft.com/office/drawing/2014/chart" uri="{C3380CC4-5D6E-409C-BE32-E72D297353CC}">
                  <c16:uniqueId val="{0000000E-67AC-4D0B-A5C3-0891D5066E95}"/>
                </c:ext>
              </c:extLst>
            </c:dLbl>
            <c:dLbl>
              <c:idx val="10"/>
              <c:delete val="1"/>
              <c:extLst>
                <c:ext xmlns:c15="http://schemas.microsoft.com/office/drawing/2012/chart" uri="{CE6537A1-D6FC-4f65-9D91-7224C49458BB}"/>
                <c:ext xmlns:c16="http://schemas.microsoft.com/office/drawing/2014/chart" uri="{C3380CC4-5D6E-409C-BE32-E72D297353CC}">
                  <c16:uniqueId val="{00000004-67AC-4D0B-A5C3-0891D5066E95}"/>
                </c:ext>
              </c:extLst>
            </c:dLbl>
            <c:dLbl>
              <c:idx val="11"/>
              <c:delete val="1"/>
              <c:extLst>
                <c:ext xmlns:c15="http://schemas.microsoft.com/office/drawing/2012/chart" uri="{CE6537A1-D6FC-4f65-9D91-7224C49458BB}"/>
                <c:ext xmlns:c16="http://schemas.microsoft.com/office/drawing/2014/chart" uri="{C3380CC4-5D6E-409C-BE32-E72D297353CC}">
                  <c16:uniqueId val="{00000019-67AC-4D0B-A5C3-0891D5066E95}"/>
                </c:ext>
              </c:extLst>
            </c:dLbl>
            <c:dLbl>
              <c:idx val="13"/>
              <c:delete val="1"/>
              <c:extLst>
                <c:ext xmlns:c15="http://schemas.microsoft.com/office/drawing/2012/chart" uri="{CE6537A1-D6FC-4f65-9D91-7224C49458BB}"/>
                <c:ext xmlns:c16="http://schemas.microsoft.com/office/drawing/2014/chart" uri="{C3380CC4-5D6E-409C-BE32-E72D297353CC}">
                  <c16:uniqueId val="{0000000F-67AC-4D0B-A5C3-0891D5066E95}"/>
                </c:ext>
              </c:extLst>
            </c:dLbl>
            <c:dLbl>
              <c:idx val="15"/>
              <c:delete val="1"/>
              <c:extLst>
                <c:ext xmlns:c15="http://schemas.microsoft.com/office/drawing/2012/chart" uri="{CE6537A1-D6FC-4f65-9D91-7224C49458BB}"/>
                <c:ext xmlns:c16="http://schemas.microsoft.com/office/drawing/2014/chart" uri="{C3380CC4-5D6E-409C-BE32-E72D297353CC}">
                  <c16:uniqueId val="{00000010-67AC-4D0B-A5C3-0891D5066E95}"/>
                </c:ext>
              </c:extLst>
            </c:dLbl>
            <c:dLbl>
              <c:idx val="16"/>
              <c:delete val="1"/>
              <c:extLst>
                <c:ext xmlns:c15="http://schemas.microsoft.com/office/drawing/2012/chart" uri="{CE6537A1-D6FC-4f65-9D91-7224C49458BB}"/>
                <c:ext xmlns:c16="http://schemas.microsoft.com/office/drawing/2014/chart" uri="{C3380CC4-5D6E-409C-BE32-E72D297353CC}">
                  <c16:uniqueId val="{00000011-67AC-4D0B-A5C3-0891D5066E95}"/>
                </c:ext>
              </c:extLst>
            </c:dLbl>
            <c:dLbl>
              <c:idx val="17"/>
              <c:delete val="1"/>
              <c:extLst>
                <c:ext xmlns:c15="http://schemas.microsoft.com/office/drawing/2012/chart" uri="{CE6537A1-D6FC-4f65-9D91-7224C49458BB}"/>
                <c:ext xmlns:c16="http://schemas.microsoft.com/office/drawing/2014/chart" uri="{C3380CC4-5D6E-409C-BE32-E72D297353CC}">
                  <c16:uniqueId val="{00000012-67AC-4D0B-A5C3-0891D5066E95}"/>
                </c:ext>
              </c:extLst>
            </c:dLbl>
            <c:dLbl>
              <c:idx val="18"/>
              <c:delete val="1"/>
              <c:extLst>
                <c:ext xmlns:c15="http://schemas.microsoft.com/office/drawing/2012/chart" uri="{CE6537A1-D6FC-4f65-9D91-7224C49458BB}"/>
                <c:ext xmlns:c16="http://schemas.microsoft.com/office/drawing/2014/chart" uri="{C3380CC4-5D6E-409C-BE32-E72D297353CC}">
                  <c16:uniqueId val="{00000013-67AC-4D0B-A5C3-0891D5066E95}"/>
                </c:ext>
              </c:extLst>
            </c:dLbl>
            <c:dLbl>
              <c:idx val="19"/>
              <c:delete val="1"/>
              <c:extLst>
                <c:ext xmlns:c15="http://schemas.microsoft.com/office/drawing/2012/chart" uri="{CE6537A1-D6FC-4f65-9D91-7224C49458BB}"/>
                <c:ext xmlns:c16="http://schemas.microsoft.com/office/drawing/2014/chart" uri="{C3380CC4-5D6E-409C-BE32-E72D297353CC}">
                  <c16:uniqueId val="{00000014-67AC-4D0B-A5C3-0891D5066E95}"/>
                </c:ext>
              </c:extLst>
            </c:dLbl>
            <c:dLbl>
              <c:idx val="20"/>
              <c:delete val="1"/>
              <c:extLst>
                <c:ext xmlns:c15="http://schemas.microsoft.com/office/drawing/2012/chart" uri="{CE6537A1-D6FC-4f65-9D91-7224C49458BB}"/>
                <c:ext xmlns:c16="http://schemas.microsoft.com/office/drawing/2014/chart" uri="{C3380CC4-5D6E-409C-BE32-E72D297353CC}">
                  <c16:uniqueId val="{00000015-67AC-4D0B-A5C3-0891D5066E95}"/>
                </c:ext>
              </c:extLst>
            </c:dLbl>
            <c:dLbl>
              <c:idx val="21"/>
              <c:delete val="1"/>
              <c:extLst>
                <c:ext xmlns:c15="http://schemas.microsoft.com/office/drawing/2012/chart" uri="{CE6537A1-D6FC-4f65-9D91-7224C49458BB}"/>
                <c:ext xmlns:c16="http://schemas.microsoft.com/office/drawing/2014/chart" uri="{C3380CC4-5D6E-409C-BE32-E72D297353CC}">
                  <c16:uniqueId val="{00000016-67AC-4D0B-A5C3-0891D5066E95}"/>
                </c:ext>
              </c:extLst>
            </c:dLbl>
            <c:dLbl>
              <c:idx val="23"/>
              <c:delete val="1"/>
              <c:extLst>
                <c:ext xmlns:c15="http://schemas.microsoft.com/office/drawing/2012/chart" uri="{CE6537A1-D6FC-4f65-9D91-7224C49458BB}"/>
                <c:ext xmlns:c16="http://schemas.microsoft.com/office/drawing/2014/chart" uri="{C3380CC4-5D6E-409C-BE32-E72D297353CC}">
                  <c16:uniqueId val="{00000017-67AC-4D0B-A5C3-0891D5066E9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Olympic Games events</c:v>
                </c:pt>
                <c:pt idx="1">
                  <c:v>Commonwealth Games events</c:v>
                </c:pt>
                <c:pt idx="2">
                  <c:v>Australian Rules Football (AFL/AFLW)</c:v>
                </c:pt>
                <c:pt idx="3">
                  <c:v>Australian Open Tennis Tournament</c:v>
                </c:pt>
                <c:pt idx="4">
                  <c:v>Other Tennis Majors</c:v>
                </c:pt>
                <c:pt idx="5">
                  <c:v>Australian soccer FIFA qualifications, matches, finals</c:v>
                </c:pt>
                <c:pt idx="6">
                  <c:v>International test cricket matches</c:v>
                </c:pt>
                <c:pt idx="7">
                  <c:v>Rugby League (NRL/NRLW)</c:v>
                </c:pt>
                <c:pt idx="8">
                  <c:v>International one day cricket matches</c:v>
                </c:pt>
                <c:pt idx="9">
                  <c:v>International T20 cricket matches</c:v>
                </c:pt>
                <c:pt idx="10">
                  <c:v>Swimming</c:v>
                </c:pt>
                <c:pt idx="11">
                  <c:v>Motor Sports</c:v>
                </c:pt>
                <c:pt idx="12">
                  <c:v>Other international soccer/football matches</c:v>
                </c:pt>
                <c:pt idx="13">
                  <c:v>International Rugby League Test Match</c:v>
                </c:pt>
                <c:pt idx="14">
                  <c:v>Australian soccer/football (A-League)</c:v>
                </c:pt>
                <c:pt idx="15">
                  <c:v>Horse Racing</c:v>
                </c:pt>
                <c:pt idx="16">
                  <c:v>Rugby Union test matches</c:v>
                </c:pt>
                <c:pt idx="17">
                  <c:v>Other</c:v>
                </c:pt>
                <c:pt idx="18">
                  <c:v>Cycling</c:v>
                </c:pt>
                <c:pt idx="19">
                  <c:v>Basketball</c:v>
                </c:pt>
                <c:pt idx="20">
                  <c:v>Golf</c:v>
                </c:pt>
                <c:pt idx="21">
                  <c:v>Davis Cup or Billie Jean King Cup tennis matches</c:v>
                </c:pt>
                <c:pt idx="22">
                  <c:v>Netball matches</c:v>
                </c:pt>
                <c:pt idx="23">
                  <c:v>Esports</c:v>
                </c:pt>
              </c:strCache>
            </c:strRef>
          </c:cat>
          <c:val>
            <c:numRef>
              <c:f>Sheet1!$C$2:$C$25</c:f>
              <c:numCache>
                <c:formatCode>0</c:formatCode>
                <c:ptCount val="24"/>
                <c:pt idx="0">
                  <c:v>0.85738076347970005</c:v>
                </c:pt>
                <c:pt idx="1">
                  <c:v>1.0815728656350001</c:v>
                </c:pt>
                <c:pt idx="2">
                  <c:v>1.0879976332970001</c:v>
                </c:pt>
                <c:pt idx="3">
                  <c:v>0.83484286753979997</c:v>
                </c:pt>
                <c:pt idx="4">
                  <c:v>1.2626190440389999</c:v>
                </c:pt>
                <c:pt idx="5">
                  <c:v>7.6482512741019999</c:v>
                </c:pt>
                <c:pt idx="6">
                  <c:v>1.0565044898609999</c:v>
                </c:pt>
                <c:pt idx="7">
                  <c:v>0.7761693477246</c:v>
                </c:pt>
                <c:pt idx="8">
                  <c:v>1.043101401505</c:v>
                </c:pt>
                <c:pt idx="9">
                  <c:v>1.2844925672810001</c:v>
                </c:pt>
                <c:pt idx="10">
                  <c:v>0.80588867012080012</c:v>
                </c:pt>
                <c:pt idx="11">
                  <c:v>0.34322729324190004</c:v>
                </c:pt>
                <c:pt idx="12">
                  <c:v>2.2051988031700001</c:v>
                </c:pt>
                <c:pt idx="13">
                  <c:v>0.63292512029199999</c:v>
                </c:pt>
                <c:pt idx="14">
                  <c:v>3.4768656154049995</c:v>
                </c:pt>
                <c:pt idx="15">
                  <c:v>0.66559225999479998</c:v>
                </c:pt>
                <c:pt idx="16">
                  <c:v>0.73831882410380001</c:v>
                </c:pt>
                <c:pt idx="17">
                  <c:v>0.99113777970479999</c:v>
                </c:pt>
                <c:pt idx="18">
                  <c:v>0.89175713457630001</c:v>
                </c:pt>
                <c:pt idx="19">
                  <c:v>0.84718029771320014</c:v>
                </c:pt>
                <c:pt idx="20">
                  <c:v>1.1105527987720001</c:v>
                </c:pt>
                <c:pt idx="21">
                  <c:v>1.2394337651339999</c:v>
                </c:pt>
                <c:pt idx="22">
                  <c:v>15.074311025949999</c:v>
                </c:pt>
                <c:pt idx="23">
                  <c:v>0.30322583266359998</c:v>
                </c:pt>
              </c:numCache>
            </c:numRef>
          </c:val>
          <c:extLst>
            <c:ext xmlns:c16="http://schemas.microsoft.com/office/drawing/2014/chart" uri="{C3380CC4-5D6E-409C-BE32-E72D297353CC}">
              <c16:uniqueId val="{00000001-007B-472A-B272-B73F6E1F8B88}"/>
            </c:ext>
          </c:extLst>
        </c:ser>
        <c:ser>
          <c:idx val="2"/>
          <c:order val="2"/>
          <c:tx>
            <c:strRef>
              <c:f>Sheet1!$D$1</c:f>
              <c:strCache>
                <c:ptCount val="1"/>
                <c:pt idx="0">
                  <c:v>Both</c:v>
                </c:pt>
              </c:strCache>
            </c:strRef>
          </c:tx>
          <c:spPr>
            <a:solidFill>
              <a:srgbClr val="5AC0E7"/>
            </a:solidFill>
            <a:ln>
              <a:noFill/>
            </a:ln>
            <a:effectLst/>
          </c:spPr>
          <c:invertIfNegative val="0"/>
          <c:dLbls>
            <c:dLbl>
              <c:idx val="22"/>
              <c:delete val="1"/>
              <c:extLst>
                <c:ext xmlns:c15="http://schemas.microsoft.com/office/drawing/2012/chart" uri="{CE6537A1-D6FC-4f65-9D91-7224C49458BB}"/>
                <c:ext xmlns:c16="http://schemas.microsoft.com/office/drawing/2014/chart" uri="{C3380CC4-5D6E-409C-BE32-E72D297353CC}">
                  <c16:uniqueId val="{00000018-67AC-4D0B-A5C3-0891D5066E9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Olympic Games events</c:v>
                </c:pt>
                <c:pt idx="1">
                  <c:v>Commonwealth Games events</c:v>
                </c:pt>
                <c:pt idx="2">
                  <c:v>Australian Rules Football (AFL/AFLW)</c:v>
                </c:pt>
                <c:pt idx="3">
                  <c:v>Australian Open Tennis Tournament</c:v>
                </c:pt>
                <c:pt idx="4">
                  <c:v>Other Tennis Majors</c:v>
                </c:pt>
                <c:pt idx="5">
                  <c:v>Australian soccer FIFA qualifications, matches, finals</c:v>
                </c:pt>
                <c:pt idx="6">
                  <c:v>International test cricket matches</c:v>
                </c:pt>
                <c:pt idx="7">
                  <c:v>Rugby League (NRL/NRLW)</c:v>
                </c:pt>
                <c:pt idx="8">
                  <c:v>International one day cricket matches</c:v>
                </c:pt>
                <c:pt idx="9">
                  <c:v>International T20 cricket matches</c:v>
                </c:pt>
                <c:pt idx="10">
                  <c:v>Swimming</c:v>
                </c:pt>
                <c:pt idx="11">
                  <c:v>Motor Sports</c:v>
                </c:pt>
                <c:pt idx="12">
                  <c:v>Other international soccer/football matches</c:v>
                </c:pt>
                <c:pt idx="13">
                  <c:v>International Rugby League Test Match</c:v>
                </c:pt>
                <c:pt idx="14">
                  <c:v>Australian soccer/football (A-League)</c:v>
                </c:pt>
                <c:pt idx="15">
                  <c:v>Horse Racing</c:v>
                </c:pt>
                <c:pt idx="16">
                  <c:v>Rugby Union test matches</c:v>
                </c:pt>
                <c:pt idx="17">
                  <c:v>Other</c:v>
                </c:pt>
                <c:pt idx="18">
                  <c:v>Cycling</c:v>
                </c:pt>
                <c:pt idx="19">
                  <c:v>Basketball</c:v>
                </c:pt>
                <c:pt idx="20">
                  <c:v>Golf</c:v>
                </c:pt>
                <c:pt idx="21">
                  <c:v>Davis Cup or Billie Jean King Cup tennis matches</c:v>
                </c:pt>
                <c:pt idx="22">
                  <c:v>Netball matches</c:v>
                </c:pt>
                <c:pt idx="23">
                  <c:v>Esports</c:v>
                </c:pt>
              </c:strCache>
            </c:strRef>
          </c:cat>
          <c:val>
            <c:numRef>
              <c:f>Sheet1!$D$2:$D$25</c:f>
              <c:numCache>
                <c:formatCode>0</c:formatCode>
                <c:ptCount val="24"/>
                <c:pt idx="0">
                  <c:v>73.582900869870002</c:v>
                </c:pt>
                <c:pt idx="1">
                  <c:v>62.500595957899996</c:v>
                </c:pt>
                <c:pt idx="2">
                  <c:v>25.349969852710004</c:v>
                </c:pt>
                <c:pt idx="3">
                  <c:v>50.13650717846</c:v>
                </c:pt>
                <c:pt idx="4">
                  <c:v>45.965544002710004</c:v>
                </c:pt>
                <c:pt idx="5">
                  <c:v>33.506408379580002</c:v>
                </c:pt>
                <c:pt idx="6">
                  <c:v>21.57665753194</c:v>
                </c:pt>
                <c:pt idx="7">
                  <c:v>21.801658082350002</c:v>
                </c:pt>
                <c:pt idx="8">
                  <c:v>22.628667370960002</c:v>
                </c:pt>
                <c:pt idx="9">
                  <c:v>23.114944951670001</c:v>
                </c:pt>
                <c:pt idx="10">
                  <c:v>39.080092096759998</c:v>
                </c:pt>
                <c:pt idx="11">
                  <c:v>14.74508606977</c:v>
                </c:pt>
                <c:pt idx="12">
                  <c:v>19.001313626350001</c:v>
                </c:pt>
                <c:pt idx="13">
                  <c:v>13.512157424990001</c:v>
                </c:pt>
                <c:pt idx="14">
                  <c:v>16.828164942689998</c:v>
                </c:pt>
                <c:pt idx="15">
                  <c:v>24.989224336780001</c:v>
                </c:pt>
                <c:pt idx="16">
                  <c:v>9.2947798765140011</c:v>
                </c:pt>
                <c:pt idx="17">
                  <c:v>11.044641919089999</c:v>
                </c:pt>
                <c:pt idx="18">
                  <c:v>9.8637991186550007</c:v>
                </c:pt>
                <c:pt idx="19">
                  <c:v>11.055343330460001</c:v>
                </c:pt>
                <c:pt idx="20">
                  <c:v>13.801844750240001</c:v>
                </c:pt>
                <c:pt idx="21">
                  <c:v>18.56048971924</c:v>
                </c:pt>
                <c:pt idx="22">
                  <c:v>4.2813758190369997</c:v>
                </c:pt>
                <c:pt idx="23">
                  <c:v>5.8500132179989999</c:v>
                </c:pt>
              </c:numCache>
            </c:numRef>
          </c:val>
          <c:extLst>
            <c:ext xmlns:c16="http://schemas.microsoft.com/office/drawing/2014/chart" uri="{C3380CC4-5D6E-409C-BE32-E72D297353CC}">
              <c16:uniqueId val="{00000003-007B-472A-B272-B73F6E1F8B88}"/>
            </c:ext>
          </c:extLst>
        </c:ser>
        <c:ser>
          <c:idx val="3"/>
          <c:order val="3"/>
          <c:tx>
            <c:strRef>
              <c:f>Sheet1!$E$1</c:f>
              <c:strCache>
                <c:ptCount val="1"/>
                <c:pt idx="0">
                  <c:v>I don't watch this sport</c:v>
                </c:pt>
              </c:strCache>
            </c:strRef>
          </c:tx>
          <c:spPr>
            <a:solidFill>
              <a:srgbClr val="9B2CB8"/>
            </a:solidFill>
            <a:ln>
              <a:noFill/>
            </a:ln>
            <a:effectLst/>
          </c:spPr>
          <c:invertIfNegative val="0"/>
          <c:dLbls>
            <c:dLbl>
              <c:idx val="9"/>
              <c:layout>
                <c:manualLayout>
                  <c:x val="-2.385303077172443E-3"/>
                  <c:y val="6.5878727802711655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07B-472A-B272-B73F6E1F8B8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Olympic Games events</c:v>
                </c:pt>
                <c:pt idx="1">
                  <c:v>Commonwealth Games events</c:v>
                </c:pt>
                <c:pt idx="2">
                  <c:v>Australian Rules Football (AFL/AFLW)</c:v>
                </c:pt>
                <c:pt idx="3">
                  <c:v>Australian Open Tennis Tournament</c:v>
                </c:pt>
                <c:pt idx="4">
                  <c:v>Other Tennis Majors</c:v>
                </c:pt>
                <c:pt idx="5">
                  <c:v>Australian soccer FIFA qualifications, matches, finals</c:v>
                </c:pt>
                <c:pt idx="6">
                  <c:v>International test cricket matches</c:v>
                </c:pt>
                <c:pt idx="7">
                  <c:v>Rugby League (NRL/NRLW)</c:v>
                </c:pt>
                <c:pt idx="8">
                  <c:v>International one day cricket matches</c:v>
                </c:pt>
                <c:pt idx="9">
                  <c:v>International T20 cricket matches</c:v>
                </c:pt>
                <c:pt idx="10">
                  <c:v>Swimming</c:v>
                </c:pt>
                <c:pt idx="11">
                  <c:v>Motor Sports</c:v>
                </c:pt>
                <c:pt idx="12">
                  <c:v>Other international soccer/football matches</c:v>
                </c:pt>
                <c:pt idx="13">
                  <c:v>International Rugby League Test Match</c:v>
                </c:pt>
                <c:pt idx="14">
                  <c:v>Australian soccer/football (A-League)</c:v>
                </c:pt>
                <c:pt idx="15">
                  <c:v>Horse Racing</c:v>
                </c:pt>
                <c:pt idx="16">
                  <c:v>Rugby Union test matches</c:v>
                </c:pt>
                <c:pt idx="17">
                  <c:v>Other</c:v>
                </c:pt>
                <c:pt idx="18">
                  <c:v>Cycling</c:v>
                </c:pt>
                <c:pt idx="19">
                  <c:v>Basketball</c:v>
                </c:pt>
                <c:pt idx="20">
                  <c:v>Golf</c:v>
                </c:pt>
                <c:pt idx="21">
                  <c:v>Davis Cup or Billie Jean King Cup tennis matches</c:v>
                </c:pt>
                <c:pt idx="22">
                  <c:v>Netball matches</c:v>
                </c:pt>
                <c:pt idx="23">
                  <c:v>Esports</c:v>
                </c:pt>
              </c:strCache>
            </c:strRef>
          </c:cat>
          <c:val>
            <c:numRef>
              <c:f>Sheet1!$E$2:$E$25</c:f>
              <c:numCache>
                <c:formatCode>0</c:formatCode>
                <c:ptCount val="24"/>
                <c:pt idx="0">
                  <c:v>21.486175436890001</c:v>
                </c:pt>
                <c:pt idx="1">
                  <c:v>32.544952595840002</c:v>
                </c:pt>
                <c:pt idx="2">
                  <c:v>35.865465289920003</c:v>
                </c:pt>
                <c:pt idx="3">
                  <c:v>41.797276018760002</c:v>
                </c:pt>
                <c:pt idx="4">
                  <c:v>45.37040982349</c:v>
                </c:pt>
                <c:pt idx="5">
                  <c:v>47.329908845349998</c:v>
                </c:pt>
                <c:pt idx="6">
                  <c:v>47.746565504240003</c:v>
                </c:pt>
                <c:pt idx="7">
                  <c:v>48.90140716034</c:v>
                </c:pt>
                <c:pt idx="8">
                  <c:v>50.35597141078</c:v>
                </c:pt>
                <c:pt idx="9">
                  <c:v>52.434274157670004</c:v>
                </c:pt>
                <c:pt idx="10">
                  <c:v>56.768393392680004</c:v>
                </c:pt>
                <c:pt idx="11">
                  <c:v>58.170505453400004</c:v>
                </c:pt>
                <c:pt idx="12">
                  <c:v>62.377550707810002</c:v>
                </c:pt>
                <c:pt idx="13">
                  <c:v>64.412717169749996</c:v>
                </c:pt>
                <c:pt idx="14">
                  <c:v>65.421124471829998</c:v>
                </c:pt>
                <c:pt idx="15">
                  <c:v>67.86832118145</c:v>
                </c:pt>
                <c:pt idx="16">
                  <c:v>70.61073820368</c:v>
                </c:pt>
                <c:pt idx="17">
                  <c:v>71.406773777520002</c:v>
                </c:pt>
                <c:pt idx="18">
                  <c:v>72.31569371110001</c:v>
                </c:pt>
                <c:pt idx="19">
                  <c:v>72.615878296310001</c:v>
                </c:pt>
                <c:pt idx="20">
                  <c:v>75.771217846729996</c:v>
                </c:pt>
                <c:pt idx="21">
                  <c:v>76.005174051659992</c:v>
                </c:pt>
                <c:pt idx="22">
                  <c:v>78.50492208547</c:v>
                </c:pt>
                <c:pt idx="23">
                  <c:v>87.178917307340001</c:v>
                </c:pt>
              </c:numCache>
            </c:numRef>
          </c:val>
          <c:extLst>
            <c:ext xmlns:c16="http://schemas.microsoft.com/office/drawing/2014/chart" uri="{C3380CC4-5D6E-409C-BE32-E72D297353CC}">
              <c16:uniqueId val="{00000005-007B-472A-B272-B73F6E1F8B88}"/>
            </c:ext>
          </c:extLst>
        </c:ser>
        <c:dLbls>
          <c:showLegendKey val="0"/>
          <c:showVal val="0"/>
          <c:showCatName val="0"/>
          <c:showSerName val="0"/>
          <c:showPercent val="0"/>
          <c:showBubbleSize val="0"/>
        </c:dLbls>
        <c:gapWidth val="30"/>
        <c:overlap val="100"/>
        <c:axId val="191480808"/>
        <c:axId val="191479240"/>
      </c:barChart>
      <c:valAx>
        <c:axId val="191479240"/>
        <c:scaling>
          <c:orientation val="minMax"/>
        </c:scaling>
        <c:delete val="1"/>
        <c:axPos val="b"/>
        <c:numFmt formatCode="0%" sourceLinked="1"/>
        <c:majorTickMark val="out"/>
        <c:minorTickMark val="none"/>
        <c:tickLblPos val="nextTo"/>
        <c:crossAx val="191480808"/>
        <c:crosses val="max"/>
        <c:crossBetween val="between"/>
        <c:majorUnit val="0.2"/>
      </c:valAx>
      <c:catAx>
        <c:axId val="19148080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479240"/>
        <c:crosses val="autoZero"/>
        <c:auto val="1"/>
        <c:lblAlgn val="ctr"/>
        <c:lblOffset val="100"/>
        <c:noMultiLvlLbl val="0"/>
      </c:catAx>
      <c:spPr>
        <a:noFill/>
        <a:ln>
          <a:noFill/>
        </a:ln>
        <a:effectLst/>
      </c:spPr>
    </c:plotArea>
    <c:legend>
      <c:legendPos val="b"/>
      <c:layout>
        <c:manualLayout>
          <c:xMode val="edge"/>
          <c:yMode val="edge"/>
          <c:x val="0.4865303034225047"/>
          <c:y val="1.5831952565147345E-2"/>
          <c:w val="0.47529936784679633"/>
          <c:h val="4.2470958062263447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9413919057192968"/>
          <c:y val="0.11416999210057631"/>
          <c:w val="0.48323684811752804"/>
          <c:h val="0.758938487349887"/>
        </c:manualLayout>
      </c:layout>
      <c:barChart>
        <c:barDir val="bar"/>
        <c:grouping val="percentStacked"/>
        <c:varyColors val="0"/>
        <c:ser>
          <c:idx val="0"/>
          <c:order val="0"/>
          <c:tx>
            <c:strRef>
              <c:f>Sheet1!$B$1</c:f>
              <c:strCache>
                <c:ptCount val="1"/>
                <c:pt idx="0">
                  <c:v>Decrease watching a lot</c:v>
                </c:pt>
              </c:strCache>
            </c:strRef>
          </c:tx>
          <c:spPr>
            <a:solidFill>
              <a:srgbClr val="128266"/>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E-5D54-4D40-8641-8873DC163027}"/>
                </c:ext>
              </c:extLst>
            </c:dLbl>
            <c:dLbl>
              <c:idx val="1"/>
              <c:delete val="1"/>
              <c:extLst>
                <c:ext xmlns:c15="http://schemas.microsoft.com/office/drawing/2012/chart" uri="{CE6537A1-D6FC-4f65-9D91-7224C49458BB}"/>
                <c:ext xmlns:c16="http://schemas.microsoft.com/office/drawing/2014/chart" uri="{C3380CC4-5D6E-409C-BE32-E72D297353CC}">
                  <c16:uniqueId val="{0000000F-5D54-4D40-8641-8873DC163027}"/>
                </c:ext>
              </c:extLst>
            </c:dLbl>
            <c:dLbl>
              <c:idx val="2"/>
              <c:delete val="1"/>
              <c:extLst>
                <c:ext xmlns:c15="http://schemas.microsoft.com/office/drawing/2012/chart" uri="{CE6537A1-D6FC-4f65-9D91-7224C49458BB}"/>
                <c:ext xmlns:c16="http://schemas.microsoft.com/office/drawing/2014/chart" uri="{C3380CC4-5D6E-409C-BE32-E72D297353CC}">
                  <c16:uniqueId val="{00000010-5D54-4D40-8641-8873DC163027}"/>
                </c:ext>
              </c:extLst>
            </c:dLbl>
            <c:dLbl>
              <c:idx val="3"/>
              <c:delete val="1"/>
              <c:extLst>
                <c:ext xmlns:c15="http://schemas.microsoft.com/office/drawing/2012/chart" uri="{CE6537A1-D6FC-4f65-9D91-7224C49458BB}"/>
                <c:ext xmlns:c16="http://schemas.microsoft.com/office/drawing/2014/chart" uri="{C3380CC4-5D6E-409C-BE32-E72D297353CC}">
                  <c16:uniqueId val="{00000011-5D54-4D40-8641-8873DC163027}"/>
                </c:ext>
              </c:extLst>
            </c:dLbl>
            <c:dLbl>
              <c:idx val="4"/>
              <c:delete val="1"/>
              <c:extLst>
                <c:ext xmlns:c15="http://schemas.microsoft.com/office/drawing/2012/chart" uri="{CE6537A1-D6FC-4f65-9D91-7224C49458BB}"/>
                <c:ext xmlns:c16="http://schemas.microsoft.com/office/drawing/2014/chart" uri="{C3380CC4-5D6E-409C-BE32-E72D297353CC}">
                  <c16:uniqueId val="{00000012-5D54-4D40-8641-8873DC163027}"/>
                </c:ext>
              </c:extLst>
            </c:dLbl>
            <c:dLbl>
              <c:idx val="5"/>
              <c:delete val="1"/>
              <c:extLst>
                <c:ext xmlns:c15="http://schemas.microsoft.com/office/drawing/2012/chart" uri="{CE6537A1-D6FC-4f65-9D91-7224C49458BB}"/>
                <c:ext xmlns:c16="http://schemas.microsoft.com/office/drawing/2014/chart" uri="{C3380CC4-5D6E-409C-BE32-E72D297353CC}">
                  <c16:uniqueId val="{00000013-5D54-4D40-8641-8873DC163027}"/>
                </c:ext>
              </c:extLst>
            </c:dLbl>
            <c:dLbl>
              <c:idx val="6"/>
              <c:delete val="1"/>
              <c:extLst>
                <c:ext xmlns:c15="http://schemas.microsoft.com/office/drawing/2012/chart" uri="{CE6537A1-D6FC-4f65-9D91-7224C49458BB}"/>
                <c:ext xmlns:c16="http://schemas.microsoft.com/office/drawing/2014/chart" uri="{C3380CC4-5D6E-409C-BE32-E72D297353CC}">
                  <c16:uniqueId val="{00000014-5D54-4D40-8641-8873DC163027}"/>
                </c:ext>
              </c:extLst>
            </c:dLbl>
            <c:dLbl>
              <c:idx val="8"/>
              <c:delete val="1"/>
              <c:extLst>
                <c:ext xmlns:c15="http://schemas.microsoft.com/office/drawing/2012/chart" uri="{CE6537A1-D6FC-4f65-9D91-7224C49458BB}"/>
                <c:ext xmlns:c16="http://schemas.microsoft.com/office/drawing/2014/chart" uri="{C3380CC4-5D6E-409C-BE32-E72D297353CC}">
                  <c16:uniqueId val="{00000015-5D54-4D40-8641-8873DC163027}"/>
                </c:ext>
              </c:extLst>
            </c:dLbl>
            <c:dLbl>
              <c:idx val="9"/>
              <c:delete val="1"/>
              <c:extLst>
                <c:ext xmlns:c15="http://schemas.microsoft.com/office/drawing/2012/chart" uri="{CE6537A1-D6FC-4f65-9D91-7224C49458BB}"/>
                <c:ext xmlns:c16="http://schemas.microsoft.com/office/drawing/2014/chart" uri="{C3380CC4-5D6E-409C-BE32-E72D297353CC}">
                  <c16:uniqueId val="{00000016-5D54-4D40-8641-8873DC16302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Free to watch</c:v>
                </c:pt>
                <c:pt idx="1">
                  <c:v>The content shown is in high quality</c:v>
                </c:pt>
                <c:pt idx="2">
                  <c:v>Australian content is shown</c:v>
                </c:pt>
                <c:pt idx="3">
                  <c:v>Game/event highlights are shown</c:v>
                </c:pt>
                <c:pt idx="4">
                  <c:v>International content is shown</c:v>
                </c:pt>
                <c:pt idx="5">
                  <c:v>Women’s sport content is shown</c:v>
                </c:pt>
                <c:pt idx="6">
                  <c:v>There are features such as additional content, 
analysis, or preferred commentators</c:v>
                </c:pt>
                <c:pt idx="7">
                  <c:v>Lesser known or specialised 
sports content is shown</c:v>
                </c:pt>
                <c:pt idx="8">
                  <c:v>Para-sports content is shown</c:v>
                </c:pt>
                <c:pt idx="9">
                  <c:v>Accessibility features of content</c:v>
                </c:pt>
                <c:pt idx="10">
                  <c:v>Gambling advertising is shown</c:v>
                </c:pt>
              </c:strCache>
            </c:strRef>
          </c:cat>
          <c:val>
            <c:numRef>
              <c:f>Sheet1!$B$2:$B$12</c:f>
              <c:numCache>
                <c:formatCode>0</c:formatCode>
                <c:ptCount val="11"/>
                <c:pt idx="0">
                  <c:v>2.1042046525980003</c:v>
                </c:pt>
                <c:pt idx="1">
                  <c:v>2.4790459017559998</c:v>
                </c:pt>
                <c:pt idx="2">
                  <c:v>2.2125983332120001</c:v>
                </c:pt>
                <c:pt idx="3">
                  <c:v>3.167632232901</c:v>
                </c:pt>
                <c:pt idx="4">
                  <c:v>2.3939319249180002</c:v>
                </c:pt>
                <c:pt idx="5">
                  <c:v>4.4219459081019998</c:v>
                </c:pt>
                <c:pt idx="6">
                  <c:v>4.1689334390389998</c:v>
                </c:pt>
                <c:pt idx="7">
                  <c:v>5.2516711530269999</c:v>
                </c:pt>
                <c:pt idx="8">
                  <c:v>4.3518529853550003</c:v>
                </c:pt>
                <c:pt idx="9">
                  <c:v>3.2260028291379998</c:v>
                </c:pt>
                <c:pt idx="10">
                  <c:v>28.403768404849998</c:v>
                </c:pt>
              </c:numCache>
            </c:numRef>
          </c:val>
          <c:extLst>
            <c:ext xmlns:c16="http://schemas.microsoft.com/office/drawing/2014/chart" uri="{C3380CC4-5D6E-409C-BE32-E72D297353CC}">
              <c16:uniqueId val="{00000000-007B-472A-B272-B73F6E1F8B88}"/>
            </c:ext>
          </c:extLst>
        </c:ser>
        <c:ser>
          <c:idx val="1"/>
          <c:order val="1"/>
          <c:tx>
            <c:strRef>
              <c:f>Sheet1!$C$1</c:f>
              <c:strCache>
                <c:ptCount val="1"/>
                <c:pt idx="0">
                  <c:v>Decrease watching a little bit</c:v>
                </c:pt>
              </c:strCache>
            </c:strRef>
          </c:tx>
          <c:spPr>
            <a:solidFill>
              <a:srgbClr val="1CC49B"/>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D-5D54-4D40-8641-8873DC163027}"/>
                </c:ext>
              </c:extLst>
            </c:dLbl>
            <c:dLbl>
              <c:idx val="1"/>
              <c:delete val="1"/>
              <c:extLst>
                <c:ext xmlns:c15="http://schemas.microsoft.com/office/drawing/2012/chart" uri="{CE6537A1-D6FC-4f65-9D91-7224C49458BB}"/>
                <c:ext xmlns:c16="http://schemas.microsoft.com/office/drawing/2014/chart" uri="{C3380CC4-5D6E-409C-BE32-E72D297353CC}">
                  <c16:uniqueId val="{0000000C-5D54-4D40-8641-8873DC163027}"/>
                </c:ext>
              </c:extLst>
            </c:dLbl>
            <c:dLbl>
              <c:idx val="2"/>
              <c:delete val="1"/>
              <c:extLst>
                <c:ext xmlns:c15="http://schemas.microsoft.com/office/drawing/2012/chart" uri="{CE6537A1-D6FC-4f65-9D91-7224C49458BB}"/>
                <c:ext xmlns:c16="http://schemas.microsoft.com/office/drawing/2014/chart" uri="{C3380CC4-5D6E-409C-BE32-E72D297353CC}">
                  <c16:uniqueId val="{0000000B-5D54-4D40-8641-8873DC163027}"/>
                </c:ext>
              </c:extLst>
            </c:dLbl>
            <c:dLbl>
              <c:idx val="3"/>
              <c:delete val="1"/>
              <c:extLst>
                <c:ext xmlns:c15="http://schemas.microsoft.com/office/drawing/2012/chart" uri="{CE6537A1-D6FC-4f65-9D91-7224C49458BB}"/>
                <c:ext xmlns:c16="http://schemas.microsoft.com/office/drawing/2014/chart" uri="{C3380CC4-5D6E-409C-BE32-E72D297353CC}">
                  <c16:uniqueId val="{0000000A-5D54-4D40-8641-8873DC163027}"/>
                </c:ext>
              </c:extLst>
            </c:dLbl>
            <c:dLbl>
              <c:idx val="4"/>
              <c:delete val="1"/>
              <c:extLst>
                <c:ext xmlns:c15="http://schemas.microsoft.com/office/drawing/2012/chart" uri="{CE6537A1-D6FC-4f65-9D91-7224C49458BB}"/>
                <c:ext xmlns:c16="http://schemas.microsoft.com/office/drawing/2014/chart" uri="{C3380CC4-5D6E-409C-BE32-E72D297353CC}">
                  <c16:uniqueId val="{00000009-5D54-4D40-8641-8873DC163027}"/>
                </c:ext>
              </c:extLst>
            </c:dLbl>
            <c:dLbl>
              <c:idx val="5"/>
              <c:delete val="1"/>
              <c:extLst>
                <c:ext xmlns:c15="http://schemas.microsoft.com/office/drawing/2012/chart" uri="{CE6537A1-D6FC-4f65-9D91-7224C49458BB}"/>
                <c:ext xmlns:c16="http://schemas.microsoft.com/office/drawing/2014/chart" uri="{C3380CC4-5D6E-409C-BE32-E72D297353CC}">
                  <c16:uniqueId val="{00000008-5D54-4D40-8641-8873DC163027}"/>
                </c:ext>
              </c:extLst>
            </c:dLbl>
            <c:dLbl>
              <c:idx val="6"/>
              <c:delete val="1"/>
              <c:extLst>
                <c:ext xmlns:c15="http://schemas.microsoft.com/office/drawing/2012/chart" uri="{CE6537A1-D6FC-4f65-9D91-7224C49458BB}"/>
                <c:ext xmlns:c16="http://schemas.microsoft.com/office/drawing/2014/chart" uri="{C3380CC4-5D6E-409C-BE32-E72D297353CC}">
                  <c16:uniqueId val="{00000007-5D54-4D40-8641-8873DC163027}"/>
                </c:ext>
              </c:extLst>
            </c:dLbl>
            <c:dLbl>
              <c:idx val="8"/>
              <c:delete val="1"/>
              <c:extLst>
                <c:ext xmlns:c15="http://schemas.microsoft.com/office/drawing/2012/chart" uri="{CE6537A1-D6FC-4f65-9D91-7224C49458BB}"/>
                <c:ext xmlns:c16="http://schemas.microsoft.com/office/drawing/2014/chart" uri="{C3380CC4-5D6E-409C-BE32-E72D297353CC}">
                  <c16:uniqueId val="{00000006-5D54-4D40-8641-8873DC163027}"/>
                </c:ext>
              </c:extLst>
            </c:dLbl>
            <c:dLbl>
              <c:idx val="9"/>
              <c:delete val="1"/>
              <c:extLst>
                <c:ext xmlns:c15="http://schemas.microsoft.com/office/drawing/2012/chart" uri="{CE6537A1-D6FC-4f65-9D91-7224C49458BB}"/>
                <c:ext xmlns:c16="http://schemas.microsoft.com/office/drawing/2014/chart" uri="{C3380CC4-5D6E-409C-BE32-E72D297353CC}">
                  <c16:uniqueId val="{00000005-5D54-4D40-8641-8873DC16302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Free to watch</c:v>
                </c:pt>
                <c:pt idx="1">
                  <c:v>The content shown is in high quality</c:v>
                </c:pt>
                <c:pt idx="2">
                  <c:v>Australian content is shown</c:v>
                </c:pt>
                <c:pt idx="3">
                  <c:v>Game/event highlights are shown</c:v>
                </c:pt>
                <c:pt idx="4">
                  <c:v>International content is shown</c:v>
                </c:pt>
                <c:pt idx="5">
                  <c:v>Women’s sport content is shown</c:v>
                </c:pt>
                <c:pt idx="6">
                  <c:v>There are features such as additional content, 
analysis, or preferred commentators</c:v>
                </c:pt>
                <c:pt idx="7">
                  <c:v>Lesser known or specialised 
sports content is shown</c:v>
                </c:pt>
                <c:pt idx="8">
                  <c:v>Para-sports content is shown</c:v>
                </c:pt>
                <c:pt idx="9">
                  <c:v>Accessibility features of content</c:v>
                </c:pt>
                <c:pt idx="10">
                  <c:v>Gambling advertising is shown</c:v>
                </c:pt>
              </c:strCache>
            </c:strRef>
          </c:cat>
          <c:val>
            <c:numRef>
              <c:f>Sheet1!$C$2:$C$12</c:f>
              <c:numCache>
                <c:formatCode>0</c:formatCode>
                <c:ptCount val="11"/>
                <c:pt idx="0">
                  <c:v>0.8723433016369001</c:v>
                </c:pt>
                <c:pt idx="1">
                  <c:v>0.75166191923379999</c:v>
                </c:pt>
                <c:pt idx="2">
                  <c:v>1.0140518828730001</c:v>
                </c:pt>
                <c:pt idx="3">
                  <c:v>2.338015889057</c:v>
                </c:pt>
                <c:pt idx="4">
                  <c:v>3.0161685934390001</c:v>
                </c:pt>
                <c:pt idx="5">
                  <c:v>3.3941014026230003</c:v>
                </c:pt>
                <c:pt idx="6">
                  <c:v>4.2712566083599999</c:v>
                </c:pt>
                <c:pt idx="7">
                  <c:v>6.9267676163459999</c:v>
                </c:pt>
                <c:pt idx="8">
                  <c:v>4.2111542315240005</c:v>
                </c:pt>
                <c:pt idx="9">
                  <c:v>2.0485204422549996</c:v>
                </c:pt>
                <c:pt idx="10">
                  <c:v>15.04863508583</c:v>
                </c:pt>
              </c:numCache>
            </c:numRef>
          </c:val>
          <c:extLst>
            <c:ext xmlns:c16="http://schemas.microsoft.com/office/drawing/2014/chart" uri="{C3380CC4-5D6E-409C-BE32-E72D297353CC}">
              <c16:uniqueId val="{00000001-007B-472A-B272-B73F6E1F8B88}"/>
            </c:ext>
          </c:extLst>
        </c:ser>
        <c:ser>
          <c:idx val="2"/>
          <c:order val="2"/>
          <c:tx>
            <c:strRef>
              <c:f>Sheet1!$D$1</c:f>
              <c:strCache>
                <c:ptCount val="1"/>
                <c:pt idx="0">
                  <c:v>No change</c:v>
                </c:pt>
              </c:strCache>
            </c:strRef>
          </c:tx>
          <c:spPr>
            <a:solidFill>
              <a:srgbClr val="94949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Free to watch</c:v>
                </c:pt>
                <c:pt idx="1">
                  <c:v>The content shown is in high quality</c:v>
                </c:pt>
                <c:pt idx="2">
                  <c:v>Australian content is shown</c:v>
                </c:pt>
                <c:pt idx="3">
                  <c:v>Game/event highlights are shown</c:v>
                </c:pt>
                <c:pt idx="4">
                  <c:v>International content is shown</c:v>
                </c:pt>
                <c:pt idx="5">
                  <c:v>Women’s sport content is shown</c:v>
                </c:pt>
                <c:pt idx="6">
                  <c:v>There are features such as additional content, 
analysis, or preferred commentators</c:v>
                </c:pt>
                <c:pt idx="7">
                  <c:v>Lesser known or specialised 
sports content is shown</c:v>
                </c:pt>
                <c:pt idx="8">
                  <c:v>Para-sports content is shown</c:v>
                </c:pt>
                <c:pt idx="9">
                  <c:v>Accessibility features of content</c:v>
                </c:pt>
                <c:pt idx="10">
                  <c:v>Gambling advertising is shown</c:v>
                </c:pt>
              </c:strCache>
            </c:strRef>
          </c:cat>
          <c:val>
            <c:numRef>
              <c:f>Sheet1!$D$2:$D$12</c:f>
              <c:numCache>
                <c:formatCode>0</c:formatCode>
                <c:ptCount val="11"/>
                <c:pt idx="0">
                  <c:v>49.048488952930001</c:v>
                </c:pt>
                <c:pt idx="1">
                  <c:v>62.615249199239997</c:v>
                </c:pt>
                <c:pt idx="2">
                  <c:v>66.334303308209996</c:v>
                </c:pt>
                <c:pt idx="3">
                  <c:v>66.925310671920002</c:v>
                </c:pt>
                <c:pt idx="4">
                  <c:v>67.855616693149997</c:v>
                </c:pt>
                <c:pt idx="5">
                  <c:v>68.208138292610002</c:v>
                </c:pt>
                <c:pt idx="6">
                  <c:v>70.914078188009995</c:v>
                </c:pt>
                <c:pt idx="7">
                  <c:v>69.365013145020001</c:v>
                </c:pt>
                <c:pt idx="8">
                  <c:v>77.084266578170002</c:v>
                </c:pt>
                <c:pt idx="9">
                  <c:v>86.887296728780001</c:v>
                </c:pt>
                <c:pt idx="10">
                  <c:v>54.815623399460002</c:v>
                </c:pt>
              </c:numCache>
            </c:numRef>
          </c:val>
          <c:extLst>
            <c:ext xmlns:c16="http://schemas.microsoft.com/office/drawing/2014/chart" uri="{C3380CC4-5D6E-409C-BE32-E72D297353CC}">
              <c16:uniqueId val="{00000003-007B-472A-B272-B73F6E1F8B88}"/>
            </c:ext>
          </c:extLst>
        </c:ser>
        <c:ser>
          <c:idx val="3"/>
          <c:order val="3"/>
          <c:tx>
            <c:strRef>
              <c:f>Sheet1!$E$1</c:f>
              <c:strCache>
                <c:ptCount val="1"/>
                <c:pt idx="0">
                  <c:v>Watch a little bit more</c:v>
                </c:pt>
              </c:strCache>
            </c:strRef>
          </c:tx>
          <c:spPr>
            <a:solidFill>
              <a:srgbClr val="9B2CB8"/>
            </a:solidFill>
            <a:ln>
              <a:noFill/>
            </a:ln>
            <a:effectLst/>
          </c:spPr>
          <c:invertIfNegative val="0"/>
          <c:dLbls>
            <c:dLbl>
              <c:idx val="9"/>
              <c:layout>
                <c:manualLayout>
                  <c:x val="-2.385303077172443E-3"/>
                  <c:y val="6.5878727802711655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07B-472A-B272-B73F6E1F8B88}"/>
                </c:ext>
              </c:extLst>
            </c:dLbl>
            <c:dLbl>
              <c:idx val="10"/>
              <c:delete val="1"/>
              <c:extLst>
                <c:ext xmlns:c15="http://schemas.microsoft.com/office/drawing/2012/chart" uri="{CE6537A1-D6FC-4f65-9D91-7224C49458BB}"/>
                <c:ext xmlns:c16="http://schemas.microsoft.com/office/drawing/2014/chart" uri="{C3380CC4-5D6E-409C-BE32-E72D297353CC}">
                  <c16:uniqueId val="{00000004-5D54-4D40-8641-8873DC16302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Free to watch</c:v>
                </c:pt>
                <c:pt idx="1">
                  <c:v>The content shown is in high quality</c:v>
                </c:pt>
                <c:pt idx="2">
                  <c:v>Australian content is shown</c:v>
                </c:pt>
                <c:pt idx="3">
                  <c:v>Game/event highlights are shown</c:v>
                </c:pt>
                <c:pt idx="4">
                  <c:v>International content is shown</c:v>
                </c:pt>
                <c:pt idx="5">
                  <c:v>Women’s sport content is shown</c:v>
                </c:pt>
                <c:pt idx="6">
                  <c:v>There are features such as additional content, 
analysis, or preferred commentators</c:v>
                </c:pt>
                <c:pt idx="7">
                  <c:v>Lesser known or specialised 
sports content is shown</c:v>
                </c:pt>
                <c:pt idx="8">
                  <c:v>Para-sports content is shown</c:v>
                </c:pt>
                <c:pt idx="9">
                  <c:v>Accessibility features of content</c:v>
                </c:pt>
                <c:pt idx="10">
                  <c:v>Gambling advertising is shown</c:v>
                </c:pt>
              </c:strCache>
            </c:strRef>
          </c:cat>
          <c:val>
            <c:numRef>
              <c:f>Sheet1!$E$2:$E$12</c:f>
              <c:numCache>
                <c:formatCode>0</c:formatCode>
                <c:ptCount val="11"/>
                <c:pt idx="0">
                  <c:v>22.35235262226</c:v>
                </c:pt>
                <c:pt idx="1">
                  <c:v>21.658188700499998</c:v>
                </c:pt>
                <c:pt idx="2">
                  <c:v>20.05401879695</c:v>
                </c:pt>
                <c:pt idx="3">
                  <c:v>20.533725088810002</c:v>
                </c:pt>
                <c:pt idx="4">
                  <c:v>18.41553796765</c:v>
                </c:pt>
                <c:pt idx="5">
                  <c:v>17.031686677029999</c:v>
                </c:pt>
                <c:pt idx="6">
                  <c:v>15.793712955879998</c:v>
                </c:pt>
                <c:pt idx="7">
                  <c:v>14.393887859019999</c:v>
                </c:pt>
                <c:pt idx="8">
                  <c:v>10.739731395300002</c:v>
                </c:pt>
                <c:pt idx="9">
                  <c:v>5.5453941138489995</c:v>
                </c:pt>
                <c:pt idx="10">
                  <c:v>0.88133746716150008</c:v>
                </c:pt>
              </c:numCache>
            </c:numRef>
          </c:val>
          <c:extLst>
            <c:ext xmlns:c16="http://schemas.microsoft.com/office/drawing/2014/chart" uri="{C3380CC4-5D6E-409C-BE32-E72D297353CC}">
              <c16:uniqueId val="{00000005-007B-472A-B272-B73F6E1F8B88}"/>
            </c:ext>
          </c:extLst>
        </c:ser>
        <c:ser>
          <c:idx val="4"/>
          <c:order val="4"/>
          <c:tx>
            <c:strRef>
              <c:f>Sheet1!$F$1</c:f>
              <c:strCache>
                <c:ptCount val="1"/>
                <c:pt idx="0">
                  <c:v>Watch a lot more</c:v>
                </c:pt>
              </c:strCache>
            </c:strRef>
          </c:tx>
          <c:spPr>
            <a:solidFill>
              <a:srgbClr val="5AC0E7"/>
            </a:solidFill>
            <a:ln>
              <a:noFill/>
            </a:ln>
            <a:effectLst/>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00-5D54-4D40-8641-8873DC163027}"/>
                </c:ext>
              </c:extLst>
            </c:dLbl>
            <c:dLbl>
              <c:idx val="8"/>
              <c:delete val="1"/>
              <c:extLst>
                <c:ext xmlns:c15="http://schemas.microsoft.com/office/drawing/2012/chart" uri="{CE6537A1-D6FC-4f65-9D91-7224C49458BB}"/>
                <c:ext xmlns:c16="http://schemas.microsoft.com/office/drawing/2014/chart" uri="{C3380CC4-5D6E-409C-BE32-E72D297353CC}">
                  <c16:uniqueId val="{00000001-5D54-4D40-8641-8873DC163027}"/>
                </c:ext>
              </c:extLst>
            </c:dLbl>
            <c:dLbl>
              <c:idx val="9"/>
              <c:delete val="1"/>
              <c:extLst>
                <c:ext xmlns:c15="http://schemas.microsoft.com/office/drawing/2012/chart" uri="{CE6537A1-D6FC-4f65-9D91-7224C49458BB}"/>
                <c:ext xmlns:c16="http://schemas.microsoft.com/office/drawing/2014/chart" uri="{C3380CC4-5D6E-409C-BE32-E72D297353CC}">
                  <c16:uniqueId val="{00000002-5D54-4D40-8641-8873DC163027}"/>
                </c:ext>
              </c:extLst>
            </c:dLbl>
            <c:dLbl>
              <c:idx val="10"/>
              <c:delete val="1"/>
              <c:extLst>
                <c:ext xmlns:c15="http://schemas.microsoft.com/office/drawing/2012/chart" uri="{CE6537A1-D6FC-4f65-9D91-7224C49458BB}"/>
                <c:ext xmlns:c16="http://schemas.microsoft.com/office/drawing/2014/chart" uri="{C3380CC4-5D6E-409C-BE32-E72D297353CC}">
                  <c16:uniqueId val="{00000003-5D54-4D40-8641-8873DC16302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Free to watch</c:v>
                </c:pt>
                <c:pt idx="1">
                  <c:v>The content shown is in high quality</c:v>
                </c:pt>
                <c:pt idx="2">
                  <c:v>Australian content is shown</c:v>
                </c:pt>
                <c:pt idx="3">
                  <c:v>Game/event highlights are shown</c:v>
                </c:pt>
                <c:pt idx="4">
                  <c:v>International content is shown</c:v>
                </c:pt>
                <c:pt idx="5">
                  <c:v>Women’s sport content is shown</c:v>
                </c:pt>
                <c:pt idx="6">
                  <c:v>There are features such as additional content, 
analysis, or preferred commentators</c:v>
                </c:pt>
                <c:pt idx="7">
                  <c:v>Lesser known or specialised 
sports content is shown</c:v>
                </c:pt>
                <c:pt idx="8">
                  <c:v>Para-sports content is shown</c:v>
                </c:pt>
                <c:pt idx="9">
                  <c:v>Accessibility features of content</c:v>
                </c:pt>
                <c:pt idx="10">
                  <c:v>Gambling advertising is shown</c:v>
                </c:pt>
              </c:strCache>
            </c:strRef>
          </c:cat>
          <c:val>
            <c:numRef>
              <c:f>Sheet1!$F$2:$F$12</c:f>
              <c:numCache>
                <c:formatCode>0</c:formatCode>
                <c:ptCount val="11"/>
                <c:pt idx="0">
                  <c:v>25.40227693357</c:v>
                </c:pt>
                <c:pt idx="1">
                  <c:v>12.251118743859999</c:v>
                </c:pt>
                <c:pt idx="2">
                  <c:v>10.17986833744</c:v>
                </c:pt>
                <c:pt idx="3">
                  <c:v>6.7880473448160004</c:v>
                </c:pt>
                <c:pt idx="4">
                  <c:v>8.1047607942119999</c:v>
                </c:pt>
                <c:pt idx="5">
                  <c:v>6.7098009197699993</c:v>
                </c:pt>
                <c:pt idx="6">
                  <c:v>4.5876519360000003</c:v>
                </c:pt>
                <c:pt idx="7">
                  <c:v>3.783906873516</c:v>
                </c:pt>
                <c:pt idx="8">
                  <c:v>3.3646000207189997</c:v>
                </c:pt>
                <c:pt idx="9">
                  <c:v>1.9947512017289999</c:v>
                </c:pt>
                <c:pt idx="10">
                  <c:v>0.63030210569459999</c:v>
                </c:pt>
              </c:numCache>
            </c:numRef>
          </c:val>
          <c:extLst>
            <c:ext xmlns:c16="http://schemas.microsoft.com/office/drawing/2014/chart" uri="{C3380CC4-5D6E-409C-BE32-E72D297353CC}">
              <c16:uniqueId val="{00000000-F18C-4751-A83D-7662D16C8164}"/>
            </c:ext>
          </c:extLst>
        </c:ser>
        <c:dLbls>
          <c:showLegendKey val="0"/>
          <c:showVal val="0"/>
          <c:showCatName val="0"/>
          <c:showSerName val="0"/>
          <c:showPercent val="0"/>
          <c:showBubbleSize val="0"/>
        </c:dLbls>
        <c:gapWidth val="100"/>
        <c:overlap val="100"/>
        <c:axId val="191480808"/>
        <c:axId val="191479240"/>
      </c:barChart>
      <c:valAx>
        <c:axId val="191479240"/>
        <c:scaling>
          <c:orientation val="minMax"/>
        </c:scaling>
        <c:delete val="1"/>
        <c:axPos val="b"/>
        <c:numFmt formatCode="0%" sourceLinked="1"/>
        <c:majorTickMark val="out"/>
        <c:minorTickMark val="none"/>
        <c:tickLblPos val="nextTo"/>
        <c:crossAx val="191480808"/>
        <c:crosses val="max"/>
        <c:crossBetween val="between"/>
        <c:majorUnit val="0.2"/>
      </c:valAx>
      <c:catAx>
        <c:axId val="19148080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479240"/>
        <c:crosses val="autoZero"/>
        <c:auto val="1"/>
        <c:lblAlgn val="ctr"/>
        <c:lblOffset val="100"/>
        <c:noMultiLvlLbl val="0"/>
      </c:catAx>
      <c:spPr>
        <a:noFill/>
        <a:ln>
          <a:noFill/>
        </a:ln>
        <a:effectLst/>
      </c:spPr>
    </c:plotArea>
    <c:legend>
      <c:legendPos val="b"/>
      <c:layout>
        <c:manualLayout>
          <c:xMode val="edge"/>
          <c:yMode val="edge"/>
          <c:x val="0.50000339479467648"/>
          <c:y val="1.5831952565147345E-2"/>
          <c:w val="0.49999660520532357"/>
          <c:h val="9.770362877955360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23214501572731"/>
          <c:y val="9.8562204826479372E-2"/>
          <c:w val="0.52176785498427269"/>
          <c:h val="0.84581741184339576"/>
        </c:manualLayout>
      </c:layout>
      <c:barChart>
        <c:barDir val="bar"/>
        <c:grouping val="clustered"/>
        <c:varyColors val="0"/>
        <c:ser>
          <c:idx val="0"/>
          <c:order val="0"/>
          <c:tx>
            <c:strRef>
              <c:f>Sheet1!$B$1</c:f>
              <c:strCache>
                <c:ptCount val="1"/>
                <c:pt idx="0">
                  <c:v>2023</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Free video streaming services</c:v>
                </c:pt>
                <c:pt idx="1">
                  <c:v>Commercial free-to-air TV, excluding on-demand</c:v>
                </c:pt>
                <c:pt idx="2">
                  <c:v>Other websites or apps</c:v>
                </c:pt>
                <c:pt idx="3">
                  <c:v>Commercial free-to-air on-demand TV</c:v>
                </c:pt>
                <c:pt idx="4">
                  <c:v>Publicly owned free-to-air TV, excluding on-demand</c:v>
                </c:pt>
                <c:pt idx="5">
                  <c:v>Online subscription services</c:v>
                </c:pt>
                <c:pt idx="6">
                  <c:v>Publicly owned free-to-air on-demand TV</c:v>
                </c:pt>
                <c:pt idx="7">
                  <c:v>Pay TV</c:v>
                </c:pt>
                <c:pt idx="8">
                  <c:v>Sports specific website or app</c:v>
                </c:pt>
                <c:pt idx="9">
                  <c:v>Pay-per-view services</c:v>
                </c:pt>
                <c:pt idx="10">
                  <c:v>None of these</c:v>
                </c:pt>
              </c:strCache>
            </c:strRef>
          </c:cat>
          <c:val>
            <c:numRef>
              <c:f>Sheet1!$B$2:$B$12</c:f>
              <c:numCache>
                <c:formatCode>0</c:formatCode>
                <c:ptCount val="11"/>
                <c:pt idx="0">
                  <c:v>45.247195994979997</c:v>
                </c:pt>
                <c:pt idx="1">
                  <c:v>40.38306309923</c:v>
                </c:pt>
                <c:pt idx="2">
                  <c:v>38.710197218970002</c:v>
                </c:pt>
                <c:pt idx="3">
                  <c:v>21.238089741949999</c:v>
                </c:pt>
                <c:pt idx="4">
                  <c:v>20.825550658499999</c:v>
                </c:pt>
                <c:pt idx="5">
                  <c:v>19.755893719029999</c:v>
                </c:pt>
                <c:pt idx="6">
                  <c:v>16.538445654170001</c:v>
                </c:pt>
                <c:pt idx="7">
                  <c:v>11.476687607600001</c:v>
                </c:pt>
                <c:pt idx="8">
                  <c:v>10.27736829973</c:v>
                </c:pt>
                <c:pt idx="9">
                  <c:v>0.83398293156379999</c:v>
                </c:pt>
                <c:pt idx="10">
                  <c:v>8.3869061694940008</c:v>
                </c:pt>
              </c:numCache>
            </c:numRef>
          </c:val>
          <c:extLst>
            <c:ext xmlns:c16="http://schemas.microsoft.com/office/drawing/2014/chart" uri="{C3380CC4-5D6E-409C-BE32-E72D297353CC}">
              <c16:uniqueId val="{00000006-2ACC-4B48-9E5B-86744AA901B3}"/>
            </c:ext>
          </c:extLst>
        </c:ser>
        <c:ser>
          <c:idx val="1"/>
          <c:order val="1"/>
          <c:tx>
            <c:strRef>
              <c:f>Sheet1!$C$1</c:f>
              <c:strCache>
                <c:ptCount val="1"/>
                <c:pt idx="0">
                  <c:v>2022</c:v>
                </c:pt>
              </c:strCache>
            </c:strRef>
          </c:tx>
          <c:spPr>
            <a:solidFill>
              <a:srgbClr val="1F698E"/>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D9C-48C5-B7E1-96D3E266F1C0}"/>
                </c:ext>
              </c:extLst>
            </c:dLbl>
            <c:dLbl>
              <c:idx val="1"/>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D9C-48C5-B7E1-96D3E266F1C0}"/>
                </c:ext>
              </c:extLst>
            </c:dLbl>
            <c:dLbl>
              <c:idx val="4"/>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D9C-48C5-B7E1-96D3E266F1C0}"/>
                </c:ext>
              </c:extLst>
            </c:dLbl>
            <c:dLbl>
              <c:idx val="5"/>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D9C-48C5-B7E1-96D3E266F1C0}"/>
                </c:ext>
              </c:extLst>
            </c:dLbl>
            <c:dLbl>
              <c:idx val="6"/>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D9C-48C5-B7E1-96D3E266F1C0}"/>
                </c:ext>
              </c:extLst>
            </c:dLbl>
            <c:dLbl>
              <c:idx val="7"/>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A0B-4B37-A458-D2D8A3EAEDA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Free video streaming services</c:v>
                </c:pt>
                <c:pt idx="1">
                  <c:v>Commercial free-to-air TV, excluding on-demand</c:v>
                </c:pt>
                <c:pt idx="2">
                  <c:v>Other websites or apps</c:v>
                </c:pt>
                <c:pt idx="3">
                  <c:v>Commercial free-to-air on-demand TV</c:v>
                </c:pt>
                <c:pt idx="4">
                  <c:v>Publicly owned free-to-air TV, excluding on-demand</c:v>
                </c:pt>
                <c:pt idx="5">
                  <c:v>Online subscription services</c:v>
                </c:pt>
                <c:pt idx="6">
                  <c:v>Publicly owned free-to-air on-demand TV</c:v>
                </c:pt>
                <c:pt idx="7">
                  <c:v>Pay TV</c:v>
                </c:pt>
                <c:pt idx="8">
                  <c:v>Sports specific website or app</c:v>
                </c:pt>
                <c:pt idx="9">
                  <c:v>Pay-per-view services</c:v>
                </c:pt>
                <c:pt idx="10">
                  <c:v>None of these</c:v>
                </c:pt>
              </c:strCache>
            </c:strRef>
          </c:cat>
          <c:val>
            <c:numRef>
              <c:f>Sheet1!$C$2:$C$12</c:f>
              <c:numCache>
                <c:formatCode>0</c:formatCode>
                <c:ptCount val="11"/>
                <c:pt idx="0">
                  <c:v>43.032780002319996</c:v>
                </c:pt>
                <c:pt idx="1">
                  <c:v>42.612118187789996</c:v>
                </c:pt>
                <c:pt idx="2">
                  <c:v>21.850246984550001</c:v>
                </c:pt>
                <c:pt idx="3">
                  <c:v>19.93134877484</c:v>
                </c:pt>
                <c:pt idx="4">
                  <c:v>21.95967876349</c:v>
                </c:pt>
                <c:pt idx="5">
                  <c:v>14.59603177232</c:v>
                </c:pt>
                <c:pt idx="6">
                  <c:v>15.717294348739999</c:v>
                </c:pt>
                <c:pt idx="7">
                  <c:v>13.181000142759999</c:v>
                </c:pt>
                <c:pt idx="8">
                  <c:v>9.0533009817990013</c:v>
                </c:pt>
                <c:pt idx="9" formatCode="0.0">
                  <c:v>0.68146583798060001</c:v>
                </c:pt>
                <c:pt idx="10">
                  <c:v>10.33424002017</c:v>
                </c:pt>
              </c:numCache>
            </c:numRef>
          </c:val>
          <c:extLst>
            <c:ext xmlns:c16="http://schemas.microsoft.com/office/drawing/2014/chart" uri="{C3380CC4-5D6E-409C-BE32-E72D297353CC}">
              <c16:uniqueId val="{00000000-6BF0-49E3-9D6D-F15563F8400A}"/>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55"/>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39395669291338"/>
          <c:y val="0.16243454399403401"/>
          <c:w val="0.64539606299212604"/>
          <c:h val="0.78538093935160402"/>
        </c:manualLayout>
      </c:layout>
      <c:barChart>
        <c:barDir val="bar"/>
        <c:grouping val="stacked"/>
        <c:varyColors val="0"/>
        <c:ser>
          <c:idx val="0"/>
          <c:order val="0"/>
          <c:tx>
            <c:strRef>
              <c:f>Sheet1!$B$1</c:f>
              <c:strCache>
                <c:ptCount val="1"/>
                <c:pt idx="0">
                  <c:v>Strongly disagree</c:v>
                </c:pt>
              </c:strCache>
            </c:strRef>
          </c:tx>
          <c:spPr>
            <a:solidFill>
              <a:srgbClr val="128266"/>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0-A38C-4C9A-B53A-0DEF5B90E602}"/>
                </c:ext>
              </c:extLst>
            </c:dLbl>
            <c:dLbl>
              <c:idx val="6"/>
              <c:delete val="1"/>
              <c:extLst>
                <c:ext xmlns:c15="http://schemas.microsoft.com/office/drawing/2012/chart" uri="{CE6537A1-D6FC-4f65-9D91-7224C49458BB}"/>
                <c:ext xmlns:c16="http://schemas.microsoft.com/office/drawing/2014/chart" uri="{C3380CC4-5D6E-409C-BE32-E72D297353CC}">
                  <c16:uniqueId val="{00000001-A38C-4C9A-B53A-0DEF5B90E602}"/>
                </c:ext>
              </c:extLst>
            </c:dLbl>
            <c:dLbl>
              <c:idx val="7"/>
              <c:delete val="1"/>
              <c:extLst>
                <c:ext xmlns:c15="http://schemas.microsoft.com/office/drawing/2012/chart" uri="{CE6537A1-D6FC-4f65-9D91-7224C49458BB}"/>
                <c:ext xmlns:c16="http://schemas.microsoft.com/office/drawing/2014/chart" uri="{C3380CC4-5D6E-409C-BE32-E72D297353CC}">
                  <c16:uniqueId val="{00000002-A38C-4C9A-B53A-0DEF5B90E602}"/>
                </c:ext>
              </c:extLst>
            </c:dLbl>
            <c:dLbl>
              <c:idx val="8"/>
              <c:delete val="1"/>
              <c:extLst>
                <c:ext xmlns:c15="http://schemas.microsoft.com/office/drawing/2012/chart" uri="{CE6537A1-D6FC-4f65-9D91-7224C49458BB}"/>
                <c:ext xmlns:c16="http://schemas.microsoft.com/office/drawing/2014/chart" uri="{C3380CC4-5D6E-409C-BE32-E72D297353CC}">
                  <c16:uniqueId val="{00000003-A38C-4C9A-B53A-0DEF5B90E602}"/>
                </c:ext>
              </c:extLst>
            </c:dLbl>
            <c:dLbl>
              <c:idx val="9"/>
              <c:delete val="1"/>
              <c:extLst>
                <c:ext xmlns:c15="http://schemas.microsoft.com/office/drawing/2012/chart" uri="{CE6537A1-D6FC-4f65-9D91-7224C49458BB}"/>
                <c:ext xmlns:c16="http://schemas.microsoft.com/office/drawing/2014/chart" uri="{C3380CC4-5D6E-409C-BE32-E72D297353CC}">
                  <c16:uniqueId val="{00000004-A38C-4C9A-B53A-0DEF5B90E60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Pay-per-view services</c:v>
                </c:pt>
                <c:pt idx="1">
                  <c:v>Other websites or apps</c:v>
                </c:pt>
                <c:pt idx="2">
                  <c:v>Sports specific website or app</c:v>
                </c:pt>
                <c:pt idx="3">
                  <c:v>Commercial free-to-air TV, excluding on-demand</c:v>
                </c:pt>
                <c:pt idx="4">
                  <c:v>Free video streaming services</c:v>
                </c:pt>
                <c:pt idx="5">
                  <c:v>Pay TV</c:v>
                </c:pt>
                <c:pt idx="6">
                  <c:v>Online subscription services</c:v>
                </c:pt>
                <c:pt idx="7">
                  <c:v>Publicly owned free-to-air TV, excluding on-demand</c:v>
                </c:pt>
                <c:pt idx="8">
                  <c:v>Commercial free-to-air on-demand TV</c:v>
                </c:pt>
                <c:pt idx="9">
                  <c:v>Publicly owned free-to-air on-demand TV</c:v>
                </c:pt>
              </c:strCache>
            </c:strRef>
          </c:cat>
          <c:val>
            <c:numRef>
              <c:f>Sheet1!$B$2:$B$11</c:f>
              <c:numCache>
                <c:formatCode>0</c:formatCode>
                <c:ptCount val="10"/>
                <c:pt idx="0">
                  <c:v>20.723064956529999</c:v>
                </c:pt>
                <c:pt idx="1">
                  <c:v>7.096598084051001</c:v>
                </c:pt>
                <c:pt idx="2">
                  <c:v>5.4580287871830002</c:v>
                </c:pt>
                <c:pt idx="3">
                  <c:v>4.0292037231939997</c:v>
                </c:pt>
                <c:pt idx="4">
                  <c:v>4.5625078029540003</c:v>
                </c:pt>
                <c:pt idx="5">
                  <c:v>6.2666730172979994</c:v>
                </c:pt>
                <c:pt idx="6">
                  <c:v>4.003670681509</c:v>
                </c:pt>
                <c:pt idx="7">
                  <c:v>3.5138539564800002</c:v>
                </c:pt>
                <c:pt idx="8">
                  <c:v>1.405970620263</c:v>
                </c:pt>
                <c:pt idx="9">
                  <c:v>3.1730341419589996</c:v>
                </c:pt>
              </c:numCache>
            </c:numRef>
          </c:val>
          <c:extLst>
            <c:ext xmlns:c16="http://schemas.microsoft.com/office/drawing/2014/chart" uri="{C3380CC4-5D6E-409C-BE32-E72D297353CC}">
              <c16:uniqueId val="{00000000-CC35-47A2-8EF7-13E4ED86E69F}"/>
            </c:ext>
          </c:extLst>
        </c:ser>
        <c:ser>
          <c:idx val="1"/>
          <c:order val="1"/>
          <c:tx>
            <c:strRef>
              <c:f>Sheet1!$C$1</c:f>
              <c:strCache>
                <c:ptCount val="1"/>
                <c:pt idx="0">
                  <c:v>Disagree</c:v>
                </c:pt>
              </c:strCache>
            </c:strRef>
          </c:tx>
          <c:spPr>
            <a:solidFill>
              <a:srgbClr val="1CC49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Pay-per-view services</c:v>
                </c:pt>
                <c:pt idx="1">
                  <c:v>Other websites or apps</c:v>
                </c:pt>
                <c:pt idx="2">
                  <c:v>Sports specific website or app</c:v>
                </c:pt>
                <c:pt idx="3">
                  <c:v>Commercial free-to-air TV, excluding on-demand</c:v>
                </c:pt>
                <c:pt idx="4">
                  <c:v>Free video streaming services</c:v>
                </c:pt>
                <c:pt idx="5">
                  <c:v>Pay TV</c:v>
                </c:pt>
                <c:pt idx="6">
                  <c:v>Online subscription services</c:v>
                </c:pt>
                <c:pt idx="7">
                  <c:v>Publicly owned free-to-air TV, excluding on-demand</c:v>
                </c:pt>
                <c:pt idx="8">
                  <c:v>Commercial free-to-air on-demand TV</c:v>
                </c:pt>
                <c:pt idx="9">
                  <c:v>Publicly owned free-to-air on-demand TV</c:v>
                </c:pt>
              </c:strCache>
            </c:strRef>
          </c:cat>
          <c:val>
            <c:numRef>
              <c:f>Sheet1!$C$2:$C$11</c:f>
              <c:numCache>
                <c:formatCode>0</c:formatCode>
                <c:ptCount val="10"/>
                <c:pt idx="0">
                  <c:v>11.903714861719999</c:v>
                </c:pt>
                <c:pt idx="1">
                  <c:v>18.653083972480001</c:v>
                </c:pt>
                <c:pt idx="2">
                  <c:v>16.635742127819999</c:v>
                </c:pt>
                <c:pt idx="3">
                  <c:v>13.52443019299</c:v>
                </c:pt>
                <c:pt idx="4">
                  <c:v>12.632125956340001</c:v>
                </c:pt>
                <c:pt idx="5">
                  <c:v>10.679159631079999</c:v>
                </c:pt>
                <c:pt idx="6">
                  <c:v>10.210571551880001</c:v>
                </c:pt>
                <c:pt idx="7">
                  <c:v>8.9290121830200011</c:v>
                </c:pt>
                <c:pt idx="8">
                  <c:v>9.3046484096109996</c:v>
                </c:pt>
                <c:pt idx="9">
                  <c:v>6.5065610278919994</c:v>
                </c:pt>
              </c:numCache>
            </c:numRef>
          </c:val>
          <c:extLst>
            <c:ext xmlns:c16="http://schemas.microsoft.com/office/drawing/2014/chart" uri="{C3380CC4-5D6E-409C-BE32-E72D297353CC}">
              <c16:uniqueId val="{00000001-CC35-47A2-8EF7-13E4ED86E69F}"/>
            </c:ext>
          </c:extLst>
        </c:ser>
        <c:ser>
          <c:idx val="2"/>
          <c:order val="2"/>
          <c:tx>
            <c:strRef>
              <c:f>Sheet1!$D$1</c:f>
              <c:strCache>
                <c:ptCount val="1"/>
                <c:pt idx="0">
                  <c:v>Neither agree or disagree</c:v>
                </c:pt>
              </c:strCache>
            </c:strRef>
          </c:tx>
          <c:spPr>
            <a:solidFill>
              <a:srgbClr val="94949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Pay-per-view services</c:v>
                </c:pt>
                <c:pt idx="1">
                  <c:v>Other websites or apps</c:v>
                </c:pt>
                <c:pt idx="2">
                  <c:v>Sports specific website or app</c:v>
                </c:pt>
                <c:pt idx="3">
                  <c:v>Commercial free-to-air TV, excluding on-demand</c:v>
                </c:pt>
                <c:pt idx="4">
                  <c:v>Free video streaming services</c:v>
                </c:pt>
                <c:pt idx="5">
                  <c:v>Pay TV</c:v>
                </c:pt>
                <c:pt idx="6">
                  <c:v>Online subscription services</c:v>
                </c:pt>
                <c:pt idx="7">
                  <c:v>Publicly owned free-to-air TV, excluding on-demand</c:v>
                </c:pt>
                <c:pt idx="8">
                  <c:v>Commercial free-to-air on-demand TV</c:v>
                </c:pt>
                <c:pt idx="9">
                  <c:v>Publicly owned free-to-air on-demand TV</c:v>
                </c:pt>
              </c:strCache>
            </c:strRef>
          </c:cat>
          <c:val>
            <c:numRef>
              <c:f>Sheet1!$D$2:$D$11</c:f>
              <c:numCache>
                <c:formatCode>0</c:formatCode>
                <c:ptCount val="10"/>
                <c:pt idx="0">
                  <c:v>37.552571750090003</c:v>
                </c:pt>
                <c:pt idx="1">
                  <c:v>43.122724973179999</c:v>
                </c:pt>
                <c:pt idx="2">
                  <c:v>41.089833405370001</c:v>
                </c:pt>
                <c:pt idx="3">
                  <c:v>45.93704762027</c:v>
                </c:pt>
                <c:pt idx="4">
                  <c:v>46.553057980639998</c:v>
                </c:pt>
                <c:pt idx="5">
                  <c:v>49.007102191990001</c:v>
                </c:pt>
                <c:pt idx="6">
                  <c:v>44.23240179135</c:v>
                </c:pt>
                <c:pt idx="7">
                  <c:v>51.023649399699998</c:v>
                </c:pt>
                <c:pt idx="8">
                  <c:v>50.45460711242</c:v>
                </c:pt>
                <c:pt idx="9">
                  <c:v>52.028671631839998</c:v>
                </c:pt>
              </c:numCache>
            </c:numRef>
          </c:val>
          <c:extLst>
            <c:ext xmlns:c16="http://schemas.microsoft.com/office/drawing/2014/chart" uri="{C3380CC4-5D6E-409C-BE32-E72D297353CC}">
              <c16:uniqueId val="{00000002-CC35-47A2-8EF7-13E4ED86E69F}"/>
            </c:ext>
          </c:extLst>
        </c:ser>
        <c:ser>
          <c:idx val="3"/>
          <c:order val="3"/>
          <c:tx>
            <c:strRef>
              <c:f>Sheet1!$E$1</c:f>
              <c:strCache>
                <c:ptCount val="1"/>
                <c:pt idx="0">
                  <c:v>Agree</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Pay-per-view services</c:v>
                </c:pt>
                <c:pt idx="1">
                  <c:v>Other websites or apps</c:v>
                </c:pt>
                <c:pt idx="2">
                  <c:v>Sports specific website or app</c:v>
                </c:pt>
                <c:pt idx="3">
                  <c:v>Commercial free-to-air TV, excluding on-demand</c:v>
                </c:pt>
                <c:pt idx="4">
                  <c:v>Free video streaming services</c:v>
                </c:pt>
                <c:pt idx="5">
                  <c:v>Pay TV</c:v>
                </c:pt>
                <c:pt idx="6">
                  <c:v>Online subscription services</c:v>
                </c:pt>
                <c:pt idx="7">
                  <c:v>Publicly owned free-to-air TV, excluding on-demand</c:v>
                </c:pt>
                <c:pt idx="8">
                  <c:v>Commercial free-to-air on-demand TV</c:v>
                </c:pt>
                <c:pt idx="9">
                  <c:v>Publicly owned free-to-air on-demand TV</c:v>
                </c:pt>
              </c:strCache>
            </c:strRef>
          </c:cat>
          <c:val>
            <c:numRef>
              <c:f>Sheet1!$E$2:$E$11</c:f>
              <c:numCache>
                <c:formatCode>0</c:formatCode>
                <c:ptCount val="10"/>
                <c:pt idx="0">
                  <c:v>24.63225925966</c:v>
                </c:pt>
                <c:pt idx="1">
                  <c:v>28.55308599956</c:v>
                </c:pt>
                <c:pt idx="2">
                  <c:v>33.58766586942</c:v>
                </c:pt>
                <c:pt idx="3">
                  <c:v>33.80677540197</c:v>
                </c:pt>
                <c:pt idx="4">
                  <c:v>33.86223262243</c:v>
                </c:pt>
                <c:pt idx="5">
                  <c:v>31.779488590080003</c:v>
                </c:pt>
                <c:pt idx="6">
                  <c:v>38.32887992877</c:v>
                </c:pt>
                <c:pt idx="7">
                  <c:v>32.743178169490001</c:v>
                </c:pt>
                <c:pt idx="8">
                  <c:v>37.309719309999998</c:v>
                </c:pt>
                <c:pt idx="9">
                  <c:v>33.429416846420004</c:v>
                </c:pt>
              </c:numCache>
            </c:numRef>
          </c:val>
          <c:extLst>
            <c:ext xmlns:c16="http://schemas.microsoft.com/office/drawing/2014/chart" uri="{C3380CC4-5D6E-409C-BE32-E72D297353CC}">
              <c16:uniqueId val="{00000003-CC35-47A2-8EF7-13E4ED86E69F}"/>
            </c:ext>
          </c:extLst>
        </c:ser>
        <c:ser>
          <c:idx val="4"/>
          <c:order val="4"/>
          <c:tx>
            <c:strRef>
              <c:f>Sheet1!$F$1</c:f>
              <c:strCache>
                <c:ptCount val="1"/>
                <c:pt idx="0">
                  <c:v>Strongly agree</c:v>
                </c:pt>
              </c:strCache>
            </c:strRef>
          </c:tx>
          <c:spPr>
            <a:solidFill>
              <a:srgbClr val="5AC0E7"/>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C-A38C-4C9A-B53A-0DEF5B90E602}"/>
                </c:ext>
              </c:extLst>
            </c:dLbl>
            <c:dLbl>
              <c:idx val="2"/>
              <c:delete val="1"/>
              <c:extLst>
                <c:ext xmlns:c15="http://schemas.microsoft.com/office/drawing/2012/chart" uri="{CE6537A1-D6FC-4f65-9D91-7224C49458BB}"/>
                <c:ext xmlns:c16="http://schemas.microsoft.com/office/drawing/2014/chart" uri="{C3380CC4-5D6E-409C-BE32-E72D297353CC}">
                  <c16:uniqueId val="{0000000B-A38C-4C9A-B53A-0DEF5B90E602}"/>
                </c:ext>
              </c:extLst>
            </c:dLbl>
            <c:dLbl>
              <c:idx val="3"/>
              <c:delete val="1"/>
              <c:extLst>
                <c:ext xmlns:c15="http://schemas.microsoft.com/office/drawing/2012/chart" uri="{CE6537A1-D6FC-4f65-9D91-7224C49458BB}"/>
                <c:ext xmlns:c16="http://schemas.microsoft.com/office/drawing/2014/chart" uri="{C3380CC4-5D6E-409C-BE32-E72D297353CC}">
                  <c16:uniqueId val="{0000000A-A38C-4C9A-B53A-0DEF5B90E602}"/>
                </c:ext>
              </c:extLst>
            </c:dLbl>
            <c:dLbl>
              <c:idx val="4"/>
              <c:delete val="1"/>
              <c:extLst>
                <c:ext xmlns:c15="http://schemas.microsoft.com/office/drawing/2012/chart" uri="{CE6537A1-D6FC-4f65-9D91-7224C49458BB}"/>
                <c:ext xmlns:c16="http://schemas.microsoft.com/office/drawing/2014/chart" uri="{C3380CC4-5D6E-409C-BE32-E72D297353CC}">
                  <c16:uniqueId val="{00000009-A38C-4C9A-B53A-0DEF5B90E602}"/>
                </c:ext>
              </c:extLst>
            </c:dLbl>
            <c:dLbl>
              <c:idx val="5"/>
              <c:delete val="1"/>
              <c:extLst>
                <c:ext xmlns:c15="http://schemas.microsoft.com/office/drawing/2012/chart" uri="{CE6537A1-D6FC-4f65-9D91-7224C49458BB}"/>
                <c:ext xmlns:c16="http://schemas.microsoft.com/office/drawing/2014/chart" uri="{C3380CC4-5D6E-409C-BE32-E72D297353CC}">
                  <c16:uniqueId val="{00000008-A38C-4C9A-B53A-0DEF5B90E602}"/>
                </c:ext>
              </c:extLst>
            </c:dLbl>
            <c:dLbl>
              <c:idx val="6"/>
              <c:delete val="1"/>
              <c:extLst>
                <c:ext xmlns:c15="http://schemas.microsoft.com/office/drawing/2012/chart" uri="{CE6537A1-D6FC-4f65-9D91-7224C49458BB}"/>
                <c:ext xmlns:c16="http://schemas.microsoft.com/office/drawing/2014/chart" uri="{C3380CC4-5D6E-409C-BE32-E72D297353CC}">
                  <c16:uniqueId val="{00000007-A38C-4C9A-B53A-0DEF5B90E602}"/>
                </c:ext>
              </c:extLst>
            </c:dLbl>
            <c:dLbl>
              <c:idx val="7"/>
              <c:delete val="1"/>
              <c:extLst>
                <c:ext xmlns:c15="http://schemas.microsoft.com/office/drawing/2012/chart" uri="{CE6537A1-D6FC-4f65-9D91-7224C49458BB}"/>
                <c:ext xmlns:c16="http://schemas.microsoft.com/office/drawing/2014/chart" uri="{C3380CC4-5D6E-409C-BE32-E72D297353CC}">
                  <c16:uniqueId val="{00000006-A38C-4C9A-B53A-0DEF5B90E602}"/>
                </c:ext>
              </c:extLst>
            </c:dLbl>
            <c:dLbl>
              <c:idx val="8"/>
              <c:delete val="1"/>
              <c:extLst>
                <c:ext xmlns:c15="http://schemas.microsoft.com/office/drawing/2012/chart" uri="{CE6537A1-D6FC-4f65-9D91-7224C49458BB}"/>
                <c:ext xmlns:c16="http://schemas.microsoft.com/office/drawing/2014/chart" uri="{C3380CC4-5D6E-409C-BE32-E72D297353CC}">
                  <c16:uniqueId val="{00000005-A38C-4C9A-B53A-0DEF5B90E60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Pay-per-view services</c:v>
                </c:pt>
                <c:pt idx="1">
                  <c:v>Other websites or apps</c:v>
                </c:pt>
                <c:pt idx="2">
                  <c:v>Sports specific website or app</c:v>
                </c:pt>
                <c:pt idx="3">
                  <c:v>Commercial free-to-air TV, excluding on-demand</c:v>
                </c:pt>
                <c:pt idx="4">
                  <c:v>Free video streaming services</c:v>
                </c:pt>
                <c:pt idx="5">
                  <c:v>Pay TV</c:v>
                </c:pt>
                <c:pt idx="6">
                  <c:v>Online subscription services</c:v>
                </c:pt>
                <c:pt idx="7">
                  <c:v>Publicly owned free-to-air TV, excluding on-demand</c:v>
                </c:pt>
                <c:pt idx="8">
                  <c:v>Commercial free-to-air on-demand TV</c:v>
                </c:pt>
                <c:pt idx="9">
                  <c:v>Publicly owned free-to-air on-demand TV</c:v>
                </c:pt>
              </c:strCache>
            </c:strRef>
          </c:cat>
          <c:val>
            <c:numRef>
              <c:f>Sheet1!$F$2:$F$11</c:f>
              <c:numCache>
                <c:formatCode>0</c:formatCode>
                <c:ptCount val="10"/>
                <c:pt idx="0">
                  <c:v>5.1883891719920001</c:v>
                </c:pt>
                <c:pt idx="1">
                  <c:v>2.4519860506569997</c:v>
                </c:pt>
                <c:pt idx="2">
                  <c:v>3.2287298102120001</c:v>
                </c:pt>
                <c:pt idx="3">
                  <c:v>2.7025430615809998</c:v>
                </c:pt>
                <c:pt idx="4">
                  <c:v>2.127893229958</c:v>
                </c:pt>
                <c:pt idx="5">
                  <c:v>2.2675765695529999</c:v>
                </c:pt>
                <c:pt idx="6">
                  <c:v>3.2244760464960001</c:v>
                </c:pt>
                <c:pt idx="7">
                  <c:v>3.6830633054790001</c:v>
                </c:pt>
                <c:pt idx="8">
                  <c:v>1.525054547708</c:v>
                </c:pt>
                <c:pt idx="9">
                  <c:v>4.8623163518950001</c:v>
                </c:pt>
              </c:numCache>
            </c:numRef>
          </c:val>
          <c:extLst>
            <c:ext xmlns:c16="http://schemas.microsoft.com/office/drawing/2014/chart" uri="{C3380CC4-5D6E-409C-BE32-E72D297353CC}">
              <c16:uniqueId val="{00000004-CC35-47A2-8EF7-13E4ED86E69F}"/>
            </c:ext>
          </c:extLst>
        </c:ser>
        <c:dLbls>
          <c:showLegendKey val="0"/>
          <c:showVal val="0"/>
          <c:showCatName val="0"/>
          <c:showSerName val="0"/>
          <c:showPercent val="0"/>
          <c:showBubbleSize val="0"/>
        </c:dLbls>
        <c:gapWidth val="100"/>
        <c:overlap val="100"/>
        <c:axId val="191480808"/>
        <c:axId val="191479240"/>
      </c:barChart>
      <c:valAx>
        <c:axId val="191479240"/>
        <c:scaling>
          <c:orientation val="minMax"/>
          <c:max val="100"/>
        </c:scaling>
        <c:delete val="0"/>
        <c:axPos val="b"/>
        <c:numFmt formatCode="0" sourceLinked="1"/>
        <c:majorTickMark val="out"/>
        <c:minorTickMark val="none"/>
        <c:tickLblPos val="nextTo"/>
        <c:spPr>
          <a:noFill/>
          <a:ln>
            <a:solidFill>
              <a:srgbClr val="D9D9D9"/>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480808"/>
        <c:crosses val="max"/>
        <c:crossBetween val="between"/>
        <c:majorUnit val="20"/>
        <c:minorUnit val="10"/>
      </c:valAx>
      <c:catAx>
        <c:axId val="191480808"/>
        <c:scaling>
          <c:orientation val="maxMin"/>
        </c:scaling>
        <c:delete val="1"/>
        <c:axPos val="l"/>
        <c:numFmt formatCode="General" sourceLinked="1"/>
        <c:majorTickMark val="out"/>
        <c:minorTickMark val="none"/>
        <c:tickLblPos val="nextTo"/>
        <c:crossAx val="191479240"/>
        <c:crosses val="autoZero"/>
        <c:auto val="1"/>
        <c:lblAlgn val="ctr"/>
        <c:lblOffset val="100"/>
        <c:noMultiLvlLbl val="0"/>
      </c:catAx>
      <c:spPr>
        <a:noFill/>
        <a:ln>
          <a:noFill/>
        </a:ln>
        <a:effectLst/>
      </c:spPr>
    </c:plotArea>
    <c:legend>
      <c:legendPos val="b"/>
      <c:layout>
        <c:manualLayout>
          <c:xMode val="edge"/>
          <c:yMode val="edge"/>
          <c:x val="0.30692657480314955"/>
          <c:y val="7.5299385878499422E-2"/>
          <c:w val="0.69087066929133856"/>
          <c:h val="0.1058361525768903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977389221035787"/>
          <c:y val="0.10162221499920608"/>
          <c:w val="0.52176785498427269"/>
          <c:h val="0.84581741184339576"/>
        </c:manualLayout>
      </c:layout>
      <c:barChart>
        <c:barDir val="bar"/>
        <c:grouping val="clustered"/>
        <c:varyColors val="0"/>
        <c:ser>
          <c:idx val="0"/>
          <c:order val="0"/>
          <c:tx>
            <c:strRef>
              <c:f>Sheet1!$B$1</c:f>
              <c:strCache>
                <c:ptCount val="1"/>
                <c:pt idx="0">
                  <c:v>2023</c:v>
                </c:pt>
              </c:strCache>
            </c:strRef>
          </c:tx>
          <c:spPr>
            <a:solidFill>
              <a:srgbClr val="9B2CB8"/>
            </a:solidFill>
            <a:ln>
              <a:noFill/>
            </a:ln>
            <a:effectLst/>
          </c:spPr>
          <c:invertIfNegative val="0"/>
          <c:dLbls>
            <c:spPr>
              <a:noFill/>
              <a:ln>
                <a:noFill/>
              </a:ln>
              <a:effectLst/>
            </c:spPr>
            <c:txPr>
              <a:bodyPr rot="0" spcFirstLastPara="1" vertOverflow="ellipsis" vert="horz" wrap="square" lIns="38100" tIns="19050" rIns="38100" bIns="19050" anchor="t"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Commercial free-to-air TV, excluding on-demand</c:v>
                </c:pt>
                <c:pt idx="1">
                  <c:v>Online subscription services</c:v>
                </c:pt>
                <c:pt idx="2">
                  <c:v>Publicly owned free-to-air TV, excluding on-demand</c:v>
                </c:pt>
                <c:pt idx="3">
                  <c:v>Publicly owned free-to-air on-demand TV</c:v>
                </c:pt>
                <c:pt idx="4">
                  <c:v>Free video streaming services</c:v>
                </c:pt>
                <c:pt idx="5">
                  <c:v>Commercial free-to-air on-demand TV</c:v>
                </c:pt>
                <c:pt idx="6">
                  <c:v>Pay TV</c:v>
                </c:pt>
                <c:pt idx="7">
                  <c:v>Sports specific website or app</c:v>
                </c:pt>
                <c:pt idx="8">
                  <c:v>Pay-per-view services</c:v>
                </c:pt>
                <c:pt idx="9">
                  <c:v>None of these</c:v>
                </c:pt>
                <c:pt idx="10">
                  <c:v>Other websites or apps</c:v>
                </c:pt>
              </c:strCache>
            </c:strRef>
          </c:cat>
          <c:val>
            <c:numRef>
              <c:f>Sheet1!$B$2:$B$12</c:f>
              <c:numCache>
                <c:formatCode>0</c:formatCode>
                <c:ptCount val="11"/>
                <c:pt idx="0">
                  <c:v>34.40679790846</c:v>
                </c:pt>
                <c:pt idx="1">
                  <c:v>34.402627150420003</c:v>
                </c:pt>
                <c:pt idx="2">
                  <c:v>34.231707880290003</c:v>
                </c:pt>
                <c:pt idx="3">
                  <c:v>34.207440532909999</c:v>
                </c:pt>
                <c:pt idx="4">
                  <c:v>31.49524090073</c:v>
                </c:pt>
                <c:pt idx="5">
                  <c:v>29.18246258596</c:v>
                </c:pt>
                <c:pt idx="6">
                  <c:v>27.217233106549998</c:v>
                </c:pt>
                <c:pt idx="7">
                  <c:v>25.728675740579998</c:v>
                </c:pt>
                <c:pt idx="8">
                  <c:v>19.48961570418</c:v>
                </c:pt>
                <c:pt idx="9">
                  <c:v>18.242478426610003</c:v>
                </c:pt>
                <c:pt idx="10">
                  <c:v>14.742237622420001</c:v>
                </c:pt>
              </c:numCache>
            </c:numRef>
          </c:val>
          <c:extLst>
            <c:ext xmlns:c16="http://schemas.microsoft.com/office/drawing/2014/chart" uri="{C3380CC4-5D6E-409C-BE32-E72D297353CC}">
              <c16:uniqueId val="{00000006-2ACC-4B48-9E5B-86744AA901B3}"/>
            </c:ext>
          </c:extLst>
        </c:ser>
        <c:ser>
          <c:idx val="1"/>
          <c:order val="1"/>
          <c:tx>
            <c:strRef>
              <c:f>Sheet1!$C$1</c:f>
              <c:strCache>
                <c:ptCount val="1"/>
                <c:pt idx="0">
                  <c:v>2022</c:v>
                </c:pt>
              </c:strCache>
            </c:strRef>
          </c:tx>
          <c:spPr>
            <a:solidFill>
              <a:srgbClr val="1F698E"/>
            </a:solidFill>
            <a:ln>
              <a:noFill/>
            </a:ln>
            <a:effectLst/>
          </c:spPr>
          <c:invertIfNegative val="0"/>
          <c:dLbls>
            <c:dLbl>
              <c:idx val="0"/>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610-4F04-820E-13647507B99D}"/>
                </c:ext>
              </c:extLst>
            </c:dLbl>
            <c:dLbl>
              <c:idx val="1"/>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610-4F04-820E-13647507B99D}"/>
                </c:ext>
              </c:extLst>
            </c:dLbl>
            <c:dLbl>
              <c:idx val="3"/>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E7D-41E4-A08A-8A71985663AB}"/>
                </c:ext>
              </c:extLst>
            </c:dLbl>
            <c:dLbl>
              <c:idx val="4"/>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610-4F04-820E-13647507B99D}"/>
                </c:ext>
              </c:extLst>
            </c:dLbl>
            <c:dLbl>
              <c:idx val="5"/>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2610-4F04-820E-13647507B99D}"/>
                </c:ext>
              </c:extLst>
            </c:dLbl>
            <c:dLbl>
              <c:idx val="6"/>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610-4F04-820E-13647507B99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Commercial free-to-air TV, excluding on-demand</c:v>
                </c:pt>
                <c:pt idx="1">
                  <c:v>Online subscription services</c:v>
                </c:pt>
                <c:pt idx="2">
                  <c:v>Publicly owned free-to-air TV, excluding on-demand</c:v>
                </c:pt>
                <c:pt idx="3">
                  <c:v>Publicly owned free-to-air on-demand TV</c:v>
                </c:pt>
                <c:pt idx="4">
                  <c:v>Free video streaming services</c:v>
                </c:pt>
                <c:pt idx="5">
                  <c:v>Commercial free-to-air on-demand TV</c:v>
                </c:pt>
                <c:pt idx="6">
                  <c:v>Pay TV</c:v>
                </c:pt>
                <c:pt idx="7">
                  <c:v>Sports specific website or app</c:v>
                </c:pt>
                <c:pt idx="8">
                  <c:v>Pay-per-view services</c:v>
                </c:pt>
                <c:pt idx="9">
                  <c:v>None of these</c:v>
                </c:pt>
                <c:pt idx="10">
                  <c:v>Other websites or apps</c:v>
                </c:pt>
              </c:strCache>
            </c:strRef>
          </c:cat>
          <c:val>
            <c:numRef>
              <c:f>Sheet1!$C$2:$C$12</c:f>
              <c:numCache>
                <c:formatCode>0</c:formatCode>
                <c:ptCount val="11"/>
                <c:pt idx="0">
                  <c:v>41.381962428560001</c:v>
                </c:pt>
                <c:pt idx="1">
                  <c:v>42.761323634930001</c:v>
                </c:pt>
                <c:pt idx="2">
                  <c:v>40.426289544719999</c:v>
                </c:pt>
                <c:pt idx="3">
                  <c:v>40.11861559778</c:v>
                </c:pt>
                <c:pt idx="4">
                  <c:v>41.849768322709998</c:v>
                </c:pt>
                <c:pt idx="5">
                  <c:v>36.256094214779999</c:v>
                </c:pt>
                <c:pt idx="6">
                  <c:v>35.20675257848</c:v>
                </c:pt>
                <c:pt idx="7">
                  <c:v>31.210170000370002</c:v>
                </c:pt>
                <c:pt idx="8">
                  <c:v>27.060084864549999</c:v>
                </c:pt>
                <c:pt idx="9">
                  <c:v>18.651430846309999</c:v>
                </c:pt>
                <c:pt idx="10">
                  <c:v>33.979318281300003</c:v>
                </c:pt>
              </c:numCache>
            </c:numRef>
          </c:val>
          <c:extLst>
            <c:ext xmlns:c16="http://schemas.microsoft.com/office/drawing/2014/chart" uri="{C3380CC4-5D6E-409C-BE32-E72D297353CC}">
              <c16:uniqueId val="{00000000-B1EB-4718-95D0-E0B9BE616A8A}"/>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55"/>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layout>
        <c:manualLayout>
          <c:xMode val="edge"/>
          <c:yMode val="edge"/>
          <c:x val="0.88986028074386403"/>
          <c:y val="0.79697531246438524"/>
          <c:w val="9.8862190597782271E-2"/>
          <c:h val="9.761143316178803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7450438281490968"/>
          <c:y val="9.8562204826479372E-2"/>
          <c:w val="0.42549561718509032"/>
          <c:h val="0.88304976990486272"/>
        </c:manualLayout>
      </c:layout>
      <c:barChart>
        <c:barDir val="bar"/>
        <c:grouping val="clustered"/>
        <c:varyColors val="0"/>
        <c:ser>
          <c:idx val="0"/>
          <c:order val="0"/>
          <c:tx>
            <c:strRef>
              <c:f>Sheet1!$B$1</c:f>
              <c:strCache>
                <c:ptCount val="1"/>
                <c:pt idx="0">
                  <c:v>8-10</c:v>
                </c:pt>
              </c:strCache>
            </c:strRef>
          </c:tx>
          <c:spPr>
            <a:solidFill>
              <a:srgbClr val="9B2CB8"/>
            </a:solidFill>
            <a:ln>
              <a:noFill/>
            </a:ln>
            <a:effectLst/>
          </c:spPr>
          <c:invertIfNegative val="0"/>
          <c:dLbls>
            <c:dLbl>
              <c:idx val="0"/>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ACC-4B48-9E5B-86744AA901B3}"/>
                </c:ext>
              </c:extLst>
            </c:dLbl>
            <c:dLbl>
              <c:idx val="1"/>
              <c:layout>
                <c:manualLayout>
                  <c:x val="-4.553720999609886E-3"/>
                  <c:y val="5.31890834222610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784-4E76-ACAA-DC7EB5F8FA2B}"/>
                </c:ext>
              </c:extLst>
            </c:dLbl>
            <c:dLbl>
              <c:idx val="2"/>
              <c:layout>
                <c:manualLayout>
                  <c:x val="3.8515345635801923E-3"/>
                  <c:y val="5.3189083422261014E-3"/>
                </c:manualLayout>
              </c:layout>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ACC-4B48-9E5B-86744AA901B3}"/>
                </c:ext>
              </c:extLst>
            </c:dLbl>
            <c:dLbl>
              <c:idx val="6"/>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ACC-4B48-9E5B-86744AA901B3}"/>
                </c:ext>
              </c:extLst>
            </c:dLbl>
            <c:dLbl>
              <c:idx val="8"/>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867-44C0-81E1-E7822B3D8689}"/>
                </c:ext>
              </c:extLst>
            </c:dLbl>
            <c:dLbl>
              <c:idx val="9"/>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867-44C0-81E1-E7822B3D868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Free video streaming services</c:v>
                </c:pt>
                <c:pt idx="1">
                  <c:v>Outdoor advertising</c:v>
                </c:pt>
                <c:pt idx="2">
                  <c:v>Commercial free-to-air TV</c:v>
                </c:pt>
                <c:pt idx="3">
                  <c:v>Radio</c:v>
                </c:pt>
                <c:pt idx="4">
                  <c:v>In-store advertising</c:v>
                </c:pt>
                <c:pt idx="5">
                  <c:v>Public transport</c:v>
                </c:pt>
                <c:pt idx="6">
                  <c:v>Online subscription services</c:v>
                </c:pt>
                <c:pt idx="7">
                  <c:v>Social media websites and apps</c:v>
                </c:pt>
                <c:pt idx="8">
                  <c:v>Publicly owned free-to-air TV</c:v>
                </c:pt>
                <c:pt idx="9">
                  <c:v>Publicly owned free-to-air
 on-demand TV</c:v>
                </c:pt>
                <c:pt idx="10">
                  <c:v>Online music streaming services</c:v>
                </c:pt>
              </c:strCache>
            </c:strRef>
          </c:cat>
          <c:val>
            <c:numRef>
              <c:f>Sheet1!$B$2:$B$12</c:f>
              <c:numCache>
                <c:formatCode>0</c:formatCode>
                <c:ptCount val="11"/>
                <c:pt idx="0">
                  <c:v>56.166181176389998</c:v>
                </c:pt>
                <c:pt idx="1">
                  <c:v>35.711097983210003</c:v>
                </c:pt>
                <c:pt idx="2">
                  <c:v>29.38281626166</c:v>
                </c:pt>
                <c:pt idx="3">
                  <c:v>28.50666501249</c:v>
                </c:pt>
                <c:pt idx="4">
                  <c:v>21.08099879932</c:v>
                </c:pt>
                <c:pt idx="5">
                  <c:v>19.54592633399</c:v>
                </c:pt>
                <c:pt idx="6">
                  <c:v>16.69256089404</c:v>
                </c:pt>
                <c:pt idx="7">
                  <c:v>16.612416645309999</c:v>
                </c:pt>
                <c:pt idx="8">
                  <c:v>14.60669837687</c:v>
                </c:pt>
                <c:pt idx="9">
                  <c:v>13.42471588477</c:v>
                </c:pt>
                <c:pt idx="10">
                  <c:v>13.1185598824</c:v>
                </c:pt>
              </c:numCache>
            </c:numRef>
          </c:val>
          <c:extLst>
            <c:ext xmlns:c16="http://schemas.microsoft.com/office/drawing/2014/chart" uri="{C3380CC4-5D6E-409C-BE32-E72D297353CC}">
              <c16:uniqueId val="{00000006-2ACC-4B48-9E5B-86744AA901B3}"/>
            </c:ext>
          </c:extLst>
        </c:ser>
        <c:ser>
          <c:idx val="1"/>
          <c:order val="1"/>
          <c:tx>
            <c:strRef>
              <c:f>Sheet1!$C$1</c:f>
              <c:strCache>
                <c:ptCount val="1"/>
                <c:pt idx="0">
                  <c:v>11-15</c:v>
                </c:pt>
              </c:strCache>
            </c:strRef>
          </c:tx>
          <c:spPr>
            <a:solidFill>
              <a:srgbClr val="4C7DCA"/>
            </a:solidFill>
            <a:ln>
              <a:noFill/>
            </a:ln>
            <a:effectLst/>
          </c:spPr>
          <c:invertIfNegative val="0"/>
          <c:dLbls>
            <c:dLbl>
              <c:idx val="0"/>
              <c:layout>
                <c:manualLayout>
                  <c:x val="0"/>
                  <c:y val="-7.97836251333915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5C-447A-882C-9380F88430DC}"/>
                </c:ext>
              </c:extLst>
            </c:dLbl>
            <c:dLbl>
              <c:idx val="2"/>
              <c:layout>
                <c:manualLayout>
                  <c:x val="-3.851534563580192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226-4E9A-9DB9-0954CE2CC163}"/>
                </c:ext>
              </c:extLst>
            </c:dLbl>
            <c:dLbl>
              <c:idx val="3"/>
              <c:layout>
                <c:manualLayout>
                  <c:x val="-1.4469074954935552E-16"/>
                  <c:y val="-3.9891812566696296E-3"/>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3.2969135864246442E-2"/>
                      <c:h val="5.1859356336704479E-2"/>
                    </c:manualLayout>
                  </c15:layout>
                </c:ext>
                <c:ext xmlns:c16="http://schemas.microsoft.com/office/drawing/2014/chart" uri="{C3380CC4-5D6E-409C-BE32-E72D297353CC}">
                  <c16:uniqueId val="{00000004-8226-4E9A-9DB9-0954CE2CC163}"/>
                </c:ext>
              </c:extLst>
            </c:dLbl>
            <c:dLbl>
              <c:idx val="5"/>
              <c:layout>
                <c:manualLayout>
                  <c:x val="-1.9257672817900961E-3"/>
                  <c:y val="2.0940584024512209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226-4E9A-9DB9-0954CE2CC163}"/>
                </c:ext>
              </c:extLst>
            </c:dLbl>
            <c:dLbl>
              <c:idx val="6"/>
              <c:layout>
                <c:manualLayout>
                  <c:x val="0"/>
                  <c:y val="5.31911774806644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226-4E9A-9DB9-0954CE2CC163}"/>
                </c:ext>
              </c:extLst>
            </c:dLbl>
            <c:dLbl>
              <c:idx val="7"/>
              <c:layout>
                <c:manualLayout>
                  <c:x val="-1.0767161998273178E-2"/>
                  <c:y val="1.3303553030772606E-3"/>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3923415722813247E-2"/>
                      <c:h val="3.5091602490756824E-2"/>
                    </c:manualLayout>
                  </c15:layout>
                </c:ext>
                <c:ext xmlns:c16="http://schemas.microsoft.com/office/drawing/2014/chart" uri="{C3380CC4-5D6E-409C-BE32-E72D297353CC}">
                  <c16:uniqueId val="{00000008-3784-4E76-ACAA-DC7EB5F8FA2B}"/>
                </c:ext>
              </c:extLst>
            </c:dLbl>
            <c:dLbl>
              <c:idx val="8"/>
              <c:layout>
                <c:manualLayout>
                  <c:x val="-3.851534563580263E-3"/>
                  <c:y val="-5.31890834222610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226-4E9A-9DB9-0954CE2CC163}"/>
                </c:ext>
              </c:extLst>
            </c:dLbl>
            <c:dLbl>
              <c:idx val="9"/>
              <c:layout>
                <c:manualLayout>
                  <c:x val="-7.0610651298700953E-17"/>
                  <c:y val="-5.31890834222610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226-4E9A-9DB9-0954CE2CC163}"/>
                </c:ext>
              </c:extLst>
            </c:dLbl>
            <c:dLbl>
              <c:idx val="10"/>
              <c:layout>
                <c:manualLayout>
                  <c:x val="-3.851534563580192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226-4E9A-9DB9-0954CE2CC16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Free video streaming services</c:v>
                </c:pt>
                <c:pt idx="1">
                  <c:v>Outdoor advertising</c:v>
                </c:pt>
                <c:pt idx="2">
                  <c:v>Commercial free-to-air TV</c:v>
                </c:pt>
                <c:pt idx="3">
                  <c:v>Radio</c:v>
                </c:pt>
                <c:pt idx="4">
                  <c:v>In-store advertising</c:v>
                </c:pt>
                <c:pt idx="5">
                  <c:v>Public transport</c:v>
                </c:pt>
                <c:pt idx="6">
                  <c:v>Online subscription services</c:v>
                </c:pt>
                <c:pt idx="7">
                  <c:v>Social media websites and apps</c:v>
                </c:pt>
                <c:pt idx="8">
                  <c:v>Publicly owned free-to-air TV</c:v>
                </c:pt>
                <c:pt idx="9">
                  <c:v>Publicly owned free-to-air
 on-demand TV</c:v>
                </c:pt>
                <c:pt idx="10">
                  <c:v>Online music streaming services</c:v>
                </c:pt>
              </c:strCache>
            </c:strRef>
          </c:cat>
          <c:val>
            <c:numRef>
              <c:f>Sheet1!$C$2:$C$12</c:f>
              <c:numCache>
                <c:formatCode>0</c:formatCode>
                <c:ptCount val="11"/>
                <c:pt idx="0">
                  <c:v>56.390854384230003</c:v>
                </c:pt>
                <c:pt idx="1">
                  <c:v>35.969222631649998</c:v>
                </c:pt>
                <c:pt idx="2">
                  <c:v>26.733921721850002</c:v>
                </c:pt>
                <c:pt idx="3">
                  <c:v>21.942432141170002</c:v>
                </c:pt>
                <c:pt idx="4">
                  <c:v>29.000950725980001</c:v>
                </c:pt>
                <c:pt idx="5">
                  <c:v>32.146333554679998</c:v>
                </c:pt>
                <c:pt idx="6">
                  <c:v>22.55081612435</c:v>
                </c:pt>
                <c:pt idx="7">
                  <c:v>42.2704224927</c:v>
                </c:pt>
                <c:pt idx="8">
                  <c:v>6.5945636326930002</c:v>
                </c:pt>
                <c:pt idx="9">
                  <c:v>8.0599937389290002</c:v>
                </c:pt>
                <c:pt idx="10">
                  <c:v>22.428670035909999</c:v>
                </c:pt>
              </c:numCache>
            </c:numRef>
          </c:val>
          <c:extLst>
            <c:ext xmlns:c16="http://schemas.microsoft.com/office/drawing/2014/chart" uri="{C3380CC4-5D6E-409C-BE32-E72D297353CC}">
              <c16:uniqueId val="{00000000-2BF2-434C-A966-7713C50FC948}"/>
            </c:ext>
          </c:extLst>
        </c:ser>
        <c:ser>
          <c:idx val="2"/>
          <c:order val="2"/>
          <c:tx>
            <c:strRef>
              <c:f>Sheet1!$D$1</c:f>
              <c:strCache>
                <c:ptCount val="1"/>
                <c:pt idx="0">
                  <c:v>16-17</c:v>
                </c:pt>
              </c:strCache>
            </c:strRef>
          </c:tx>
          <c:spPr>
            <a:solidFill>
              <a:srgbClr val="1F698E"/>
            </a:solidFill>
            <a:ln>
              <a:noFill/>
            </a:ln>
            <a:effectLst/>
          </c:spPr>
          <c:invertIfNegative val="0"/>
          <c:dLbls>
            <c:dLbl>
              <c:idx val="0"/>
              <c:layout>
                <c:manualLayout>
                  <c:x val="7.581760951929513E-8"/>
                  <c:y val="2.0940584024512209E-7"/>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3.2969135864246442E-2"/>
                      <c:h val="3.8562085481139236E-2"/>
                    </c:manualLayout>
                  </c15:layout>
                </c:ext>
                <c:ext xmlns:c16="http://schemas.microsoft.com/office/drawing/2014/chart" uri="{C3380CC4-5D6E-409C-BE32-E72D297353CC}">
                  <c16:uniqueId val="{00000002-8226-4E9A-9DB9-0954CE2CC163}"/>
                </c:ext>
              </c:extLst>
            </c:dLbl>
            <c:dLbl>
              <c:idx val="1"/>
              <c:layout>
                <c:manualLayout>
                  <c:x val="-7.7030691271605259E-3"/>
                  <c:y val="-2.65903535943256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226-4E9A-9DB9-0954CE2CC163}"/>
                </c:ext>
              </c:extLst>
            </c:dLbl>
            <c:dLbl>
              <c:idx val="3"/>
              <c:layout>
                <c:manualLayout>
                  <c:x val="-1.9257672817900996E-3"/>
                  <c:y val="-6.6484260219423323E-3"/>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3.2969135864246442E-2"/>
                      <c:h val="4.1221539652252288E-2"/>
                    </c:manualLayout>
                  </c15:layout>
                </c:ext>
                <c:ext xmlns:c16="http://schemas.microsoft.com/office/drawing/2014/chart" uri="{C3380CC4-5D6E-409C-BE32-E72D297353CC}">
                  <c16:uniqueId val="{00000003-8226-4E9A-9DB9-0954CE2CC163}"/>
                </c:ext>
              </c:extLst>
            </c:dLbl>
            <c:dLbl>
              <c:idx val="4"/>
              <c:layout>
                <c:manualLayout>
                  <c:x val="7.581760951929513E-8"/>
                  <c:y val="-5.3189083422261014E-3"/>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3.2969135864246442E-2"/>
                      <c:h val="3.3243177138913137E-2"/>
                    </c:manualLayout>
                  </c15:layout>
                </c:ext>
                <c:ext xmlns:c16="http://schemas.microsoft.com/office/drawing/2014/chart" uri="{C3380CC4-5D6E-409C-BE32-E72D297353CC}">
                  <c16:uniqueId val="{00000005-8226-4E9A-9DB9-0954CE2CC163}"/>
                </c:ext>
              </c:extLst>
            </c:dLbl>
            <c:dLbl>
              <c:idx val="5"/>
              <c:layout>
                <c:manualLayout>
                  <c:x val="-1.1554603690740578E-2"/>
                  <c:y val="-2.65924476527280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226-4E9A-9DB9-0954CE2CC163}"/>
                </c:ext>
              </c:extLst>
            </c:dLbl>
            <c:dLbl>
              <c:idx val="9"/>
              <c:layout>
                <c:manualLayout>
                  <c:x val="-4.8144182044753108E-3"/>
                  <c:y val="-3.9883436333084978E-3"/>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2.4187637059283607E-2"/>
                      <c:h val="3.0583722967800084E-2"/>
                    </c:manualLayout>
                  </c15:layout>
                </c:ext>
                <c:ext xmlns:c16="http://schemas.microsoft.com/office/drawing/2014/chart" uri="{C3380CC4-5D6E-409C-BE32-E72D297353CC}">
                  <c16:uniqueId val="{0000000B-8226-4E9A-9DB9-0954CE2CC163}"/>
                </c:ext>
              </c:extLst>
            </c:dLbl>
            <c:dLbl>
              <c:idx val="10"/>
              <c:layout>
                <c:manualLayout>
                  <c:x val="7.7030691271603845E-3"/>
                  <c:y val="-2.65945417111305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226-4E9A-9DB9-0954CE2CC16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Free video streaming services</c:v>
                </c:pt>
                <c:pt idx="1">
                  <c:v>Outdoor advertising</c:v>
                </c:pt>
                <c:pt idx="2">
                  <c:v>Commercial free-to-air TV</c:v>
                </c:pt>
                <c:pt idx="3">
                  <c:v>Radio</c:v>
                </c:pt>
                <c:pt idx="4">
                  <c:v>In-store advertising</c:v>
                </c:pt>
                <c:pt idx="5">
                  <c:v>Public transport</c:v>
                </c:pt>
                <c:pt idx="6">
                  <c:v>Online subscription services</c:v>
                </c:pt>
                <c:pt idx="7">
                  <c:v>Social media websites and apps</c:v>
                </c:pt>
                <c:pt idx="8">
                  <c:v>Publicly owned free-to-air TV</c:v>
                </c:pt>
                <c:pt idx="9">
                  <c:v>Publicly owned free-to-air
 on-demand TV</c:v>
                </c:pt>
                <c:pt idx="10">
                  <c:v>Online music streaming services</c:v>
                </c:pt>
              </c:strCache>
            </c:strRef>
          </c:cat>
          <c:val>
            <c:numRef>
              <c:f>Sheet1!$D$2:$D$12</c:f>
              <c:numCache>
                <c:formatCode>0</c:formatCode>
                <c:ptCount val="11"/>
                <c:pt idx="0">
                  <c:v>42.369255888489995</c:v>
                </c:pt>
                <c:pt idx="1">
                  <c:v>33.397917977719999</c:v>
                </c:pt>
                <c:pt idx="2">
                  <c:v>31.16713158192</c:v>
                </c:pt>
                <c:pt idx="3">
                  <c:v>23.465054054779998</c:v>
                </c:pt>
                <c:pt idx="4">
                  <c:v>24.227000731010001</c:v>
                </c:pt>
                <c:pt idx="5">
                  <c:v>30.92499414705</c:v>
                </c:pt>
                <c:pt idx="6">
                  <c:v>18.72202710681</c:v>
                </c:pt>
                <c:pt idx="7">
                  <c:v>53.457817356540005</c:v>
                </c:pt>
                <c:pt idx="8">
                  <c:v>7.5318125814350001</c:v>
                </c:pt>
                <c:pt idx="9">
                  <c:v>5.7692821471690001</c:v>
                </c:pt>
                <c:pt idx="10">
                  <c:v>25.387655929339996</c:v>
                </c:pt>
              </c:numCache>
            </c:numRef>
          </c:val>
          <c:extLst>
            <c:ext xmlns:c16="http://schemas.microsoft.com/office/drawing/2014/chart" uri="{C3380CC4-5D6E-409C-BE32-E72D297353CC}">
              <c16:uniqueId val="{00000001-2BF2-434C-A966-7713C50FC948}"/>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layout>
        <c:manualLayout>
          <c:xMode val="edge"/>
          <c:yMode val="edge"/>
          <c:x val="0.84825423888673057"/>
          <c:y val="0.43105543056353623"/>
          <c:w val="0.10110187248266582"/>
          <c:h val="0.1272511127826350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366414472660661"/>
          <c:y val="1.0800315616482408E-2"/>
          <c:w val="0.53193687155674529"/>
          <c:h val="0.88304976990486272"/>
        </c:manualLayout>
      </c:layout>
      <c:barChart>
        <c:barDir val="bar"/>
        <c:grouping val="clustered"/>
        <c:varyColors val="0"/>
        <c:ser>
          <c:idx val="0"/>
          <c:order val="0"/>
          <c:tx>
            <c:strRef>
              <c:f>Sheet1!$B$1</c:f>
              <c:strCache>
                <c:ptCount val="1"/>
                <c:pt idx="0">
                  <c:v>8-10</c:v>
                </c:pt>
              </c:strCache>
            </c:strRef>
          </c:tx>
          <c:spPr>
            <a:solidFill>
              <a:srgbClr val="9B2CB8"/>
            </a:solidFill>
            <a:ln>
              <a:noFill/>
            </a:ln>
            <a:effectLst/>
          </c:spPr>
          <c:invertIfNegative val="0"/>
          <c:dLbls>
            <c:dLbl>
              <c:idx val="2"/>
              <c:layout>
                <c:manualLayout>
                  <c:x val="-8.0647329229280359E-3"/>
                  <c:y val="2.65945417111305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18-45A0-8364-B279B063AA05}"/>
                </c:ext>
              </c:extLst>
            </c:dLbl>
            <c:dLbl>
              <c:idx val="3"/>
              <c:layout>
                <c:manualLayout>
                  <c:x val="5.3765944516753232E-3"/>
                  <c:y val="2.6594541711130993E-3"/>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6022742546842653E-2"/>
                      <c:h val="4.3880993823365334E-2"/>
                    </c:manualLayout>
                  </c15:layout>
                </c:ext>
                <c:ext xmlns:c16="http://schemas.microsoft.com/office/drawing/2014/chart" uri="{C3380CC4-5D6E-409C-BE32-E72D297353CC}">
                  <c16:uniqueId val="{00000016-17BD-44A3-B647-98A50131FE41}"/>
                </c:ext>
              </c:extLst>
            </c:dLbl>
            <c:dLbl>
              <c:idx val="5"/>
              <c:layout>
                <c:manualLayout>
                  <c:x val="-3.4152907497074143E-3"/>
                  <c:y val="5.31911774806644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E18-45A0-8364-B279B063AA05}"/>
                </c:ext>
              </c:extLst>
            </c:dLbl>
            <c:dLbl>
              <c:idx val="7"/>
              <c:layout>
                <c:manualLayout>
                  <c:x val="-4.553720999609886E-3"/>
                  <c:y val="7.97920013670032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E18-45A0-8364-B279B063AA05}"/>
                </c:ext>
              </c:extLst>
            </c:dLbl>
            <c:dLbl>
              <c:idx val="8"/>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7BD-44A3-B647-98A50131FE41}"/>
                </c:ext>
              </c:extLst>
            </c:dLbl>
            <c:dLbl>
              <c:idx val="9"/>
              <c:layout>
                <c:manualLayout>
                  <c:x val="-9.856781928303874E-17"/>
                  <c:y val="7.9783625133392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7BD-44A3-B647-98A50131FE41}"/>
                </c:ext>
              </c:extLst>
            </c:dLbl>
            <c:dLbl>
              <c:idx val="10"/>
              <c:layout>
                <c:manualLayout>
                  <c:x val="-9.856781928303874E-17"/>
                  <c:y val="7.9783625133392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17BD-44A3-B647-98A50131FE4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Commercial free-to-air
 on-demand TV</c:v>
                </c:pt>
                <c:pt idx="1">
                  <c:v>Newspapers, magazines
 or catalogues</c:v>
                </c:pt>
                <c:pt idx="2">
                  <c:v>Search engine marketing</c:v>
                </c:pt>
                <c:pt idx="3">
                  <c:v>Gaming or video gaming</c:v>
                </c:pt>
                <c:pt idx="4">
                  <c:v>Other websites</c:v>
                </c:pt>
                <c:pt idx="5">
                  <c:v>Sports specific website or app</c:v>
                </c:pt>
                <c:pt idx="6">
                  <c:v>Special events</c:v>
                </c:pt>
                <c:pt idx="7">
                  <c:v>Podcasts</c:v>
                </c:pt>
                <c:pt idx="8">
                  <c:v>Pay TV</c:v>
                </c:pt>
                <c:pt idx="9">
                  <c:v>Pay-per-view services</c:v>
                </c:pt>
                <c:pt idx="10">
                  <c:v>Other (please specify)</c:v>
                </c:pt>
              </c:strCache>
            </c:strRef>
          </c:cat>
          <c:val>
            <c:numRef>
              <c:f>Sheet1!$B$2:$B$12</c:f>
              <c:numCache>
                <c:formatCode>0</c:formatCode>
                <c:ptCount val="11"/>
                <c:pt idx="0">
                  <c:v>12.08263729786</c:v>
                </c:pt>
                <c:pt idx="1">
                  <c:v>11.748301977280001</c:v>
                </c:pt>
                <c:pt idx="2">
                  <c:v>10.18505019373</c:v>
                </c:pt>
                <c:pt idx="3">
                  <c:v>9.6860326697589993</c:v>
                </c:pt>
                <c:pt idx="4">
                  <c:v>8.8573860253839989</c:v>
                </c:pt>
                <c:pt idx="5">
                  <c:v>7.924948450784</c:v>
                </c:pt>
                <c:pt idx="6">
                  <c:v>6.2343725731640003</c:v>
                </c:pt>
                <c:pt idx="7">
                  <c:v>5.6928936692350005</c:v>
                </c:pt>
                <c:pt idx="8">
                  <c:v>4.5297793474479997</c:v>
                </c:pt>
                <c:pt idx="9" formatCode="0.0">
                  <c:v>0.44259884172219999</c:v>
                </c:pt>
                <c:pt idx="10">
                  <c:v>1.026479079802</c:v>
                </c:pt>
              </c:numCache>
            </c:numRef>
          </c:val>
          <c:extLst>
            <c:ext xmlns:c16="http://schemas.microsoft.com/office/drawing/2014/chart" uri="{C3380CC4-5D6E-409C-BE32-E72D297353CC}">
              <c16:uniqueId val="{00000009-17BD-44A3-B647-98A50131FE41}"/>
            </c:ext>
          </c:extLst>
        </c:ser>
        <c:ser>
          <c:idx val="1"/>
          <c:order val="1"/>
          <c:tx>
            <c:strRef>
              <c:f>Sheet1!$C$1</c:f>
              <c:strCache>
                <c:ptCount val="1"/>
                <c:pt idx="0">
                  <c:v>11-15</c:v>
                </c:pt>
              </c:strCache>
            </c:strRef>
          </c:tx>
          <c:spPr>
            <a:solidFill>
              <a:srgbClr val="4C7DCA"/>
            </a:solidFill>
            <a:ln>
              <a:noFill/>
            </a:ln>
            <a:effectLst/>
          </c:spPr>
          <c:invertIfNegative val="0"/>
          <c:dLbls>
            <c:dLbl>
              <c:idx val="0"/>
              <c:layout>
                <c:manualLayout>
                  <c:x val="2.6882443076426785E-3"/>
                  <c:y val="2.65945417111306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7BD-44A3-B647-98A50131FE41}"/>
                </c:ext>
              </c:extLst>
            </c:dLbl>
            <c:dLbl>
              <c:idx val="1"/>
              <c:layout>
                <c:manualLayout>
                  <c:x val="-8.3483920579473419E-17"/>
                  <c:y val="-2.65945417111305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7BD-44A3-B647-98A50131FE41}"/>
                </c:ext>
              </c:extLst>
            </c:dLbl>
            <c:dLbl>
              <c:idx val="2"/>
              <c:layout>
                <c:manualLayout>
                  <c:x val="5.376488615285357E-3"/>
                  <c:y val="5.31890834222610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931-4678-8B3F-389CE7171727}"/>
                </c:ext>
              </c:extLst>
            </c:dLbl>
            <c:dLbl>
              <c:idx val="5"/>
              <c:layout>
                <c:manualLayout>
                  <c:x val="0"/>
                  <c:y val="2.65945417111295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E18-45A0-8364-B279B063AA05}"/>
                </c:ext>
              </c:extLst>
            </c:dLbl>
            <c:dLbl>
              <c:idx val="6"/>
              <c:layout>
                <c:manualLayout>
                  <c:x val="-8.3483920579473419E-17"/>
                  <c:y val="9.751219313830234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931-4678-8B3F-389CE7171727}"/>
                </c:ext>
              </c:extLst>
            </c:dLbl>
            <c:dLbl>
              <c:idx val="7"/>
              <c:layout>
                <c:manualLayout>
                  <c:x val="-3.415290749707331E-3"/>
                  <c:y val="2.66008238863378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7BD-44A3-B647-98A50131FE41}"/>
                </c:ext>
              </c:extLst>
            </c:dLbl>
            <c:dLbl>
              <c:idx val="9"/>
              <c:layout>
                <c:manualLayout>
                  <c:x val="-8.064732922928035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E18-45A0-8364-B279B063AA0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Commercial free-to-air
 on-demand TV</c:v>
                </c:pt>
                <c:pt idx="1">
                  <c:v>Newspapers, magazines
 or catalogues</c:v>
                </c:pt>
                <c:pt idx="2">
                  <c:v>Search engine marketing</c:v>
                </c:pt>
                <c:pt idx="3">
                  <c:v>Gaming or video gaming</c:v>
                </c:pt>
                <c:pt idx="4">
                  <c:v>Other websites</c:v>
                </c:pt>
                <c:pt idx="5">
                  <c:v>Sports specific website or app</c:v>
                </c:pt>
                <c:pt idx="6">
                  <c:v>Special events</c:v>
                </c:pt>
                <c:pt idx="7">
                  <c:v>Podcasts</c:v>
                </c:pt>
                <c:pt idx="8">
                  <c:v>Pay TV</c:v>
                </c:pt>
                <c:pt idx="9">
                  <c:v>Pay-per-view services</c:v>
                </c:pt>
                <c:pt idx="10">
                  <c:v>Other (please specify)</c:v>
                </c:pt>
              </c:strCache>
            </c:strRef>
          </c:cat>
          <c:val>
            <c:numRef>
              <c:f>Sheet1!$C$2:$C$12</c:f>
              <c:numCache>
                <c:formatCode>0</c:formatCode>
                <c:ptCount val="11"/>
                <c:pt idx="0">
                  <c:v>8.5787103072599997</c:v>
                </c:pt>
                <c:pt idx="1">
                  <c:v>6.8152016490360001</c:v>
                </c:pt>
                <c:pt idx="2">
                  <c:v>13.928481850060001</c:v>
                </c:pt>
                <c:pt idx="3">
                  <c:v>17.958517190930003</c:v>
                </c:pt>
                <c:pt idx="4">
                  <c:v>20.606128498890001</c:v>
                </c:pt>
                <c:pt idx="5">
                  <c:v>7.9227283708679996</c:v>
                </c:pt>
                <c:pt idx="6">
                  <c:v>8.0290695707279998</c:v>
                </c:pt>
                <c:pt idx="7">
                  <c:v>5.6094726314439995</c:v>
                </c:pt>
                <c:pt idx="8">
                  <c:v>7.3648423855680001</c:v>
                </c:pt>
                <c:pt idx="9">
                  <c:v>2.1523362108290001</c:v>
                </c:pt>
                <c:pt idx="10">
                  <c:v>1.1902137611579999</c:v>
                </c:pt>
              </c:numCache>
            </c:numRef>
          </c:val>
          <c:extLst>
            <c:ext xmlns:c16="http://schemas.microsoft.com/office/drawing/2014/chart" uri="{C3380CC4-5D6E-409C-BE32-E72D297353CC}">
              <c16:uniqueId val="{00000010-17BD-44A3-B647-98A50131FE41}"/>
            </c:ext>
          </c:extLst>
        </c:ser>
        <c:ser>
          <c:idx val="2"/>
          <c:order val="2"/>
          <c:tx>
            <c:strRef>
              <c:f>Sheet1!$D$1</c:f>
              <c:strCache>
                <c:ptCount val="1"/>
                <c:pt idx="0">
                  <c:v>16-17</c:v>
                </c:pt>
              </c:strCache>
            </c:strRef>
          </c:tx>
          <c:spPr>
            <a:solidFill>
              <a:srgbClr val="1F698E"/>
            </a:solidFill>
            <a:ln>
              <a:noFill/>
            </a:ln>
            <a:effectLst/>
          </c:spPr>
          <c:invertIfNegative val="0"/>
          <c:dLbls>
            <c:dLbl>
              <c:idx val="0"/>
              <c:layout>
                <c:manualLayout>
                  <c:x val="-8.0647329229280394E-3"/>
                  <c:y val="2.6594541711130511E-3"/>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6022742546842653E-2"/>
                      <c:h val="3.8562085481139236E-2"/>
                    </c:manualLayout>
                  </c15:layout>
                </c:ext>
                <c:ext xmlns:c16="http://schemas.microsoft.com/office/drawing/2014/chart" uri="{C3380CC4-5D6E-409C-BE32-E72D297353CC}">
                  <c16:uniqueId val="{00000013-17BD-44A3-B647-98A50131FE41}"/>
                </c:ext>
              </c:extLst>
            </c:dLbl>
            <c:dLbl>
              <c:idx val="3"/>
              <c:layout>
                <c:manualLayout>
                  <c:x val="-5.376488615285357E-3"/>
                  <c:y val="-7.97836251333915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E18-45A0-8364-B279B063AA05}"/>
                </c:ext>
              </c:extLst>
            </c:dLbl>
            <c:dLbl>
              <c:idx val="4"/>
              <c:layout>
                <c:manualLayout>
                  <c:x val="0"/>
                  <c:y val="-2.65945417111309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7BD-44A3-B647-98A50131FE41}"/>
                </c:ext>
              </c:extLst>
            </c:dLbl>
            <c:dLbl>
              <c:idx val="7"/>
              <c:layout>
                <c:manualLayout>
                  <c:x val="1.138430249902388E-3"/>
                  <c:y val="2.0940584044014647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E18-45A0-8364-B279B063AA05}"/>
                </c:ext>
              </c:extLst>
            </c:dLbl>
            <c:dLbl>
              <c:idx val="9"/>
              <c:layout>
                <c:manualLayout>
                  <c:x val="2.68824430764258E-3"/>
                  <c:y val="9.751219313830234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E18-45A0-8364-B279B063AA05}"/>
                </c:ext>
              </c:extLst>
            </c:dLbl>
            <c:dLbl>
              <c:idx val="10"/>
              <c:layout>
                <c:manualLayout>
                  <c:x val="-5.3764886152854558E-3"/>
                  <c:y val="2.0940584024512209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7BD-44A3-B647-98A50131FE4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Commercial free-to-air
 on-demand TV</c:v>
                </c:pt>
                <c:pt idx="1">
                  <c:v>Newspapers, magazines
 or catalogues</c:v>
                </c:pt>
                <c:pt idx="2">
                  <c:v>Search engine marketing</c:v>
                </c:pt>
                <c:pt idx="3">
                  <c:v>Gaming or video gaming</c:v>
                </c:pt>
                <c:pt idx="4">
                  <c:v>Other websites</c:v>
                </c:pt>
                <c:pt idx="5">
                  <c:v>Sports specific website or app</c:v>
                </c:pt>
                <c:pt idx="6">
                  <c:v>Special events</c:v>
                </c:pt>
                <c:pt idx="7">
                  <c:v>Podcasts</c:v>
                </c:pt>
                <c:pt idx="8">
                  <c:v>Pay TV</c:v>
                </c:pt>
                <c:pt idx="9">
                  <c:v>Pay-per-view services</c:v>
                </c:pt>
                <c:pt idx="10">
                  <c:v>Other (please specify)</c:v>
                </c:pt>
              </c:strCache>
            </c:strRef>
          </c:cat>
          <c:val>
            <c:numRef>
              <c:f>Sheet1!$D$2:$D$12</c:f>
              <c:numCache>
                <c:formatCode>0</c:formatCode>
                <c:ptCount val="11"/>
                <c:pt idx="0">
                  <c:v>17.081986890469999</c:v>
                </c:pt>
                <c:pt idx="1">
                  <c:v>7.9939841645539991</c:v>
                </c:pt>
                <c:pt idx="2">
                  <c:v>23.509587405129999</c:v>
                </c:pt>
                <c:pt idx="3">
                  <c:v>12.149765286119999</c:v>
                </c:pt>
                <c:pt idx="4">
                  <c:v>23.227874273120001</c:v>
                </c:pt>
                <c:pt idx="5">
                  <c:v>13.516760774229999</c:v>
                </c:pt>
                <c:pt idx="6">
                  <c:v>11.95037712433</c:v>
                </c:pt>
                <c:pt idx="7">
                  <c:v>5.9156597289840001</c:v>
                </c:pt>
                <c:pt idx="8">
                  <c:v>9.8703364129739999</c:v>
                </c:pt>
                <c:pt idx="9">
                  <c:v>3.5608580136140002</c:v>
                </c:pt>
                <c:pt idx="10">
                  <c:v>0.55210603338859998</c:v>
                </c:pt>
              </c:numCache>
            </c:numRef>
          </c:val>
          <c:extLst>
            <c:ext xmlns:c16="http://schemas.microsoft.com/office/drawing/2014/chart" uri="{C3380CC4-5D6E-409C-BE32-E72D297353CC}">
              <c16:uniqueId val="{00000012-17BD-44A3-B647-98A50131FE41}"/>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layout>
        <c:manualLayout>
          <c:xMode val="edge"/>
          <c:yMode val="edge"/>
          <c:x val="0.84055118519329275"/>
          <c:y val="0.34861235125903167"/>
          <c:w val="0.14450227977738397"/>
          <c:h val="0.1272511127826350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7450438281490968"/>
          <c:y val="9.8562204826479372E-2"/>
          <c:w val="0.42549561718509032"/>
          <c:h val="0.88304976990486272"/>
        </c:manualLayout>
      </c:layout>
      <c:barChart>
        <c:barDir val="bar"/>
        <c:grouping val="clustered"/>
        <c:varyColors val="0"/>
        <c:ser>
          <c:idx val="0"/>
          <c:order val="0"/>
          <c:tx>
            <c:strRef>
              <c:f>Sheet1!$B$1</c:f>
              <c:strCache>
                <c:ptCount val="1"/>
                <c:pt idx="0">
                  <c:v>0-7</c:v>
                </c:pt>
              </c:strCache>
            </c:strRef>
          </c:tx>
          <c:spPr>
            <a:solidFill>
              <a:schemeClr val="accent5"/>
            </a:solidFill>
            <a:ln>
              <a:noFill/>
            </a:ln>
            <a:effectLst/>
          </c:spPr>
          <c:invertIfNegative val="0"/>
          <c:dLbls>
            <c:dLbl>
              <c:idx val="2"/>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0E2-42AF-B883-6ABD19FF1EAA}"/>
                </c:ext>
              </c:extLst>
            </c:dLbl>
            <c:dLbl>
              <c:idx val="7"/>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867-44C0-81E1-E7822B3D8689}"/>
                </c:ext>
              </c:extLst>
            </c:dLbl>
            <c:dLbl>
              <c:idx val="8"/>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867-44C0-81E1-E7822B3D8689}"/>
                </c:ext>
              </c:extLst>
            </c:dLbl>
            <c:dLbl>
              <c:idx val="11"/>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0E2-42AF-B883-6ABD19FF1EAA}"/>
                </c:ext>
              </c:extLst>
            </c:dLbl>
            <c:dLbl>
              <c:idx val="13"/>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0E2-42AF-B883-6ABD19FF1EAA}"/>
                </c:ext>
              </c:extLst>
            </c:dLbl>
            <c:dLbl>
              <c:idx val="18"/>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867-44C0-81E1-E7822B3D868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Free video streaming services</c:v>
                </c:pt>
                <c:pt idx="1">
                  <c:v>Outdoor advertising</c:v>
                </c:pt>
                <c:pt idx="2">
                  <c:v>In-store advertising</c:v>
                </c:pt>
                <c:pt idx="3">
                  <c:v>Commercial free-to-air TV, excluding on-demand TV</c:v>
                </c:pt>
                <c:pt idx="4">
                  <c:v>Public transport</c:v>
                </c:pt>
                <c:pt idx="5">
                  <c:v>Publicly owned free-to-air TV, excluding on-demand TV</c:v>
                </c:pt>
                <c:pt idx="6">
                  <c:v>Radio</c:v>
                </c:pt>
                <c:pt idx="7">
                  <c:v>Publicly owned free-to-air on-demand TV</c:v>
                </c:pt>
                <c:pt idx="8">
                  <c:v>Online subscription services</c:v>
                </c:pt>
                <c:pt idx="9">
                  <c:v>Social media websites and apps</c:v>
                </c:pt>
                <c:pt idx="10">
                  <c:v>Music streaming</c:v>
                </c:pt>
                <c:pt idx="11">
                  <c:v>Commercial free-to-air on-demand TV</c:v>
                </c:pt>
                <c:pt idx="12">
                  <c:v>Pay TV</c:v>
                </c:pt>
                <c:pt idx="13">
                  <c:v>Newspapers, magazines or catalogues</c:v>
                </c:pt>
                <c:pt idx="14">
                  <c:v>Sports specific website or app</c:v>
                </c:pt>
                <c:pt idx="15">
                  <c:v>Special events</c:v>
                </c:pt>
                <c:pt idx="16">
                  <c:v>Search engine marketing</c:v>
                </c:pt>
                <c:pt idx="17">
                  <c:v>Gaming or video gaming</c:v>
                </c:pt>
                <c:pt idx="18">
                  <c:v>Other websites</c:v>
                </c:pt>
                <c:pt idx="19">
                  <c:v>Podcasts</c:v>
                </c:pt>
                <c:pt idx="20">
                  <c:v>Pay-per-view services</c:v>
                </c:pt>
                <c:pt idx="21">
                  <c:v>Other (please specify)</c:v>
                </c:pt>
              </c:strCache>
            </c:strRef>
          </c:cat>
          <c:val>
            <c:numRef>
              <c:f>Sheet1!$B$2:$B$23</c:f>
              <c:numCache>
                <c:formatCode>0</c:formatCode>
                <c:ptCount val="22"/>
                <c:pt idx="0">
                  <c:v>39.514927615929999</c:v>
                </c:pt>
                <c:pt idx="1">
                  <c:v>30.332625021089999</c:v>
                </c:pt>
                <c:pt idx="2">
                  <c:v>29.619667019009999</c:v>
                </c:pt>
                <c:pt idx="3">
                  <c:v>27.100751410840001</c:v>
                </c:pt>
                <c:pt idx="4">
                  <c:v>25.212815725920002</c:v>
                </c:pt>
                <c:pt idx="5">
                  <c:v>21.490759299100002</c:v>
                </c:pt>
                <c:pt idx="6">
                  <c:v>19.460994271280001</c:v>
                </c:pt>
                <c:pt idx="7">
                  <c:v>17.780119180500002</c:v>
                </c:pt>
                <c:pt idx="8">
                  <c:v>16.173717498119998</c:v>
                </c:pt>
                <c:pt idx="9">
                  <c:v>14.15419730941</c:v>
                </c:pt>
                <c:pt idx="10">
                  <c:v>12.775449813289999</c:v>
                </c:pt>
                <c:pt idx="11">
                  <c:v>11.576314508819999</c:v>
                </c:pt>
                <c:pt idx="12">
                  <c:v>11.02698567873</c:v>
                </c:pt>
                <c:pt idx="13">
                  <c:v>9.8224945698389998</c:v>
                </c:pt>
                <c:pt idx="14">
                  <c:v>9.3455198364110004</c:v>
                </c:pt>
                <c:pt idx="15">
                  <c:v>8.2066471752699997</c:v>
                </c:pt>
                <c:pt idx="16">
                  <c:v>6.4945808313799995</c:v>
                </c:pt>
                <c:pt idx="17">
                  <c:v>5.5624412275530002</c:v>
                </c:pt>
                <c:pt idx="18">
                  <c:v>4.7121309868529995</c:v>
                </c:pt>
                <c:pt idx="19">
                  <c:v>2.559403306618</c:v>
                </c:pt>
                <c:pt idx="20">
                  <c:v>2.2399128477789998</c:v>
                </c:pt>
                <c:pt idx="21">
                  <c:v>1.8804605687660001</c:v>
                </c:pt>
              </c:numCache>
            </c:numRef>
          </c:val>
          <c:extLst>
            <c:ext xmlns:c16="http://schemas.microsoft.com/office/drawing/2014/chart" uri="{C3380CC4-5D6E-409C-BE32-E72D297353CC}">
              <c16:uniqueId val="{00000006-2ACC-4B48-9E5B-86744AA901B3}"/>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8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036525917069222"/>
          <c:y val="1.2398440580253823E-2"/>
          <c:w val="0.46973769761500622"/>
          <c:h val="0.96997387029356408"/>
        </c:manualLayout>
      </c:layout>
      <c:barChart>
        <c:barDir val="bar"/>
        <c:grouping val="clustered"/>
        <c:varyColors val="0"/>
        <c:ser>
          <c:idx val="0"/>
          <c:order val="0"/>
          <c:tx>
            <c:strRef>
              <c:f>Sheet1!$B$1</c:f>
              <c:strCache>
                <c:ptCount val="1"/>
                <c:pt idx="0">
                  <c:v>Baseline</c:v>
                </c:pt>
              </c:strCache>
            </c:strRef>
          </c:tx>
          <c:spPr>
            <a:solidFill>
              <a:schemeClr val="accent1">
                <a:lumMod val="50000"/>
              </a:schemeClr>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ACC-4B48-9E5B-86744AA901B3}"/>
                </c:ext>
              </c:extLst>
            </c:dLbl>
            <c:dLbl>
              <c:idx val="1"/>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ACC-4B48-9E5B-86744AA901B3}"/>
                </c:ext>
              </c:extLst>
            </c:dLbl>
            <c:dLbl>
              <c:idx val="2"/>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ACC-4B48-9E5B-86744AA901B3}"/>
                </c:ext>
              </c:extLst>
            </c:dLbl>
            <c:dLbl>
              <c:idx val="4"/>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ACC-4B48-9E5B-86744AA901B3}"/>
                </c:ext>
              </c:extLst>
            </c:dLbl>
            <c:dLbl>
              <c:idx val="5"/>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2ACC-4B48-9E5B-86744AA901B3}"/>
                </c:ext>
              </c:extLst>
            </c:dLbl>
            <c:dLbl>
              <c:idx val="6"/>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ACC-4B48-9E5B-86744AA901B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17"/>
                <c:pt idx="0">
                  <c:v>Free video streaming services</c:v>
                </c:pt>
                <c:pt idx="1">
                  <c:v>Outdoor advertising</c:v>
                </c:pt>
                <c:pt idx="2">
                  <c:v>Commercial free-to-air TV, excluding on-demand TV</c:v>
                </c:pt>
                <c:pt idx="3">
                  <c:v>Social Media websites and apps</c:v>
                </c:pt>
                <c:pt idx="4">
                  <c:v>In-store advertising</c:v>
                </c:pt>
                <c:pt idx="5">
                  <c:v>Public transport</c:v>
                </c:pt>
                <c:pt idx="6">
                  <c:v>Radio</c:v>
                </c:pt>
                <c:pt idx="7">
                  <c:v>Online subscription services</c:v>
                </c:pt>
                <c:pt idx="8">
                  <c:v>Music streaming</c:v>
                </c:pt>
                <c:pt idx="9">
                  <c:v>Search engine marketing</c:v>
                </c:pt>
                <c:pt idx="10">
                  <c:v>Publicly owned free-to-air TV, excluding on-demand TV</c:v>
                </c:pt>
                <c:pt idx="11">
                  <c:v>Other websites</c:v>
                </c:pt>
                <c:pt idx="12">
                  <c:v>Gaming or video gaming</c:v>
                </c:pt>
                <c:pt idx="13">
                  <c:v>Commercial free-to-air on-demand TV</c:v>
                </c:pt>
                <c:pt idx="14">
                  <c:v>Publicly owned free-to-air on-demand TV</c:v>
                </c:pt>
                <c:pt idx="15">
                  <c:v>Sports specific website or app</c:v>
                </c:pt>
                <c:pt idx="16">
                  <c:v>Pay TV</c:v>
                </c:pt>
              </c:strCache>
            </c:strRef>
          </c:cat>
          <c:val>
            <c:numRef>
              <c:f>Sheet1!$B$2:$B$23</c:f>
              <c:numCache>
                <c:formatCode>0</c:formatCode>
                <c:ptCount val="17"/>
                <c:pt idx="0">
                  <c:v>53.867828405189996</c:v>
                </c:pt>
                <c:pt idx="1">
                  <c:v>34.12621382231</c:v>
                </c:pt>
                <c:pt idx="2">
                  <c:v>32.144361845109998</c:v>
                </c:pt>
                <c:pt idx="3">
                  <c:v>28.236114257080004</c:v>
                </c:pt>
                <c:pt idx="4">
                  <c:v>27.446161587119999</c:v>
                </c:pt>
                <c:pt idx="5">
                  <c:v>25.907666977549997</c:v>
                </c:pt>
                <c:pt idx="6">
                  <c:v>24.013884786489999</c:v>
                </c:pt>
                <c:pt idx="7">
                  <c:v>21.99848321064</c:v>
                </c:pt>
                <c:pt idx="8">
                  <c:v>17.48340660154</c:v>
                </c:pt>
                <c:pt idx="9">
                  <c:v>16.78530942878</c:v>
                </c:pt>
                <c:pt idx="10">
                  <c:v>14.88895653468</c:v>
                </c:pt>
                <c:pt idx="11">
                  <c:v>14.621916569730001</c:v>
                </c:pt>
                <c:pt idx="12">
                  <c:v>14.080715236110001</c:v>
                </c:pt>
                <c:pt idx="13">
                  <c:v>11.699760264170001</c:v>
                </c:pt>
                <c:pt idx="14">
                  <c:v>10.250238139349999</c:v>
                </c:pt>
                <c:pt idx="15">
                  <c:v>10.21046447198</c:v>
                </c:pt>
                <c:pt idx="16">
                  <c:v>10.13815990592</c:v>
                </c:pt>
              </c:numCache>
            </c:numRef>
          </c:val>
          <c:extLst>
            <c:ext xmlns:c16="http://schemas.microsoft.com/office/drawing/2014/chart" uri="{C3380CC4-5D6E-409C-BE32-E72D297353CC}">
              <c16:uniqueId val="{00000006-2ACC-4B48-9E5B-86744AA901B3}"/>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10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23214501572731"/>
          <c:y val="9.8562204826479372E-2"/>
          <c:w val="0.52176785498427269"/>
          <c:h val="0.84581741184339576"/>
        </c:manualLayout>
      </c:layout>
      <c:barChart>
        <c:barDir val="bar"/>
        <c:grouping val="clustered"/>
        <c:varyColors val="0"/>
        <c:ser>
          <c:idx val="0"/>
          <c:order val="0"/>
          <c:tx>
            <c:strRef>
              <c:f>Sheet1!$B$1</c:f>
              <c:strCache>
                <c:ptCount val="1"/>
                <c:pt idx="0">
                  <c:v>2023</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Free video streaming services</c:v>
                </c:pt>
                <c:pt idx="1">
                  <c:v>Online subscription services</c:v>
                </c:pt>
                <c:pt idx="2">
                  <c:v>Other websites or apps</c:v>
                </c:pt>
                <c:pt idx="3">
                  <c:v>Commercial free-to-air TV, excluding on-demand</c:v>
                </c:pt>
                <c:pt idx="4">
                  <c:v>Publicly owned free-to-air on-demand TV</c:v>
                </c:pt>
                <c:pt idx="5">
                  <c:v>Publicly owned free-to-air TV, excluding on-demand</c:v>
                </c:pt>
                <c:pt idx="6">
                  <c:v>Commercial free-to-air on-demand TV</c:v>
                </c:pt>
                <c:pt idx="7">
                  <c:v>Pay TV</c:v>
                </c:pt>
                <c:pt idx="8">
                  <c:v>Sports specific website or app</c:v>
                </c:pt>
                <c:pt idx="9">
                  <c:v>Pay-per-view services</c:v>
                </c:pt>
                <c:pt idx="10">
                  <c:v>None of the above</c:v>
                </c:pt>
              </c:strCache>
            </c:strRef>
          </c:cat>
          <c:val>
            <c:numRef>
              <c:f>Sheet1!$B$2:$B$12</c:f>
              <c:numCache>
                <c:formatCode>0</c:formatCode>
                <c:ptCount val="11"/>
                <c:pt idx="0">
                  <c:v>56.861685082530002</c:v>
                </c:pt>
                <c:pt idx="1">
                  <c:v>25.896906567319999</c:v>
                </c:pt>
                <c:pt idx="2">
                  <c:v>21.45863957756</c:v>
                </c:pt>
                <c:pt idx="3">
                  <c:v>16.76062004181</c:v>
                </c:pt>
                <c:pt idx="4">
                  <c:v>11.29074067571</c:v>
                </c:pt>
                <c:pt idx="5">
                  <c:v>8.5702894354959991</c:v>
                </c:pt>
                <c:pt idx="6">
                  <c:v>8.3636659666669999</c:v>
                </c:pt>
                <c:pt idx="7">
                  <c:v>5.8984437288859999</c:v>
                </c:pt>
                <c:pt idx="8">
                  <c:v>5.5082984507869996</c:v>
                </c:pt>
                <c:pt idx="9">
                  <c:v>0.89526062769570003</c:v>
                </c:pt>
                <c:pt idx="10">
                  <c:v>11.58370856979</c:v>
                </c:pt>
              </c:numCache>
            </c:numRef>
          </c:val>
          <c:extLst>
            <c:ext xmlns:c16="http://schemas.microsoft.com/office/drawing/2014/chart" uri="{C3380CC4-5D6E-409C-BE32-E72D297353CC}">
              <c16:uniqueId val="{00000006-2ACC-4B48-9E5B-86744AA901B3}"/>
            </c:ext>
          </c:extLst>
        </c:ser>
        <c:ser>
          <c:idx val="1"/>
          <c:order val="1"/>
          <c:tx>
            <c:strRef>
              <c:f>Sheet1!$C$1</c:f>
              <c:strCache>
                <c:ptCount val="1"/>
                <c:pt idx="0">
                  <c:v>2022</c:v>
                </c:pt>
              </c:strCache>
            </c:strRef>
          </c:tx>
          <c:spPr>
            <a:solidFill>
              <a:schemeClr val="accent6"/>
            </a:solidFill>
            <a:ln>
              <a:noFill/>
            </a:ln>
            <a:effectLst/>
          </c:spPr>
          <c:invertIfNegative val="0"/>
          <c:dLbls>
            <c:dLbl>
              <c:idx val="0"/>
              <c:tx>
                <c:rich>
                  <a:bodyPr/>
                  <a:lstStyle/>
                  <a:p>
                    <a:fld id="{46B7083A-B1E6-4922-B810-6280FC65EB4D}"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E32-4825-83DB-4969FB683D2B}"/>
                </c:ext>
              </c:extLst>
            </c:dLbl>
            <c:dLbl>
              <c:idx val="1"/>
              <c:tx>
                <c:rich>
                  <a:bodyPr/>
                  <a:lstStyle/>
                  <a:p>
                    <a:fld id="{E7077C4E-E3AE-48DB-8CB3-D8ADCA90C33B}"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E32-4825-83DB-4969FB683D2B}"/>
                </c:ext>
              </c:extLst>
            </c:dLbl>
            <c:dLbl>
              <c:idx val="3"/>
              <c:tx>
                <c:rich>
                  <a:bodyPr/>
                  <a:lstStyle/>
                  <a:p>
                    <a:fld id="{55DFC1E5-61CE-4F6C-A333-AB2DB5DC2139}"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23D-4B3A-B2AC-4AC1B4E4007C}"/>
                </c:ext>
              </c:extLst>
            </c:dLbl>
            <c:dLbl>
              <c:idx val="5"/>
              <c:tx>
                <c:rich>
                  <a:bodyPr/>
                  <a:lstStyle/>
                  <a:p>
                    <a:fld id="{783E36A7-6609-4824-87BB-6BE019C34A63}"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6FF-40F3-BDC0-759C0EE653EA}"/>
                </c:ext>
              </c:extLst>
            </c:dLbl>
            <c:dLbl>
              <c:idx val="6"/>
              <c:tx>
                <c:rich>
                  <a:bodyPr/>
                  <a:lstStyle/>
                  <a:p>
                    <a:fld id="{FACC31CC-4818-4B46-884D-DA55FA7BCBCF}"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E32-4825-83DB-4969FB683D2B}"/>
                </c:ext>
              </c:extLst>
            </c:dLbl>
            <c:dLbl>
              <c:idx val="7"/>
              <c:tx>
                <c:rich>
                  <a:bodyPr/>
                  <a:lstStyle/>
                  <a:p>
                    <a:fld id="{574C374A-DFCB-434F-831C-5CB7CBB14DBA}" type="VALUE">
                      <a:rPr lang="en-US"/>
                      <a:pPr/>
                      <a:t>[VALUE]</a:t>
                    </a:fld>
                    <a:endParaRPr lang="en-A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23D-4B3A-B2AC-4AC1B4E4007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Free video streaming services</c:v>
                </c:pt>
                <c:pt idx="1">
                  <c:v>Online subscription services</c:v>
                </c:pt>
                <c:pt idx="2">
                  <c:v>Other websites or apps</c:v>
                </c:pt>
                <c:pt idx="3">
                  <c:v>Commercial free-to-air TV, excluding on-demand</c:v>
                </c:pt>
                <c:pt idx="4">
                  <c:v>Publicly owned free-to-air on-demand TV</c:v>
                </c:pt>
                <c:pt idx="5">
                  <c:v>Publicly owned free-to-air TV, excluding on-demand</c:v>
                </c:pt>
                <c:pt idx="6">
                  <c:v>Commercial free-to-air on-demand TV</c:v>
                </c:pt>
                <c:pt idx="7">
                  <c:v>Pay TV</c:v>
                </c:pt>
                <c:pt idx="8">
                  <c:v>Sports specific website or app</c:v>
                </c:pt>
                <c:pt idx="9">
                  <c:v>Pay-per-view services</c:v>
                </c:pt>
                <c:pt idx="10">
                  <c:v>None of the above</c:v>
                </c:pt>
              </c:strCache>
            </c:strRef>
          </c:cat>
          <c:val>
            <c:numRef>
              <c:f>Sheet1!$C$2:$C$12</c:f>
              <c:numCache>
                <c:formatCode>0</c:formatCode>
                <c:ptCount val="11"/>
                <c:pt idx="0">
                  <c:v>46.68826679787</c:v>
                </c:pt>
                <c:pt idx="1">
                  <c:v>17.265534853990001</c:v>
                </c:pt>
                <c:pt idx="2">
                  <c:v>14.330820845090001</c:v>
                </c:pt>
                <c:pt idx="3">
                  <c:v>17.853440878059999</c:v>
                </c:pt>
                <c:pt idx="4">
                  <c:v>10.00262224203</c:v>
                </c:pt>
                <c:pt idx="5">
                  <c:v>9.2367511017390012</c:v>
                </c:pt>
                <c:pt idx="6">
                  <c:v>7.9751313947079998</c:v>
                </c:pt>
                <c:pt idx="7">
                  <c:v>8.2403469701449996</c:v>
                </c:pt>
                <c:pt idx="8">
                  <c:v>3.9076425299909996</c:v>
                </c:pt>
                <c:pt idx="9">
                  <c:v>1.246303312068</c:v>
                </c:pt>
                <c:pt idx="10">
                  <c:v>20.382493963199998</c:v>
                </c:pt>
              </c:numCache>
            </c:numRef>
          </c:val>
          <c:extLst>
            <c:ext xmlns:c16="http://schemas.microsoft.com/office/drawing/2014/chart" uri="{C3380CC4-5D6E-409C-BE32-E72D297353CC}">
              <c16:uniqueId val="{00000000-FC5E-426E-9570-72A8939D1270}"/>
            </c:ext>
          </c:extLst>
        </c:ser>
        <c:dLbls>
          <c:showLegendKey val="0"/>
          <c:showVal val="0"/>
          <c:showCatName val="0"/>
          <c:showSerName val="0"/>
          <c:showPercent val="0"/>
          <c:showBubbleSize val="0"/>
        </c:dLbls>
        <c:gapWidth val="100"/>
        <c:axId val="141571912"/>
        <c:axId val="141569168"/>
        <c:extLst/>
      </c:barChart>
      <c:catAx>
        <c:axId val="141571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569168"/>
        <c:crosses val="autoZero"/>
        <c:auto val="1"/>
        <c:lblAlgn val="ctr"/>
        <c:lblOffset val="100"/>
        <c:noMultiLvlLbl val="0"/>
      </c:catAx>
      <c:valAx>
        <c:axId val="141569168"/>
        <c:scaling>
          <c:orientation val="minMax"/>
          <c:max val="80"/>
          <c:min val="0"/>
        </c:scaling>
        <c:delete val="1"/>
        <c:axPos val="t"/>
        <c:numFmt formatCode="0" sourceLinked="1"/>
        <c:majorTickMark val="out"/>
        <c:minorTickMark val="none"/>
        <c:tickLblPos val="nextTo"/>
        <c:crossAx val="1415719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0.1495</cdr:x>
      <cdr:y>0</cdr:y>
    </cdr:from>
    <cdr:to>
      <cdr:x>0.58794</cdr:x>
      <cdr:y>0.09441</cdr:y>
    </cdr:to>
    <cdr:sp macro="" textlink="">
      <cdr:nvSpPr>
        <cdr:cNvPr id="2" name="TextBox 1">
          <a:extLst xmlns:a="http://schemas.openxmlformats.org/drawingml/2006/main">
            <a:ext uri="{FF2B5EF4-FFF2-40B4-BE49-F238E27FC236}">
              <a16:creationId xmlns:a16="http://schemas.microsoft.com/office/drawing/2014/main" id="{669F9BCB-F26C-E31E-5A81-7FA3E7816A76}"/>
            </a:ext>
          </a:extLst>
        </cdr:cNvPr>
        <cdr:cNvSpPr txBox="1"/>
      </cdr:nvSpPr>
      <cdr:spPr>
        <a:xfrm xmlns:a="http://schemas.openxmlformats.org/drawingml/2006/main">
          <a:off x="714942" y="-4664249"/>
          <a:ext cx="2096654" cy="18669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u="sng" dirty="0">
              <a:latin typeface="Arial" panose="020B0604020202020204" pitchFamily="34" charset="0"/>
              <a:cs typeface="Arial" panose="020B0604020202020204" pitchFamily="34" charset="0"/>
            </a:rPr>
            <a:t>Impact on trust in news articles</a:t>
          </a:r>
          <a:endParaRPr lang="en-AU" sz="1000" u="sng" dirty="0">
            <a:latin typeface="Arial" panose="020B0604020202020204" pitchFamily="34" charset="0"/>
            <a:cs typeface="Arial" panose="020B0604020202020204" pitchFamily="34" charset="0"/>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0.58561</cdr:x>
      <cdr:y>0.07695</cdr:y>
    </cdr:from>
    <cdr:to>
      <cdr:x>0.65122</cdr:x>
      <cdr:y>0.13407</cdr:y>
    </cdr:to>
    <cdr:sp macro="" textlink="">
      <cdr:nvSpPr>
        <cdr:cNvPr id="2" name="Rectangle 1">
          <a:extLst xmlns:a="http://schemas.openxmlformats.org/drawingml/2006/main">
            <a:ext uri="{FF2B5EF4-FFF2-40B4-BE49-F238E27FC236}">
              <a16:creationId xmlns:a16="http://schemas.microsoft.com/office/drawing/2014/main" id="{2D77095B-AB6E-65DC-A217-96A7F6535256}"/>
            </a:ext>
          </a:extLst>
        </cdr:cNvPr>
        <cdr:cNvSpPr/>
      </cdr:nvSpPr>
      <cdr:spPr>
        <a:xfrm xmlns:a="http://schemas.openxmlformats.org/drawingml/2006/main">
          <a:off x="4382976" y="333593"/>
          <a:ext cx="491059" cy="24762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AU" sz="900" dirty="0">
              <a:solidFill>
                <a:schemeClr val="tx1"/>
              </a:solidFill>
            </a:rPr>
            <a:t>%</a:t>
          </a:r>
        </a:p>
      </cdr:txBody>
    </cdr:sp>
  </cdr:relSizeAnchor>
</c:userShapes>
</file>

<file path=ppt/drawings/drawing11.xml><?xml version="1.0" encoding="utf-8"?>
<c:userShapes xmlns:c="http://schemas.openxmlformats.org/drawingml/2006/chart">
  <cdr:relSizeAnchor xmlns:cdr="http://schemas.openxmlformats.org/drawingml/2006/chartDrawing">
    <cdr:from>
      <cdr:x>0.57288</cdr:x>
      <cdr:y>0.07695</cdr:y>
    </cdr:from>
    <cdr:to>
      <cdr:x>0.63849</cdr:x>
      <cdr:y>0.13407</cdr:y>
    </cdr:to>
    <cdr:sp macro="" textlink="">
      <cdr:nvSpPr>
        <cdr:cNvPr id="2" name="Rectangle 1">
          <a:extLst xmlns:a="http://schemas.openxmlformats.org/drawingml/2006/main">
            <a:ext uri="{FF2B5EF4-FFF2-40B4-BE49-F238E27FC236}">
              <a16:creationId xmlns:a16="http://schemas.microsoft.com/office/drawing/2014/main" id="{2D77095B-AB6E-65DC-A217-96A7F6535256}"/>
            </a:ext>
          </a:extLst>
        </cdr:cNvPr>
        <cdr:cNvSpPr/>
      </cdr:nvSpPr>
      <cdr:spPr>
        <a:xfrm xmlns:a="http://schemas.openxmlformats.org/drawingml/2006/main">
          <a:off x="3178329" y="339136"/>
          <a:ext cx="364003" cy="25180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AU" sz="900" dirty="0">
              <a:solidFill>
                <a:schemeClr val="tx1"/>
              </a:solidFill>
            </a:rPr>
            <a:t>%</a:t>
          </a:r>
        </a:p>
      </cdr:txBody>
    </cdr:sp>
  </cdr:relSizeAnchor>
</c:userShapes>
</file>

<file path=ppt/drawings/drawing12.xml><?xml version="1.0" encoding="utf-8"?>
<c:userShapes xmlns:c="http://schemas.openxmlformats.org/drawingml/2006/chart">
  <cdr:relSizeAnchor xmlns:cdr="http://schemas.openxmlformats.org/drawingml/2006/chartDrawing">
    <cdr:from>
      <cdr:x>0.5</cdr:x>
      <cdr:y>0.07977</cdr:y>
    </cdr:from>
    <cdr:to>
      <cdr:x>0.56561</cdr:x>
      <cdr:y>0.1369</cdr:y>
    </cdr:to>
    <cdr:sp macro="" textlink="">
      <cdr:nvSpPr>
        <cdr:cNvPr id="2" name="Rectangle 1">
          <a:extLst xmlns:a="http://schemas.openxmlformats.org/drawingml/2006/main">
            <a:ext uri="{FF2B5EF4-FFF2-40B4-BE49-F238E27FC236}">
              <a16:creationId xmlns:a16="http://schemas.microsoft.com/office/drawing/2014/main" id="{2D77095B-AB6E-65DC-A217-96A7F6535256}"/>
            </a:ext>
          </a:extLst>
        </cdr:cNvPr>
        <cdr:cNvSpPr/>
      </cdr:nvSpPr>
      <cdr:spPr>
        <a:xfrm xmlns:a="http://schemas.openxmlformats.org/drawingml/2006/main">
          <a:off x="3805158" y="339822"/>
          <a:ext cx="499312" cy="24338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AU" sz="900" dirty="0">
              <a:solidFill>
                <a:schemeClr val="tx1"/>
              </a:solidFill>
            </a:rPr>
            <a:t>%</a:t>
          </a:r>
        </a:p>
      </cdr:txBody>
    </cdr:sp>
  </cdr:relSizeAnchor>
</c:userShapes>
</file>

<file path=ppt/drawings/drawing13.xml><?xml version="1.0" encoding="utf-8"?>
<c:userShapes xmlns:c="http://schemas.openxmlformats.org/drawingml/2006/chart">
  <cdr:relSizeAnchor xmlns:cdr="http://schemas.openxmlformats.org/drawingml/2006/chartDrawing">
    <cdr:from>
      <cdr:x>0.93327</cdr:x>
      <cdr:y>0.93587</cdr:y>
    </cdr:from>
    <cdr:to>
      <cdr:x>0.98357</cdr:x>
      <cdr:y>1</cdr:y>
    </cdr:to>
    <cdr:sp macro="" textlink="">
      <cdr:nvSpPr>
        <cdr:cNvPr id="2" name="TextBox 1">
          <a:extLst xmlns:a="http://schemas.openxmlformats.org/drawingml/2006/main">
            <a:ext uri="{FF2B5EF4-FFF2-40B4-BE49-F238E27FC236}">
              <a16:creationId xmlns:a16="http://schemas.microsoft.com/office/drawing/2014/main" id="{22B5DAD1-F380-2060-136B-5713BE371903}"/>
            </a:ext>
          </a:extLst>
        </cdr:cNvPr>
        <cdr:cNvSpPr txBox="1"/>
      </cdr:nvSpPr>
      <cdr:spPr>
        <a:xfrm xmlns:a="http://schemas.openxmlformats.org/drawingml/2006/main">
          <a:off x="7633723" y="3590210"/>
          <a:ext cx="411430" cy="24601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AU" sz="900" dirty="0">
              <a:solidFill>
                <a:schemeClr val="tx1"/>
              </a:solidFill>
              <a:latin typeface="Arial" panose="020B0604020202020204" pitchFamily="34" charset="0"/>
              <a:cs typeface="Arial" panose="020B0604020202020204" pitchFamily="34" charset="0"/>
            </a:rPr>
            <a:t>%</a:t>
          </a:r>
        </a:p>
      </cdr:txBody>
    </cdr:sp>
  </cdr:relSizeAnchor>
</c:userShapes>
</file>

<file path=ppt/drawings/drawing14.xml><?xml version="1.0" encoding="utf-8"?>
<c:userShapes xmlns:c="http://schemas.openxmlformats.org/drawingml/2006/chart">
  <cdr:relSizeAnchor xmlns:cdr="http://schemas.openxmlformats.org/drawingml/2006/chartDrawing">
    <cdr:from>
      <cdr:x>0.93638</cdr:x>
      <cdr:y>0.91266</cdr:y>
    </cdr:from>
    <cdr:to>
      <cdr:x>0.9647</cdr:x>
      <cdr:y>0.97679</cdr:y>
    </cdr:to>
    <cdr:sp macro="" textlink="">
      <cdr:nvSpPr>
        <cdr:cNvPr id="2" name="TextBox 1">
          <a:extLst xmlns:a="http://schemas.openxmlformats.org/drawingml/2006/main">
            <a:ext uri="{FF2B5EF4-FFF2-40B4-BE49-F238E27FC236}">
              <a16:creationId xmlns:a16="http://schemas.microsoft.com/office/drawing/2014/main" id="{22B5DAD1-F380-2060-136B-5713BE371903}"/>
            </a:ext>
          </a:extLst>
        </cdr:cNvPr>
        <cdr:cNvSpPr txBox="1"/>
      </cdr:nvSpPr>
      <cdr:spPr>
        <a:xfrm xmlns:a="http://schemas.openxmlformats.org/drawingml/2006/main">
          <a:off x="7659186" y="3501184"/>
          <a:ext cx="231644" cy="24601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AU" sz="900" dirty="0">
              <a:solidFill>
                <a:schemeClr val="tx1"/>
              </a:solidFill>
              <a:latin typeface="Arial" panose="020B0604020202020204" pitchFamily="34" charset="0"/>
              <a:cs typeface="Arial" panose="020B0604020202020204" pitchFamily="34" charset="0"/>
            </a:rPr>
            <a:t>%</a:t>
          </a:r>
        </a:p>
      </cdr:txBody>
    </cdr:sp>
  </cdr:relSizeAnchor>
</c:userShapes>
</file>

<file path=ppt/drawings/drawing15.xml><?xml version="1.0" encoding="utf-8"?>
<c:userShapes xmlns:c="http://schemas.openxmlformats.org/drawingml/2006/chart">
  <cdr:relSizeAnchor xmlns:cdr="http://schemas.openxmlformats.org/drawingml/2006/chartDrawing">
    <cdr:from>
      <cdr:x>0.9676</cdr:x>
      <cdr:y>0.93248</cdr:y>
    </cdr:from>
    <cdr:to>
      <cdr:x>1</cdr:x>
      <cdr:y>0.99662</cdr:y>
    </cdr:to>
    <cdr:sp macro="" textlink="">
      <cdr:nvSpPr>
        <cdr:cNvPr id="2" name="TextBox 1">
          <a:extLst xmlns:a="http://schemas.openxmlformats.org/drawingml/2006/main">
            <a:ext uri="{FF2B5EF4-FFF2-40B4-BE49-F238E27FC236}">
              <a16:creationId xmlns:a16="http://schemas.microsoft.com/office/drawing/2014/main" id="{22B5DAD1-F380-2060-136B-5713BE371903}"/>
            </a:ext>
          </a:extLst>
        </cdr:cNvPr>
        <cdr:cNvSpPr txBox="1"/>
      </cdr:nvSpPr>
      <cdr:spPr>
        <a:xfrm xmlns:a="http://schemas.openxmlformats.org/drawingml/2006/main">
          <a:off x="6349608" y="4048203"/>
          <a:ext cx="212647" cy="2784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AU" sz="1050" dirty="0">
              <a:solidFill>
                <a:schemeClr val="tx1"/>
              </a:solidFill>
            </a:rPr>
            <a:t>%</a:t>
          </a:r>
        </a:p>
      </cdr:txBody>
    </cdr:sp>
  </cdr:relSizeAnchor>
</c:userShapes>
</file>

<file path=ppt/drawings/drawing16.xml><?xml version="1.0" encoding="utf-8"?>
<c:userShapes xmlns:c="http://schemas.openxmlformats.org/drawingml/2006/chart">
  <cdr:relSizeAnchor xmlns:cdr="http://schemas.openxmlformats.org/drawingml/2006/chartDrawing">
    <cdr:from>
      <cdr:x>0.72224</cdr:x>
      <cdr:y>0.0455</cdr:y>
    </cdr:from>
    <cdr:to>
      <cdr:x>0.99709</cdr:x>
      <cdr:y>0.20952</cdr:y>
    </cdr:to>
    <cdr:sp macro="" textlink="">
      <cdr:nvSpPr>
        <cdr:cNvPr id="2" name="TextBox 1">
          <a:extLst xmlns:a="http://schemas.openxmlformats.org/drawingml/2006/main">
            <a:ext uri="{FF2B5EF4-FFF2-40B4-BE49-F238E27FC236}">
              <a16:creationId xmlns:a16="http://schemas.microsoft.com/office/drawing/2014/main" id="{4168DBB7-A477-51D0-0B9C-69BD97BDCB2F}"/>
            </a:ext>
          </a:extLst>
        </cdr:cNvPr>
        <cdr:cNvSpPr txBox="1"/>
      </cdr:nvSpPr>
      <cdr:spPr>
        <a:xfrm xmlns:a="http://schemas.openxmlformats.org/drawingml/2006/main">
          <a:off x="3845375" y="199844"/>
          <a:ext cx="1463423" cy="7204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b="1" dirty="0">
              <a:latin typeface="Arial" panose="020B0604020202020204" pitchFamily="34" charset="0"/>
              <a:cs typeface="Arial" panose="020B0604020202020204" pitchFamily="34" charset="0"/>
            </a:rPr>
            <a:t>T2B (Net: More often than 5 times per week and 3-5 times per week) </a:t>
          </a:r>
          <a:endParaRPr lang="en-AU" sz="10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0.11393</cdr:x>
      <cdr:y>0.08129</cdr:y>
    </cdr:from>
    <cdr:to>
      <cdr:x>0.22201</cdr:x>
      <cdr:y>0.14843</cdr:y>
    </cdr:to>
    <cdr:sp macro="" textlink="">
      <cdr:nvSpPr>
        <cdr:cNvPr id="10" name="TextBox 1">
          <a:extLst xmlns:a="http://schemas.openxmlformats.org/drawingml/2006/main">
            <a:ext uri="{FF2B5EF4-FFF2-40B4-BE49-F238E27FC236}">
              <a16:creationId xmlns:a16="http://schemas.microsoft.com/office/drawing/2014/main" id="{56B45DD4-A6DF-46AC-595B-7B0D2D094D6E}"/>
            </a:ext>
          </a:extLst>
        </cdr:cNvPr>
        <cdr:cNvSpPr txBox="1"/>
      </cdr:nvSpPr>
      <cdr:spPr>
        <a:xfrm xmlns:a="http://schemas.openxmlformats.org/drawingml/2006/main">
          <a:off x="606594" y="357060"/>
          <a:ext cx="575464" cy="2949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atin typeface="Arial" panose="020B0604020202020204" pitchFamily="34" charset="0"/>
              <a:cs typeface="Arial" panose="020B0604020202020204" pitchFamily="34" charset="0"/>
            </a:rPr>
            <a:t>44%</a:t>
          </a:r>
          <a:endParaRPr lang="en-AU" sz="10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0.28722</cdr:x>
      <cdr:y>0.08129</cdr:y>
    </cdr:from>
    <cdr:to>
      <cdr:x>0.39531</cdr:x>
      <cdr:y>0.14843</cdr:y>
    </cdr:to>
    <cdr:sp macro="" textlink="">
      <cdr:nvSpPr>
        <cdr:cNvPr id="11" name="TextBox 1">
          <a:extLst xmlns:a="http://schemas.openxmlformats.org/drawingml/2006/main">
            <a:ext uri="{FF2B5EF4-FFF2-40B4-BE49-F238E27FC236}">
              <a16:creationId xmlns:a16="http://schemas.microsoft.com/office/drawing/2014/main" id="{F93B33CB-7E83-BBA4-1DD7-B37EFA84759C}"/>
            </a:ext>
          </a:extLst>
        </cdr:cNvPr>
        <cdr:cNvSpPr txBox="1"/>
      </cdr:nvSpPr>
      <cdr:spPr>
        <a:xfrm xmlns:a="http://schemas.openxmlformats.org/drawingml/2006/main">
          <a:off x="1529237" y="357060"/>
          <a:ext cx="575526" cy="2949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atin typeface="Arial" panose="020B0604020202020204" pitchFamily="34" charset="0"/>
              <a:cs typeface="Arial" panose="020B0604020202020204" pitchFamily="34" charset="0"/>
            </a:rPr>
            <a:t>51%</a:t>
          </a:r>
          <a:endParaRPr lang="en-AU" sz="10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0.45049</cdr:x>
      <cdr:y>0.08129</cdr:y>
    </cdr:from>
    <cdr:to>
      <cdr:x>0.55858</cdr:x>
      <cdr:y>0.14843</cdr:y>
    </cdr:to>
    <cdr:sp macro="" textlink="">
      <cdr:nvSpPr>
        <cdr:cNvPr id="12" name="TextBox 1">
          <a:extLst xmlns:a="http://schemas.openxmlformats.org/drawingml/2006/main">
            <a:ext uri="{FF2B5EF4-FFF2-40B4-BE49-F238E27FC236}">
              <a16:creationId xmlns:a16="http://schemas.microsoft.com/office/drawing/2014/main" id="{4BAE7CCE-EB5D-D729-7286-EB2118D80D16}"/>
            </a:ext>
          </a:extLst>
        </cdr:cNvPr>
        <cdr:cNvSpPr txBox="1"/>
      </cdr:nvSpPr>
      <cdr:spPr>
        <a:xfrm xmlns:a="http://schemas.openxmlformats.org/drawingml/2006/main">
          <a:off x="2398531" y="357060"/>
          <a:ext cx="575526" cy="2949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atin typeface="Arial" panose="020B0604020202020204" pitchFamily="34" charset="0"/>
              <a:cs typeface="Arial" panose="020B0604020202020204" pitchFamily="34" charset="0"/>
            </a:rPr>
            <a:t>58%</a:t>
          </a:r>
          <a:endParaRPr lang="en-AU" sz="10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0.62539</cdr:x>
      <cdr:y>0.08129</cdr:y>
    </cdr:from>
    <cdr:to>
      <cdr:x>0.73348</cdr:x>
      <cdr:y>0.14843</cdr:y>
    </cdr:to>
    <cdr:sp macro="" textlink="">
      <cdr:nvSpPr>
        <cdr:cNvPr id="13" name="TextBox 1">
          <a:extLst xmlns:a="http://schemas.openxmlformats.org/drawingml/2006/main">
            <a:ext uri="{FF2B5EF4-FFF2-40B4-BE49-F238E27FC236}">
              <a16:creationId xmlns:a16="http://schemas.microsoft.com/office/drawing/2014/main" id="{2CF29CB6-DFAD-6BEE-75EC-8E6E25EEFAAE}"/>
            </a:ext>
          </a:extLst>
        </cdr:cNvPr>
        <cdr:cNvSpPr txBox="1"/>
      </cdr:nvSpPr>
      <cdr:spPr>
        <a:xfrm xmlns:a="http://schemas.openxmlformats.org/drawingml/2006/main">
          <a:off x="3329746" y="357060"/>
          <a:ext cx="575526" cy="2949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atin typeface="Arial" panose="020B0604020202020204" pitchFamily="34" charset="0"/>
              <a:cs typeface="Arial" panose="020B0604020202020204" pitchFamily="34" charset="0"/>
            </a:rPr>
            <a:t>50%</a:t>
          </a:r>
          <a:endParaRPr lang="en-AU" sz="1000" b="1" dirty="0">
            <a:latin typeface="Arial" panose="020B0604020202020204" pitchFamily="34" charset="0"/>
            <a:cs typeface="Arial" panose="020B0604020202020204" pitchFamily="34" charset="0"/>
          </a:endParaRPr>
        </a:p>
      </cdr:txBody>
    </cdr:sp>
  </cdr:relSizeAnchor>
</c:userShapes>
</file>

<file path=ppt/drawings/drawing17.xml><?xml version="1.0" encoding="utf-8"?>
<c:userShapes xmlns:c="http://schemas.openxmlformats.org/drawingml/2006/chart">
  <cdr:relSizeAnchor xmlns:cdr="http://schemas.openxmlformats.org/drawingml/2006/chartDrawing">
    <cdr:from>
      <cdr:x>0.47838</cdr:x>
      <cdr:y>0.00936</cdr:y>
    </cdr:from>
    <cdr:to>
      <cdr:x>0.52869</cdr:x>
      <cdr:y>0.0735</cdr:y>
    </cdr:to>
    <cdr:sp macro="" textlink="">
      <cdr:nvSpPr>
        <cdr:cNvPr id="2" name="TextBox 1">
          <a:extLst xmlns:a="http://schemas.openxmlformats.org/drawingml/2006/main">
            <a:ext uri="{FF2B5EF4-FFF2-40B4-BE49-F238E27FC236}">
              <a16:creationId xmlns:a16="http://schemas.microsoft.com/office/drawing/2014/main" id="{22B5DAD1-F380-2060-136B-5713BE371903}"/>
            </a:ext>
          </a:extLst>
        </cdr:cNvPr>
        <cdr:cNvSpPr txBox="1"/>
      </cdr:nvSpPr>
      <cdr:spPr>
        <a:xfrm xmlns:a="http://schemas.openxmlformats.org/drawingml/2006/main">
          <a:off x="4509291" y="44937"/>
          <a:ext cx="474232" cy="3080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AU" sz="1100" dirty="0">
              <a:solidFill>
                <a:schemeClr val="tx1"/>
              </a:solidFill>
            </a:rPr>
            <a:t>%</a:t>
          </a:r>
        </a:p>
      </cdr:txBody>
    </cdr:sp>
  </cdr:relSizeAnchor>
</c:userShapes>
</file>

<file path=ppt/drawings/drawing18.xml><?xml version="1.0" encoding="utf-8"?>
<c:userShapes xmlns:c="http://schemas.openxmlformats.org/drawingml/2006/chart">
  <cdr:relSizeAnchor xmlns:cdr="http://schemas.openxmlformats.org/drawingml/2006/chartDrawing">
    <cdr:from>
      <cdr:x>0.47886</cdr:x>
      <cdr:y>0.05777</cdr:y>
    </cdr:from>
    <cdr:to>
      <cdr:x>0.50509</cdr:x>
      <cdr:y>0.11188</cdr:y>
    </cdr:to>
    <cdr:sp macro="" textlink="">
      <cdr:nvSpPr>
        <cdr:cNvPr id="2" name="TextBox 1">
          <a:extLst xmlns:a="http://schemas.openxmlformats.org/drawingml/2006/main">
            <a:ext uri="{FF2B5EF4-FFF2-40B4-BE49-F238E27FC236}">
              <a16:creationId xmlns:a16="http://schemas.microsoft.com/office/drawing/2014/main" id="{22B5DAD1-F380-2060-136B-5713BE371903}"/>
            </a:ext>
          </a:extLst>
        </cdr:cNvPr>
        <cdr:cNvSpPr txBox="1"/>
      </cdr:nvSpPr>
      <cdr:spPr>
        <a:xfrm xmlns:a="http://schemas.openxmlformats.org/drawingml/2006/main">
          <a:off x="4513854" y="277446"/>
          <a:ext cx="247267" cy="2598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AU" sz="1000" dirty="0">
              <a:solidFill>
                <a:schemeClr val="tx1"/>
              </a:solidFill>
            </a:rPr>
            <a:t>%</a:t>
          </a:r>
        </a:p>
      </cdr:txBody>
    </cdr:sp>
  </cdr:relSizeAnchor>
</c:userShapes>
</file>

<file path=ppt/drawings/drawing19.xml><?xml version="1.0" encoding="utf-8"?>
<c:userShapes xmlns:c="http://schemas.openxmlformats.org/drawingml/2006/chart">
  <cdr:relSizeAnchor xmlns:cdr="http://schemas.openxmlformats.org/drawingml/2006/chartDrawing">
    <cdr:from>
      <cdr:x>0.87547</cdr:x>
      <cdr:y>0.91863</cdr:y>
    </cdr:from>
    <cdr:to>
      <cdr:x>0.92577</cdr:x>
      <cdr:y>0.98276</cdr:y>
    </cdr:to>
    <cdr:sp macro="" textlink="">
      <cdr:nvSpPr>
        <cdr:cNvPr id="2" name="TextBox 1">
          <a:extLst xmlns:a="http://schemas.openxmlformats.org/drawingml/2006/main">
            <a:ext uri="{FF2B5EF4-FFF2-40B4-BE49-F238E27FC236}">
              <a16:creationId xmlns:a16="http://schemas.microsoft.com/office/drawing/2014/main" id="{22B5DAD1-F380-2060-136B-5713BE371903}"/>
            </a:ext>
          </a:extLst>
        </cdr:cNvPr>
        <cdr:cNvSpPr txBox="1"/>
      </cdr:nvSpPr>
      <cdr:spPr>
        <a:xfrm xmlns:a="http://schemas.openxmlformats.org/drawingml/2006/main">
          <a:off x="5113640" y="4008378"/>
          <a:ext cx="293802" cy="2798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AU" sz="1100" dirty="0">
              <a:solidFill>
                <a:schemeClr val="tx1"/>
              </a:solidFill>
            </a:rPr>
            <a:t>%</a:t>
          </a:r>
        </a:p>
      </cdr:txBody>
    </cdr:sp>
  </cdr:relSizeAnchor>
</c:userShapes>
</file>

<file path=ppt/drawings/drawing2.xml><?xml version="1.0" encoding="utf-8"?>
<c:userShapes xmlns:c="http://schemas.openxmlformats.org/drawingml/2006/chart">
  <cdr:relSizeAnchor xmlns:cdr="http://schemas.openxmlformats.org/drawingml/2006/chartDrawing">
    <cdr:from>
      <cdr:x>0.46266</cdr:x>
      <cdr:y>0.5</cdr:y>
    </cdr:from>
    <cdr:to>
      <cdr:x>0.77964</cdr:x>
      <cdr:y>0.58065</cdr:y>
    </cdr:to>
    <cdr:sp macro="" textlink="">
      <cdr:nvSpPr>
        <cdr:cNvPr id="2" name="Rectangle 1">
          <a:extLst xmlns:a="http://schemas.openxmlformats.org/drawingml/2006/main">
            <a:ext uri="{FF2B5EF4-FFF2-40B4-BE49-F238E27FC236}">
              <a16:creationId xmlns:a16="http://schemas.microsoft.com/office/drawing/2014/main" id="{3C86B878-2257-1AD0-54F5-2630A3892342}"/>
            </a:ext>
          </a:extLst>
        </cdr:cNvPr>
        <cdr:cNvSpPr/>
      </cdr:nvSpPr>
      <cdr:spPr>
        <a:xfrm xmlns:a="http://schemas.openxmlformats.org/drawingml/2006/main">
          <a:off x="2010367" y="2075156"/>
          <a:ext cx="1377342" cy="33472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800" i="0" dirty="0">
              <a:solidFill>
                <a:schemeClr val="tx1"/>
              </a:solidFill>
            </a:rPr>
            <a:t>Not measured</a:t>
          </a:r>
        </a:p>
      </cdr:txBody>
    </cdr:sp>
  </cdr:relSizeAnchor>
  <cdr:relSizeAnchor xmlns:cdr="http://schemas.openxmlformats.org/drawingml/2006/chartDrawing">
    <cdr:from>
      <cdr:x>0.46265</cdr:x>
      <cdr:y>0.57702</cdr:y>
    </cdr:from>
    <cdr:to>
      <cdr:x>0.77964</cdr:x>
      <cdr:y>0.65767</cdr:y>
    </cdr:to>
    <cdr:sp macro="" textlink="">
      <cdr:nvSpPr>
        <cdr:cNvPr id="3" name="Rectangle 2">
          <a:extLst xmlns:a="http://schemas.openxmlformats.org/drawingml/2006/main">
            <a:ext uri="{FF2B5EF4-FFF2-40B4-BE49-F238E27FC236}">
              <a16:creationId xmlns:a16="http://schemas.microsoft.com/office/drawing/2014/main" id="{9C4FE29F-CB3B-CECE-857E-F910A8CFFB4C}"/>
            </a:ext>
          </a:extLst>
        </cdr:cNvPr>
        <cdr:cNvSpPr/>
      </cdr:nvSpPr>
      <cdr:spPr>
        <a:xfrm xmlns:a="http://schemas.openxmlformats.org/drawingml/2006/main">
          <a:off x="2010324" y="2394817"/>
          <a:ext cx="1377385" cy="33472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i="0" dirty="0">
              <a:solidFill>
                <a:schemeClr val="tx1"/>
              </a:solidFill>
            </a:rPr>
            <a:t>Not measured</a:t>
          </a:r>
        </a:p>
      </cdr:txBody>
    </cdr:sp>
  </cdr:relSizeAnchor>
</c:userShapes>
</file>

<file path=ppt/drawings/drawing20.xml><?xml version="1.0" encoding="utf-8"?>
<c:userShapes xmlns:c="http://schemas.openxmlformats.org/drawingml/2006/chart">
  <cdr:relSizeAnchor xmlns:cdr="http://schemas.openxmlformats.org/drawingml/2006/chartDrawing">
    <cdr:from>
      <cdr:x>0.43439</cdr:x>
      <cdr:y>0.07992</cdr:y>
    </cdr:from>
    <cdr:to>
      <cdr:x>0.5</cdr:x>
      <cdr:y>0.13705</cdr:y>
    </cdr:to>
    <cdr:sp macro="" textlink="">
      <cdr:nvSpPr>
        <cdr:cNvPr id="2" name="Rectangle 1">
          <a:extLst xmlns:a="http://schemas.openxmlformats.org/drawingml/2006/main">
            <a:ext uri="{FF2B5EF4-FFF2-40B4-BE49-F238E27FC236}">
              <a16:creationId xmlns:a16="http://schemas.microsoft.com/office/drawing/2014/main" id="{2D77095B-AB6E-65DC-A217-96A7F6535256}"/>
            </a:ext>
          </a:extLst>
        </cdr:cNvPr>
        <cdr:cNvSpPr/>
      </cdr:nvSpPr>
      <cdr:spPr>
        <a:xfrm xmlns:a="http://schemas.openxmlformats.org/drawingml/2006/main">
          <a:off x="1956722" y="331700"/>
          <a:ext cx="295543" cy="23710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AU" sz="900" dirty="0">
              <a:solidFill>
                <a:schemeClr val="tx1"/>
              </a:solidFill>
            </a:rPr>
            <a:t>%</a:t>
          </a:r>
        </a:p>
      </cdr:txBody>
    </cdr:sp>
  </cdr:relSizeAnchor>
</c:userShapes>
</file>

<file path=ppt/drawings/drawing3.xml><?xml version="1.0" encoding="utf-8"?>
<c:userShapes xmlns:c="http://schemas.openxmlformats.org/drawingml/2006/chart">
  <cdr:relSizeAnchor xmlns:cdr="http://schemas.openxmlformats.org/drawingml/2006/chartDrawing">
    <cdr:from>
      <cdr:x>0.97201</cdr:x>
      <cdr:y>0.91145</cdr:y>
    </cdr:from>
    <cdr:to>
      <cdr:x>0.99483</cdr:x>
      <cdr:y>0.95969</cdr:y>
    </cdr:to>
    <cdr:sp macro="" textlink="">
      <cdr:nvSpPr>
        <cdr:cNvPr id="2" name="TextBox 1">
          <a:extLst xmlns:a="http://schemas.openxmlformats.org/drawingml/2006/main">
            <a:ext uri="{FF2B5EF4-FFF2-40B4-BE49-F238E27FC236}">
              <a16:creationId xmlns:a16="http://schemas.microsoft.com/office/drawing/2014/main" id="{22B5DAD1-F380-2060-136B-5713BE371903}"/>
            </a:ext>
          </a:extLst>
        </cdr:cNvPr>
        <cdr:cNvSpPr txBox="1"/>
      </cdr:nvSpPr>
      <cdr:spPr>
        <a:xfrm xmlns:a="http://schemas.openxmlformats.org/drawingml/2006/main">
          <a:off x="7950617" y="3496542"/>
          <a:ext cx="186657" cy="1850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AU" sz="1100" dirty="0">
              <a:solidFill>
                <a:schemeClr val="tx1"/>
              </a:solidFill>
            </a:rPr>
            <a:t>%</a:t>
          </a:r>
        </a:p>
      </cdr:txBody>
    </cdr:sp>
  </cdr:relSizeAnchor>
</c:userShapes>
</file>

<file path=ppt/drawings/drawing4.xml><?xml version="1.0" encoding="utf-8"?>
<c:userShapes xmlns:c="http://schemas.openxmlformats.org/drawingml/2006/chart">
  <cdr:relSizeAnchor xmlns:cdr="http://schemas.openxmlformats.org/drawingml/2006/chartDrawing">
    <cdr:from>
      <cdr:x>0.43439</cdr:x>
      <cdr:y>0</cdr:y>
    </cdr:from>
    <cdr:to>
      <cdr:x>0.5</cdr:x>
      <cdr:y>0.05713</cdr:y>
    </cdr:to>
    <cdr:sp macro="" textlink="">
      <cdr:nvSpPr>
        <cdr:cNvPr id="2" name="Rectangle 1">
          <a:extLst xmlns:a="http://schemas.openxmlformats.org/drawingml/2006/main">
            <a:ext uri="{FF2B5EF4-FFF2-40B4-BE49-F238E27FC236}">
              <a16:creationId xmlns:a16="http://schemas.microsoft.com/office/drawing/2014/main" id="{2D77095B-AB6E-65DC-A217-96A7F6535256}"/>
            </a:ext>
          </a:extLst>
        </cdr:cNvPr>
        <cdr:cNvSpPr/>
      </cdr:nvSpPr>
      <cdr:spPr>
        <a:xfrm xmlns:a="http://schemas.openxmlformats.org/drawingml/2006/main">
          <a:off x="2585806" y="-1577018"/>
          <a:ext cx="390559" cy="22904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AU" sz="900" dirty="0">
              <a:solidFill>
                <a:schemeClr val="tx1"/>
              </a:solidFill>
            </a:rPr>
            <a:t>%</a:t>
          </a:r>
        </a:p>
      </cdr:txBody>
    </cdr:sp>
  </cdr:relSizeAnchor>
</c:userShapes>
</file>

<file path=ppt/drawings/drawing5.xml><?xml version="1.0" encoding="utf-8"?>
<c:userShapes xmlns:c="http://schemas.openxmlformats.org/drawingml/2006/chart">
  <cdr:relSizeAnchor xmlns:cdr="http://schemas.openxmlformats.org/drawingml/2006/chartDrawing">
    <cdr:from>
      <cdr:x>0.51033</cdr:x>
      <cdr:y>0</cdr:y>
    </cdr:from>
    <cdr:to>
      <cdr:x>0.57594</cdr:x>
      <cdr:y>0.05713</cdr:y>
    </cdr:to>
    <cdr:sp macro="" textlink="">
      <cdr:nvSpPr>
        <cdr:cNvPr id="2" name="Rectangle 1">
          <a:extLst xmlns:a="http://schemas.openxmlformats.org/drawingml/2006/main">
            <a:ext uri="{FF2B5EF4-FFF2-40B4-BE49-F238E27FC236}">
              <a16:creationId xmlns:a16="http://schemas.microsoft.com/office/drawing/2014/main" id="{2D77095B-AB6E-65DC-A217-96A7F6535256}"/>
            </a:ext>
          </a:extLst>
        </cdr:cNvPr>
        <cdr:cNvSpPr/>
      </cdr:nvSpPr>
      <cdr:spPr>
        <a:xfrm xmlns:a="http://schemas.openxmlformats.org/drawingml/2006/main">
          <a:off x="3669450" y="0"/>
          <a:ext cx="471761" cy="22904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AU" sz="900" dirty="0">
              <a:solidFill>
                <a:schemeClr val="tx1"/>
              </a:solidFill>
            </a:rPr>
            <a:t>%</a:t>
          </a:r>
        </a:p>
      </cdr:txBody>
    </cdr:sp>
  </cdr:relSizeAnchor>
</c:userShapes>
</file>

<file path=ppt/drawings/drawing6.xml><?xml version="1.0" encoding="utf-8"?>
<c:userShapes xmlns:c="http://schemas.openxmlformats.org/drawingml/2006/chart">
  <cdr:relSizeAnchor xmlns:cdr="http://schemas.openxmlformats.org/drawingml/2006/chartDrawing">
    <cdr:from>
      <cdr:x>0.43439</cdr:x>
      <cdr:y>0.06928</cdr:y>
    </cdr:from>
    <cdr:to>
      <cdr:x>0.5</cdr:x>
      <cdr:y>0.12641</cdr:y>
    </cdr:to>
    <cdr:sp macro="" textlink="">
      <cdr:nvSpPr>
        <cdr:cNvPr id="2" name="Rectangle 1">
          <a:extLst xmlns:a="http://schemas.openxmlformats.org/drawingml/2006/main">
            <a:ext uri="{FF2B5EF4-FFF2-40B4-BE49-F238E27FC236}">
              <a16:creationId xmlns:a16="http://schemas.microsoft.com/office/drawing/2014/main" id="{2D77095B-AB6E-65DC-A217-96A7F6535256}"/>
            </a:ext>
          </a:extLst>
        </cdr:cNvPr>
        <cdr:cNvSpPr/>
      </cdr:nvSpPr>
      <cdr:spPr>
        <a:xfrm xmlns:a="http://schemas.openxmlformats.org/drawingml/2006/main">
          <a:off x="1956702" y="287531"/>
          <a:ext cx="295564" cy="23711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AU" sz="900" dirty="0">
              <a:solidFill>
                <a:schemeClr val="tx1"/>
              </a:solidFill>
            </a:rPr>
            <a:t>%</a:t>
          </a:r>
        </a:p>
      </cdr:txBody>
    </cdr:sp>
  </cdr:relSizeAnchor>
</c:userShapes>
</file>

<file path=ppt/drawings/drawing7.xml><?xml version="1.0" encoding="utf-8"?>
<c:userShapes xmlns:c="http://schemas.openxmlformats.org/drawingml/2006/chart">
  <cdr:relSizeAnchor xmlns:cdr="http://schemas.openxmlformats.org/drawingml/2006/chartDrawing">
    <cdr:from>
      <cdr:x>0.43439</cdr:x>
      <cdr:y>0.06928</cdr:y>
    </cdr:from>
    <cdr:to>
      <cdr:x>0.5</cdr:x>
      <cdr:y>0.12641</cdr:y>
    </cdr:to>
    <cdr:sp macro="" textlink="">
      <cdr:nvSpPr>
        <cdr:cNvPr id="2" name="Rectangle 1">
          <a:extLst xmlns:a="http://schemas.openxmlformats.org/drawingml/2006/main">
            <a:ext uri="{FF2B5EF4-FFF2-40B4-BE49-F238E27FC236}">
              <a16:creationId xmlns:a16="http://schemas.microsoft.com/office/drawing/2014/main" id="{2D77095B-AB6E-65DC-A217-96A7F6535256}"/>
            </a:ext>
          </a:extLst>
        </cdr:cNvPr>
        <cdr:cNvSpPr/>
      </cdr:nvSpPr>
      <cdr:spPr>
        <a:xfrm xmlns:a="http://schemas.openxmlformats.org/drawingml/2006/main">
          <a:off x="1956702" y="287531"/>
          <a:ext cx="295564" cy="23711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AU" sz="900" dirty="0">
              <a:solidFill>
                <a:schemeClr val="tx1"/>
              </a:solidFill>
            </a:rPr>
            <a:t>%</a:t>
          </a:r>
        </a:p>
      </cdr:txBody>
    </cdr:sp>
  </cdr:relSizeAnchor>
</c:userShapes>
</file>

<file path=ppt/drawings/drawing8.xml><?xml version="1.0" encoding="utf-8"?>
<c:userShapes xmlns:c="http://schemas.openxmlformats.org/drawingml/2006/chart">
  <cdr:relSizeAnchor xmlns:cdr="http://schemas.openxmlformats.org/drawingml/2006/chartDrawing">
    <cdr:from>
      <cdr:x>0.43439</cdr:x>
      <cdr:y>0.06928</cdr:y>
    </cdr:from>
    <cdr:to>
      <cdr:x>0.5</cdr:x>
      <cdr:y>0.12641</cdr:y>
    </cdr:to>
    <cdr:sp macro="" textlink="">
      <cdr:nvSpPr>
        <cdr:cNvPr id="2" name="Rectangle 1">
          <a:extLst xmlns:a="http://schemas.openxmlformats.org/drawingml/2006/main">
            <a:ext uri="{FF2B5EF4-FFF2-40B4-BE49-F238E27FC236}">
              <a16:creationId xmlns:a16="http://schemas.microsoft.com/office/drawing/2014/main" id="{2D77095B-AB6E-65DC-A217-96A7F6535256}"/>
            </a:ext>
          </a:extLst>
        </cdr:cNvPr>
        <cdr:cNvSpPr/>
      </cdr:nvSpPr>
      <cdr:spPr>
        <a:xfrm xmlns:a="http://schemas.openxmlformats.org/drawingml/2006/main">
          <a:off x="1956702" y="287531"/>
          <a:ext cx="295564" cy="23711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AU" sz="900" dirty="0">
              <a:solidFill>
                <a:schemeClr val="tx1"/>
              </a:solidFill>
            </a:rPr>
            <a:t>%</a:t>
          </a:r>
        </a:p>
      </cdr:txBody>
    </cdr:sp>
  </cdr:relSizeAnchor>
</c:userShapes>
</file>

<file path=ppt/drawings/drawing9.xml><?xml version="1.0" encoding="utf-8"?>
<c:userShapes xmlns:c="http://schemas.openxmlformats.org/drawingml/2006/chart">
  <cdr:relSizeAnchor xmlns:cdr="http://schemas.openxmlformats.org/drawingml/2006/chartDrawing">
    <cdr:from>
      <cdr:x>0.57809</cdr:x>
      <cdr:y>0.07998</cdr:y>
    </cdr:from>
    <cdr:to>
      <cdr:x>0.6437</cdr:x>
      <cdr:y>0.1371</cdr:y>
    </cdr:to>
    <cdr:sp macro="" textlink="">
      <cdr:nvSpPr>
        <cdr:cNvPr id="2" name="Rectangle 1">
          <a:extLst xmlns:a="http://schemas.openxmlformats.org/drawingml/2006/main">
            <a:ext uri="{FF2B5EF4-FFF2-40B4-BE49-F238E27FC236}">
              <a16:creationId xmlns:a16="http://schemas.microsoft.com/office/drawing/2014/main" id="{2D77095B-AB6E-65DC-A217-96A7F6535256}"/>
            </a:ext>
          </a:extLst>
        </cdr:cNvPr>
        <cdr:cNvSpPr/>
      </cdr:nvSpPr>
      <cdr:spPr>
        <a:xfrm xmlns:a="http://schemas.openxmlformats.org/drawingml/2006/main">
          <a:off x="3207220" y="352516"/>
          <a:ext cx="364002" cy="25175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AU" sz="900" dirty="0">
              <a:solidFill>
                <a:schemeClr val="tx1"/>
              </a:solidFill>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05E993-998E-4167-8381-0E47509AAC78}" type="slidenum">
              <a:rPr lang="en-AU" smtClean="0"/>
              <a:t>‹#›</a:t>
            </a:fld>
            <a:endParaRPr lang="en-AU" dirty="0"/>
          </a:p>
        </p:txBody>
      </p:sp>
    </p:spTree>
    <p:extLst>
      <p:ext uri="{BB962C8B-B14F-4D97-AF65-F5344CB8AC3E}">
        <p14:creationId xmlns:p14="http://schemas.microsoft.com/office/powerpoint/2010/main" val="10141306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D17332-586E-455E-AA84-15383B2F5E5F}" type="datetimeFigureOut">
              <a:rPr lang="en-AU" smtClean="0"/>
              <a:t>12/07/2024</a:t>
            </a:fld>
            <a:endParaRPr lang="en-AU" dirty="0"/>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F41010-A08A-43D4-A438-5D938F88F09C}" type="slidenum">
              <a:rPr lang="en-AU" smtClean="0"/>
              <a:t>‹#›</a:t>
            </a:fld>
            <a:endParaRPr lang="en-AU" dirty="0"/>
          </a:p>
        </p:txBody>
      </p:sp>
    </p:spTree>
    <p:extLst>
      <p:ext uri="{BB962C8B-B14F-4D97-AF65-F5344CB8AC3E}">
        <p14:creationId xmlns:p14="http://schemas.microsoft.com/office/powerpoint/2010/main" val="2599571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88C320-9DDF-4F31-AD56-1C3C47E18D2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750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dirty="0"/>
              <a:t>Note wording for 2020 for C10 (2020 not shown on chart): </a:t>
            </a:r>
            <a:r>
              <a:rPr lang="en-AU" sz="1800" dirty="0">
                <a:effectLst/>
                <a:latin typeface="Arial" panose="020B0604020202020204" pitchFamily="34" charset="0"/>
                <a:ea typeface="Calibri" panose="020F0502020204030204" pitchFamily="34" charset="0"/>
                <a:cs typeface="Times New Roman" panose="02020603050405020304" pitchFamily="18" charset="0"/>
              </a:rPr>
              <a:t>How </a:t>
            </a:r>
            <a:r>
              <a:rPr lang="en-AU" sz="1800" b="1" dirty="0">
                <a:effectLst/>
                <a:latin typeface="Arial" panose="020B0604020202020204" pitchFamily="34" charset="0"/>
                <a:ea typeface="Calibri" panose="020F0502020204030204" pitchFamily="34" charset="0"/>
                <a:cs typeface="Times New Roman" panose="02020603050405020304" pitchFamily="18" charset="0"/>
              </a:rPr>
              <a:t>many</a:t>
            </a:r>
            <a:r>
              <a:rPr lang="en-AU" sz="1800" dirty="0">
                <a:effectLst/>
                <a:latin typeface="Arial" panose="020B0604020202020204" pitchFamily="34" charset="0"/>
                <a:ea typeface="Calibri" panose="020F0502020204030204" pitchFamily="34" charset="0"/>
                <a:cs typeface="Times New Roman" panose="02020603050405020304" pitchFamily="18" charset="0"/>
              </a:rPr>
              <a:t> </a:t>
            </a:r>
            <a:r>
              <a:rPr lang="en-AU" sz="1800" b="1" dirty="0">
                <a:effectLst/>
                <a:latin typeface="Arial" panose="020B0604020202020204" pitchFamily="34" charset="0"/>
                <a:ea typeface="Calibri" panose="020F0502020204030204" pitchFamily="34" charset="0"/>
                <a:cs typeface="Times New Roman" panose="02020603050405020304" pitchFamily="18" charset="0"/>
              </a:rPr>
              <a:t>video streaming subscription services</a:t>
            </a:r>
            <a:r>
              <a:rPr lang="en-AU" sz="1800" dirty="0">
                <a:effectLst/>
                <a:latin typeface="Arial" panose="020B0604020202020204" pitchFamily="34" charset="0"/>
                <a:ea typeface="Calibri" panose="020F0502020204030204" pitchFamily="34" charset="0"/>
                <a:cs typeface="Times New Roman" panose="02020603050405020304" pitchFamily="18" charset="0"/>
              </a:rPr>
              <a:t> does your household currently have access to? This excludes catch-up TV and pay-per-view. </a:t>
            </a:r>
          </a:p>
          <a:p>
            <a:pPr algn="l"/>
            <a:endParaRPr lang="en-AU" sz="1800" dirty="0">
              <a:effectLst/>
              <a:latin typeface="Arial" panose="020B0604020202020204" pitchFamily="34" charset="0"/>
              <a:cs typeface="Times New Roman" panose="02020603050405020304" pitchFamily="18" charset="0"/>
            </a:endParaRPr>
          </a:p>
          <a:p>
            <a:pPr algn="l"/>
            <a:r>
              <a:rPr lang="en-AU" dirty="0"/>
              <a:t>C8 AVG: Avg of all codes, excluding non, DK, REF.</a:t>
            </a:r>
          </a:p>
          <a:p>
            <a:pPr algn="l"/>
            <a:r>
              <a:rPr lang="en-AU" dirty="0"/>
              <a:t>C10 AVG: Avg with no value assigned to REF/DK.</a:t>
            </a:r>
          </a:p>
        </p:txBody>
      </p:sp>
      <p:sp>
        <p:nvSpPr>
          <p:cNvPr id="4" name="Slide Number Placeholder 3"/>
          <p:cNvSpPr>
            <a:spLocks noGrp="1"/>
          </p:cNvSpPr>
          <p:nvPr>
            <p:ph type="sldNum" sz="quarter" idx="5"/>
          </p:nvPr>
        </p:nvSpPr>
        <p:spPr/>
        <p:txBody>
          <a:bodyPr/>
          <a:lstStyle/>
          <a:p>
            <a:fld id="{CAF41010-A08A-43D4-A438-5D938F88F09C}" type="slidenum">
              <a:rPr lang="en-AU" smtClean="0"/>
              <a:t>26</a:t>
            </a:fld>
            <a:endParaRPr lang="en-AU" dirty="0"/>
          </a:p>
        </p:txBody>
      </p:sp>
    </p:spTree>
    <p:extLst>
      <p:ext uri="{BB962C8B-B14F-4D97-AF65-F5344CB8AC3E}">
        <p14:creationId xmlns:p14="http://schemas.microsoft.com/office/powerpoint/2010/main" val="1158381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800" dirty="0">
                <a:effectLst/>
                <a:latin typeface="Arial" panose="020B0604020202020204" pitchFamily="34" charset="0"/>
                <a:cs typeface="Times New Roman" panose="02020603050405020304" pitchFamily="18" charset="0"/>
              </a:rPr>
              <a:t>Note for 2023 NETs: ‘NET cancelled or downgraded’ includes ‘Cancelled at least once service’ and ‘Downgraded at least one service. ‘NET added or upgraded’ includes ‘Added at least once service’ and ‘Upgraded at least one service’. ‘NET both added or upgraded and cancelled or downgraded’ includes at least one of ‘Cancelled at least one service’, ‘Downgraded at least one service’ or ‘Cancelled and then resubscribed to the same service’ AND at least one of ‘Added at least once service’, ‘Upgraded at least one service’ or ‘Cancelled and then resubscribed to the same service’.</a:t>
            </a:r>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27</a:t>
            </a:fld>
            <a:endParaRPr lang="en-AU" dirty="0"/>
          </a:p>
        </p:txBody>
      </p:sp>
    </p:spTree>
    <p:extLst>
      <p:ext uri="{BB962C8B-B14F-4D97-AF65-F5344CB8AC3E}">
        <p14:creationId xmlns:p14="http://schemas.microsoft.com/office/powerpoint/2010/main" val="2882286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dirty="0"/>
              <a:t>Note wording for 2020 for C10 (2020 not shown on chart): </a:t>
            </a:r>
            <a:r>
              <a:rPr lang="en-AU" sz="1800" dirty="0">
                <a:effectLst/>
                <a:latin typeface="Arial" panose="020B0604020202020204" pitchFamily="34" charset="0"/>
                <a:ea typeface="Calibri" panose="020F0502020204030204" pitchFamily="34" charset="0"/>
                <a:cs typeface="Times New Roman" panose="02020603050405020304" pitchFamily="18" charset="0"/>
              </a:rPr>
              <a:t>How </a:t>
            </a:r>
            <a:r>
              <a:rPr lang="en-AU" sz="1800" b="1" dirty="0">
                <a:effectLst/>
                <a:latin typeface="Arial" panose="020B0604020202020204" pitchFamily="34" charset="0"/>
                <a:ea typeface="Calibri" panose="020F0502020204030204" pitchFamily="34" charset="0"/>
                <a:cs typeface="Times New Roman" panose="02020603050405020304" pitchFamily="18" charset="0"/>
              </a:rPr>
              <a:t>many</a:t>
            </a:r>
            <a:r>
              <a:rPr lang="en-AU" sz="1800" dirty="0">
                <a:effectLst/>
                <a:latin typeface="Arial" panose="020B0604020202020204" pitchFamily="34" charset="0"/>
                <a:ea typeface="Calibri" panose="020F0502020204030204" pitchFamily="34" charset="0"/>
                <a:cs typeface="Times New Roman" panose="02020603050405020304" pitchFamily="18" charset="0"/>
              </a:rPr>
              <a:t> </a:t>
            </a:r>
            <a:r>
              <a:rPr lang="en-AU" sz="1800" b="1" dirty="0">
                <a:effectLst/>
                <a:latin typeface="Arial" panose="020B0604020202020204" pitchFamily="34" charset="0"/>
                <a:ea typeface="Calibri" panose="020F0502020204030204" pitchFamily="34" charset="0"/>
                <a:cs typeface="Times New Roman" panose="02020603050405020304" pitchFamily="18" charset="0"/>
              </a:rPr>
              <a:t>video streaming subscription services</a:t>
            </a:r>
            <a:r>
              <a:rPr lang="en-AU" sz="1800" dirty="0">
                <a:effectLst/>
                <a:latin typeface="Arial" panose="020B0604020202020204" pitchFamily="34" charset="0"/>
                <a:ea typeface="Calibri" panose="020F0502020204030204" pitchFamily="34" charset="0"/>
                <a:cs typeface="Times New Roman" panose="02020603050405020304" pitchFamily="18" charset="0"/>
              </a:rPr>
              <a:t> does your household currently have access to? This excludes catch-up TV and pay-per-view. </a:t>
            </a:r>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28</a:t>
            </a:fld>
            <a:endParaRPr lang="en-AU" dirty="0"/>
          </a:p>
        </p:txBody>
      </p:sp>
    </p:spTree>
    <p:extLst>
      <p:ext uri="{BB962C8B-B14F-4D97-AF65-F5344CB8AC3E}">
        <p14:creationId xmlns:p14="http://schemas.microsoft.com/office/powerpoint/2010/main" val="842918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dirty="0"/>
              <a:t>Note wording for 2020 for C10 (2020 not shown on chart): </a:t>
            </a:r>
            <a:r>
              <a:rPr lang="en-AU" sz="1800" dirty="0">
                <a:effectLst/>
                <a:latin typeface="Arial" panose="020B0604020202020204" pitchFamily="34" charset="0"/>
                <a:ea typeface="Calibri" panose="020F0502020204030204" pitchFamily="34" charset="0"/>
                <a:cs typeface="Times New Roman" panose="02020603050405020304" pitchFamily="18" charset="0"/>
              </a:rPr>
              <a:t>How </a:t>
            </a:r>
            <a:r>
              <a:rPr lang="en-AU" sz="1800" b="1" dirty="0">
                <a:effectLst/>
                <a:latin typeface="Arial" panose="020B0604020202020204" pitchFamily="34" charset="0"/>
                <a:ea typeface="Calibri" panose="020F0502020204030204" pitchFamily="34" charset="0"/>
                <a:cs typeface="Times New Roman" panose="02020603050405020304" pitchFamily="18" charset="0"/>
              </a:rPr>
              <a:t>many</a:t>
            </a:r>
            <a:r>
              <a:rPr lang="en-AU" sz="1800" dirty="0">
                <a:effectLst/>
                <a:latin typeface="Arial" panose="020B0604020202020204" pitchFamily="34" charset="0"/>
                <a:ea typeface="Calibri" panose="020F0502020204030204" pitchFamily="34" charset="0"/>
                <a:cs typeface="Times New Roman" panose="02020603050405020304" pitchFamily="18" charset="0"/>
              </a:rPr>
              <a:t> </a:t>
            </a:r>
            <a:r>
              <a:rPr lang="en-AU" sz="1800" b="1" dirty="0">
                <a:effectLst/>
                <a:latin typeface="Arial" panose="020B0604020202020204" pitchFamily="34" charset="0"/>
                <a:ea typeface="Calibri" panose="020F0502020204030204" pitchFamily="34" charset="0"/>
                <a:cs typeface="Times New Roman" panose="02020603050405020304" pitchFamily="18" charset="0"/>
              </a:rPr>
              <a:t>video streaming subscription services</a:t>
            </a:r>
            <a:r>
              <a:rPr lang="en-AU" sz="1800" dirty="0">
                <a:effectLst/>
                <a:latin typeface="Arial" panose="020B0604020202020204" pitchFamily="34" charset="0"/>
                <a:ea typeface="Calibri" panose="020F0502020204030204" pitchFamily="34" charset="0"/>
                <a:cs typeface="Times New Roman" panose="02020603050405020304" pitchFamily="18" charset="0"/>
              </a:rPr>
              <a:t> does your household currently have access to? This excludes catch-up TV and pay-per-view. </a:t>
            </a:r>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30</a:t>
            </a:fld>
            <a:endParaRPr lang="en-AU" dirty="0"/>
          </a:p>
        </p:txBody>
      </p:sp>
    </p:spTree>
    <p:extLst>
      <p:ext uri="{BB962C8B-B14F-4D97-AF65-F5344CB8AC3E}">
        <p14:creationId xmlns:p14="http://schemas.microsoft.com/office/powerpoint/2010/main" val="3858828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31</a:t>
            </a:fld>
            <a:endParaRPr lang="en-AU" dirty="0"/>
          </a:p>
        </p:txBody>
      </p:sp>
    </p:spTree>
    <p:extLst>
      <p:ext uri="{BB962C8B-B14F-4D97-AF65-F5344CB8AC3E}">
        <p14:creationId xmlns:p14="http://schemas.microsoft.com/office/powerpoint/2010/main" val="2645822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32</a:t>
            </a:fld>
            <a:endParaRPr lang="en-AU" dirty="0"/>
          </a:p>
        </p:txBody>
      </p:sp>
    </p:spTree>
    <p:extLst>
      <p:ext uri="{BB962C8B-B14F-4D97-AF65-F5344CB8AC3E}">
        <p14:creationId xmlns:p14="http://schemas.microsoft.com/office/powerpoint/2010/main" val="3542398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33</a:t>
            </a:fld>
            <a:endParaRPr lang="en-AU" dirty="0"/>
          </a:p>
        </p:txBody>
      </p:sp>
    </p:spTree>
    <p:extLst>
      <p:ext uri="{BB962C8B-B14F-4D97-AF65-F5344CB8AC3E}">
        <p14:creationId xmlns:p14="http://schemas.microsoft.com/office/powerpoint/2010/main" val="1795451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34</a:t>
            </a:fld>
            <a:endParaRPr lang="en-AU" dirty="0"/>
          </a:p>
        </p:txBody>
      </p:sp>
    </p:spTree>
    <p:extLst>
      <p:ext uri="{BB962C8B-B14F-4D97-AF65-F5344CB8AC3E}">
        <p14:creationId xmlns:p14="http://schemas.microsoft.com/office/powerpoint/2010/main" val="1736045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Most questions asked of parents/legal guardians/carers are historical questions that have been included in the survey since 2020, although some new items were asked of parents/legal guardians/carers in 2023.</a:t>
            </a:r>
          </a:p>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38</a:t>
            </a:fld>
            <a:endParaRPr lang="en-AU" dirty="0"/>
          </a:p>
        </p:txBody>
      </p:sp>
    </p:spTree>
    <p:extLst>
      <p:ext uri="{BB962C8B-B14F-4D97-AF65-F5344CB8AC3E}">
        <p14:creationId xmlns:p14="http://schemas.microsoft.com/office/powerpoint/2010/main" val="3317679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41</a:t>
            </a:fld>
            <a:endParaRPr lang="en-AU" dirty="0"/>
          </a:p>
        </p:txBody>
      </p:sp>
    </p:spTree>
    <p:extLst>
      <p:ext uri="{BB962C8B-B14F-4D97-AF65-F5344CB8AC3E}">
        <p14:creationId xmlns:p14="http://schemas.microsoft.com/office/powerpoint/2010/main" val="2915068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88C320-9DDF-4F31-AD56-1C3C47E18D28}" type="slidenum">
              <a:rPr lang="en-AU" smtClean="0"/>
              <a:t>4</a:t>
            </a:fld>
            <a:endParaRPr lang="en-AU" dirty="0"/>
          </a:p>
        </p:txBody>
      </p:sp>
    </p:spTree>
    <p:extLst>
      <p:ext uri="{BB962C8B-B14F-4D97-AF65-F5344CB8AC3E}">
        <p14:creationId xmlns:p14="http://schemas.microsoft.com/office/powerpoint/2010/main" val="2004828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47</a:t>
            </a:fld>
            <a:endParaRPr lang="en-AU" dirty="0"/>
          </a:p>
        </p:txBody>
      </p:sp>
    </p:spTree>
    <p:extLst>
      <p:ext uri="{BB962C8B-B14F-4D97-AF65-F5344CB8AC3E}">
        <p14:creationId xmlns:p14="http://schemas.microsoft.com/office/powerpoint/2010/main" val="2225163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 base for Pay TV n=34</a:t>
            </a:r>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52</a:t>
            </a:fld>
            <a:endParaRPr lang="en-AU" dirty="0"/>
          </a:p>
        </p:txBody>
      </p:sp>
    </p:spTree>
    <p:extLst>
      <p:ext uri="{BB962C8B-B14F-4D97-AF65-F5344CB8AC3E}">
        <p14:creationId xmlns:p14="http://schemas.microsoft.com/office/powerpoint/2010/main" val="729698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56</a:t>
            </a:fld>
            <a:endParaRPr lang="en-AU" dirty="0"/>
          </a:p>
        </p:txBody>
      </p:sp>
    </p:spTree>
    <p:extLst>
      <p:ext uri="{BB962C8B-B14F-4D97-AF65-F5344CB8AC3E}">
        <p14:creationId xmlns:p14="http://schemas.microsoft.com/office/powerpoint/2010/main" val="788737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57</a:t>
            </a:fld>
            <a:endParaRPr lang="en-AU" dirty="0"/>
          </a:p>
        </p:txBody>
      </p:sp>
    </p:spTree>
    <p:extLst>
      <p:ext uri="{BB962C8B-B14F-4D97-AF65-F5344CB8AC3E}">
        <p14:creationId xmlns:p14="http://schemas.microsoft.com/office/powerpoint/2010/main" val="3444599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58</a:t>
            </a:fld>
            <a:endParaRPr lang="en-AU" dirty="0"/>
          </a:p>
        </p:txBody>
      </p:sp>
    </p:spTree>
    <p:extLst>
      <p:ext uri="{BB962C8B-B14F-4D97-AF65-F5344CB8AC3E}">
        <p14:creationId xmlns:p14="http://schemas.microsoft.com/office/powerpoint/2010/main" val="464517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59</a:t>
            </a:fld>
            <a:endParaRPr lang="en-AU" dirty="0"/>
          </a:p>
        </p:txBody>
      </p:sp>
    </p:spTree>
    <p:extLst>
      <p:ext uri="{BB962C8B-B14F-4D97-AF65-F5344CB8AC3E}">
        <p14:creationId xmlns:p14="http://schemas.microsoft.com/office/powerpoint/2010/main" val="4229051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60</a:t>
            </a:fld>
            <a:endParaRPr lang="en-AU" dirty="0"/>
          </a:p>
        </p:txBody>
      </p:sp>
    </p:spTree>
    <p:extLst>
      <p:ext uri="{BB962C8B-B14F-4D97-AF65-F5344CB8AC3E}">
        <p14:creationId xmlns:p14="http://schemas.microsoft.com/office/powerpoint/2010/main" val="3513059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63</a:t>
            </a:fld>
            <a:endParaRPr lang="en-AU" dirty="0"/>
          </a:p>
        </p:txBody>
      </p:sp>
    </p:spTree>
    <p:extLst>
      <p:ext uri="{BB962C8B-B14F-4D97-AF65-F5344CB8AC3E}">
        <p14:creationId xmlns:p14="http://schemas.microsoft.com/office/powerpoint/2010/main" val="1247399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64</a:t>
            </a:fld>
            <a:endParaRPr lang="en-AU" dirty="0"/>
          </a:p>
        </p:txBody>
      </p:sp>
    </p:spTree>
    <p:extLst>
      <p:ext uri="{BB962C8B-B14F-4D97-AF65-F5344CB8AC3E}">
        <p14:creationId xmlns:p14="http://schemas.microsoft.com/office/powerpoint/2010/main" val="292866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65</a:t>
            </a:fld>
            <a:endParaRPr lang="en-AU" dirty="0"/>
          </a:p>
        </p:txBody>
      </p:sp>
    </p:spTree>
    <p:extLst>
      <p:ext uri="{BB962C8B-B14F-4D97-AF65-F5344CB8AC3E}">
        <p14:creationId xmlns:p14="http://schemas.microsoft.com/office/powerpoint/2010/main" val="3195370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spcBef>
                <a:spcPts val="311"/>
              </a:spcBef>
              <a:spcAft>
                <a:spcPts val="311"/>
              </a:spcAft>
              <a:buFont typeface="Arial" panose="020B0604020202020204" pitchFamily="34" charset="0"/>
              <a:buNone/>
              <a:defRPr/>
            </a:pP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41010-A08A-43D4-A438-5D938F88F09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525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66</a:t>
            </a:fld>
            <a:endParaRPr lang="en-AU" dirty="0"/>
          </a:p>
        </p:txBody>
      </p:sp>
    </p:spTree>
    <p:extLst>
      <p:ext uri="{BB962C8B-B14F-4D97-AF65-F5344CB8AC3E}">
        <p14:creationId xmlns:p14="http://schemas.microsoft.com/office/powerpoint/2010/main" val="33767618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69</a:t>
            </a:fld>
            <a:endParaRPr lang="en-AU" dirty="0"/>
          </a:p>
        </p:txBody>
      </p:sp>
    </p:spTree>
    <p:extLst>
      <p:ext uri="{BB962C8B-B14F-4D97-AF65-F5344CB8AC3E}">
        <p14:creationId xmlns:p14="http://schemas.microsoft.com/office/powerpoint/2010/main" val="2479828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70</a:t>
            </a:fld>
            <a:endParaRPr lang="en-AU" dirty="0"/>
          </a:p>
        </p:txBody>
      </p:sp>
    </p:spTree>
    <p:extLst>
      <p:ext uri="{BB962C8B-B14F-4D97-AF65-F5344CB8AC3E}">
        <p14:creationId xmlns:p14="http://schemas.microsoft.com/office/powerpoint/2010/main" val="4086377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71</a:t>
            </a:fld>
            <a:endParaRPr lang="en-AU" dirty="0"/>
          </a:p>
        </p:txBody>
      </p:sp>
    </p:spTree>
    <p:extLst>
      <p:ext uri="{BB962C8B-B14F-4D97-AF65-F5344CB8AC3E}">
        <p14:creationId xmlns:p14="http://schemas.microsoft.com/office/powerpoint/2010/main" val="3607091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NEW17a – AVG: To set REF and DK to no value in avg, to not be included.</a:t>
            </a:r>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72</a:t>
            </a:fld>
            <a:endParaRPr lang="en-AU" dirty="0"/>
          </a:p>
        </p:txBody>
      </p:sp>
    </p:spTree>
    <p:extLst>
      <p:ext uri="{BB962C8B-B14F-4D97-AF65-F5344CB8AC3E}">
        <p14:creationId xmlns:p14="http://schemas.microsoft.com/office/powerpoint/2010/main" val="1329439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NEW17a – AVG: To set REF and DK to no value in avg, to not be included.</a:t>
            </a:r>
            <a:endParaRPr lang="en-AU" dirty="0"/>
          </a:p>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73</a:t>
            </a:fld>
            <a:endParaRPr lang="en-AU" dirty="0"/>
          </a:p>
        </p:txBody>
      </p:sp>
    </p:spTree>
    <p:extLst>
      <p:ext uri="{BB962C8B-B14F-4D97-AF65-F5344CB8AC3E}">
        <p14:creationId xmlns:p14="http://schemas.microsoft.com/office/powerpoint/2010/main" val="2161853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74</a:t>
            </a:fld>
            <a:endParaRPr lang="en-AU" dirty="0"/>
          </a:p>
        </p:txBody>
      </p:sp>
    </p:spTree>
    <p:extLst>
      <p:ext uri="{BB962C8B-B14F-4D97-AF65-F5344CB8AC3E}">
        <p14:creationId xmlns:p14="http://schemas.microsoft.com/office/powerpoint/2010/main" val="25247951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75</a:t>
            </a:fld>
            <a:endParaRPr lang="en-AU" dirty="0"/>
          </a:p>
        </p:txBody>
      </p:sp>
    </p:spTree>
    <p:extLst>
      <p:ext uri="{BB962C8B-B14F-4D97-AF65-F5344CB8AC3E}">
        <p14:creationId xmlns:p14="http://schemas.microsoft.com/office/powerpoint/2010/main" val="1349834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Respondent base used in 2022 – those who consume news content.</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800" dirty="0">
                <a:solidFill>
                  <a:schemeClr val="tx1">
                    <a:lumMod val="65000"/>
                    <a:lumOff val="35000"/>
                  </a:schemeClr>
                </a:solidFill>
                <a:latin typeface="Arial" panose="020B0604020202020204" pitchFamily="34" charset="0"/>
                <a:cs typeface="Times New Roman" panose="02020603050405020304" pitchFamily="18" charset="0"/>
              </a:rPr>
              <a:t>Note - The chart shows figures for 2020/2021 rebased to use the same base as 2022-2023 for consistency (only those who consumed news).</a:t>
            </a:r>
          </a:p>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79</a:t>
            </a:fld>
            <a:endParaRPr lang="en-AU" dirty="0"/>
          </a:p>
        </p:txBody>
      </p:sp>
    </p:spTree>
    <p:extLst>
      <p:ext uri="{BB962C8B-B14F-4D97-AF65-F5344CB8AC3E}">
        <p14:creationId xmlns:p14="http://schemas.microsoft.com/office/powerpoint/2010/main" val="6616408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 In 2021 it had a base of all.</a:t>
            </a:r>
          </a:p>
          <a:p>
            <a:r>
              <a:rPr lang="en-AU" dirty="0"/>
              <a:t>In 2022 the base was those who access news content. </a:t>
            </a:r>
          </a:p>
          <a:p>
            <a:r>
              <a:rPr lang="en-AU" dirty="0"/>
              <a:t>The chart shows figures rebased for 2021 to use a consistent base for 2022 data. (i.e. those who consumed news only).</a:t>
            </a:r>
          </a:p>
        </p:txBody>
      </p:sp>
      <p:sp>
        <p:nvSpPr>
          <p:cNvPr id="4" name="Slide Number Placeholder 3"/>
          <p:cNvSpPr>
            <a:spLocks noGrp="1"/>
          </p:cNvSpPr>
          <p:nvPr>
            <p:ph type="sldNum" sz="quarter" idx="5"/>
          </p:nvPr>
        </p:nvSpPr>
        <p:spPr/>
        <p:txBody>
          <a:bodyPr/>
          <a:lstStyle/>
          <a:p>
            <a:fld id="{CAF41010-A08A-43D4-A438-5D938F88F09C}" type="slidenum">
              <a:rPr lang="en-AU" smtClean="0"/>
              <a:t>80</a:t>
            </a:fld>
            <a:endParaRPr lang="en-AU" dirty="0"/>
          </a:p>
        </p:txBody>
      </p:sp>
    </p:spTree>
    <p:extLst>
      <p:ext uri="{BB962C8B-B14F-4D97-AF65-F5344CB8AC3E}">
        <p14:creationId xmlns:p14="http://schemas.microsoft.com/office/powerpoint/2010/main" val="4187490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41010-A08A-43D4-A438-5D938F88F09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5134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Respondent base used in 2022 – those who consume news content.</a:t>
            </a:r>
          </a:p>
        </p:txBody>
      </p:sp>
      <p:sp>
        <p:nvSpPr>
          <p:cNvPr id="4" name="Slide Number Placeholder 3"/>
          <p:cNvSpPr>
            <a:spLocks noGrp="1"/>
          </p:cNvSpPr>
          <p:nvPr>
            <p:ph type="sldNum" sz="quarter" idx="5"/>
          </p:nvPr>
        </p:nvSpPr>
        <p:spPr/>
        <p:txBody>
          <a:bodyPr/>
          <a:lstStyle/>
          <a:p>
            <a:fld id="{CAF41010-A08A-43D4-A438-5D938F88F09C}" type="slidenum">
              <a:rPr lang="en-AU" smtClean="0"/>
              <a:t>81</a:t>
            </a:fld>
            <a:endParaRPr lang="en-AU" dirty="0"/>
          </a:p>
        </p:txBody>
      </p:sp>
    </p:spTree>
    <p:extLst>
      <p:ext uri="{BB962C8B-B14F-4D97-AF65-F5344CB8AC3E}">
        <p14:creationId xmlns:p14="http://schemas.microsoft.com/office/powerpoint/2010/main" val="39850181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84</a:t>
            </a:fld>
            <a:endParaRPr lang="en-AU" dirty="0"/>
          </a:p>
        </p:txBody>
      </p:sp>
    </p:spTree>
    <p:extLst>
      <p:ext uri="{BB962C8B-B14F-4D97-AF65-F5344CB8AC3E}">
        <p14:creationId xmlns:p14="http://schemas.microsoft.com/office/powerpoint/2010/main" val="15022695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 In 2021 it had a base of all.</a:t>
            </a:r>
          </a:p>
          <a:p>
            <a:r>
              <a:rPr lang="en-AU" dirty="0"/>
              <a:t>In 2022 the base was those who access news content. </a:t>
            </a:r>
          </a:p>
          <a:p>
            <a:r>
              <a:rPr lang="en-AU" dirty="0"/>
              <a:t>The chart shows figures rebased for 2021 to use a consistent base for 2022 data. (i.e. those who consumed news only).</a:t>
            </a:r>
          </a:p>
        </p:txBody>
      </p:sp>
      <p:sp>
        <p:nvSpPr>
          <p:cNvPr id="4" name="Slide Number Placeholder 3"/>
          <p:cNvSpPr>
            <a:spLocks noGrp="1"/>
          </p:cNvSpPr>
          <p:nvPr>
            <p:ph type="sldNum" sz="quarter" idx="5"/>
          </p:nvPr>
        </p:nvSpPr>
        <p:spPr/>
        <p:txBody>
          <a:bodyPr/>
          <a:lstStyle/>
          <a:p>
            <a:fld id="{CAF41010-A08A-43D4-A438-5D938F88F09C}" type="slidenum">
              <a:rPr lang="en-AU" smtClean="0"/>
              <a:t>85</a:t>
            </a:fld>
            <a:endParaRPr lang="en-AU" dirty="0"/>
          </a:p>
        </p:txBody>
      </p:sp>
    </p:spTree>
    <p:extLst>
      <p:ext uri="{BB962C8B-B14F-4D97-AF65-F5344CB8AC3E}">
        <p14:creationId xmlns:p14="http://schemas.microsoft.com/office/powerpoint/2010/main" val="36838768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Base in 2022 – those who pay for a news subscription.</a:t>
            </a:r>
          </a:p>
          <a:p>
            <a:endParaRPr lang="en-AU" dirty="0"/>
          </a:p>
          <a:p>
            <a:r>
              <a:rPr lang="en-AU" dirty="0"/>
              <a:t>D6 AVG: Avg for D6 set no value for Ref and DK to exclude from avg calculation </a:t>
            </a:r>
          </a:p>
        </p:txBody>
      </p:sp>
      <p:sp>
        <p:nvSpPr>
          <p:cNvPr id="4" name="Slide Number Placeholder 3"/>
          <p:cNvSpPr>
            <a:spLocks noGrp="1"/>
          </p:cNvSpPr>
          <p:nvPr>
            <p:ph type="sldNum" sz="quarter" idx="5"/>
          </p:nvPr>
        </p:nvSpPr>
        <p:spPr/>
        <p:txBody>
          <a:bodyPr/>
          <a:lstStyle/>
          <a:p>
            <a:fld id="{CAF41010-A08A-43D4-A438-5D938F88F09C}" type="slidenum">
              <a:rPr lang="en-AU" smtClean="0"/>
              <a:t>86</a:t>
            </a:fld>
            <a:endParaRPr lang="en-AU" dirty="0"/>
          </a:p>
        </p:txBody>
      </p:sp>
    </p:spTree>
    <p:extLst>
      <p:ext uri="{BB962C8B-B14F-4D97-AF65-F5344CB8AC3E}">
        <p14:creationId xmlns:p14="http://schemas.microsoft.com/office/powerpoint/2010/main" val="33157869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45" lvl="1" indent="0">
              <a:buFont typeface="Arial" panose="020B0604020202020204" pitchFamily="34" charset="0"/>
              <a:buNone/>
            </a:pPr>
            <a:endParaRPr lang="en-US" sz="1000" u="sng" dirty="0">
              <a:solidFill>
                <a:schemeClr val="tx1"/>
              </a:solidFill>
              <a:cs typeface="Arial"/>
            </a:endParaRPr>
          </a:p>
        </p:txBody>
      </p:sp>
      <p:sp>
        <p:nvSpPr>
          <p:cNvPr id="4" name="Slide Number Placeholder 3"/>
          <p:cNvSpPr>
            <a:spLocks noGrp="1"/>
          </p:cNvSpPr>
          <p:nvPr>
            <p:ph type="sldNum" sz="quarter" idx="5"/>
          </p:nvPr>
        </p:nvSpPr>
        <p:spPr/>
        <p:txBody>
          <a:bodyPr/>
          <a:lstStyle/>
          <a:p>
            <a:fld id="{CAF41010-A08A-43D4-A438-5D938F88F09C}" type="slidenum">
              <a:rPr lang="en-AU" smtClean="0"/>
              <a:t>87</a:t>
            </a:fld>
            <a:endParaRPr lang="en-AU" dirty="0"/>
          </a:p>
        </p:txBody>
      </p:sp>
    </p:spTree>
    <p:extLst>
      <p:ext uri="{BB962C8B-B14F-4D97-AF65-F5344CB8AC3E}">
        <p14:creationId xmlns:p14="http://schemas.microsoft.com/office/powerpoint/2010/main" val="42490498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90</a:t>
            </a:fld>
            <a:endParaRPr lang="en-AU" dirty="0"/>
          </a:p>
        </p:txBody>
      </p:sp>
    </p:spTree>
    <p:extLst>
      <p:ext uri="{BB962C8B-B14F-4D97-AF65-F5344CB8AC3E}">
        <p14:creationId xmlns:p14="http://schemas.microsoft.com/office/powerpoint/2010/main" val="41432661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91</a:t>
            </a:fld>
            <a:endParaRPr lang="en-AU" dirty="0"/>
          </a:p>
        </p:txBody>
      </p:sp>
    </p:spTree>
    <p:extLst>
      <p:ext uri="{BB962C8B-B14F-4D97-AF65-F5344CB8AC3E}">
        <p14:creationId xmlns:p14="http://schemas.microsoft.com/office/powerpoint/2010/main" val="19940666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92</a:t>
            </a:fld>
            <a:endParaRPr lang="en-AU" dirty="0"/>
          </a:p>
        </p:txBody>
      </p:sp>
    </p:spTree>
    <p:extLst>
      <p:ext uri="{BB962C8B-B14F-4D97-AF65-F5344CB8AC3E}">
        <p14:creationId xmlns:p14="http://schemas.microsoft.com/office/powerpoint/2010/main" val="13756989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on this slide the data is filtered to those who answered net positively at both Q24A and Q24B for ‘positive reasons’, and those who answered net negatively at both Q24A and Q24B for ‘negative reasons’.</a:t>
            </a:r>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93</a:t>
            </a:fld>
            <a:endParaRPr lang="en-AU" dirty="0"/>
          </a:p>
        </p:txBody>
      </p:sp>
    </p:spTree>
    <p:extLst>
      <p:ext uri="{BB962C8B-B14F-4D97-AF65-F5344CB8AC3E}">
        <p14:creationId xmlns:p14="http://schemas.microsoft.com/office/powerpoint/2010/main" val="193307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94</a:t>
            </a:fld>
            <a:endParaRPr lang="en-AU" dirty="0"/>
          </a:p>
        </p:txBody>
      </p:sp>
    </p:spTree>
    <p:extLst>
      <p:ext uri="{BB962C8B-B14F-4D97-AF65-F5344CB8AC3E}">
        <p14:creationId xmlns:p14="http://schemas.microsoft.com/office/powerpoint/2010/main" val="1763404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88C320-9DDF-4F31-AD56-1C3C47E18D28}" type="slidenum">
              <a:rPr lang="en-AU" smtClean="0"/>
              <a:t>13</a:t>
            </a:fld>
            <a:endParaRPr lang="en-AU" dirty="0"/>
          </a:p>
        </p:txBody>
      </p:sp>
    </p:spTree>
    <p:extLst>
      <p:ext uri="{BB962C8B-B14F-4D97-AF65-F5344CB8AC3E}">
        <p14:creationId xmlns:p14="http://schemas.microsoft.com/office/powerpoint/2010/main" val="42107339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95</a:t>
            </a:fld>
            <a:endParaRPr lang="en-AU" dirty="0"/>
          </a:p>
        </p:txBody>
      </p:sp>
    </p:spTree>
    <p:extLst>
      <p:ext uri="{BB962C8B-B14F-4D97-AF65-F5344CB8AC3E}">
        <p14:creationId xmlns:p14="http://schemas.microsoft.com/office/powerpoint/2010/main" val="3853728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108</a:t>
            </a:fld>
            <a:endParaRPr lang="en-AU" dirty="0"/>
          </a:p>
        </p:txBody>
      </p:sp>
    </p:spTree>
    <p:extLst>
      <p:ext uri="{BB962C8B-B14F-4D97-AF65-F5344CB8AC3E}">
        <p14:creationId xmlns:p14="http://schemas.microsoft.com/office/powerpoint/2010/main" val="11646766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Net free-to-air includes ‘Commercial free-to-air TV, excluding on-demand’, ‘Commercial free-to-air on-demand TV’, ‘Publicly owned free-to-air TV, excluding on-demand’, and ‘Publicly owned free-to-air on-demand TV’. Net online includes ‘Sports specific website or app’, ‘Free video streaming services’, ‘Online subscription services’, ‘Betting agency website or app’, ‘Pay-per-view services’, and ‘Other websites or apps’.</a:t>
            </a:r>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110</a:t>
            </a:fld>
            <a:endParaRPr lang="en-AU" dirty="0"/>
          </a:p>
        </p:txBody>
      </p:sp>
    </p:spTree>
    <p:extLst>
      <p:ext uri="{BB962C8B-B14F-4D97-AF65-F5344CB8AC3E}">
        <p14:creationId xmlns:p14="http://schemas.microsoft.com/office/powerpoint/2010/main" val="40062611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111</a:t>
            </a:fld>
            <a:endParaRPr lang="en-AU" dirty="0"/>
          </a:p>
        </p:txBody>
      </p:sp>
    </p:spTree>
    <p:extLst>
      <p:ext uri="{BB962C8B-B14F-4D97-AF65-F5344CB8AC3E}">
        <p14:creationId xmlns:p14="http://schemas.microsoft.com/office/powerpoint/2010/main" val="8289686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113</a:t>
            </a:fld>
            <a:endParaRPr lang="en-AU" dirty="0"/>
          </a:p>
        </p:txBody>
      </p:sp>
    </p:spTree>
    <p:extLst>
      <p:ext uri="{BB962C8B-B14F-4D97-AF65-F5344CB8AC3E}">
        <p14:creationId xmlns:p14="http://schemas.microsoft.com/office/powerpoint/2010/main" val="22606896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114</a:t>
            </a:fld>
            <a:endParaRPr lang="en-AU" dirty="0"/>
          </a:p>
        </p:txBody>
      </p:sp>
    </p:spTree>
    <p:extLst>
      <p:ext uri="{BB962C8B-B14F-4D97-AF65-F5344CB8AC3E}">
        <p14:creationId xmlns:p14="http://schemas.microsoft.com/office/powerpoint/2010/main" val="2431618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F41010-A08A-43D4-A438-5D938F88F09C}" type="slidenum">
              <a:rPr lang="en-AU" smtClean="0"/>
              <a:t>115</a:t>
            </a:fld>
            <a:endParaRPr lang="en-AU" dirty="0"/>
          </a:p>
        </p:txBody>
      </p:sp>
    </p:spTree>
    <p:extLst>
      <p:ext uri="{BB962C8B-B14F-4D97-AF65-F5344CB8AC3E}">
        <p14:creationId xmlns:p14="http://schemas.microsoft.com/office/powerpoint/2010/main" val="11993703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117</a:t>
            </a:fld>
            <a:endParaRPr lang="en-AU" dirty="0"/>
          </a:p>
        </p:txBody>
      </p:sp>
    </p:spTree>
    <p:extLst>
      <p:ext uri="{BB962C8B-B14F-4D97-AF65-F5344CB8AC3E}">
        <p14:creationId xmlns:p14="http://schemas.microsoft.com/office/powerpoint/2010/main" val="4609783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119</a:t>
            </a:fld>
            <a:endParaRPr lang="en-AU" dirty="0"/>
          </a:p>
        </p:txBody>
      </p:sp>
    </p:spTree>
    <p:extLst>
      <p:ext uri="{BB962C8B-B14F-4D97-AF65-F5344CB8AC3E}">
        <p14:creationId xmlns:p14="http://schemas.microsoft.com/office/powerpoint/2010/main" val="4315110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Tx/>
              <a:buChar char="-"/>
            </a:pPr>
            <a:endParaRPr lang="en-US" dirty="0"/>
          </a:p>
          <a:p>
            <a:pPr marL="628650" lvl="1" indent="-171450">
              <a:buFontTx/>
              <a:buChar char="-"/>
            </a:pPr>
            <a:endParaRPr lang="en-US" dirty="0"/>
          </a:p>
          <a:p>
            <a:pPr marL="628650" lvl="1" indent="-171450">
              <a:buFontTx/>
              <a:buChar char="-"/>
            </a:pPr>
            <a:endParaRPr lang="en-US" dirty="0"/>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fld id="{CAF41010-A08A-43D4-A438-5D938F88F09C}" type="slidenum">
              <a:rPr lang="en-AU" smtClean="0"/>
              <a:t>124</a:t>
            </a:fld>
            <a:endParaRPr lang="en-AU" dirty="0"/>
          </a:p>
        </p:txBody>
      </p:sp>
    </p:spTree>
    <p:extLst>
      <p:ext uri="{BB962C8B-B14F-4D97-AF65-F5344CB8AC3E}">
        <p14:creationId xmlns:p14="http://schemas.microsoft.com/office/powerpoint/2010/main" val="150956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19</a:t>
            </a:fld>
            <a:endParaRPr lang="en-AU" dirty="0"/>
          </a:p>
        </p:txBody>
      </p:sp>
    </p:spTree>
    <p:extLst>
      <p:ext uri="{BB962C8B-B14F-4D97-AF65-F5344CB8AC3E}">
        <p14:creationId xmlns:p14="http://schemas.microsoft.com/office/powerpoint/2010/main" val="1845359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126</a:t>
            </a:fld>
            <a:endParaRPr lang="en-AU" dirty="0"/>
          </a:p>
        </p:txBody>
      </p:sp>
    </p:spTree>
    <p:extLst>
      <p:ext uri="{BB962C8B-B14F-4D97-AF65-F5344CB8AC3E}">
        <p14:creationId xmlns:p14="http://schemas.microsoft.com/office/powerpoint/2010/main" val="35258936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135</a:t>
            </a:fld>
            <a:endParaRPr lang="en-AU" dirty="0"/>
          </a:p>
        </p:txBody>
      </p:sp>
    </p:spTree>
    <p:extLst>
      <p:ext uri="{BB962C8B-B14F-4D97-AF65-F5344CB8AC3E}">
        <p14:creationId xmlns:p14="http://schemas.microsoft.com/office/powerpoint/2010/main" val="2041940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88C320-9DDF-4F31-AD56-1C3C47E18D28}" type="slidenum">
              <a:rPr lang="en-AU" smtClean="0"/>
              <a:t>22</a:t>
            </a:fld>
            <a:endParaRPr lang="en-AU" dirty="0"/>
          </a:p>
        </p:txBody>
      </p:sp>
    </p:spTree>
    <p:extLst>
      <p:ext uri="{BB962C8B-B14F-4D97-AF65-F5344CB8AC3E}">
        <p14:creationId xmlns:p14="http://schemas.microsoft.com/office/powerpoint/2010/main" val="1511322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24</a:t>
            </a:fld>
            <a:endParaRPr lang="en-AU" dirty="0"/>
          </a:p>
        </p:txBody>
      </p:sp>
    </p:spTree>
    <p:extLst>
      <p:ext uri="{BB962C8B-B14F-4D97-AF65-F5344CB8AC3E}">
        <p14:creationId xmlns:p14="http://schemas.microsoft.com/office/powerpoint/2010/main" val="610412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AF41010-A08A-43D4-A438-5D938F88F09C}" type="slidenum">
              <a:rPr lang="en-AU" smtClean="0"/>
              <a:t>25</a:t>
            </a:fld>
            <a:endParaRPr lang="en-AU" dirty="0"/>
          </a:p>
        </p:txBody>
      </p:sp>
    </p:spTree>
    <p:extLst>
      <p:ext uri="{BB962C8B-B14F-4D97-AF65-F5344CB8AC3E}">
        <p14:creationId xmlns:p14="http://schemas.microsoft.com/office/powerpoint/2010/main" val="33596138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26" y="1254117"/>
            <a:ext cx="9906000" cy="1871184"/>
          </a:xfrm>
          <a:noFill/>
        </p:spPr>
        <p:txBody>
          <a:bodyPr anchor="ctr">
            <a:normAutofit/>
          </a:bodyPr>
          <a:lstStyle>
            <a:lvl1pPr algn="ctr">
              <a:defRPr sz="3900">
                <a:solidFill>
                  <a:schemeClr val="bg2">
                    <a:lumMod val="75000"/>
                  </a:schemeClr>
                </a:solidFill>
              </a:defRPr>
            </a:lvl1pPr>
          </a:lstStyle>
          <a:p>
            <a:r>
              <a:rPr lang="en-US"/>
              <a:t>Click to edit Master title style</a:t>
            </a:r>
          </a:p>
        </p:txBody>
      </p:sp>
      <p:sp>
        <p:nvSpPr>
          <p:cNvPr id="3" name="Subtitle 2"/>
          <p:cNvSpPr>
            <a:spLocks noGrp="1"/>
          </p:cNvSpPr>
          <p:nvPr>
            <p:ph type="subTitle" idx="1"/>
          </p:nvPr>
        </p:nvSpPr>
        <p:spPr>
          <a:xfrm>
            <a:off x="0" y="5195166"/>
            <a:ext cx="9906000" cy="673662"/>
          </a:xfrm>
        </p:spPr>
        <p:txBody>
          <a:bodyPr anchor="ctr"/>
          <a:lstStyle>
            <a:lvl1pPr marL="0" indent="0" algn="ctr">
              <a:buNone/>
              <a:defRPr sz="1950">
                <a:solidFill>
                  <a:schemeClr val="bg1">
                    <a:lumMod val="50000"/>
                  </a:schemeClr>
                </a:solidFill>
              </a:defRPr>
            </a:lvl1pPr>
            <a:lvl2pPr marL="371464" indent="0" algn="ctr">
              <a:buNone/>
              <a:defRPr sz="1625"/>
            </a:lvl2pPr>
            <a:lvl3pPr marL="742927" indent="0" algn="ctr">
              <a:buNone/>
              <a:defRPr sz="1462"/>
            </a:lvl3pPr>
            <a:lvl4pPr marL="1114391" indent="0" algn="ctr">
              <a:buNone/>
              <a:defRPr sz="1300"/>
            </a:lvl4pPr>
            <a:lvl5pPr marL="1485854" indent="0" algn="ctr">
              <a:buNone/>
              <a:defRPr sz="1300"/>
            </a:lvl5pPr>
            <a:lvl6pPr marL="1857318" indent="0" algn="ctr">
              <a:buNone/>
              <a:defRPr sz="1300"/>
            </a:lvl6pPr>
            <a:lvl7pPr marL="2228781" indent="0" algn="ctr">
              <a:buNone/>
              <a:defRPr sz="1300"/>
            </a:lvl7pPr>
            <a:lvl8pPr marL="2600245" indent="0" algn="ctr">
              <a:buNone/>
              <a:defRPr sz="1300"/>
            </a:lvl8pPr>
            <a:lvl9pPr marL="2971709" indent="0" algn="ctr">
              <a:buNone/>
              <a:defRPr sz="1300"/>
            </a:lvl9pPr>
          </a:lstStyle>
          <a:p>
            <a:r>
              <a:rPr lang="en-US"/>
              <a:t>Click to edit Master subtitle style</a:t>
            </a:r>
          </a:p>
        </p:txBody>
      </p:sp>
      <p:sp>
        <p:nvSpPr>
          <p:cNvPr id="13" name="TextBox 12">
            <a:extLst>
              <a:ext uri="{FF2B5EF4-FFF2-40B4-BE49-F238E27FC236}">
                <a16:creationId xmlns:a16="http://schemas.microsoft.com/office/drawing/2014/main" id="{7A9F42F7-DD8E-44D4-A324-1CF3A4F4A977}"/>
              </a:ext>
            </a:extLst>
          </p:cNvPr>
          <p:cNvSpPr txBox="1"/>
          <p:nvPr userDrawn="1"/>
        </p:nvSpPr>
        <p:spPr>
          <a:xfrm>
            <a:off x="7243764" y="6188961"/>
            <a:ext cx="1044773" cy="242374"/>
          </a:xfrm>
          <a:prstGeom prst="rect">
            <a:avLst/>
          </a:prstGeom>
          <a:noFill/>
        </p:spPr>
        <p:txBody>
          <a:bodyPr wrap="square" rtlCol="0">
            <a:spAutoFit/>
          </a:bodyPr>
          <a:lstStyle/>
          <a:p>
            <a:r>
              <a:rPr lang="en-AU" sz="975" dirty="0"/>
              <a:t>A subsidiary of:</a:t>
            </a:r>
          </a:p>
        </p:txBody>
      </p:sp>
      <p:pic>
        <p:nvPicPr>
          <p:cNvPr id="14" name="Picture 13">
            <a:extLst>
              <a:ext uri="{FF2B5EF4-FFF2-40B4-BE49-F238E27FC236}">
                <a16:creationId xmlns:a16="http://schemas.microsoft.com/office/drawing/2014/main" id="{082081B2-128E-4130-BB18-76765EC935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0789" y="6069959"/>
            <a:ext cx="1340626" cy="792000"/>
          </a:xfrm>
          <a:prstGeom prst="rect">
            <a:avLst/>
          </a:prstGeom>
        </p:spPr>
      </p:pic>
      <p:pic>
        <p:nvPicPr>
          <p:cNvPr id="5" name="Picture 4" descr="A blue text on a black background&#10;&#10;Description automatically generated">
            <a:extLst>
              <a:ext uri="{FF2B5EF4-FFF2-40B4-BE49-F238E27FC236}">
                <a16:creationId xmlns:a16="http://schemas.microsoft.com/office/drawing/2014/main" id="{E643C4FF-B3EE-8A7D-2DC7-9F1037DB236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836" y="286413"/>
            <a:ext cx="2057637" cy="696964"/>
          </a:xfrm>
          <a:prstGeom prst="rect">
            <a:avLst/>
          </a:prstGeom>
        </p:spPr>
      </p:pic>
    </p:spTree>
    <p:extLst>
      <p:ext uri="{BB962C8B-B14F-4D97-AF65-F5344CB8AC3E}">
        <p14:creationId xmlns:p14="http://schemas.microsoft.com/office/powerpoint/2010/main" val="2847882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1038" y="6356352"/>
            <a:ext cx="2228850" cy="365125"/>
          </a:xfrm>
          <a:prstGeom prst="rect">
            <a:avLst/>
          </a:prstGeom>
        </p:spPr>
        <p:txBody>
          <a:bodyPr/>
          <a:lstStyle/>
          <a:p>
            <a:endParaRPr lang="en-AU" dirty="0"/>
          </a:p>
        </p:txBody>
      </p:sp>
      <p:sp>
        <p:nvSpPr>
          <p:cNvPr id="4" name="Slide Number Placeholder 3"/>
          <p:cNvSpPr>
            <a:spLocks noGrp="1"/>
          </p:cNvSpPr>
          <p:nvPr>
            <p:ph type="sldNum" sz="quarter" idx="12"/>
          </p:nvPr>
        </p:nvSpPr>
        <p:spPr>
          <a:solidFill>
            <a:schemeClr val="tx2"/>
          </a:solidFill>
        </p:spPr>
        <p:txBody>
          <a:bodyPr/>
          <a:lstStyle/>
          <a:p>
            <a:fld id="{EB9AB7F9-1CFC-4687-A283-05394C823D94}" type="slidenum">
              <a:rPr lang="en-AU" smtClean="0"/>
              <a:t>‹#›</a:t>
            </a:fld>
            <a:endParaRPr lang="en-AU" dirty="0"/>
          </a:p>
        </p:txBody>
      </p:sp>
    </p:spTree>
    <p:extLst>
      <p:ext uri="{BB962C8B-B14F-4D97-AF65-F5344CB8AC3E}">
        <p14:creationId xmlns:p14="http://schemas.microsoft.com/office/powerpoint/2010/main" val="1558917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 complete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472538"/>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1_Blank - completely">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F0EE09-95ED-BD2C-E43A-A6B245993BF0}"/>
              </a:ext>
            </a:extLst>
          </p:cNvPr>
          <p:cNvSpPr txBox="1"/>
          <p:nvPr userDrawn="1"/>
        </p:nvSpPr>
        <p:spPr>
          <a:xfrm>
            <a:off x="0" y="3082751"/>
            <a:ext cx="9906000" cy="692497"/>
          </a:xfrm>
          <a:prstGeom prst="rect">
            <a:avLst/>
          </a:prstGeom>
          <a:noFill/>
        </p:spPr>
        <p:txBody>
          <a:bodyPr wrap="square" rtlCol="0">
            <a:spAutoFit/>
          </a:bodyPr>
          <a:lstStyle/>
          <a:p>
            <a:pPr marL="0" indent="0" algn="ctr">
              <a:buClr>
                <a:schemeClr val="accent1"/>
              </a:buClr>
              <a:buFont typeface="Wingdings" panose="05000000000000000000" pitchFamily="2" charset="2"/>
              <a:buNone/>
            </a:pPr>
            <a:r>
              <a:rPr lang="en-AU" sz="3900" dirty="0">
                <a:solidFill>
                  <a:schemeClr val="tx2"/>
                </a:solidFill>
              </a:rPr>
              <a:t>Thank you</a:t>
            </a:r>
            <a:endParaRPr lang="en-AU" sz="2600" baseline="0" dirty="0">
              <a:solidFill>
                <a:schemeClr val="tx2"/>
              </a:solidFill>
            </a:endParaRPr>
          </a:p>
        </p:txBody>
      </p:sp>
      <p:grpSp>
        <p:nvGrpSpPr>
          <p:cNvPr id="6" name="Group 5">
            <a:extLst>
              <a:ext uri="{FF2B5EF4-FFF2-40B4-BE49-F238E27FC236}">
                <a16:creationId xmlns:a16="http://schemas.microsoft.com/office/drawing/2014/main" id="{485C0BFE-D0E6-E203-D767-C6CB28971158}"/>
              </a:ext>
            </a:extLst>
          </p:cNvPr>
          <p:cNvGrpSpPr/>
          <p:nvPr userDrawn="1"/>
        </p:nvGrpSpPr>
        <p:grpSpPr>
          <a:xfrm>
            <a:off x="6206794" y="5950837"/>
            <a:ext cx="3207412" cy="563061"/>
            <a:chOff x="3494416" y="5162271"/>
            <a:chExt cx="3207412" cy="563061"/>
          </a:xfrm>
        </p:grpSpPr>
        <p:pic>
          <p:nvPicPr>
            <p:cNvPr id="3" name="Picture 2" descr="A blue text on a black background&#10;&#10;Description automatically generated">
              <a:extLst>
                <a:ext uri="{FF2B5EF4-FFF2-40B4-BE49-F238E27FC236}">
                  <a16:creationId xmlns:a16="http://schemas.microsoft.com/office/drawing/2014/main" id="{3F851246-FA15-959F-6EC4-EC532FC72E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94416" y="5162271"/>
              <a:ext cx="1610984" cy="545673"/>
            </a:xfrm>
            <a:prstGeom prst="rect">
              <a:avLst/>
            </a:prstGeom>
          </p:spPr>
        </p:pic>
        <p:pic>
          <p:nvPicPr>
            <p:cNvPr id="4" name="Graphic 3">
              <a:extLst>
                <a:ext uri="{FF2B5EF4-FFF2-40B4-BE49-F238E27FC236}">
                  <a16:creationId xmlns:a16="http://schemas.microsoft.com/office/drawing/2014/main" id="{B25EB928-CFB0-409D-7A20-E152F8F58C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735719" y="5259653"/>
              <a:ext cx="966109" cy="465679"/>
            </a:xfrm>
            <a:prstGeom prst="rect">
              <a:avLst/>
            </a:prstGeom>
          </p:spPr>
        </p:pic>
      </p:grpSp>
      <p:sp>
        <p:nvSpPr>
          <p:cNvPr id="5" name="TextBox 4">
            <a:extLst>
              <a:ext uri="{FF2B5EF4-FFF2-40B4-BE49-F238E27FC236}">
                <a16:creationId xmlns:a16="http://schemas.microsoft.com/office/drawing/2014/main" id="{F4A88629-9C7F-2B6E-6DAA-00D16FAACC0D}"/>
              </a:ext>
            </a:extLst>
          </p:cNvPr>
          <p:cNvSpPr txBox="1"/>
          <p:nvPr userDrawn="1"/>
        </p:nvSpPr>
        <p:spPr>
          <a:xfrm>
            <a:off x="342900" y="5909203"/>
            <a:ext cx="46101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aseline="0" dirty="0">
                <a:solidFill>
                  <a:schemeClr val="tx2"/>
                </a:solidFill>
              </a:rPr>
              <a:t>03 9236 8500</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chemeClr val="tx2"/>
                </a:solidFill>
              </a:rPr>
              <a:t>PO Box</a:t>
            </a:r>
            <a:r>
              <a:rPr lang="en-AU" sz="1800" baseline="0" dirty="0">
                <a:solidFill>
                  <a:schemeClr val="tx2"/>
                </a:solidFill>
              </a:rPr>
              <a:t> 13328, Law Courts VIC 8010</a:t>
            </a:r>
            <a:endParaRPr lang="en-AU" dirty="0"/>
          </a:p>
        </p:txBody>
      </p:sp>
    </p:spTree>
    <p:extLst>
      <p:ext uri="{BB962C8B-B14F-4D97-AF65-F5344CB8AC3E}">
        <p14:creationId xmlns:p14="http://schemas.microsoft.com/office/powerpoint/2010/main" val="3297438264"/>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s">
    <p:bg>
      <p:bgRef idx="1001">
        <a:schemeClr val="bg2"/>
      </p:bgRef>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914930" y="296335"/>
            <a:ext cx="8433858" cy="6214533"/>
          </a:xfrm>
          <a:prstGeom prst="wedgeEllipseCallout">
            <a:avLst>
              <a:gd name="adj1" fmla="val -51170"/>
              <a:gd name="adj2" fmla="val 51601"/>
            </a:avLst>
          </a:prstGeom>
          <a:solidFill>
            <a:schemeClr val="bg1"/>
          </a:solidFill>
          <a:effectLst>
            <a:outerShdw blurRad="50800" dist="38100" dir="8100000" algn="tr" rotWithShape="0">
              <a:prstClr val="black">
                <a:alpha val="40000"/>
              </a:prstClr>
            </a:outerShdw>
          </a:effectLst>
        </p:spPr>
        <p:txBody>
          <a:bodyPr anchor="ctr" anchorCtr="0"/>
          <a:lstStyle>
            <a:lvl1pPr>
              <a:defRPr i="1"/>
            </a:lvl1pPr>
            <a:lvl2pPr>
              <a:defRPr i="1"/>
            </a:lvl2pPr>
            <a:lvl3pPr>
              <a:defRPr i="1"/>
            </a:lvl3pPr>
            <a:lvl4pPr>
              <a:defRPr i="1"/>
            </a:lvl4pPr>
            <a:lvl5pPr>
              <a:defRPr i="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1"/>
          </p:nvPr>
        </p:nvSpPr>
        <p:spPr>
          <a:xfrm>
            <a:off x="681038" y="6356352"/>
            <a:ext cx="2228850" cy="365125"/>
          </a:xfrm>
          <a:prstGeom prst="rect">
            <a:avLst/>
          </a:prstGeom>
        </p:spPr>
        <p:txBody>
          <a:bodyPr/>
          <a:lstStyle/>
          <a:p>
            <a:fld id="{F8C660E3-FE92-488E-9CE9-BB4EA76CBF3C}" type="datetimeFigureOut">
              <a:rPr lang="en-AU" smtClean="0"/>
              <a:t>12/07/2024</a:t>
            </a:fld>
            <a:endParaRPr lang="en-AU" dirty="0"/>
          </a:p>
        </p:txBody>
      </p:sp>
      <p:sp>
        <p:nvSpPr>
          <p:cNvPr id="5" name="Slide Number Placeholder 4"/>
          <p:cNvSpPr>
            <a:spLocks noGrp="1"/>
          </p:cNvSpPr>
          <p:nvPr>
            <p:ph type="sldNum" sz="quarter" idx="12"/>
          </p:nvPr>
        </p:nvSpPr>
        <p:spPr>
          <a:solidFill>
            <a:schemeClr val="tx2"/>
          </a:solidFill>
        </p:spPr>
        <p:txBody>
          <a:bodyPr/>
          <a:lstStyle/>
          <a:p>
            <a:fld id="{EB9AB7F9-1CFC-4687-A283-05394C823D94}" type="slidenum">
              <a:rPr lang="en-AU" smtClean="0"/>
              <a:pPr/>
              <a:t>‹#›</a:t>
            </a:fld>
            <a:endParaRPr lang="en-AU" dirty="0"/>
          </a:p>
        </p:txBody>
      </p:sp>
    </p:spTree>
    <p:extLst>
      <p:ext uri="{BB962C8B-B14F-4D97-AF65-F5344CB8AC3E}">
        <p14:creationId xmlns:p14="http://schemas.microsoft.com/office/powerpoint/2010/main" val="1400048377"/>
      </p:ext>
    </p:extLst>
  </p:cSld>
  <p:clrMapOvr>
    <a:overrideClrMapping bg1="lt1" tx1="dk1" bg2="lt2" tx2="dk2" accent1="accent1" accent2="accent2" accent3="accent3" accent4="accent4" accent5="accent5" accent6="accent6" hlink="hlink" folHlink="folHlink"/>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s multi">
    <p:bg>
      <p:bgRef idx="1001">
        <a:schemeClr val="bg2"/>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1038" y="6356354"/>
            <a:ext cx="2228850" cy="365125"/>
          </a:xfrm>
          <a:prstGeom prst="rect">
            <a:avLst/>
          </a:prstGeom>
        </p:spPr>
        <p:txBody>
          <a:bodyPr/>
          <a:lstStyle/>
          <a:p>
            <a:pPr>
              <a:defRPr/>
            </a:pPr>
            <a:fld id="{E9913487-B1C0-4F60-81D3-0762ED685A10}" type="datetime1">
              <a:rPr lang="en-AU" smtClean="0"/>
              <a:t>12/07/2024</a:t>
            </a:fld>
            <a:endParaRPr lang="en-US" dirty="0"/>
          </a:p>
        </p:txBody>
      </p:sp>
      <p:sp>
        <p:nvSpPr>
          <p:cNvPr id="4" name="Slide Number Placeholder 3"/>
          <p:cNvSpPr>
            <a:spLocks noGrp="1"/>
          </p:cNvSpPr>
          <p:nvPr>
            <p:ph type="sldNum" sz="quarter" idx="12"/>
          </p:nvPr>
        </p:nvSpPr>
        <p:spPr>
          <a:solidFill>
            <a:schemeClr val="tx2"/>
          </a:solidFill>
        </p:spPr>
        <p:txBody>
          <a:bodyPr/>
          <a:lstStyle/>
          <a:p>
            <a:pPr>
              <a:defRPr/>
            </a:pPr>
            <a:fld id="{707E72BE-C4A5-481F-84E8-01CBA944BFA8}" type="slidenum">
              <a:rPr lang="en-US" altLang="en-US" smtClean="0"/>
              <a:pPr>
                <a:defRPr/>
              </a:pPr>
              <a:t>‹#›</a:t>
            </a:fld>
            <a:endParaRPr lang="en-US" altLang="en-US" dirty="0"/>
          </a:p>
        </p:txBody>
      </p:sp>
      <p:sp>
        <p:nvSpPr>
          <p:cNvPr id="5" name="Content Placeholder 4"/>
          <p:cNvSpPr>
            <a:spLocks noGrp="1"/>
          </p:cNvSpPr>
          <p:nvPr>
            <p:ph sz="quarter" idx="13"/>
          </p:nvPr>
        </p:nvSpPr>
        <p:spPr>
          <a:xfrm>
            <a:off x="5173133" y="439376"/>
            <a:ext cx="4555696" cy="2549358"/>
          </a:xfrm>
          <a:prstGeom prst="wedgeEllipseCallout">
            <a:avLst>
              <a:gd name="adj1" fmla="val -52884"/>
              <a:gd name="adj2" fmla="val 62516"/>
            </a:avLst>
          </a:prstGeom>
          <a:solidFill>
            <a:schemeClr val="bg1"/>
          </a:solidFill>
          <a:effectLst>
            <a:outerShdw blurRad="50800" dist="38100" dir="8100000" algn="tr" rotWithShape="0">
              <a:prstClr val="black">
                <a:alpha val="40000"/>
              </a:prstClr>
            </a:outerShdw>
          </a:effectLst>
        </p:spPr>
        <p:txBody>
          <a:bodyPr anchor="ctr" anchorCtr="0"/>
          <a:lstStyle>
            <a:lvl1pPr>
              <a:defRPr i="1"/>
            </a:lvl1pPr>
            <a:lvl2pPr>
              <a:defRPr i="1"/>
            </a:lvl2pPr>
            <a:lvl3pPr>
              <a:defRPr i="1"/>
            </a:lvl3pPr>
            <a:lvl4pPr>
              <a:defRPr i="1"/>
            </a:lvl4pPr>
            <a:lvl5pPr>
              <a:defRPr i="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Content Placeholder 4"/>
          <p:cNvSpPr>
            <a:spLocks noGrp="1"/>
          </p:cNvSpPr>
          <p:nvPr>
            <p:ph sz="quarter" idx="14"/>
          </p:nvPr>
        </p:nvSpPr>
        <p:spPr>
          <a:xfrm>
            <a:off x="5173133" y="3806993"/>
            <a:ext cx="4555696" cy="2549358"/>
          </a:xfrm>
          <a:prstGeom prst="wedgeEllipseCallout">
            <a:avLst>
              <a:gd name="adj1" fmla="val -52280"/>
              <a:gd name="adj2" fmla="val -62025"/>
            </a:avLst>
          </a:prstGeom>
          <a:solidFill>
            <a:schemeClr val="bg1"/>
          </a:solidFill>
          <a:effectLst>
            <a:outerShdw blurRad="50800" dist="38100" dir="8100000" algn="tr" rotWithShape="0">
              <a:prstClr val="black">
                <a:alpha val="40000"/>
              </a:prstClr>
            </a:outerShdw>
          </a:effectLst>
        </p:spPr>
        <p:txBody>
          <a:bodyPr anchor="ctr" anchorCtr="0"/>
          <a:lstStyle>
            <a:lvl1pPr>
              <a:defRPr i="1"/>
            </a:lvl1pPr>
            <a:lvl2pPr>
              <a:defRPr i="1"/>
            </a:lvl2pPr>
            <a:lvl3pPr>
              <a:defRPr i="1"/>
            </a:lvl3pPr>
            <a:lvl4pPr>
              <a:defRPr i="1"/>
            </a:lvl4pPr>
            <a:lvl5pPr>
              <a:defRPr i="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Content Placeholder 4"/>
          <p:cNvSpPr>
            <a:spLocks noGrp="1"/>
          </p:cNvSpPr>
          <p:nvPr>
            <p:ph sz="quarter" idx="15"/>
          </p:nvPr>
        </p:nvSpPr>
        <p:spPr>
          <a:xfrm>
            <a:off x="275168" y="439376"/>
            <a:ext cx="4555696" cy="2549358"/>
          </a:xfrm>
          <a:prstGeom prst="wedgeEllipseCallout">
            <a:avLst>
              <a:gd name="adj1" fmla="val 50602"/>
              <a:gd name="adj2" fmla="val 61520"/>
            </a:avLst>
          </a:prstGeom>
          <a:solidFill>
            <a:schemeClr val="bg1"/>
          </a:solidFill>
          <a:effectLst>
            <a:outerShdw blurRad="50800" dist="38100" dir="8100000" algn="tr" rotWithShape="0">
              <a:prstClr val="black">
                <a:alpha val="40000"/>
              </a:prstClr>
            </a:outerShdw>
          </a:effectLst>
        </p:spPr>
        <p:txBody>
          <a:bodyPr anchor="ctr" anchorCtr="0"/>
          <a:lstStyle>
            <a:lvl1pPr>
              <a:defRPr i="1"/>
            </a:lvl1pPr>
            <a:lvl2pPr>
              <a:defRPr i="1"/>
            </a:lvl2pPr>
            <a:lvl3pPr>
              <a:defRPr i="1"/>
            </a:lvl3pPr>
            <a:lvl4pPr>
              <a:defRPr i="1"/>
            </a:lvl4pPr>
            <a:lvl5pPr>
              <a:defRPr i="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Content Placeholder 4"/>
          <p:cNvSpPr>
            <a:spLocks noGrp="1"/>
          </p:cNvSpPr>
          <p:nvPr>
            <p:ph sz="quarter" idx="16"/>
          </p:nvPr>
        </p:nvSpPr>
        <p:spPr>
          <a:xfrm>
            <a:off x="277460" y="3656870"/>
            <a:ext cx="4555696" cy="2549358"/>
          </a:xfrm>
          <a:prstGeom prst="wedgeEllipseCallout">
            <a:avLst>
              <a:gd name="adj1" fmla="val 50602"/>
              <a:gd name="adj2" fmla="val -49073"/>
            </a:avLst>
          </a:prstGeom>
          <a:solidFill>
            <a:schemeClr val="bg1"/>
          </a:solidFill>
          <a:effectLst>
            <a:outerShdw blurRad="50800" dist="38100" dir="8100000" algn="tr" rotWithShape="0">
              <a:prstClr val="black">
                <a:alpha val="40000"/>
              </a:prstClr>
            </a:outerShdw>
          </a:effectLst>
        </p:spPr>
        <p:txBody>
          <a:bodyPr anchor="ctr" anchorCtr="0"/>
          <a:lstStyle>
            <a:lvl1pPr>
              <a:defRPr i="1"/>
            </a:lvl1pPr>
            <a:lvl2pPr>
              <a:defRPr i="1"/>
            </a:lvl2pPr>
            <a:lvl3pPr>
              <a:defRPr i="1"/>
            </a:lvl3pPr>
            <a:lvl4pPr>
              <a:defRPr i="1"/>
            </a:lvl4pPr>
            <a:lvl5pPr>
              <a:defRPr i="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2993315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2600"/>
            </a:lvl1pPr>
          </a:lstStyle>
          <a:p>
            <a:r>
              <a:rPr lang="en-US"/>
              <a:t>Click to edit Master title style</a:t>
            </a:r>
          </a:p>
        </p:txBody>
      </p:sp>
      <p:sp>
        <p:nvSpPr>
          <p:cNvPr id="3" name="Content Placeholder 2"/>
          <p:cNvSpPr>
            <a:spLocks noGrp="1"/>
          </p:cNvSpPr>
          <p:nvPr>
            <p:ph idx="1"/>
          </p:nvPr>
        </p:nvSpPr>
        <p:spPr>
          <a:xfrm>
            <a:off x="4211340" y="457201"/>
            <a:ext cx="5014913" cy="5403850"/>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300"/>
            </a:lvl1pPr>
            <a:lvl2pPr marL="371464" indent="0">
              <a:buNone/>
              <a:defRPr sz="1137"/>
            </a:lvl2pPr>
            <a:lvl3pPr marL="742927" indent="0">
              <a:buNone/>
              <a:defRPr sz="975"/>
            </a:lvl3pPr>
            <a:lvl4pPr marL="1114391" indent="0">
              <a:buNone/>
              <a:defRPr sz="812"/>
            </a:lvl4pPr>
            <a:lvl5pPr marL="1485854" indent="0">
              <a:buNone/>
              <a:defRPr sz="812"/>
            </a:lvl5pPr>
            <a:lvl6pPr marL="1857318" indent="0">
              <a:buNone/>
              <a:defRPr sz="812"/>
            </a:lvl6pPr>
            <a:lvl7pPr marL="2228781" indent="0">
              <a:buNone/>
              <a:defRPr sz="812"/>
            </a:lvl7pPr>
            <a:lvl8pPr marL="2600245" indent="0">
              <a:buNone/>
              <a:defRPr sz="812"/>
            </a:lvl8pPr>
            <a:lvl9pPr marL="2971709" indent="0">
              <a:buNone/>
              <a:defRPr sz="812"/>
            </a:lvl9pPr>
          </a:lstStyle>
          <a:p>
            <a:pPr lvl="0"/>
            <a:r>
              <a:rPr lang="en-US"/>
              <a:t>Edit Master text styles</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endParaRPr lang="en-AU" dirty="0"/>
          </a:p>
        </p:txBody>
      </p:sp>
      <p:sp>
        <p:nvSpPr>
          <p:cNvPr id="7" name="Slide Number Placeholder 6"/>
          <p:cNvSpPr>
            <a:spLocks noGrp="1"/>
          </p:cNvSpPr>
          <p:nvPr>
            <p:ph type="sldNum" sz="quarter" idx="12"/>
          </p:nvPr>
        </p:nvSpPr>
        <p:spPr>
          <a:solidFill>
            <a:schemeClr val="tx2"/>
          </a:solidFill>
        </p:spPr>
        <p:txBody>
          <a:bodyPr/>
          <a:lstStyle/>
          <a:p>
            <a:fld id="{EB9AB7F9-1CFC-4687-A283-05394C823D94}" type="slidenum">
              <a:rPr lang="en-AU" smtClean="0"/>
              <a:t>‹#›</a:t>
            </a:fld>
            <a:endParaRPr lang="en-AU" dirty="0"/>
          </a:p>
        </p:txBody>
      </p:sp>
    </p:spTree>
    <p:extLst>
      <p:ext uri="{BB962C8B-B14F-4D97-AF65-F5344CB8AC3E}">
        <p14:creationId xmlns:p14="http://schemas.microsoft.com/office/powerpoint/2010/main" val="3774244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2600"/>
            </a:lvl1pPr>
          </a:lstStyle>
          <a:p>
            <a:r>
              <a:rPr lang="en-US"/>
              <a:t>Click to edit Master title style</a:t>
            </a:r>
          </a:p>
        </p:txBody>
      </p:sp>
      <p:sp>
        <p:nvSpPr>
          <p:cNvPr id="3" name="Picture Placeholder 2"/>
          <p:cNvSpPr>
            <a:spLocks noGrp="1" noChangeAspect="1"/>
          </p:cNvSpPr>
          <p:nvPr>
            <p:ph type="pic" idx="1"/>
          </p:nvPr>
        </p:nvSpPr>
        <p:spPr>
          <a:xfrm>
            <a:off x="4211340" y="457201"/>
            <a:ext cx="5014913" cy="5403850"/>
          </a:xfrm>
        </p:spPr>
        <p:txBody>
          <a:bodyPr anchor="t"/>
          <a:lstStyle>
            <a:lvl1pPr marL="0" indent="0">
              <a:buNone/>
              <a:defRPr sz="2600"/>
            </a:lvl1pPr>
            <a:lvl2pPr marL="371464" indent="0">
              <a:buNone/>
              <a:defRPr sz="2275"/>
            </a:lvl2pPr>
            <a:lvl3pPr marL="742927" indent="0">
              <a:buNone/>
              <a:defRPr sz="1950"/>
            </a:lvl3pPr>
            <a:lvl4pPr marL="1114391" indent="0">
              <a:buNone/>
              <a:defRPr sz="1625"/>
            </a:lvl4pPr>
            <a:lvl5pPr marL="1485854" indent="0">
              <a:buNone/>
              <a:defRPr sz="1625"/>
            </a:lvl5pPr>
            <a:lvl6pPr marL="1857318" indent="0">
              <a:buNone/>
              <a:defRPr sz="1625"/>
            </a:lvl6pPr>
            <a:lvl7pPr marL="2228781" indent="0">
              <a:buNone/>
              <a:defRPr sz="1625"/>
            </a:lvl7pPr>
            <a:lvl8pPr marL="2600245" indent="0">
              <a:buNone/>
              <a:defRPr sz="1625"/>
            </a:lvl8pPr>
            <a:lvl9pPr marL="2971709" indent="0">
              <a:buNone/>
              <a:defRPr sz="1625"/>
            </a:lvl9pPr>
          </a:lstStyle>
          <a:p>
            <a:r>
              <a:rPr lang="en-US" dirty="0"/>
              <a:t>Click icon to add picture</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300"/>
            </a:lvl1pPr>
            <a:lvl2pPr marL="371464" indent="0">
              <a:buNone/>
              <a:defRPr sz="1137"/>
            </a:lvl2pPr>
            <a:lvl3pPr marL="742927" indent="0">
              <a:buNone/>
              <a:defRPr sz="975"/>
            </a:lvl3pPr>
            <a:lvl4pPr marL="1114391" indent="0">
              <a:buNone/>
              <a:defRPr sz="812"/>
            </a:lvl4pPr>
            <a:lvl5pPr marL="1485854" indent="0">
              <a:buNone/>
              <a:defRPr sz="812"/>
            </a:lvl5pPr>
            <a:lvl6pPr marL="1857318" indent="0">
              <a:buNone/>
              <a:defRPr sz="812"/>
            </a:lvl6pPr>
            <a:lvl7pPr marL="2228781" indent="0">
              <a:buNone/>
              <a:defRPr sz="812"/>
            </a:lvl7pPr>
            <a:lvl8pPr marL="2600245" indent="0">
              <a:buNone/>
              <a:defRPr sz="812"/>
            </a:lvl8pPr>
            <a:lvl9pPr marL="2971709" indent="0">
              <a:buNone/>
              <a:defRPr sz="812"/>
            </a:lvl9pPr>
          </a:lstStyle>
          <a:p>
            <a:pPr lvl="0"/>
            <a:r>
              <a:rPr lang="en-US"/>
              <a:t>Edit Master text styles</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endParaRPr lang="en-AU" dirty="0"/>
          </a:p>
        </p:txBody>
      </p:sp>
      <p:sp>
        <p:nvSpPr>
          <p:cNvPr id="7" name="Slide Number Placeholder 6"/>
          <p:cNvSpPr>
            <a:spLocks noGrp="1"/>
          </p:cNvSpPr>
          <p:nvPr>
            <p:ph type="sldNum" sz="quarter" idx="12"/>
          </p:nvPr>
        </p:nvSpPr>
        <p:spPr>
          <a:solidFill>
            <a:schemeClr val="tx2"/>
          </a:solidFill>
        </p:spPr>
        <p:txBody>
          <a:bodyPr/>
          <a:lstStyle/>
          <a:p>
            <a:fld id="{EB9AB7F9-1CFC-4687-A283-05394C823D94}" type="slidenum">
              <a:rPr lang="en-AU" smtClean="0"/>
              <a:t>‹#›</a:t>
            </a:fld>
            <a:endParaRPr lang="en-AU" dirty="0"/>
          </a:p>
        </p:txBody>
      </p:sp>
    </p:spTree>
    <p:extLst>
      <p:ext uri="{BB962C8B-B14F-4D97-AF65-F5344CB8AC3E}">
        <p14:creationId xmlns:p14="http://schemas.microsoft.com/office/powerpoint/2010/main" val="424439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1038" y="6356352"/>
            <a:ext cx="2228850" cy="365125"/>
          </a:xfrm>
          <a:prstGeom prst="rect">
            <a:avLst/>
          </a:prstGeom>
        </p:spPr>
        <p:txBody>
          <a:bodyPr/>
          <a:lstStyle/>
          <a:p>
            <a:endParaRPr lang="en-AU" dirty="0"/>
          </a:p>
        </p:txBody>
      </p:sp>
      <p:sp>
        <p:nvSpPr>
          <p:cNvPr id="6" name="Slide Number Placeholder 5"/>
          <p:cNvSpPr>
            <a:spLocks noGrp="1"/>
          </p:cNvSpPr>
          <p:nvPr>
            <p:ph type="sldNum" sz="quarter" idx="12"/>
          </p:nvPr>
        </p:nvSpPr>
        <p:spPr/>
        <p:txBody>
          <a:bodyPr/>
          <a:lstStyle/>
          <a:p>
            <a:fld id="{EB9AB7F9-1CFC-4687-A283-05394C823D94}" type="slidenum">
              <a:rPr lang="en-AU" smtClean="0"/>
              <a:t>‹#›</a:t>
            </a:fld>
            <a:endParaRPr lang="en-AU" dirty="0"/>
          </a:p>
        </p:txBody>
      </p:sp>
    </p:spTree>
    <p:extLst>
      <p:ext uri="{BB962C8B-B14F-4D97-AF65-F5344CB8AC3E}">
        <p14:creationId xmlns:p14="http://schemas.microsoft.com/office/powerpoint/2010/main" val="1311974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1038" y="6356352"/>
            <a:ext cx="2228850" cy="365125"/>
          </a:xfrm>
          <a:prstGeom prst="rect">
            <a:avLst/>
          </a:prstGeom>
        </p:spPr>
        <p:txBody>
          <a:bodyPr/>
          <a:lstStyle/>
          <a:p>
            <a:endParaRPr lang="en-AU" dirty="0"/>
          </a:p>
        </p:txBody>
      </p:sp>
      <p:sp>
        <p:nvSpPr>
          <p:cNvPr id="6" name="Slide Number Placeholder 5"/>
          <p:cNvSpPr>
            <a:spLocks noGrp="1"/>
          </p:cNvSpPr>
          <p:nvPr>
            <p:ph type="sldNum" sz="quarter" idx="12"/>
          </p:nvPr>
        </p:nvSpPr>
        <p:spPr>
          <a:solidFill>
            <a:schemeClr val="tx2"/>
          </a:solidFill>
        </p:spPr>
        <p:txBody>
          <a:bodyPr/>
          <a:lstStyle/>
          <a:p>
            <a:fld id="{EB9AB7F9-1CFC-4687-A283-05394C823D94}" type="slidenum">
              <a:rPr lang="en-AU" smtClean="0"/>
              <a:t>‹#›</a:t>
            </a:fld>
            <a:endParaRPr lang="en-AU" dirty="0"/>
          </a:p>
        </p:txBody>
      </p:sp>
    </p:spTree>
    <p:extLst>
      <p:ext uri="{BB962C8B-B14F-4D97-AF65-F5344CB8AC3E}">
        <p14:creationId xmlns:p14="http://schemas.microsoft.com/office/powerpoint/2010/main" val="458457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AE6A6BE3-DFA9-4797-868F-D23E7118FAB9}"/>
              </a:ext>
            </a:extLst>
          </p:cNvPr>
          <p:cNvSpPr>
            <a:spLocks noGrp="1"/>
          </p:cNvSpPr>
          <p:nvPr>
            <p:ph type="sldNum" sz="quarter" idx="11"/>
          </p:nvPr>
        </p:nvSpPr>
        <p:spPr>
          <a:solidFill>
            <a:schemeClr val="tx2"/>
          </a:solidFill>
        </p:spPr>
        <p:txBody>
          <a:bodyPr/>
          <a:lstStyle/>
          <a:p>
            <a:fld id="{A90943C4-0022-4CA6-8B1F-41694FBEBEC6}" type="slidenum">
              <a:rPr lang="en-AU" smtClean="0"/>
              <a:t>‹#›</a:t>
            </a:fld>
            <a:endParaRPr lang="en-AU" dirty="0"/>
          </a:p>
        </p:txBody>
      </p:sp>
      <p:sp>
        <p:nvSpPr>
          <p:cNvPr id="3" name="Subtitle">
            <a:extLst>
              <a:ext uri="{FF2B5EF4-FFF2-40B4-BE49-F238E27FC236}">
                <a16:creationId xmlns:a16="http://schemas.microsoft.com/office/drawing/2014/main" id="{C9980B88-3F4A-4688-9ED0-17EF37E62D93}"/>
              </a:ext>
            </a:extLst>
          </p:cNvPr>
          <p:cNvSpPr>
            <a:spLocks noGrp="1"/>
          </p:cNvSpPr>
          <p:nvPr>
            <p:ph type="subTitle" idx="1"/>
          </p:nvPr>
        </p:nvSpPr>
        <p:spPr>
          <a:xfrm>
            <a:off x="6246307" y="4837186"/>
            <a:ext cx="3159000" cy="750814"/>
          </a:xfrm>
          <a:noFill/>
        </p:spPr>
        <p:txBody>
          <a:bodyPr lIns="0" tIns="0" rIns="0" bIns="0" anchor="t"/>
          <a:lstStyle>
            <a:lvl1pPr marL="0" indent="0" algn="l">
              <a:buNone/>
              <a:defRPr sz="1463">
                <a:solidFill>
                  <a:schemeClr val="tx1">
                    <a:lumMod val="75000"/>
                    <a:lumOff val="25000"/>
                  </a:schemeClr>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noProof="0"/>
              <a:t>Click to edit Master subtitle style</a:t>
            </a:r>
            <a:endParaRPr lang="en-AU" noProof="0"/>
          </a:p>
        </p:txBody>
      </p:sp>
      <p:sp>
        <p:nvSpPr>
          <p:cNvPr id="6" name="Title">
            <a:extLst>
              <a:ext uri="{FF2B5EF4-FFF2-40B4-BE49-F238E27FC236}">
                <a16:creationId xmlns:a16="http://schemas.microsoft.com/office/drawing/2014/main" id="{40C9C524-97B4-4347-800C-C3255AD83EB1}"/>
              </a:ext>
            </a:extLst>
          </p:cNvPr>
          <p:cNvSpPr>
            <a:spLocks noGrp="1"/>
          </p:cNvSpPr>
          <p:nvPr>
            <p:ph type="title" hasCustomPrompt="1"/>
          </p:nvPr>
        </p:nvSpPr>
        <p:spPr>
          <a:xfrm>
            <a:off x="6209916" y="3644824"/>
            <a:ext cx="3378721" cy="432000"/>
          </a:xfrm>
          <a:prstGeom prst="rect">
            <a:avLst/>
          </a:prstGeom>
        </p:spPr>
        <p:txBody>
          <a:bodyPr/>
          <a:lstStyle>
            <a:lvl1pPr>
              <a:defRPr/>
            </a:lvl1pPr>
          </a:lstStyle>
          <a:p>
            <a:r>
              <a:rPr lang="en-US"/>
              <a:t>Section title</a:t>
            </a:r>
            <a:endParaRPr lang="en-AU"/>
          </a:p>
        </p:txBody>
      </p:sp>
    </p:spTree>
    <p:extLst>
      <p:ext uri="{BB962C8B-B14F-4D97-AF65-F5344CB8AC3E}">
        <p14:creationId xmlns:p14="http://schemas.microsoft.com/office/powerpoint/2010/main" val="1068608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0" y="1679406"/>
            <a:ext cx="9906000" cy="1871184"/>
          </a:xfrm>
          <a:noFill/>
        </p:spPr>
        <p:txBody>
          <a:bodyPr anchor="ctr">
            <a:normAutofit/>
          </a:bodyPr>
          <a:lstStyle>
            <a:lvl1pPr algn="ctr">
              <a:defRPr sz="3900"/>
            </a:lvl1pPr>
          </a:lstStyle>
          <a:p>
            <a:r>
              <a:rPr lang="en-US"/>
              <a:t>Click to edit Master title style</a:t>
            </a:r>
          </a:p>
        </p:txBody>
      </p:sp>
      <p:sp>
        <p:nvSpPr>
          <p:cNvPr id="3" name="Subtitle 2"/>
          <p:cNvSpPr>
            <a:spLocks noGrp="1"/>
          </p:cNvSpPr>
          <p:nvPr>
            <p:ph type="subTitle" idx="1"/>
          </p:nvPr>
        </p:nvSpPr>
        <p:spPr>
          <a:xfrm>
            <a:off x="-1" y="5041338"/>
            <a:ext cx="9906001" cy="673662"/>
          </a:xfrm>
        </p:spPr>
        <p:txBody>
          <a:bodyPr anchor="ctr"/>
          <a:lstStyle>
            <a:lvl1pPr marL="0" indent="0" algn="ctr">
              <a:buNone/>
              <a:defRPr sz="1950">
                <a:solidFill>
                  <a:schemeClr val="bg1">
                    <a:lumMod val="50000"/>
                  </a:schemeClr>
                </a:solidFill>
              </a:defRPr>
            </a:lvl1pPr>
            <a:lvl2pPr marL="371464" indent="0" algn="ctr">
              <a:buNone/>
              <a:defRPr sz="1625"/>
            </a:lvl2pPr>
            <a:lvl3pPr marL="742927" indent="0" algn="ctr">
              <a:buNone/>
              <a:defRPr sz="1462"/>
            </a:lvl3pPr>
            <a:lvl4pPr marL="1114391" indent="0" algn="ctr">
              <a:buNone/>
              <a:defRPr sz="1300"/>
            </a:lvl4pPr>
            <a:lvl5pPr marL="1485854" indent="0" algn="ctr">
              <a:buNone/>
              <a:defRPr sz="1300"/>
            </a:lvl5pPr>
            <a:lvl6pPr marL="1857318" indent="0" algn="ctr">
              <a:buNone/>
              <a:defRPr sz="1300"/>
            </a:lvl6pPr>
            <a:lvl7pPr marL="2228781" indent="0" algn="ctr">
              <a:buNone/>
              <a:defRPr sz="1300"/>
            </a:lvl7pPr>
            <a:lvl8pPr marL="2600245" indent="0" algn="ctr">
              <a:buNone/>
              <a:defRPr sz="1300"/>
            </a:lvl8pPr>
            <a:lvl9pPr marL="2971709" indent="0" algn="ctr">
              <a:buNone/>
              <a:defRPr sz="1300"/>
            </a:lvl9pPr>
          </a:lstStyle>
          <a:p>
            <a:r>
              <a:rPr lang="en-US"/>
              <a:t>Click to edit Master subtitle style</a:t>
            </a:r>
          </a:p>
        </p:txBody>
      </p:sp>
      <p:sp>
        <p:nvSpPr>
          <p:cNvPr id="4" name="Date Placeholder 3"/>
          <p:cNvSpPr>
            <a:spLocks noGrp="1"/>
          </p:cNvSpPr>
          <p:nvPr>
            <p:ph type="dt" sz="half" idx="10"/>
          </p:nvPr>
        </p:nvSpPr>
        <p:spPr>
          <a:xfrm>
            <a:off x="681038" y="6356352"/>
            <a:ext cx="2228850" cy="365125"/>
          </a:xfrm>
          <a:prstGeom prst="rect">
            <a:avLst/>
          </a:prstGeom>
        </p:spPr>
        <p:txBody>
          <a:bodyPr/>
          <a:lstStyle/>
          <a:p>
            <a:fld id="{F8C660E3-FE92-488E-9CE9-BB4EA76CBF3C}" type="datetimeFigureOut">
              <a:rPr lang="en-AU" smtClean="0"/>
              <a:t>12/07/2024</a:t>
            </a:fld>
            <a:endParaRPr lang="en-AU" dirty="0"/>
          </a:p>
        </p:txBody>
      </p:sp>
      <p:sp>
        <p:nvSpPr>
          <p:cNvPr id="5" name="Slide Number Placeholder 5">
            <a:extLst>
              <a:ext uri="{FF2B5EF4-FFF2-40B4-BE49-F238E27FC236}">
                <a16:creationId xmlns:a16="http://schemas.microsoft.com/office/drawing/2014/main" id="{B70E847A-0B29-B5C3-1263-07E0F8E6EF2E}"/>
              </a:ext>
            </a:extLst>
          </p:cNvPr>
          <p:cNvSpPr>
            <a:spLocks noGrp="1"/>
          </p:cNvSpPr>
          <p:nvPr>
            <p:ph type="sldNum" sz="quarter" idx="4"/>
          </p:nvPr>
        </p:nvSpPr>
        <p:spPr>
          <a:xfrm>
            <a:off x="9224962" y="0"/>
            <a:ext cx="441771" cy="209553"/>
          </a:xfrm>
          <a:prstGeom prst="rect">
            <a:avLst/>
          </a:prstGeom>
          <a:solidFill>
            <a:schemeClr val="tx2"/>
          </a:solidFill>
        </p:spPr>
        <p:txBody>
          <a:bodyPr vert="horz" lIns="91440" tIns="45720" rIns="91440" bIns="45720" rtlCol="0" anchor="ctr"/>
          <a:lstStyle>
            <a:lvl1pPr algn="ctr">
              <a:defRPr sz="975">
                <a:solidFill>
                  <a:schemeClr val="bg1"/>
                </a:solidFill>
              </a:defRPr>
            </a:lvl1pPr>
          </a:lstStyle>
          <a:p>
            <a:fld id="{EB9AB7F9-1CFC-4687-A283-05394C823D94}" type="slidenum">
              <a:rPr lang="en-AU" smtClean="0"/>
              <a:pPr/>
              <a:t>‹#›</a:t>
            </a:fld>
            <a:endParaRPr lang="en-AU" dirty="0"/>
          </a:p>
        </p:txBody>
      </p:sp>
    </p:spTree>
    <p:extLst>
      <p:ext uri="{BB962C8B-B14F-4D97-AF65-F5344CB8AC3E}">
        <p14:creationId xmlns:p14="http://schemas.microsoft.com/office/powerpoint/2010/main" val="2161287056"/>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accent1"/>
        </a:solidFill>
        <a:effectLst/>
      </p:bgPr>
    </p:bg>
    <p:spTree>
      <p:nvGrpSpPr>
        <p:cNvPr id="1" name=""/>
        <p:cNvGrpSpPr/>
        <p:nvPr/>
      </p:nvGrpSpPr>
      <p:grpSpPr>
        <a:xfrm>
          <a:off x="0" y="0"/>
          <a:ext cx="0" cy="0"/>
          <a:chOff x="0" y="0"/>
          <a:chExt cx="0" cy="0"/>
        </a:xfrm>
      </p:grpSpPr>
      <p:grpSp>
        <p:nvGrpSpPr>
          <p:cNvPr id="8" name="Image decorative border">
            <a:extLst>
              <a:ext uri="{FF2B5EF4-FFF2-40B4-BE49-F238E27FC236}">
                <a16:creationId xmlns:a16="http://schemas.microsoft.com/office/drawing/2014/main" id="{B0B0D3EB-B8F0-4990-9CBD-522C5FFAA46C}"/>
              </a:ext>
              <a:ext uri="{C183D7F6-B498-43B3-948B-1728B52AA6E4}">
                <adec:decorative xmlns:adec="http://schemas.microsoft.com/office/drawing/2017/decorative" val="1"/>
              </a:ext>
            </a:extLst>
          </p:cNvPr>
          <p:cNvGrpSpPr/>
          <p:nvPr/>
        </p:nvGrpSpPr>
        <p:grpSpPr>
          <a:xfrm>
            <a:off x="332028" y="439011"/>
            <a:ext cx="3518694" cy="1993101"/>
            <a:chOff x="408650" y="439010"/>
            <a:chExt cx="4330700" cy="1993101"/>
          </a:xfrm>
        </p:grpSpPr>
        <p:sp>
          <p:nvSpPr>
            <p:cNvPr id="9" name="Bottom decorative border">
              <a:extLst>
                <a:ext uri="{FF2B5EF4-FFF2-40B4-BE49-F238E27FC236}">
                  <a16:creationId xmlns:a16="http://schemas.microsoft.com/office/drawing/2014/main" id="{B858B948-A826-44F8-8D3F-207B6CD3A695}"/>
                </a:ext>
                <a:ext uri="{C183D7F6-B498-43B3-948B-1728B52AA6E4}">
                  <adec:decorative xmlns:adec="http://schemas.microsoft.com/office/drawing/2017/decorative" val="1"/>
                </a:ext>
              </a:extLst>
            </p:cNvPr>
            <p:cNvSpPr/>
            <p:nvPr/>
          </p:nvSpPr>
          <p:spPr>
            <a:xfrm>
              <a:off x="408650" y="2249677"/>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sp>
          <p:nvSpPr>
            <p:cNvPr id="10" name="Top decorative border">
              <a:extLst>
                <a:ext uri="{FF2B5EF4-FFF2-40B4-BE49-F238E27FC236}">
                  <a16:creationId xmlns:a16="http://schemas.microsoft.com/office/drawing/2014/main" id="{DF166BD5-ED59-4DF6-8F5E-6A147BAA7AE1}"/>
                </a:ext>
                <a:ext uri="{C183D7F6-B498-43B3-948B-1728B52AA6E4}">
                  <adec:decorative xmlns:adec="http://schemas.microsoft.com/office/drawing/2017/decorative" val="1"/>
                </a:ext>
              </a:extLst>
            </p:cNvPr>
            <p:cNvSpPr/>
            <p:nvPr/>
          </p:nvSpPr>
          <p:spPr>
            <a:xfrm flipV="1">
              <a:off x="408650" y="43901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grpSp>
      <p:sp>
        <p:nvSpPr>
          <p:cNvPr id="17" name="Subtitle">
            <a:extLst>
              <a:ext uri="{FF2B5EF4-FFF2-40B4-BE49-F238E27FC236}">
                <a16:creationId xmlns:a16="http://schemas.microsoft.com/office/drawing/2014/main" id="{78AEE33B-946F-4DD9-8F6F-F8EBB62BF818}"/>
              </a:ext>
            </a:extLst>
          </p:cNvPr>
          <p:cNvSpPr>
            <a:spLocks noGrp="1"/>
          </p:cNvSpPr>
          <p:nvPr>
            <p:ph type="subTitle" idx="1"/>
          </p:nvPr>
        </p:nvSpPr>
        <p:spPr>
          <a:xfrm>
            <a:off x="493680" y="5143049"/>
            <a:ext cx="3195390" cy="750814"/>
          </a:xfrm>
          <a:noFill/>
        </p:spPr>
        <p:txBody>
          <a:bodyPr lIns="0" tIns="0" rIns="0" bIns="0" anchor="t"/>
          <a:lstStyle>
            <a:lvl1pPr marL="0" indent="0" algn="ctr">
              <a:buNone/>
              <a:defRPr sz="1463">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noProof="0"/>
              <a:t>Click to edit Master subtitle style</a:t>
            </a:r>
            <a:endParaRPr lang="en-AU" noProof="0"/>
          </a:p>
        </p:txBody>
      </p:sp>
      <p:sp>
        <p:nvSpPr>
          <p:cNvPr id="18" name="Title">
            <a:extLst>
              <a:ext uri="{FF2B5EF4-FFF2-40B4-BE49-F238E27FC236}">
                <a16:creationId xmlns:a16="http://schemas.microsoft.com/office/drawing/2014/main" id="{825925DB-23AD-4780-979A-1645362B5984}"/>
              </a:ext>
            </a:extLst>
          </p:cNvPr>
          <p:cNvSpPr>
            <a:spLocks noGrp="1"/>
          </p:cNvSpPr>
          <p:nvPr>
            <p:ph type="title" hasCustomPrompt="1"/>
          </p:nvPr>
        </p:nvSpPr>
        <p:spPr>
          <a:xfrm>
            <a:off x="493680" y="2884127"/>
            <a:ext cx="3195390" cy="1294785"/>
          </a:xfrm>
          <a:prstGeom prst="rect">
            <a:avLst/>
          </a:prstGeom>
        </p:spPr>
        <p:txBody>
          <a:bodyPr>
            <a:normAutofit/>
          </a:bodyPr>
          <a:lstStyle>
            <a:lvl1pPr algn="ctr">
              <a:lnSpc>
                <a:spcPct val="100000"/>
              </a:lnSpc>
              <a:defRPr sz="2275">
                <a:solidFill>
                  <a:schemeClr val="accent3">
                    <a:lumMod val="60000"/>
                    <a:lumOff val="40000"/>
                  </a:schemeClr>
                </a:solidFill>
              </a:defRPr>
            </a:lvl1pPr>
          </a:lstStyle>
          <a:p>
            <a:r>
              <a:rPr lang="en-AU" noProof="0"/>
              <a:t>Title page</a:t>
            </a:r>
          </a:p>
        </p:txBody>
      </p:sp>
      <p:sp>
        <p:nvSpPr>
          <p:cNvPr id="19" name="Picture Placeholder">
            <a:extLst>
              <a:ext uri="{FF2B5EF4-FFF2-40B4-BE49-F238E27FC236}">
                <a16:creationId xmlns:a16="http://schemas.microsoft.com/office/drawing/2014/main" id="{CC5A68C1-FA83-47A1-8D7F-B5213945F3AB}"/>
              </a:ext>
              <a:ext uri="{C183D7F6-B498-43B3-948B-1728B52AA6E4}">
                <adec:decorative xmlns:adec="http://schemas.microsoft.com/office/drawing/2017/decorative" val="1"/>
              </a:ext>
            </a:extLst>
          </p:cNvPr>
          <p:cNvSpPr>
            <a:spLocks noGrp="1"/>
          </p:cNvSpPr>
          <p:nvPr>
            <p:ph type="pic" sz="quarter" idx="14" hasCustomPrompt="1"/>
          </p:nvPr>
        </p:nvSpPr>
        <p:spPr>
          <a:xfrm>
            <a:off x="493259" y="660132"/>
            <a:ext cx="3196233" cy="1550856"/>
          </a:xfrm>
        </p:spPr>
        <p:txBody>
          <a:bodyPr/>
          <a:lstStyle>
            <a:lvl1pPr algn="ctr">
              <a:defRPr sz="1463">
                <a:solidFill>
                  <a:schemeClr val="accent1">
                    <a:lumMod val="20000"/>
                    <a:lumOff val="80000"/>
                  </a:schemeClr>
                </a:solidFill>
              </a:defRPr>
            </a:lvl1pPr>
          </a:lstStyle>
          <a:p>
            <a:r>
              <a:rPr lang="en-US" dirty="0"/>
              <a:t>Click to insert or drag image here</a:t>
            </a:r>
            <a:endParaRPr lang="en-AU" dirty="0"/>
          </a:p>
        </p:txBody>
      </p:sp>
      <p:sp>
        <p:nvSpPr>
          <p:cNvPr id="24" name="Media Placeholder 23">
            <a:extLst>
              <a:ext uri="{FF2B5EF4-FFF2-40B4-BE49-F238E27FC236}">
                <a16:creationId xmlns:a16="http://schemas.microsoft.com/office/drawing/2014/main" id="{A6229163-5822-4D01-AF44-32236FAD54C5}"/>
              </a:ext>
            </a:extLst>
          </p:cNvPr>
          <p:cNvSpPr>
            <a:spLocks noGrp="1"/>
          </p:cNvSpPr>
          <p:nvPr>
            <p:ph type="media" sz="quarter" idx="15" hasCustomPrompt="1"/>
          </p:nvPr>
        </p:nvSpPr>
        <p:spPr>
          <a:xfrm>
            <a:off x="0" y="0"/>
            <a:ext cx="9906000" cy="6858000"/>
          </a:xfrm>
          <a:custGeom>
            <a:avLst/>
            <a:gdLst>
              <a:gd name="connsiteX0" fmla="*/ 9799782 w 12192000"/>
              <a:gd name="connsiteY0" fmla="*/ 5349111 h 6858000"/>
              <a:gd name="connsiteX1" fmla="*/ 9799782 w 12192000"/>
              <a:gd name="connsiteY1" fmla="*/ 6622471 h 6858000"/>
              <a:gd name="connsiteX2" fmla="*/ 11783350 w 12192000"/>
              <a:gd name="connsiteY2" fmla="*/ 6622471 h 6858000"/>
              <a:gd name="connsiteX3" fmla="*/ 11783350 w 12192000"/>
              <a:gd name="connsiteY3" fmla="*/ 5349111 h 6858000"/>
              <a:gd name="connsiteX4" fmla="*/ 157018 w 12192000"/>
              <a:gd name="connsiteY4" fmla="*/ 138545 h 6858000"/>
              <a:gd name="connsiteX5" fmla="*/ 157018 w 12192000"/>
              <a:gd name="connsiteY5" fmla="*/ 6622472 h 6858000"/>
              <a:gd name="connsiteX6" fmla="*/ 4987637 w 12192000"/>
              <a:gd name="connsiteY6" fmla="*/ 6622472 h 6858000"/>
              <a:gd name="connsiteX7" fmla="*/ 4987637 w 12192000"/>
              <a:gd name="connsiteY7" fmla="*/ 138545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9799782" y="5349111"/>
                </a:moveTo>
                <a:lnTo>
                  <a:pt x="9799782" y="6622471"/>
                </a:lnTo>
                <a:lnTo>
                  <a:pt x="11783350" y="6622471"/>
                </a:lnTo>
                <a:lnTo>
                  <a:pt x="11783350" y="5349111"/>
                </a:lnTo>
                <a:close/>
                <a:moveTo>
                  <a:pt x="157018" y="138545"/>
                </a:moveTo>
                <a:lnTo>
                  <a:pt x="157018" y="6622472"/>
                </a:lnTo>
                <a:lnTo>
                  <a:pt x="4987637" y="6622472"/>
                </a:lnTo>
                <a:lnTo>
                  <a:pt x="4987637" y="138545"/>
                </a:lnTo>
                <a:close/>
                <a:moveTo>
                  <a:pt x="0" y="0"/>
                </a:moveTo>
                <a:lnTo>
                  <a:pt x="12192000" y="0"/>
                </a:lnTo>
                <a:lnTo>
                  <a:pt x="12192000" y="6858000"/>
                </a:lnTo>
                <a:lnTo>
                  <a:pt x="0" y="6858000"/>
                </a:lnTo>
                <a:close/>
              </a:path>
            </a:pathLst>
          </a:custGeom>
          <a:solidFill>
            <a:schemeClr val="bg1">
              <a:lumMod val="95000"/>
            </a:schemeClr>
          </a:solidFill>
        </p:spPr>
        <p:txBody>
          <a:bodyPr wrap="square" anchor="ctr">
            <a:noAutofit/>
          </a:bodyPr>
          <a:lstStyle>
            <a:lvl1pPr marL="5249664" indent="0" algn="ctr">
              <a:defRPr/>
            </a:lvl1pPr>
          </a:lstStyle>
          <a:p>
            <a:r>
              <a:rPr lang="en-AU" dirty="0"/>
              <a:t>Find videos in the video library</a:t>
            </a:r>
            <a:br>
              <a:rPr lang="en-AU" dirty="0"/>
            </a:br>
            <a:r>
              <a:rPr lang="en-AU" dirty="0"/>
              <a:t>on the Hub</a:t>
            </a:r>
          </a:p>
        </p:txBody>
      </p:sp>
      <p:pic>
        <p:nvPicPr>
          <p:cNvPr id="5" name="Picture 4" descr="A close-up of a sign&#10;&#10;Description automatically generated">
            <a:extLst>
              <a:ext uri="{FF2B5EF4-FFF2-40B4-BE49-F238E27FC236}">
                <a16:creationId xmlns:a16="http://schemas.microsoft.com/office/drawing/2014/main" id="{276C5B21-6912-5A51-4D46-C441559964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5208" y="5791200"/>
            <a:ext cx="1413082" cy="478640"/>
          </a:xfrm>
          <a:prstGeom prst="rect">
            <a:avLst/>
          </a:prstGeom>
        </p:spPr>
      </p:pic>
    </p:spTree>
    <p:extLst>
      <p:ext uri="{BB962C8B-B14F-4D97-AF65-F5344CB8AC3E}">
        <p14:creationId xmlns:p14="http://schemas.microsoft.com/office/powerpoint/2010/main" val="6819746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AE6A6BE3-DFA9-4797-868F-D23E7118FAB9}"/>
              </a:ext>
            </a:extLst>
          </p:cNvPr>
          <p:cNvSpPr>
            <a:spLocks noGrp="1"/>
          </p:cNvSpPr>
          <p:nvPr>
            <p:ph type="sldNum" sz="quarter" idx="11"/>
          </p:nvPr>
        </p:nvSpPr>
        <p:spPr/>
        <p:txBody>
          <a:bodyPr/>
          <a:lstStyle/>
          <a:p>
            <a:fld id="{A90943C4-0022-4CA6-8B1F-41694FBEBEC6}" type="slidenum">
              <a:rPr lang="en-AU" smtClean="0"/>
              <a:t>‹#›</a:t>
            </a:fld>
            <a:endParaRPr lang="en-AU" dirty="0"/>
          </a:p>
        </p:txBody>
      </p:sp>
      <p:grpSp>
        <p:nvGrpSpPr>
          <p:cNvPr id="6" name="Image decorative border">
            <a:extLst>
              <a:ext uri="{FF2B5EF4-FFF2-40B4-BE49-F238E27FC236}">
                <a16:creationId xmlns:a16="http://schemas.microsoft.com/office/drawing/2014/main" id="{C7885732-8EDD-4EF7-A3F4-5AD8ECA15750}"/>
              </a:ext>
              <a:ext uri="{C183D7F6-B498-43B3-948B-1728B52AA6E4}">
                <adec:decorative xmlns:adec="http://schemas.microsoft.com/office/drawing/2017/decorative" val="1"/>
              </a:ext>
            </a:extLst>
          </p:cNvPr>
          <p:cNvGrpSpPr/>
          <p:nvPr/>
        </p:nvGrpSpPr>
        <p:grpSpPr>
          <a:xfrm>
            <a:off x="6048265" y="423949"/>
            <a:ext cx="3518694" cy="2572804"/>
            <a:chOff x="7444018" y="423949"/>
            <a:chExt cx="4330700" cy="2572804"/>
          </a:xfrm>
        </p:grpSpPr>
        <p:sp>
          <p:nvSpPr>
            <p:cNvPr id="10" name="Bottom decorative border">
              <a:extLst>
                <a:ext uri="{FF2B5EF4-FFF2-40B4-BE49-F238E27FC236}">
                  <a16:creationId xmlns:a16="http://schemas.microsoft.com/office/drawing/2014/main" id="{5DB0AC20-F64A-4EA7-852F-56517C2CDD5C}"/>
                </a:ext>
                <a:ext uri="{C183D7F6-B498-43B3-948B-1728B52AA6E4}">
                  <adec:decorative xmlns:adec="http://schemas.microsoft.com/office/drawing/2017/decorative" val="1"/>
                </a:ext>
              </a:extLst>
            </p:cNvPr>
            <p:cNvSpPr/>
            <p:nvPr/>
          </p:nvSpPr>
          <p:spPr>
            <a:xfrm>
              <a:off x="7444018" y="281431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sp>
          <p:nvSpPr>
            <p:cNvPr id="12" name="Top decorative border">
              <a:extLst>
                <a:ext uri="{FF2B5EF4-FFF2-40B4-BE49-F238E27FC236}">
                  <a16:creationId xmlns:a16="http://schemas.microsoft.com/office/drawing/2014/main" id="{D3BA0F86-3368-49E9-8F46-08369484FA90}"/>
                </a:ext>
                <a:ext uri="{C183D7F6-B498-43B3-948B-1728B52AA6E4}">
                  <adec:decorative xmlns:adec="http://schemas.microsoft.com/office/drawing/2017/decorative" val="1"/>
                </a:ext>
              </a:extLst>
            </p:cNvPr>
            <p:cNvSpPr/>
            <p:nvPr/>
          </p:nvSpPr>
          <p:spPr>
            <a:xfrm flipV="1">
              <a:off x="7444018" y="4239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grpSp>
      <p:sp>
        <p:nvSpPr>
          <p:cNvPr id="16" name="Picture Placeholder">
            <a:extLst>
              <a:ext uri="{FF2B5EF4-FFF2-40B4-BE49-F238E27FC236}">
                <a16:creationId xmlns:a16="http://schemas.microsoft.com/office/drawing/2014/main" id="{885187D6-1913-4D3E-A3C9-F959875E070E}"/>
              </a:ext>
              <a:ext uri="{C183D7F6-B498-43B3-948B-1728B52AA6E4}">
                <adec:decorative xmlns:adec="http://schemas.microsoft.com/office/drawing/2017/decorative" val="1"/>
              </a:ext>
            </a:extLst>
          </p:cNvPr>
          <p:cNvSpPr>
            <a:spLocks noGrp="1"/>
          </p:cNvSpPr>
          <p:nvPr>
            <p:ph type="pic" sz="quarter" idx="58" hasCustomPrompt="1"/>
          </p:nvPr>
        </p:nvSpPr>
        <p:spPr>
          <a:xfrm>
            <a:off x="6209917" y="778270"/>
            <a:ext cx="3195389" cy="1872000"/>
          </a:xfrm>
          <a:solidFill>
            <a:schemeClr val="accent3"/>
          </a:solidFill>
        </p:spPr>
        <p:txBody>
          <a:bodyPr/>
          <a:lstStyle>
            <a:lvl1pPr algn="ctr">
              <a:defRPr sz="975">
                <a:solidFill>
                  <a:schemeClr val="bg1"/>
                </a:solidFill>
              </a:defRPr>
            </a:lvl1pPr>
          </a:lstStyle>
          <a:p>
            <a:br>
              <a:rPr lang="en-AU" dirty="0"/>
            </a:br>
            <a:r>
              <a:rPr lang="en-AU" dirty="0"/>
              <a:t>Click to add picture or select box to insert icon.</a:t>
            </a:r>
          </a:p>
        </p:txBody>
      </p:sp>
      <p:sp>
        <p:nvSpPr>
          <p:cNvPr id="11" name="Text Placeholder">
            <a:extLst>
              <a:ext uri="{FF2B5EF4-FFF2-40B4-BE49-F238E27FC236}">
                <a16:creationId xmlns:a16="http://schemas.microsoft.com/office/drawing/2014/main" id="{6FD28578-6CF7-4274-BEE3-EAAAC4D1272F}"/>
              </a:ext>
            </a:extLst>
          </p:cNvPr>
          <p:cNvSpPr>
            <a:spLocks noGrp="1"/>
          </p:cNvSpPr>
          <p:nvPr>
            <p:ph type="body" sz="quarter" idx="18" hasCustomPrompt="1"/>
          </p:nvPr>
        </p:nvSpPr>
        <p:spPr>
          <a:xfrm>
            <a:off x="345150" y="404285"/>
            <a:ext cx="5159375" cy="5483612"/>
          </a:xfrm>
        </p:spPr>
        <p:txBody>
          <a:bodyPr anchor="ctr"/>
          <a:lstStyle>
            <a:lvl1pPr>
              <a:defRPr/>
            </a:lvl1pPr>
            <a:lvl2pPr marL="291505" indent="-291505">
              <a:defRPr sz="1788"/>
            </a:lvl2pPr>
          </a:lstStyle>
          <a:p>
            <a:pPr lvl="0"/>
            <a:r>
              <a:rPr lang="en-AU" noProof="0"/>
              <a:t>Main text</a:t>
            </a:r>
          </a:p>
          <a:p>
            <a:pPr lvl="1"/>
            <a:r>
              <a:rPr lang="en-AU" noProof="0"/>
              <a:t>Bullet text (this is bigger than the standard bullet text)</a:t>
            </a:r>
          </a:p>
        </p:txBody>
      </p:sp>
      <p:sp>
        <p:nvSpPr>
          <p:cNvPr id="3" name="Subtitle">
            <a:extLst>
              <a:ext uri="{FF2B5EF4-FFF2-40B4-BE49-F238E27FC236}">
                <a16:creationId xmlns:a16="http://schemas.microsoft.com/office/drawing/2014/main" id="{C9980B88-3F4A-4688-9ED0-17EF37E62D93}"/>
              </a:ext>
            </a:extLst>
          </p:cNvPr>
          <p:cNvSpPr>
            <a:spLocks noGrp="1"/>
          </p:cNvSpPr>
          <p:nvPr>
            <p:ph type="subTitle" idx="1"/>
          </p:nvPr>
        </p:nvSpPr>
        <p:spPr>
          <a:xfrm>
            <a:off x="6246307" y="4837186"/>
            <a:ext cx="3159000" cy="750814"/>
          </a:xfrm>
          <a:noFill/>
        </p:spPr>
        <p:txBody>
          <a:bodyPr lIns="0" tIns="0" rIns="0" bIns="0" anchor="t"/>
          <a:lstStyle>
            <a:lvl1pPr marL="0" indent="0" algn="ctr">
              <a:buNone/>
              <a:defRPr sz="1463">
                <a:solidFill>
                  <a:schemeClr val="tx1">
                    <a:lumMod val="75000"/>
                    <a:lumOff val="25000"/>
                  </a:schemeClr>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noProof="0"/>
              <a:t>Click to edit Master subtitle style</a:t>
            </a:r>
            <a:endParaRPr lang="en-AU" noProof="0"/>
          </a:p>
        </p:txBody>
      </p:sp>
      <p:sp>
        <p:nvSpPr>
          <p:cNvPr id="14" name="Title">
            <a:extLst>
              <a:ext uri="{FF2B5EF4-FFF2-40B4-BE49-F238E27FC236}">
                <a16:creationId xmlns:a16="http://schemas.microsoft.com/office/drawing/2014/main" id="{2701DBD9-B4A3-4D35-994F-289756C78E93}"/>
              </a:ext>
            </a:extLst>
          </p:cNvPr>
          <p:cNvSpPr>
            <a:spLocks noGrp="1"/>
          </p:cNvSpPr>
          <p:nvPr>
            <p:ph type="title"/>
          </p:nvPr>
        </p:nvSpPr>
        <p:spPr>
          <a:xfrm>
            <a:off x="6209915" y="3645247"/>
            <a:ext cx="3195391" cy="432000"/>
          </a:xfrm>
          <a:prstGeom prst="rect">
            <a:avLst/>
          </a:prstGeom>
        </p:spPr>
        <p:txBody>
          <a:bodyPr/>
          <a:lstStyle>
            <a:lvl1pPr algn="ctr">
              <a:defRPr/>
            </a:lvl1pPr>
          </a:lstStyle>
          <a:p>
            <a:r>
              <a:rPr lang="en-US" noProof="0"/>
              <a:t>Click to edit Master title style</a:t>
            </a:r>
            <a:endParaRPr lang="en-AU" noProof="0"/>
          </a:p>
        </p:txBody>
      </p:sp>
    </p:spTree>
    <p:extLst>
      <p:ext uri="{BB962C8B-B14F-4D97-AF65-F5344CB8AC3E}">
        <p14:creationId xmlns:p14="http://schemas.microsoft.com/office/powerpoint/2010/main" val="1697436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eam slide 2pp">
    <p:spTree>
      <p:nvGrpSpPr>
        <p:cNvPr id="1" name=""/>
        <p:cNvGrpSpPr/>
        <p:nvPr/>
      </p:nvGrpSpPr>
      <p:grpSpPr>
        <a:xfrm>
          <a:off x="0" y="0"/>
          <a:ext cx="0" cy="0"/>
          <a:chOff x="0" y="0"/>
          <a:chExt cx="0" cy="0"/>
        </a:xfrm>
      </p:grpSpPr>
      <p:sp>
        <p:nvSpPr>
          <p:cNvPr id="4" name="Slide Number Placeholder">
            <a:extLst>
              <a:ext uri="{FF2B5EF4-FFF2-40B4-BE49-F238E27FC236}">
                <a16:creationId xmlns:a16="http://schemas.microsoft.com/office/drawing/2014/main" id="{968FA992-57E5-4390-83DE-BCE42E71FDCD}"/>
              </a:ext>
            </a:extLst>
          </p:cNvPr>
          <p:cNvSpPr>
            <a:spLocks noGrp="1"/>
          </p:cNvSpPr>
          <p:nvPr>
            <p:ph type="sldNum" sz="quarter" idx="43"/>
          </p:nvPr>
        </p:nvSpPr>
        <p:spPr/>
        <p:txBody>
          <a:bodyPr/>
          <a:lstStyle/>
          <a:p>
            <a:fld id="{A90943C4-0022-4CA6-8B1F-41694FBEBEC6}" type="slidenum">
              <a:rPr lang="en-AU" smtClean="0"/>
              <a:t>‹#›</a:t>
            </a:fld>
            <a:endParaRPr lang="en-AU" dirty="0"/>
          </a:p>
        </p:txBody>
      </p:sp>
      <p:sp>
        <p:nvSpPr>
          <p:cNvPr id="21" name="Bottom decorative border 2">
            <a:extLst>
              <a:ext uri="{FF2B5EF4-FFF2-40B4-BE49-F238E27FC236}">
                <a16:creationId xmlns:a16="http://schemas.microsoft.com/office/drawing/2014/main" id="{115CE1DD-8B35-4422-9BB1-DB18FB6B5955}"/>
              </a:ext>
              <a:ext uri="{C183D7F6-B498-43B3-948B-1728B52AA6E4}">
                <adec:decorative xmlns:adec="http://schemas.microsoft.com/office/drawing/2017/decorative" val="1"/>
              </a:ext>
            </a:extLst>
          </p:cNvPr>
          <p:cNvSpPr/>
          <p:nvPr/>
        </p:nvSpPr>
        <p:spPr>
          <a:xfrm>
            <a:off x="5262187" y="3386609"/>
            <a:ext cx="412425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14" name="Bio 2">
            <a:extLst>
              <a:ext uri="{FF2B5EF4-FFF2-40B4-BE49-F238E27FC236}">
                <a16:creationId xmlns:a16="http://schemas.microsoft.com/office/drawing/2014/main" id="{27F961F7-987F-4B95-AC48-08F4331BE905}"/>
              </a:ext>
            </a:extLst>
          </p:cNvPr>
          <p:cNvSpPr>
            <a:spLocks noGrp="1"/>
          </p:cNvSpPr>
          <p:nvPr>
            <p:ph type="body" sz="quarter" idx="36" hasCustomPrompt="1"/>
          </p:nvPr>
        </p:nvSpPr>
        <p:spPr>
          <a:xfrm>
            <a:off x="5454222" y="3628104"/>
            <a:ext cx="3863397" cy="2526891"/>
          </a:xfrm>
        </p:spPr>
        <p:txBody>
          <a:bodyPr>
            <a:normAutofit/>
          </a:bodyPr>
          <a:lstStyle>
            <a:lvl1pPr marL="0" indent="0" algn="l">
              <a:buNone/>
              <a:defRPr sz="1138">
                <a:solidFill>
                  <a:schemeClr val="tx1">
                    <a:lumMod val="75000"/>
                    <a:lumOff val="25000"/>
                  </a:schemeClr>
                </a:solidFill>
              </a:defRPr>
            </a:lvl1pPr>
          </a:lstStyle>
          <a:p>
            <a:pPr lvl="0"/>
            <a:r>
              <a:rPr lang="en-AU" noProof="0"/>
              <a:t>Short Bio</a:t>
            </a:r>
          </a:p>
        </p:txBody>
      </p:sp>
      <p:sp>
        <p:nvSpPr>
          <p:cNvPr id="15" name="Person title 2">
            <a:extLst>
              <a:ext uri="{FF2B5EF4-FFF2-40B4-BE49-F238E27FC236}">
                <a16:creationId xmlns:a16="http://schemas.microsoft.com/office/drawing/2014/main" id="{586A8311-6FEF-4231-B5DD-80FA52F5272F}"/>
              </a:ext>
            </a:extLst>
          </p:cNvPr>
          <p:cNvSpPr>
            <a:spLocks noGrp="1"/>
          </p:cNvSpPr>
          <p:nvPr>
            <p:ph type="body" sz="quarter" idx="37" hasCustomPrompt="1"/>
          </p:nvPr>
        </p:nvSpPr>
        <p:spPr>
          <a:xfrm>
            <a:off x="6727925" y="2595965"/>
            <a:ext cx="2585589" cy="832437"/>
          </a:xfrm>
        </p:spPr>
        <p:txBody>
          <a:bodyPr anchor="t">
            <a:normAutofit/>
          </a:bodyPr>
          <a:lstStyle>
            <a:lvl1pPr marL="0" indent="0" algn="l">
              <a:buFont typeface="Arial" panose="020B0604020202020204" pitchFamily="34" charset="0"/>
              <a:buNone/>
              <a:defRPr sz="1300">
                <a:solidFill>
                  <a:schemeClr val="tx1">
                    <a:lumMod val="75000"/>
                    <a:lumOff val="25000"/>
                  </a:schemeClr>
                </a:solidFill>
              </a:defRPr>
            </a:lvl1pPr>
          </a:lstStyle>
          <a:p>
            <a:pPr lvl="0"/>
            <a:r>
              <a:rPr lang="en-AU" noProof="0"/>
              <a:t>Title</a:t>
            </a:r>
          </a:p>
        </p:txBody>
      </p:sp>
      <p:sp>
        <p:nvSpPr>
          <p:cNvPr id="13" name="Name 2">
            <a:extLst>
              <a:ext uri="{FF2B5EF4-FFF2-40B4-BE49-F238E27FC236}">
                <a16:creationId xmlns:a16="http://schemas.microsoft.com/office/drawing/2014/main" id="{B89D4389-4870-4BAE-B233-955685FCBC65}"/>
              </a:ext>
            </a:extLst>
          </p:cNvPr>
          <p:cNvSpPr>
            <a:spLocks noGrp="1"/>
          </p:cNvSpPr>
          <p:nvPr>
            <p:ph type="body" sz="quarter" idx="35" hasCustomPrompt="1"/>
          </p:nvPr>
        </p:nvSpPr>
        <p:spPr>
          <a:xfrm>
            <a:off x="6727925" y="1808402"/>
            <a:ext cx="2585589" cy="701538"/>
          </a:xfrm>
        </p:spPr>
        <p:txBody>
          <a:bodyPr anchor="ctr"/>
          <a:lstStyle>
            <a:lvl1pPr marL="0" indent="0" algn="l">
              <a:buFont typeface="Arial" panose="020B0604020202020204" pitchFamily="34" charset="0"/>
              <a:buNone/>
              <a:defRPr sz="1463" b="1">
                <a:solidFill>
                  <a:schemeClr val="accent1"/>
                </a:solidFill>
                <a:latin typeface="Montserrat Medium" panose="00000600000000000000" pitchFamily="50" charset="0"/>
              </a:defRPr>
            </a:lvl1pPr>
          </a:lstStyle>
          <a:p>
            <a:pPr lvl="0"/>
            <a:r>
              <a:rPr lang="en-AU" noProof="0"/>
              <a:t>Name</a:t>
            </a:r>
          </a:p>
        </p:txBody>
      </p:sp>
      <p:sp>
        <p:nvSpPr>
          <p:cNvPr id="27" name="Photo person 2">
            <a:extLst>
              <a:ext uri="{FF2B5EF4-FFF2-40B4-BE49-F238E27FC236}">
                <a16:creationId xmlns:a16="http://schemas.microsoft.com/office/drawing/2014/main" id="{59A27E1F-B10D-4925-8F34-ED477242450D}"/>
              </a:ext>
              <a:ext uri="{C183D7F6-B498-43B3-948B-1728B52AA6E4}">
                <adec:decorative xmlns:adec="http://schemas.microsoft.com/office/drawing/2017/decorative" val="1"/>
              </a:ext>
            </a:extLst>
          </p:cNvPr>
          <p:cNvSpPr>
            <a:spLocks noGrp="1"/>
          </p:cNvSpPr>
          <p:nvPr>
            <p:ph type="pic" sz="quarter" idx="57" hasCustomPrompt="1"/>
          </p:nvPr>
        </p:nvSpPr>
        <p:spPr>
          <a:xfrm>
            <a:off x="5337875" y="1808403"/>
            <a:ext cx="1316250" cy="1620837"/>
          </a:xfrm>
          <a:solidFill>
            <a:schemeClr val="bg1">
              <a:lumMod val="95000"/>
            </a:schemeClr>
          </a:solidFill>
        </p:spPr>
        <p:txBody>
          <a:bodyPr/>
          <a:lstStyle>
            <a:lvl1pPr algn="ctr">
              <a:defRPr sz="813">
                <a:solidFill>
                  <a:schemeClr val="tx1"/>
                </a:solidFill>
              </a:defRPr>
            </a:lvl1pPr>
          </a:lstStyle>
          <a:p>
            <a:r>
              <a:rPr lang="en-AU" dirty="0"/>
              <a:t>Click to add picture. Profile pictures saved in Z:\Admin\Images\Photos\Corporate profiles\Compressed for web</a:t>
            </a:r>
          </a:p>
        </p:txBody>
      </p:sp>
      <p:sp>
        <p:nvSpPr>
          <p:cNvPr id="20" name="Bottom decorative border 1">
            <a:extLst>
              <a:ext uri="{FF2B5EF4-FFF2-40B4-BE49-F238E27FC236}">
                <a16:creationId xmlns:a16="http://schemas.microsoft.com/office/drawing/2014/main" id="{A31AFB6F-80F0-4E69-8E48-7431E389859C}"/>
              </a:ext>
              <a:ext uri="{C183D7F6-B498-43B3-948B-1728B52AA6E4}">
                <adec:decorative xmlns:adec="http://schemas.microsoft.com/office/drawing/2017/decorative" val="1"/>
              </a:ext>
            </a:extLst>
          </p:cNvPr>
          <p:cNvSpPr/>
          <p:nvPr/>
        </p:nvSpPr>
        <p:spPr>
          <a:xfrm>
            <a:off x="344536" y="3386609"/>
            <a:ext cx="412425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10" name="Bio 1">
            <a:extLst>
              <a:ext uri="{FF2B5EF4-FFF2-40B4-BE49-F238E27FC236}">
                <a16:creationId xmlns:a16="http://schemas.microsoft.com/office/drawing/2014/main" id="{B199D9B2-D8DF-4F6F-9076-9976C85EA493}"/>
              </a:ext>
            </a:extLst>
          </p:cNvPr>
          <p:cNvSpPr>
            <a:spLocks noGrp="1"/>
          </p:cNvSpPr>
          <p:nvPr>
            <p:ph type="body" sz="quarter" idx="14" hasCustomPrompt="1"/>
          </p:nvPr>
        </p:nvSpPr>
        <p:spPr>
          <a:xfrm>
            <a:off x="528472" y="3628104"/>
            <a:ext cx="3863397" cy="2526891"/>
          </a:xfrm>
        </p:spPr>
        <p:txBody>
          <a:bodyPr>
            <a:normAutofit/>
          </a:bodyPr>
          <a:lstStyle>
            <a:lvl1pPr marL="0" indent="0" algn="l">
              <a:buNone/>
              <a:defRPr sz="1138">
                <a:solidFill>
                  <a:schemeClr val="tx1">
                    <a:lumMod val="75000"/>
                    <a:lumOff val="25000"/>
                  </a:schemeClr>
                </a:solidFill>
              </a:defRPr>
            </a:lvl1pPr>
          </a:lstStyle>
          <a:p>
            <a:pPr lvl="0"/>
            <a:r>
              <a:rPr lang="en-AU" noProof="0"/>
              <a:t>Short Bio</a:t>
            </a:r>
          </a:p>
        </p:txBody>
      </p:sp>
      <p:sp>
        <p:nvSpPr>
          <p:cNvPr id="11" name="Person Title 1">
            <a:extLst>
              <a:ext uri="{FF2B5EF4-FFF2-40B4-BE49-F238E27FC236}">
                <a16:creationId xmlns:a16="http://schemas.microsoft.com/office/drawing/2014/main" id="{F83D3F97-C129-418E-B4E5-27919687902F}"/>
              </a:ext>
            </a:extLst>
          </p:cNvPr>
          <p:cNvSpPr>
            <a:spLocks noGrp="1"/>
          </p:cNvSpPr>
          <p:nvPr>
            <p:ph type="body" sz="quarter" idx="33" hasCustomPrompt="1"/>
          </p:nvPr>
        </p:nvSpPr>
        <p:spPr>
          <a:xfrm>
            <a:off x="1806280" y="2595965"/>
            <a:ext cx="2585589" cy="832437"/>
          </a:xfrm>
        </p:spPr>
        <p:txBody>
          <a:bodyPr anchor="t">
            <a:normAutofit/>
          </a:bodyPr>
          <a:lstStyle>
            <a:lvl1pPr marL="0" indent="0" algn="l">
              <a:buFont typeface="Arial" panose="020B0604020202020204" pitchFamily="34" charset="0"/>
              <a:buNone/>
              <a:defRPr sz="1300">
                <a:solidFill>
                  <a:schemeClr val="tx1">
                    <a:lumMod val="75000"/>
                    <a:lumOff val="25000"/>
                  </a:schemeClr>
                </a:solidFill>
              </a:defRPr>
            </a:lvl1pPr>
          </a:lstStyle>
          <a:p>
            <a:pPr lvl="0"/>
            <a:r>
              <a:rPr lang="en-AU" noProof="0"/>
              <a:t>Title</a:t>
            </a:r>
          </a:p>
        </p:txBody>
      </p:sp>
      <p:sp>
        <p:nvSpPr>
          <p:cNvPr id="9" name="Name 1">
            <a:extLst>
              <a:ext uri="{FF2B5EF4-FFF2-40B4-BE49-F238E27FC236}">
                <a16:creationId xmlns:a16="http://schemas.microsoft.com/office/drawing/2014/main" id="{65BC675B-B0CF-41E3-9A61-5C9C8185863E}"/>
              </a:ext>
            </a:extLst>
          </p:cNvPr>
          <p:cNvSpPr>
            <a:spLocks noGrp="1"/>
          </p:cNvSpPr>
          <p:nvPr>
            <p:ph type="body" sz="quarter" idx="13" hasCustomPrompt="1"/>
          </p:nvPr>
        </p:nvSpPr>
        <p:spPr>
          <a:xfrm>
            <a:off x="1806280" y="1808402"/>
            <a:ext cx="2585589" cy="701538"/>
          </a:xfrm>
        </p:spPr>
        <p:txBody>
          <a:bodyPr anchor="ctr"/>
          <a:lstStyle>
            <a:lvl1pPr marL="0" indent="0" algn="l">
              <a:buFont typeface="Arial" panose="020B0604020202020204" pitchFamily="34" charset="0"/>
              <a:buNone/>
              <a:defRPr sz="1463" b="1">
                <a:solidFill>
                  <a:schemeClr val="accent1"/>
                </a:solidFill>
                <a:latin typeface="Montserrat Medium" panose="00000600000000000000" pitchFamily="50" charset="0"/>
              </a:defRPr>
            </a:lvl1pPr>
          </a:lstStyle>
          <a:p>
            <a:pPr lvl="0"/>
            <a:r>
              <a:rPr lang="en-AU" noProof="0"/>
              <a:t>Name</a:t>
            </a:r>
          </a:p>
        </p:txBody>
      </p:sp>
      <p:sp>
        <p:nvSpPr>
          <p:cNvPr id="26" name="Photo person 1">
            <a:extLst>
              <a:ext uri="{FF2B5EF4-FFF2-40B4-BE49-F238E27FC236}">
                <a16:creationId xmlns:a16="http://schemas.microsoft.com/office/drawing/2014/main" id="{37589C0B-F695-4E2E-AB84-73125554DD3F}"/>
              </a:ext>
              <a:ext uri="{C183D7F6-B498-43B3-948B-1728B52AA6E4}">
                <adec:decorative xmlns:adec="http://schemas.microsoft.com/office/drawing/2017/decorative" val="1"/>
              </a:ext>
            </a:extLst>
          </p:cNvPr>
          <p:cNvSpPr>
            <a:spLocks noGrp="1"/>
          </p:cNvSpPr>
          <p:nvPr>
            <p:ph type="pic" sz="quarter" idx="56" hasCustomPrompt="1"/>
          </p:nvPr>
        </p:nvSpPr>
        <p:spPr>
          <a:xfrm>
            <a:off x="416743" y="1808403"/>
            <a:ext cx="1316250" cy="1620837"/>
          </a:xfrm>
          <a:solidFill>
            <a:schemeClr val="bg1">
              <a:lumMod val="95000"/>
            </a:schemeClr>
          </a:solidFill>
        </p:spPr>
        <p:txBody>
          <a:bodyPr/>
          <a:lstStyle>
            <a:lvl1pPr algn="ctr">
              <a:defRPr sz="813">
                <a:solidFill>
                  <a:schemeClr val="tx1"/>
                </a:solidFill>
              </a:defRPr>
            </a:lvl1pPr>
          </a:lstStyle>
          <a:p>
            <a:r>
              <a:rPr lang="en-AU" dirty="0"/>
              <a:t>Click to add picture. Profile pictures saved in Z:\Admin\Images\Photos\Corporate profiles\Compressed for web</a:t>
            </a:r>
          </a:p>
        </p:txBody>
      </p:sp>
      <p:sp>
        <p:nvSpPr>
          <p:cNvPr id="5" name="Subtitle">
            <a:extLst>
              <a:ext uri="{FF2B5EF4-FFF2-40B4-BE49-F238E27FC236}">
                <a16:creationId xmlns:a16="http://schemas.microsoft.com/office/drawing/2014/main" id="{9C2BB107-6CD7-47EE-9C59-5345A7F63B02}"/>
              </a:ext>
            </a:extLst>
          </p:cNvPr>
          <p:cNvSpPr>
            <a:spLocks noGrp="1"/>
          </p:cNvSpPr>
          <p:nvPr>
            <p:ph type="body" sz="quarter" idx="32" hasCustomPrompt="1"/>
          </p:nvPr>
        </p:nvSpPr>
        <p:spPr>
          <a:xfrm>
            <a:off x="350838" y="1008000"/>
            <a:ext cx="9213354" cy="360000"/>
          </a:xfrm>
        </p:spPr>
        <p:txBody>
          <a:bodyPr/>
          <a:lstStyle>
            <a:lvl1pPr marL="0" indent="0">
              <a:buNone/>
              <a:defRPr b="0">
                <a:solidFill>
                  <a:schemeClr val="tx1">
                    <a:lumMod val="65000"/>
                    <a:lumOff val="35000"/>
                  </a:schemeClr>
                </a:solidFill>
              </a:defRPr>
            </a:lvl1pPr>
            <a:lvl2pPr marL="216694" indent="0">
              <a:buNone/>
              <a:defRPr/>
            </a:lvl2pPr>
            <a:lvl3pPr marL="441127" indent="0">
              <a:buNone/>
              <a:defRPr/>
            </a:lvl3pPr>
            <a:lvl4pPr marL="657820" indent="0">
              <a:buNone/>
              <a:defRPr/>
            </a:lvl4pPr>
            <a:lvl5pPr marL="874514" indent="0">
              <a:buNone/>
              <a:defRPr/>
            </a:lvl5pPr>
          </a:lstStyle>
          <a:p>
            <a:pPr lvl="0"/>
            <a:r>
              <a:rPr lang="en-AU" noProof="0"/>
              <a:t>Subtitle</a:t>
            </a:r>
          </a:p>
        </p:txBody>
      </p:sp>
      <p:sp>
        <p:nvSpPr>
          <p:cNvPr id="2" name="Title">
            <a:extLst>
              <a:ext uri="{FF2B5EF4-FFF2-40B4-BE49-F238E27FC236}">
                <a16:creationId xmlns:a16="http://schemas.microsoft.com/office/drawing/2014/main" id="{5FC626A5-4FF6-42BD-858A-AE4B2C23A6BC}"/>
              </a:ext>
            </a:extLst>
          </p:cNvPr>
          <p:cNvSpPr>
            <a:spLocks noGrp="1"/>
          </p:cNvSpPr>
          <p:nvPr>
            <p:ph type="title" hasCustomPrompt="1"/>
          </p:nvPr>
        </p:nvSpPr>
        <p:spPr>
          <a:xfrm>
            <a:off x="351000" y="432000"/>
            <a:ext cx="9213750" cy="432000"/>
          </a:xfrm>
          <a:prstGeom prst="rect">
            <a:avLst/>
          </a:prstGeom>
        </p:spPr>
        <p:txBody>
          <a:bodyPr/>
          <a:lstStyle>
            <a:lvl1pPr>
              <a:defRPr>
                <a:solidFill>
                  <a:schemeClr val="accent1"/>
                </a:solidFill>
                <a:latin typeface="+mn-lt"/>
              </a:defRPr>
            </a:lvl1pPr>
          </a:lstStyle>
          <a:p>
            <a:r>
              <a:rPr lang="en-AU" noProof="0"/>
              <a:t>Team slide 2 people</a:t>
            </a:r>
          </a:p>
        </p:txBody>
      </p:sp>
    </p:spTree>
    <p:extLst>
      <p:ext uri="{BB962C8B-B14F-4D97-AF65-F5344CB8AC3E}">
        <p14:creationId xmlns:p14="http://schemas.microsoft.com/office/powerpoint/2010/main" val="1923391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eam slide 3pp">
    <p:spTree>
      <p:nvGrpSpPr>
        <p:cNvPr id="1" name=""/>
        <p:cNvGrpSpPr/>
        <p:nvPr/>
      </p:nvGrpSpPr>
      <p:grpSpPr>
        <a:xfrm>
          <a:off x="0" y="0"/>
          <a:ext cx="0" cy="0"/>
          <a:chOff x="0" y="0"/>
          <a:chExt cx="0" cy="0"/>
        </a:xfrm>
      </p:grpSpPr>
      <p:sp>
        <p:nvSpPr>
          <p:cNvPr id="4" name="Slide Number Placeholder">
            <a:extLst>
              <a:ext uri="{FF2B5EF4-FFF2-40B4-BE49-F238E27FC236}">
                <a16:creationId xmlns:a16="http://schemas.microsoft.com/office/drawing/2014/main" id="{968FA992-57E5-4390-83DE-BCE42E71FDCD}"/>
              </a:ext>
            </a:extLst>
          </p:cNvPr>
          <p:cNvSpPr>
            <a:spLocks noGrp="1"/>
          </p:cNvSpPr>
          <p:nvPr>
            <p:ph type="sldNum" sz="quarter" idx="43"/>
          </p:nvPr>
        </p:nvSpPr>
        <p:spPr/>
        <p:txBody>
          <a:bodyPr/>
          <a:lstStyle/>
          <a:p>
            <a:fld id="{A90943C4-0022-4CA6-8B1F-41694FBEBEC6}" type="slidenum">
              <a:rPr lang="en-AU" noProof="0" smtClean="0"/>
              <a:t>‹#›</a:t>
            </a:fld>
            <a:endParaRPr lang="en-AU" noProof="0" dirty="0"/>
          </a:p>
        </p:txBody>
      </p:sp>
      <p:sp>
        <p:nvSpPr>
          <p:cNvPr id="18" name="Bio 3">
            <a:extLst>
              <a:ext uri="{FF2B5EF4-FFF2-40B4-BE49-F238E27FC236}">
                <a16:creationId xmlns:a16="http://schemas.microsoft.com/office/drawing/2014/main" id="{9FC27C2C-A218-4626-9D04-ECC36D852E8F}"/>
              </a:ext>
            </a:extLst>
          </p:cNvPr>
          <p:cNvSpPr>
            <a:spLocks noGrp="1"/>
          </p:cNvSpPr>
          <p:nvPr>
            <p:ph type="body" sz="quarter" idx="40" hasCustomPrompt="1"/>
          </p:nvPr>
        </p:nvSpPr>
        <p:spPr>
          <a:xfrm>
            <a:off x="6854621" y="3628104"/>
            <a:ext cx="2661750" cy="2526891"/>
          </a:xfrm>
        </p:spPr>
        <p:txBody>
          <a:bodyPr>
            <a:normAutofit/>
          </a:bodyPr>
          <a:lstStyle>
            <a:lvl1pPr marL="0" indent="0" algn="l">
              <a:buNone/>
              <a:defRPr sz="1138">
                <a:solidFill>
                  <a:schemeClr val="tx1">
                    <a:lumMod val="75000"/>
                    <a:lumOff val="25000"/>
                  </a:schemeClr>
                </a:solidFill>
              </a:defRPr>
            </a:lvl1pPr>
          </a:lstStyle>
          <a:p>
            <a:pPr lvl="0"/>
            <a:r>
              <a:rPr lang="en-AU" noProof="0"/>
              <a:t>Short Bio</a:t>
            </a:r>
          </a:p>
        </p:txBody>
      </p:sp>
      <p:sp>
        <p:nvSpPr>
          <p:cNvPr id="22" name="Bottom decorative border 3">
            <a:extLst>
              <a:ext uri="{FF2B5EF4-FFF2-40B4-BE49-F238E27FC236}">
                <a16:creationId xmlns:a16="http://schemas.microsoft.com/office/drawing/2014/main" id="{C174B088-E2BB-4A47-A4CE-403CAE0149F8}"/>
              </a:ext>
              <a:ext uri="{C183D7F6-B498-43B3-948B-1728B52AA6E4}">
                <adec:decorative xmlns:adec="http://schemas.microsoft.com/office/drawing/2017/decorative" val="1"/>
              </a:ext>
            </a:extLst>
          </p:cNvPr>
          <p:cNvSpPr/>
          <p:nvPr/>
        </p:nvSpPr>
        <p:spPr>
          <a:xfrm>
            <a:off x="6678562" y="3386609"/>
            <a:ext cx="289229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19" name="Person title 3">
            <a:extLst>
              <a:ext uri="{FF2B5EF4-FFF2-40B4-BE49-F238E27FC236}">
                <a16:creationId xmlns:a16="http://schemas.microsoft.com/office/drawing/2014/main" id="{15F0F321-195A-45FE-9F4E-2DE6EFF480E8}"/>
              </a:ext>
            </a:extLst>
          </p:cNvPr>
          <p:cNvSpPr>
            <a:spLocks noGrp="1"/>
          </p:cNvSpPr>
          <p:nvPr>
            <p:ph type="body" sz="quarter" idx="41" hasCustomPrompt="1"/>
          </p:nvPr>
        </p:nvSpPr>
        <p:spPr>
          <a:xfrm>
            <a:off x="8132319" y="2595965"/>
            <a:ext cx="1383942" cy="832437"/>
          </a:xfrm>
        </p:spPr>
        <p:txBody>
          <a:bodyPr>
            <a:normAutofit/>
          </a:bodyPr>
          <a:lstStyle>
            <a:lvl1pPr marL="0" indent="0" algn="l">
              <a:buFont typeface="Arial" panose="020B0604020202020204" pitchFamily="34" charset="0"/>
              <a:buNone/>
              <a:defRPr sz="1300">
                <a:solidFill>
                  <a:schemeClr val="tx1">
                    <a:lumMod val="75000"/>
                    <a:lumOff val="25000"/>
                  </a:schemeClr>
                </a:solidFill>
              </a:defRPr>
            </a:lvl1pPr>
          </a:lstStyle>
          <a:p>
            <a:pPr lvl="0"/>
            <a:r>
              <a:rPr lang="en-AU" noProof="0"/>
              <a:t>Title</a:t>
            </a:r>
          </a:p>
        </p:txBody>
      </p:sp>
      <p:sp>
        <p:nvSpPr>
          <p:cNvPr id="17" name="Name 3">
            <a:extLst>
              <a:ext uri="{FF2B5EF4-FFF2-40B4-BE49-F238E27FC236}">
                <a16:creationId xmlns:a16="http://schemas.microsoft.com/office/drawing/2014/main" id="{4C771BB0-7999-4A45-A6BB-56C98E978E83}"/>
              </a:ext>
            </a:extLst>
          </p:cNvPr>
          <p:cNvSpPr>
            <a:spLocks noGrp="1"/>
          </p:cNvSpPr>
          <p:nvPr>
            <p:ph type="body" sz="quarter" idx="39" hasCustomPrompt="1"/>
          </p:nvPr>
        </p:nvSpPr>
        <p:spPr>
          <a:xfrm>
            <a:off x="8132319" y="1808402"/>
            <a:ext cx="1383942" cy="701538"/>
          </a:xfrm>
        </p:spPr>
        <p:txBody>
          <a:bodyPr anchor="ctr"/>
          <a:lstStyle>
            <a:lvl1pPr marL="0" indent="0" algn="l">
              <a:buFont typeface="Arial" panose="020B0604020202020204" pitchFamily="34" charset="0"/>
              <a:buNone/>
              <a:defRPr sz="1463" b="1">
                <a:solidFill>
                  <a:schemeClr val="accent1"/>
                </a:solidFill>
                <a:latin typeface="Montserrat Medium" panose="00000600000000000000" pitchFamily="50" charset="0"/>
              </a:defRPr>
            </a:lvl1pPr>
          </a:lstStyle>
          <a:p>
            <a:pPr lvl="0"/>
            <a:r>
              <a:rPr lang="en-AU" noProof="0"/>
              <a:t>Name</a:t>
            </a:r>
          </a:p>
        </p:txBody>
      </p:sp>
      <p:sp>
        <p:nvSpPr>
          <p:cNvPr id="28" name="Photo person 3">
            <a:extLst>
              <a:ext uri="{FF2B5EF4-FFF2-40B4-BE49-F238E27FC236}">
                <a16:creationId xmlns:a16="http://schemas.microsoft.com/office/drawing/2014/main" id="{48FCDFC1-75EA-4F4A-AFAF-2C2D7706AFC8}"/>
              </a:ext>
            </a:extLst>
          </p:cNvPr>
          <p:cNvSpPr>
            <a:spLocks noGrp="1"/>
          </p:cNvSpPr>
          <p:nvPr>
            <p:ph type="pic" sz="quarter" idx="58" hasCustomPrompt="1"/>
          </p:nvPr>
        </p:nvSpPr>
        <p:spPr>
          <a:xfrm>
            <a:off x="6741754" y="1808403"/>
            <a:ext cx="1316250" cy="1620837"/>
          </a:xfrm>
          <a:solidFill>
            <a:schemeClr val="bg1">
              <a:lumMod val="95000"/>
            </a:schemeClr>
          </a:solidFill>
        </p:spPr>
        <p:txBody>
          <a:bodyPr/>
          <a:lstStyle>
            <a:lvl1pPr algn="ctr">
              <a:defRPr sz="813">
                <a:solidFill>
                  <a:schemeClr val="tx1"/>
                </a:solidFill>
              </a:defRPr>
            </a:lvl1pPr>
          </a:lstStyle>
          <a:p>
            <a:r>
              <a:rPr lang="en-AU" noProof="0" dirty="0"/>
              <a:t>Click to add picture. Profile pictures saved in Z:\Admin\Images\Photos\Corporate profiles\Compressed for web</a:t>
            </a:r>
          </a:p>
        </p:txBody>
      </p:sp>
      <p:sp>
        <p:nvSpPr>
          <p:cNvPr id="14" name="Bio 2">
            <a:extLst>
              <a:ext uri="{FF2B5EF4-FFF2-40B4-BE49-F238E27FC236}">
                <a16:creationId xmlns:a16="http://schemas.microsoft.com/office/drawing/2014/main" id="{27F961F7-987F-4B95-AC48-08F4331BE905}"/>
              </a:ext>
            </a:extLst>
          </p:cNvPr>
          <p:cNvSpPr>
            <a:spLocks noGrp="1"/>
          </p:cNvSpPr>
          <p:nvPr>
            <p:ph type="body" sz="quarter" idx="36" hasCustomPrompt="1"/>
          </p:nvPr>
        </p:nvSpPr>
        <p:spPr>
          <a:xfrm>
            <a:off x="3695596" y="3628104"/>
            <a:ext cx="2661750" cy="2526891"/>
          </a:xfrm>
        </p:spPr>
        <p:txBody>
          <a:bodyPr>
            <a:normAutofit/>
          </a:bodyPr>
          <a:lstStyle>
            <a:lvl1pPr marL="0" indent="0" algn="l">
              <a:buNone/>
              <a:defRPr sz="1138">
                <a:solidFill>
                  <a:schemeClr val="tx1">
                    <a:lumMod val="75000"/>
                    <a:lumOff val="25000"/>
                  </a:schemeClr>
                </a:solidFill>
              </a:defRPr>
            </a:lvl1pPr>
          </a:lstStyle>
          <a:p>
            <a:pPr lvl="0"/>
            <a:r>
              <a:rPr lang="en-AU" noProof="0"/>
              <a:t>Short Bio</a:t>
            </a:r>
          </a:p>
        </p:txBody>
      </p:sp>
      <p:sp>
        <p:nvSpPr>
          <p:cNvPr id="21" name="Bottom decorative border 2">
            <a:extLst>
              <a:ext uri="{FF2B5EF4-FFF2-40B4-BE49-F238E27FC236}">
                <a16:creationId xmlns:a16="http://schemas.microsoft.com/office/drawing/2014/main" id="{115CE1DD-8B35-4422-9BB1-DB18FB6B5955}"/>
              </a:ext>
              <a:ext uri="{C183D7F6-B498-43B3-948B-1728B52AA6E4}">
                <adec:decorative xmlns:adec="http://schemas.microsoft.com/office/drawing/2017/decorative" val="1"/>
              </a:ext>
            </a:extLst>
          </p:cNvPr>
          <p:cNvSpPr/>
          <p:nvPr/>
        </p:nvSpPr>
        <p:spPr>
          <a:xfrm>
            <a:off x="3503561" y="3386609"/>
            <a:ext cx="289229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15" name="Person title 2">
            <a:extLst>
              <a:ext uri="{FF2B5EF4-FFF2-40B4-BE49-F238E27FC236}">
                <a16:creationId xmlns:a16="http://schemas.microsoft.com/office/drawing/2014/main" id="{586A8311-6FEF-4231-B5DD-80FA52F5272F}"/>
              </a:ext>
            </a:extLst>
          </p:cNvPr>
          <p:cNvSpPr>
            <a:spLocks noGrp="1"/>
          </p:cNvSpPr>
          <p:nvPr>
            <p:ph type="body" sz="quarter" idx="37" hasCustomPrompt="1"/>
          </p:nvPr>
        </p:nvSpPr>
        <p:spPr>
          <a:xfrm>
            <a:off x="4969300" y="2595965"/>
            <a:ext cx="1383942" cy="832437"/>
          </a:xfrm>
        </p:spPr>
        <p:txBody>
          <a:bodyPr>
            <a:normAutofit/>
          </a:bodyPr>
          <a:lstStyle>
            <a:lvl1pPr marL="0" indent="0" algn="l">
              <a:buFont typeface="Arial" panose="020B0604020202020204" pitchFamily="34" charset="0"/>
              <a:buNone/>
              <a:defRPr sz="1300">
                <a:solidFill>
                  <a:schemeClr val="tx1">
                    <a:lumMod val="75000"/>
                    <a:lumOff val="25000"/>
                  </a:schemeClr>
                </a:solidFill>
              </a:defRPr>
            </a:lvl1pPr>
          </a:lstStyle>
          <a:p>
            <a:pPr lvl="0"/>
            <a:r>
              <a:rPr lang="en-AU" noProof="0"/>
              <a:t>Title</a:t>
            </a:r>
          </a:p>
        </p:txBody>
      </p:sp>
      <p:sp>
        <p:nvSpPr>
          <p:cNvPr id="13" name="Name 2">
            <a:extLst>
              <a:ext uri="{FF2B5EF4-FFF2-40B4-BE49-F238E27FC236}">
                <a16:creationId xmlns:a16="http://schemas.microsoft.com/office/drawing/2014/main" id="{B89D4389-4870-4BAE-B233-955685FCBC65}"/>
              </a:ext>
            </a:extLst>
          </p:cNvPr>
          <p:cNvSpPr>
            <a:spLocks noGrp="1"/>
          </p:cNvSpPr>
          <p:nvPr>
            <p:ph type="body" sz="quarter" idx="35" hasCustomPrompt="1"/>
          </p:nvPr>
        </p:nvSpPr>
        <p:spPr>
          <a:xfrm>
            <a:off x="4969300" y="1808402"/>
            <a:ext cx="1383942" cy="701538"/>
          </a:xfrm>
        </p:spPr>
        <p:txBody>
          <a:bodyPr anchor="ctr"/>
          <a:lstStyle>
            <a:lvl1pPr marL="0" indent="0" algn="l">
              <a:buFont typeface="Arial" panose="020B0604020202020204" pitchFamily="34" charset="0"/>
              <a:buNone/>
              <a:defRPr sz="1463" b="1">
                <a:solidFill>
                  <a:schemeClr val="accent1"/>
                </a:solidFill>
                <a:latin typeface="Montserrat Medium" panose="00000600000000000000" pitchFamily="50" charset="0"/>
              </a:defRPr>
            </a:lvl1pPr>
          </a:lstStyle>
          <a:p>
            <a:pPr lvl="0"/>
            <a:r>
              <a:rPr lang="en-AU" noProof="0"/>
              <a:t>Name</a:t>
            </a:r>
          </a:p>
        </p:txBody>
      </p:sp>
      <p:sp>
        <p:nvSpPr>
          <p:cNvPr id="27" name="Person photo 2">
            <a:extLst>
              <a:ext uri="{FF2B5EF4-FFF2-40B4-BE49-F238E27FC236}">
                <a16:creationId xmlns:a16="http://schemas.microsoft.com/office/drawing/2014/main" id="{59A27E1F-B10D-4925-8F34-ED477242450D}"/>
              </a:ext>
            </a:extLst>
          </p:cNvPr>
          <p:cNvSpPr>
            <a:spLocks noGrp="1"/>
          </p:cNvSpPr>
          <p:nvPr>
            <p:ph type="pic" sz="quarter" idx="57" hasCustomPrompt="1"/>
          </p:nvPr>
        </p:nvSpPr>
        <p:spPr>
          <a:xfrm>
            <a:off x="3579249" y="1808403"/>
            <a:ext cx="1316250" cy="1620837"/>
          </a:xfrm>
          <a:solidFill>
            <a:schemeClr val="bg1">
              <a:lumMod val="95000"/>
            </a:schemeClr>
          </a:solidFill>
        </p:spPr>
        <p:txBody>
          <a:bodyPr/>
          <a:lstStyle>
            <a:lvl1pPr algn="ctr">
              <a:defRPr sz="813">
                <a:solidFill>
                  <a:schemeClr val="tx1"/>
                </a:solidFill>
              </a:defRPr>
            </a:lvl1pPr>
          </a:lstStyle>
          <a:p>
            <a:r>
              <a:rPr lang="en-AU" noProof="0" dirty="0"/>
              <a:t>Click to add picture. Profile pictures saved in Z:\Admin\Images\Photos\Corporate profiles\Compressed for web</a:t>
            </a:r>
          </a:p>
        </p:txBody>
      </p:sp>
      <p:sp>
        <p:nvSpPr>
          <p:cNvPr id="10" name="Bio 1">
            <a:extLst>
              <a:ext uri="{FF2B5EF4-FFF2-40B4-BE49-F238E27FC236}">
                <a16:creationId xmlns:a16="http://schemas.microsoft.com/office/drawing/2014/main" id="{B199D9B2-D8DF-4F6F-9076-9976C85EA493}"/>
              </a:ext>
            </a:extLst>
          </p:cNvPr>
          <p:cNvSpPr>
            <a:spLocks noGrp="1"/>
          </p:cNvSpPr>
          <p:nvPr>
            <p:ph type="body" sz="quarter" idx="14" hasCustomPrompt="1"/>
          </p:nvPr>
        </p:nvSpPr>
        <p:spPr>
          <a:xfrm>
            <a:off x="528472" y="3628104"/>
            <a:ext cx="2661750" cy="2526891"/>
          </a:xfrm>
        </p:spPr>
        <p:txBody>
          <a:bodyPr>
            <a:normAutofit/>
          </a:bodyPr>
          <a:lstStyle>
            <a:lvl1pPr marL="0" indent="0" algn="l">
              <a:buNone/>
              <a:defRPr sz="1138">
                <a:solidFill>
                  <a:schemeClr val="tx1">
                    <a:lumMod val="75000"/>
                    <a:lumOff val="25000"/>
                  </a:schemeClr>
                </a:solidFill>
              </a:defRPr>
            </a:lvl1pPr>
          </a:lstStyle>
          <a:p>
            <a:pPr lvl="0"/>
            <a:r>
              <a:rPr lang="en-AU" noProof="0"/>
              <a:t>Short Bio</a:t>
            </a:r>
          </a:p>
        </p:txBody>
      </p:sp>
      <p:sp>
        <p:nvSpPr>
          <p:cNvPr id="20" name="Bottom decorative border 1">
            <a:extLst>
              <a:ext uri="{FF2B5EF4-FFF2-40B4-BE49-F238E27FC236}">
                <a16:creationId xmlns:a16="http://schemas.microsoft.com/office/drawing/2014/main" id="{A31AFB6F-80F0-4E69-8E48-7431E389859C}"/>
              </a:ext>
              <a:ext uri="{C183D7F6-B498-43B3-948B-1728B52AA6E4}">
                <adec:decorative xmlns:adec="http://schemas.microsoft.com/office/drawing/2017/decorative" val="1"/>
              </a:ext>
            </a:extLst>
          </p:cNvPr>
          <p:cNvSpPr/>
          <p:nvPr/>
        </p:nvSpPr>
        <p:spPr>
          <a:xfrm>
            <a:off x="344536" y="3386609"/>
            <a:ext cx="289229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11" name="Person title 1">
            <a:extLst>
              <a:ext uri="{FF2B5EF4-FFF2-40B4-BE49-F238E27FC236}">
                <a16:creationId xmlns:a16="http://schemas.microsoft.com/office/drawing/2014/main" id="{F83D3F97-C129-418E-B4E5-27919687902F}"/>
              </a:ext>
            </a:extLst>
          </p:cNvPr>
          <p:cNvSpPr>
            <a:spLocks noGrp="1"/>
          </p:cNvSpPr>
          <p:nvPr>
            <p:ph type="body" sz="quarter" idx="33" hasCustomPrompt="1"/>
          </p:nvPr>
        </p:nvSpPr>
        <p:spPr>
          <a:xfrm>
            <a:off x="1806280" y="2595965"/>
            <a:ext cx="1383942" cy="832437"/>
          </a:xfrm>
        </p:spPr>
        <p:txBody>
          <a:bodyPr>
            <a:normAutofit/>
          </a:bodyPr>
          <a:lstStyle>
            <a:lvl1pPr marL="0" indent="0" algn="l">
              <a:buFont typeface="Arial" panose="020B0604020202020204" pitchFamily="34" charset="0"/>
              <a:buNone/>
              <a:defRPr sz="1300">
                <a:solidFill>
                  <a:schemeClr val="tx1">
                    <a:lumMod val="75000"/>
                    <a:lumOff val="25000"/>
                  </a:schemeClr>
                </a:solidFill>
              </a:defRPr>
            </a:lvl1pPr>
          </a:lstStyle>
          <a:p>
            <a:pPr lvl="0"/>
            <a:r>
              <a:rPr lang="en-AU" noProof="0"/>
              <a:t>Title</a:t>
            </a:r>
          </a:p>
        </p:txBody>
      </p:sp>
      <p:sp>
        <p:nvSpPr>
          <p:cNvPr id="9" name="Name 1">
            <a:extLst>
              <a:ext uri="{FF2B5EF4-FFF2-40B4-BE49-F238E27FC236}">
                <a16:creationId xmlns:a16="http://schemas.microsoft.com/office/drawing/2014/main" id="{65BC675B-B0CF-41E3-9A61-5C9C8185863E}"/>
              </a:ext>
            </a:extLst>
          </p:cNvPr>
          <p:cNvSpPr>
            <a:spLocks noGrp="1"/>
          </p:cNvSpPr>
          <p:nvPr>
            <p:ph type="body" sz="quarter" idx="13" hasCustomPrompt="1"/>
          </p:nvPr>
        </p:nvSpPr>
        <p:spPr>
          <a:xfrm>
            <a:off x="1806280" y="1808402"/>
            <a:ext cx="1383942" cy="701538"/>
          </a:xfrm>
        </p:spPr>
        <p:txBody>
          <a:bodyPr anchor="ctr"/>
          <a:lstStyle>
            <a:lvl1pPr marL="0" indent="0" algn="l">
              <a:buFont typeface="Arial" panose="020B0604020202020204" pitchFamily="34" charset="0"/>
              <a:buNone/>
              <a:defRPr sz="1463" b="1">
                <a:solidFill>
                  <a:schemeClr val="accent1"/>
                </a:solidFill>
                <a:latin typeface="Montserrat Medium" panose="00000600000000000000" pitchFamily="50" charset="0"/>
              </a:defRPr>
            </a:lvl1pPr>
          </a:lstStyle>
          <a:p>
            <a:pPr lvl="0"/>
            <a:r>
              <a:rPr lang="en-AU" noProof="0"/>
              <a:t>Name</a:t>
            </a:r>
          </a:p>
        </p:txBody>
      </p:sp>
      <p:sp>
        <p:nvSpPr>
          <p:cNvPr id="26" name="Photo person 1">
            <a:extLst>
              <a:ext uri="{FF2B5EF4-FFF2-40B4-BE49-F238E27FC236}">
                <a16:creationId xmlns:a16="http://schemas.microsoft.com/office/drawing/2014/main" id="{37589C0B-F695-4E2E-AB84-73125554DD3F}"/>
              </a:ext>
            </a:extLst>
          </p:cNvPr>
          <p:cNvSpPr>
            <a:spLocks noGrp="1"/>
          </p:cNvSpPr>
          <p:nvPr>
            <p:ph type="pic" sz="quarter" idx="56" hasCustomPrompt="1"/>
          </p:nvPr>
        </p:nvSpPr>
        <p:spPr>
          <a:xfrm>
            <a:off x="416743" y="1808403"/>
            <a:ext cx="1316250" cy="1620837"/>
          </a:xfrm>
          <a:solidFill>
            <a:schemeClr val="bg1">
              <a:lumMod val="95000"/>
            </a:schemeClr>
          </a:solidFill>
        </p:spPr>
        <p:txBody>
          <a:bodyPr/>
          <a:lstStyle>
            <a:lvl1pPr algn="ctr">
              <a:defRPr sz="813">
                <a:solidFill>
                  <a:schemeClr val="tx1"/>
                </a:solidFill>
              </a:defRPr>
            </a:lvl1pPr>
          </a:lstStyle>
          <a:p>
            <a:r>
              <a:rPr lang="en-AU" noProof="0" dirty="0"/>
              <a:t>Click to add picture. Profile pictures saved in Z:\Admin\Images\Photos\Corporate profiles\Compressed for web</a:t>
            </a:r>
          </a:p>
        </p:txBody>
      </p:sp>
      <p:sp>
        <p:nvSpPr>
          <p:cNvPr id="5" name="Subtitle">
            <a:extLst>
              <a:ext uri="{FF2B5EF4-FFF2-40B4-BE49-F238E27FC236}">
                <a16:creationId xmlns:a16="http://schemas.microsoft.com/office/drawing/2014/main" id="{9C2BB107-6CD7-47EE-9C59-5345A7F63B02}"/>
              </a:ext>
            </a:extLst>
          </p:cNvPr>
          <p:cNvSpPr>
            <a:spLocks noGrp="1"/>
          </p:cNvSpPr>
          <p:nvPr>
            <p:ph type="body" sz="quarter" idx="32" hasCustomPrompt="1"/>
          </p:nvPr>
        </p:nvSpPr>
        <p:spPr>
          <a:xfrm>
            <a:off x="350838" y="1008000"/>
            <a:ext cx="9213354" cy="360000"/>
          </a:xfrm>
        </p:spPr>
        <p:txBody>
          <a:bodyPr/>
          <a:lstStyle>
            <a:lvl1pPr marL="0" indent="0">
              <a:buNone/>
              <a:defRPr b="1">
                <a:solidFill>
                  <a:schemeClr val="tx1">
                    <a:lumMod val="65000"/>
                    <a:lumOff val="35000"/>
                  </a:schemeClr>
                </a:solidFill>
              </a:defRPr>
            </a:lvl1pPr>
            <a:lvl2pPr marL="216694" indent="0">
              <a:buNone/>
              <a:defRPr/>
            </a:lvl2pPr>
            <a:lvl3pPr marL="441127" indent="0">
              <a:buNone/>
              <a:defRPr/>
            </a:lvl3pPr>
            <a:lvl4pPr marL="657820" indent="0">
              <a:buNone/>
              <a:defRPr/>
            </a:lvl4pPr>
            <a:lvl5pPr marL="874514" indent="0">
              <a:buNone/>
              <a:defRPr/>
            </a:lvl5pPr>
          </a:lstStyle>
          <a:p>
            <a:pPr lvl="0"/>
            <a:r>
              <a:rPr lang="en-AU" noProof="0"/>
              <a:t>Subtitle</a:t>
            </a:r>
          </a:p>
        </p:txBody>
      </p:sp>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a:xfrm>
            <a:off x="351000" y="432000"/>
            <a:ext cx="9213750" cy="432000"/>
          </a:xfrm>
          <a:prstGeom prst="rect">
            <a:avLst/>
          </a:prstGeom>
        </p:spPr>
        <p:txBody>
          <a:bodyPr/>
          <a:lstStyle>
            <a:lvl1pPr>
              <a:defRPr>
                <a:solidFill>
                  <a:schemeClr val="accent1"/>
                </a:solidFill>
              </a:defRPr>
            </a:lvl1pPr>
          </a:lstStyle>
          <a:p>
            <a:r>
              <a:rPr lang="en-AU" noProof="0"/>
              <a:t>Team slide 3 people</a:t>
            </a:r>
          </a:p>
        </p:txBody>
      </p:sp>
    </p:spTree>
    <p:extLst>
      <p:ext uri="{BB962C8B-B14F-4D97-AF65-F5344CB8AC3E}">
        <p14:creationId xmlns:p14="http://schemas.microsoft.com/office/powerpoint/2010/main" val="586307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AE6A6BE3-DFA9-4797-868F-D23E7118FAB9}"/>
              </a:ext>
            </a:extLst>
          </p:cNvPr>
          <p:cNvSpPr>
            <a:spLocks noGrp="1"/>
          </p:cNvSpPr>
          <p:nvPr>
            <p:ph type="sldNum" sz="quarter" idx="11"/>
          </p:nvPr>
        </p:nvSpPr>
        <p:spPr/>
        <p:txBody>
          <a:bodyPr/>
          <a:lstStyle/>
          <a:p>
            <a:fld id="{A90943C4-0022-4CA6-8B1F-41694FBEBEC6}" type="slidenum">
              <a:rPr lang="en-AU" smtClean="0"/>
              <a:t>‹#›</a:t>
            </a:fld>
            <a:endParaRPr lang="en-AU" dirty="0"/>
          </a:p>
        </p:txBody>
      </p:sp>
      <p:sp>
        <p:nvSpPr>
          <p:cNvPr id="13" name="Picture Placeholder 2">
            <a:extLst>
              <a:ext uri="{FF2B5EF4-FFF2-40B4-BE49-F238E27FC236}">
                <a16:creationId xmlns:a16="http://schemas.microsoft.com/office/drawing/2014/main" id="{0591EE62-DB87-48AF-B463-75FCD26ACA77}"/>
              </a:ext>
              <a:ext uri="{C183D7F6-B498-43B3-948B-1728B52AA6E4}">
                <adec:decorative xmlns:adec="http://schemas.microsoft.com/office/drawing/2017/decorative" val="1"/>
              </a:ext>
            </a:extLst>
          </p:cNvPr>
          <p:cNvSpPr>
            <a:spLocks noGrp="1"/>
          </p:cNvSpPr>
          <p:nvPr>
            <p:ph type="pic" sz="quarter" idx="13" hasCustomPrompt="1"/>
          </p:nvPr>
        </p:nvSpPr>
        <p:spPr>
          <a:xfrm>
            <a:off x="0" y="0"/>
            <a:ext cx="9906000" cy="6174658"/>
          </a:xfrm>
          <a:custGeom>
            <a:avLst/>
            <a:gdLst>
              <a:gd name="connsiteX0" fmla="*/ 7189200 w 12192000"/>
              <a:gd name="connsiteY0" fmla="*/ 163897 h 6013450"/>
              <a:gd name="connsiteX1" fmla="*/ 7189200 w 12192000"/>
              <a:gd name="connsiteY1" fmla="*/ 5887897 h 6013450"/>
              <a:gd name="connsiteX2" fmla="*/ 12049200 w 12192000"/>
              <a:gd name="connsiteY2" fmla="*/ 5887897 h 6013450"/>
              <a:gd name="connsiteX3" fmla="*/ 12049200 w 12192000"/>
              <a:gd name="connsiteY3" fmla="*/ 163897 h 6013450"/>
              <a:gd name="connsiteX4" fmla="*/ 0 w 12192000"/>
              <a:gd name="connsiteY4" fmla="*/ 0 h 6013450"/>
              <a:gd name="connsiteX5" fmla="*/ 12192000 w 12192000"/>
              <a:gd name="connsiteY5" fmla="*/ 0 h 6013450"/>
              <a:gd name="connsiteX6" fmla="*/ 12192000 w 12192000"/>
              <a:gd name="connsiteY6" fmla="*/ 6013450 h 6013450"/>
              <a:gd name="connsiteX7" fmla="*/ 0 w 12192000"/>
              <a:gd name="connsiteY7" fmla="*/ 6013450 h 601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013450">
                <a:moveTo>
                  <a:pt x="7189200" y="163897"/>
                </a:moveTo>
                <a:lnTo>
                  <a:pt x="7189200" y="5887897"/>
                </a:lnTo>
                <a:lnTo>
                  <a:pt x="12049200" y="5887897"/>
                </a:lnTo>
                <a:lnTo>
                  <a:pt x="12049200" y="163897"/>
                </a:lnTo>
                <a:close/>
                <a:moveTo>
                  <a:pt x="0" y="0"/>
                </a:moveTo>
                <a:lnTo>
                  <a:pt x="12192000" y="0"/>
                </a:lnTo>
                <a:lnTo>
                  <a:pt x="12192000" y="6013450"/>
                </a:lnTo>
                <a:lnTo>
                  <a:pt x="0" y="6013450"/>
                </a:lnTo>
                <a:close/>
              </a:path>
            </a:pathLst>
          </a:custGeom>
          <a:solidFill>
            <a:schemeClr val="bg1">
              <a:lumMod val="95000"/>
            </a:schemeClr>
          </a:solidFill>
        </p:spPr>
        <p:txBody>
          <a:bodyPr wrap="square" lIns="576000" tIns="0" rIns="36000" bIns="0" anchor="ctr">
            <a:noAutofit/>
          </a:bodyPr>
          <a:lstStyle>
            <a:lvl1pPr marL="0" indent="0" algn="l">
              <a:buNone/>
              <a:defRPr/>
            </a:lvl1pPr>
          </a:lstStyle>
          <a:p>
            <a:r>
              <a:rPr lang="en-US" noProof="0" dirty="0"/>
              <a:t>Insert or Drag and Drop your Photo</a:t>
            </a:r>
          </a:p>
        </p:txBody>
      </p:sp>
      <p:sp>
        <p:nvSpPr>
          <p:cNvPr id="16" name="Picture Placeholder 1">
            <a:extLst>
              <a:ext uri="{FF2B5EF4-FFF2-40B4-BE49-F238E27FC236}">
                <a16:creationId xmlns:a16="http://schemas.microsoft.com/office/drawing/2014/main" id="{885187D6-1913-4D3E-A3C9-F959875E070E}"/>
              </a:ext>
              <a:ext uri="{C183D7F6-B498-43B3-948B-1728B52AA6E4}">
                <adec:decorative xmlns:adec="http://schemas.microsoft.com/office/drawing/2017/decorative" val="1"/>
              </a:ext>
            </a:extLst>
          </p:cNvPr>
          <p:cNvSpPr>
            <a:spLocks noGrp="1"/>
          </p:cNvSpPr>
          <p:nvPr>
            <p:ph type="pic" sz="quarter" idx="58" hasCustomPrompt="1"/>
          </p:nvPr>
        </p:nvSpPr>
        <p:spPr>
          <a:xfrm>
            <a:off x="6209917" y="778270"/>
            <a:ext cx="3195389" cy="1872000"/>
          </a:xfrm>
          <a:solidFill>
            <a:schemeClr val="accent3"/>
          </a:solidFill>
        </p:spPr>
        <p:txBody>
          <a:bodyPr/>
          <a:lstStyle>
            <a:lvl1pPr algn="ctr">
              <a:defRPr sz="975">
                <a:solidFill>
                  <a:schemeClr val="bg1"/>
                </a:solidFill>
              </a:defRPr>
            </a:lvl1pPr>
          </a:lstStyle>
          <a:p>
            <a:br>
              <a:rPr lang="en-AU" dirty="0"/>
            </a:br>
            <a:r>
              <a:rPr lang="en-AU" dirty="0"/>
              <a:t>Click to add picture or select box to insert icon.</a:t>
            </a:r>
          </a:p>
        </p:txBody>
      </p:sp>
      <p:sp>
        <p:nvSpPr>
          <p:cNvPr id="3" name="Subtitle">
            <a:extLst>
              <a:ext uri="{FF2B5EF4-FFF2-40B4-BE49-F238E27FC236}">
                <a16:creationId xmlns:a16="http://schemas.microsoft.com/office/drawing/2014/main" id="{C9980B88-3F4A-4688-9ED0-17EF37E62D93}"/>
              </a:ext>
            </a:extLst>
          </p:cNvPr>
          <p:cNvSpPr>
            <a:spLocks noGrp="1"/>
          </p:cNvSpPr>
          <p:nvPr>
            <p:ph type="subTitle" idx="1"/>
          </p:nvPr>
        </p:nvSpPr>
        <p:spPr>
          <a:xfrm>
            <a:off x="6246307" y="4837186"/>
            <a:ext cx="3159000" cy="750814"/>
          </a:xfrm>
          <a:noFill/>
        </p:spPr>
        <p:txBody>
          <a:bodyPr lIns="0" tIns="0" rIns="0" bIns="0" anchor="t"/>
          <a:lstStyle>
            <a:lvl1pPr marL="0" indent="0" algn="l">
              <a:buNone/>
              <a:defRPr sz="1463">
                <a:solidFill>
                  <a:schemeClr val="tx1">
                    <a:lumMod val="75000"/>
                    <a:lumOff val="25000"/>
                  </a:schemeClr>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noProof="0"/>
              <a:t>Click to edit Master subtitle style</a:t>
            </a:r>
            <a:endParaRPr lang="en-AU" noProof="0"/>
          </a:p>
        </p:txBody>
      </p:sp>
      <p:sp>
        <p:nvSpPr>
          <p:cNvPr id="6" name="Title">
            <a:extLst>
              <a:ext uri="{FF2B5EF4-FFF2-40B4-BE49-F238E27FC236}">
                <a16:creationId xmlns:a16="http://schemas.microsoft.com/office/drawing/2014/main" id="{40C9C524-97B4-4347-800C-C3255AD83EB1}"/>
              </a:ext>
            </a:extLst>
          </p:cNvPr>
          <p:cNvSpPr>
            <a:spLocks noGrp="1"/>
          </p:cNvSpPr>
          <p:nvPr>
            <p:ph type="title" hasCustomPrompt="1"/>
          </p:nvPr>
        </p:nvSpPr>
        <p:spPr>
          <a:xfrm>
            <a:off x="6209916" y="3644824"/>
            <a:ext cx="3378721" cy="432000"/>
          </a:xfrm>
          <a:prstGeom prst="rect">
            <a:avLst/>
          </a:prstGeom>
        </p:spPr>
        <p:txBody>
          <a:bodyPr/>
          <a:lstStyle>
            <a:lvl1pPr>
              <a:defRPr/>
            </a:lvl1pPr>
          </a:lstStyle>
          <a:p>
            <a:r>
              <a:rPr lang="en-US"/>
              <a:t>Section title</a:t>
            </a:r>
            <a:endParaRPr lang="en-AU"/>
          </a:p>
        </p:txBody>
      </p:sp>
    </p:spTree>
    <p:extLst>
      <p:ext uri="{BB962C8B-B14F-4D97-AF65-F5344CB8AC3E}">
        <p14:creationId xmlns:p14="http://schemas.microsoft.com/office/powerpoint/2010/main" val="1851154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le and single content">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9A5F0423-B6EE-42FD-9306-5E965142C6CE}"/>
              </a:ext>
            </a:extLst>
          </p:cNvPr>
          <p:cNvSpPr>
            <a:spLocks noGrp="1"/>
          </p:cNvSpPr>
          <p:nvPr>
            <p:ph type="sldNum" sz="quarter" idx="11"/>
          </p:nvPr>
        </p:nvSpPr>
        <p:spPr/>
        <p:txBody>
          <a:bodyPr/>
          <a:lstStyle/>
          <a:p>
            <a:fld id="{A90943C4-0022-4CA6-8B1F-41694FBEBEC6}" type="slidenum">
              <a:rPr lang="en-AU" smtClean="0"/>
              <a:t>‹#›</a:t>
            </a:fld>
            <a:endParaRPr lang="en-AU" dirty="0"/>
          </a:p>
        </p:txBody>
      </p:sp>
      <p:sp>
        <p:nvSpPr>
          <p:cNvPr id="3" name="Content Placeholder">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9" name="Title">
            <a:extLst>
              <a:ext uri="{FF2B5EF4-FFF2-40B4-BE49-F238E27FC236}">
                <a16:creationId xmlns:a16="http://schemas.microsoft.com/office/drawing/2014/main" id="{5CA0D6D2-4DA0-4AEE-95C1-E8BDD0515364}"/>
              </a:ext>
            </a:extLst>
          </p:cNvPr>
          <p:cNvSpPr>
            <a:spLocks noGrp="1"/>
          </p:cNvSpPr>
          <p:nvPr>
            <p:ph type="title" hasCustomPrompt="1"/>
          </p:nvPr>
        </p:nvSpPr>
        <p:spPr>
          <a:xfrm>
            <a:off x="351000" y="432000"/>
            <a:ext cx="9213750" cy="432000"/>
          </a:xfrm>
          <a:prstGeom prst="rect">
            <a:avLst/>
          </a:prstGeom>
        </p:spPr>
        <p:txBody>
          <a:bodyPr/>
          <a:lstStyle>
            <a:lvl1pPr>
              <a:defRPr>
                <a:solidFill>
                  <a:schemeClr val="accent1"/>
                </a:solidFill>
              </a:defRPr>
            </a:lvl1pPr>
          </a:lstStyle>
          <a:p>
            <a:r>
              <a:rPr lang="en-US" noProof="0"/>
              <a:t>Title with single text holder</a:t>
            </a:r>
            <a:endParaRPr lang="en-AU" noProof="0"/>
          </a:p>
        </p:txBody>
      </p:sp>
    </p:spTree>
    <p:extLst>
      <p:ext uri="{BB962C8B-B14F-4D97-AF65-F5344CB8AC3E}">
        <p14:creationId xmlns:p14="http://schemas.microsoft.com/office/powerpoint/2010/main" val="1785963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subtitle &amp; single content">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9A5F0423-B6EE-42FD-9306-5E965142C6CE}"/>
              </a:ext>
            </a:extLst>
          </p:cNvPr>
          <p:cNvSpPr>
            <a:spLocks noGrp="1"/>
          </p:cNvSpPr>
          <p:nvPr>
            <p:ph type="sldNum" sz="quarter" idx="11"/>
          </p:nvPr>
        </p:nvSpPr>
        <p:spPr/>
        <p:txBody>
          <a:bodyPr/>
          <a:lstStyle/>
          <a:p>
            <a:fld id="{A90943C4-0022-4CA6-8B1F-41694FBEBEC6}" type="slidenum">
              <a:rPr lang="en-AU" smtClean="0"/>
              <a:t>‹#›</a:t>
            </a:fld>
            <a:endParaRPr lang="en-AU" dirty="0"/>
          </a:p>
        </p:txBody>
      </p:sp>
      <p:sp>
        <p:nvSpPr>
          <p:cNvPr id="3" name="Content Placeholder">
            <a:extLst>
              <a:ext uri="{FF2B5EF4-FFF2-40B4-BE49-F238E27FC236}">
                <a16:creationId xmlns:a16="http://schemas.microsoft.com/office/drawing/2014/main" id="{B1948E38-8FB0-4E51-A01C-C88794372E50}"/>
              </a:ext>
            </a:extLst>
          </p:cNvPr>
          <p:cNvSpPr>
            <a:spLocks noGrp="1"/>
          </p:cNvSpPr>
          <p:nvPr>
            <p:ph idx="1"/>
          </p:nvPr>
        </p:nvSpPr>
        <p:spPr>
          <a:xfrm>
            <a:off x="344801" y="1512000"/>
            <a:ext cx="9213750" cy="464299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9" name="Title">
            <a:extLst>
              <a:ext uri="{FF2B5EF4-FFF2-40B4-BE49-F238E27FC236}">
                <a16:creationId xmlns:a16="http://schemas.microsoft.com/office/drawing/2014/main" id="{5CA0D6D2-4DA0-4AEE-95C1-E8BDD0515364}"/>
              </a:ext>
            </a:extLst>
          </p:cNvPr>
          <p:cNvSpPr>
            <a:spLocks noGrp="1"/>
          </p:cNvSpPr>
          <p:nvPr>
            <p:ph type="title"/>
          </p:nvPr>
        </p:nvSpPr>
        <p:spPr>
          <a:xfrm>
            <a:off x="351000" y="432000"/>
            <a:ext cx="9213750" cy="432000"/>
          </a:xfrm>
          <a:prstGeom prst="rect">
            <a:avLst/>
          </a:prstGeom>
        </p:spPr>
        <p:txBody>
          <a:bodyPr/>
          <a:lstStyle>
            <a:lvl1pPr>
              <a:defRPr>
                <a:solidFill>
                  <a:schemeClr val="accent1"/>
                </a:solidFill>
              </a:defRPr>
            </a:lvl1pPr>
          </a:lstStyle>
          <a:p>
            <a:r>
              <a:rPr lang="en-US" noProof="0"/>
              <a:t>Click to edit Master title style</a:t>
            </a:r>
            <a:endParaRPr lang="en-AU" noProof="0"/>
          </a:p>
        </p:txBody>
      </p:sp>
      <p:sp>
        <p:nvSpPr>
          <p:cNvPr id="6" name="Subtitle">
            <a:extLst>
              <a:ext uri="{FF2B5EF4-FFF2-40B4-BE49-F238E27FC236}">
                <a16:creationId xmlns:a16="http://schemas.microsoft.com/office/drawing/2014/main" id="{5228AE1F-CD05-4A16-9120-0C8B17E40EB4}"/>
              </a:ext>
            </a:extLst>
          </p:cNvPr>
          <p:cNvSpPr>
            <a:spLocks noGrp="1"/>
          </p:cNvSpPr>
          <p:nvPr>
            <p:ph type="body" sz="quarter" idx="32" hasCustomPrompt="1"/>
          </p:nvPr>
        </p:nvSpPr>
        <p:spPr>
          <a:xfrm>
            <a:off x="350838" y="1008000"/>
            <a:ext cx="9213354" cy="360000"/>
          </a:xfrm>
        </p:spPr>
        <p:txBody>
          <a:bodyPr/>
          <a:lstStyle>
            <a:lvl1pPr marL="0" indent="0">
              <a:buNone/>
              <a:defRPr b="0">
                <a:solidFill>
                  <a:schemeClr val="tx1">
                    <a:lumMod val="65000"/>
                    <a:lumOff val="35000"/>
                  </a:schemeClr>
                </a:solidFill>
              </a:defRPr>
            </a:lvl1pPr>
            <a:lvl2pPr marL="216694" indent="0">
              <a:buNone/>
              <a:defRPr/>
            </a:lvl2pPr>
            <a:lvl3pPr marL="441127" indent="0">
              <a:buNone/>
              <a:defRPr/>
            </a:lvl3pPr>
            <a:lvl4pPr marL="657820" indent="0">
              <a:buNone/>
              <a:defRPr/>
            </a:lvl4pPr>
            <a:lvl5pPr marL="874514" indent="0">
              <a:buNone/>
              <a:defRPr/>
            </a:lvl5pPr>
          </a:lstStyle>
          <a:p>
            <a:pPr lvl="0"/>
            <a:r>
              <a:rPr lang="en-AU" noProof="0"/>
              <a:t>Subtitle</a:t>
            </a:r>
          </a:p>
        </p:txBody>
      </p:sp>
    </p:spTree>
    <p:extLst>
      <p:ext uri="{BB962C8B-B14F-4D97-AF65-F5344CB8AC3E}">
        <p14:creationId xmlns:p14="http://schemas.microsoft.com/office/powerpoint/2010/main" val="14496047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ubtitle &amp; single chart">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9A5F0423-B6EE-42FD-9306-5E965142C6CE}"/>
              </a:ext>
            </a:extLst>
          </p:cNvPr>
          <p:cNvSpPr>
            <a:spLocks noGrp="1"/>
          </p:cNvSpPr>
          <p:nvPr>
            <p:ph type="sldNum" sz="quarter" idx="11"/>
          </p:nvPr>
        </p:nvSpPr>
        <p:spPr/>
        <p:txBody>
          <a:bodyPr/>
          <a:lstStyle/>
          <a:p>
            <a:fld id="{A90943C4-0022-4CA6-8B1F-41694FBEBEC6}" type="slidenum">
              <a:rPr lang="en-AU" smtClean="0"/>
              <a:t>‹#›</a:t>
            </a:fld>
            <a:endParaRPr lang="en-AU" dirty="0"/>
          </a:p>
        </p:txBody>
      </p:sp>
      <p:sp>
        <p:nvSpPr>
          <p:cNvPr id="9" name="Title">
            <a:extLst>
              <a:ext uri="{FF2B5EF4-FFF2-40B4-BE49-F238E27FC236}">
                <a16:creationId xmlns:a16="http://schemas.microsoft.com/office/drawing/2014/main" id="{5CA0D6D2-4DA0-4AEE-95C1-E8BDD0515364}"/>
              </a:ext>
            </a:extLst>
          </p:cNvPr>
          <p:cNvSpPr>
            <a:spLocks noGrp="1"/>
          </p:cNvSpPr>
          <p:nvPr>
            <p:ph type="title" hasCustomPrompt="1"/>
          </p:nvPr>
        </p:nvSpPr>
        <p:spPr>
          <a:xfrm>
            <a:off x="351000" y="432000"/>
            <a:ext cx="9213750" cy="432000"/>
          </a:xfrm>
          <a:prstGeom prst="rect">
            <a:avLst/>
          </a:prstGeom>
        </p:spPr>
        <p:txBody>
          <a:bodyPr/>
          <a:lstStyle>
            <a:lvl1pPr>
              <a:defRPr>
                <a:solidFill>
                  <a:schemeClr val="accent1"/>
                </a:solidFill>
              </a:defRPr>
            </a:lvl1pPr>
          </a:lstStyle>
          <a:p>
            <a:r>
              <a:rPr lang="en-US" noProof="0"/>
              <a:t>Single chart page</a:t>
            </a:r>
            <a:endParaRPr lang="en-AU" noProof="0"/>
          </a:p>
        </p:txBody>
      </p:sp>
      <p:sp>
        <p:nvSpPr>
          <p:cNvPr id="6" name="Subtitle">
            <a:extLst>
              <a:ext uri="{FF2B5EF4-FFF2-40B4-BE49-F238E27FC236}">
                <a16:creationId xmlns:a16="http://schemas.microsoft.com/office/drawing/2014/main" id="{5228AE1F-CD05-4A16-9120-0C8B17E40EB4}"/>
              </a:ext>
            </a:extLst>
          </p:cNvPr>
          <p:cNvSpPr>
            <a:spLocks noGrp="1"/>
          </p:cNvSpPr>
          <p:nvPr>
            <p:ph type="body" sz="quarter" idx="32" hasCustomPrompt="1"/>
          </p:nvPr>
        </p:nvSpPr>
        <p:spPr>
          <a:xfrm>
            <a:off x="350838" y="1008000"/>
            <a:ext cx="9213354" cy="360000"/>
          </a:xfrm>
        </p:spPr>
        <p:txBody>
          <a:bodyPr/>
          <a:lstStyle>
            <a:lvl1pPr marL="0" indent="0">
              <a:buNone/>
              <a:defRPr b="1">
                <a:solidFill>
                  <a:schemeClr val="tx1">
                    <a:lumMod val="65000"/>
                    <a:lumOff val="35000"/>
                  </a:schemeClr>
                </a:solidFill>
              </a:defRPr>
            </a:lvl1pPr>
            <a:lvl2pPr marL="216694" indent="0">
              <a:buNone/>
              <a:defRPr/>
            </a:lvl2pPr>
            <a:lvl3pPr marL="441127" indent="0">
              <a:buNone/>
              <a:defRPr/>
            </a:lvl3pPr>
            <a:lvl4pPr marL="657820" indent="0">
              <a:buNone/>
              <a:defRPr/>
            </a:lvl4pPr>
            <a:lvl5pPr marL="874514" indent="0">
              <a:buNone/>
              <a:defRPr/>
            </a:lvl5pPr>
          </a:lstStyle>
          <a:p>
            <a:pPr lvl="0"/>
            <a:r>
              <a:rPr lang="en-AU" noProof="0"/>
              <a:t>Subtitle</a:t>
            </a:r>
          </a:p>
        </p:txBody>
      </p:sp>
      <p:sp>
        <p:nvSpPr>
          <p:cNvPr id="8" name="Chart Placeholder 3">
            <a:extLst>
              <a:ext uri="{FF2B5EF4-FFF2-40B4-BE49-F238E27FC236}">
                <a16:creationId xmlns:a16="http://schemas.microsoft.com/office/drawing/2014/main" id="{50E5C843-D83B-4342-A3E2-E9542050B8E8}"/>
              </a:ext>
            </a:extLst>
          </p:cNvPr>
          <p:cNvSpPr>
            <a:spLocks noGrp="1"/>
          </p:cNvSpPr>
          <p:nvPr>
            <p:ph type="chart" sz="quarter" idx="33"/>
          </p:nvPr>
        </p:nvSpPr>
        <p:spPr>
          <a:xfrm>
            <a:off x="1469132" y="1819275"/>
            <a:ext cx="8089900" cy="4102100"/>
          </a:xfrm>
        </p:spPr>
        <p:txBody>
          <a:bodyPr/>
          <a:lstStyle/>
          <a:p>
            <a:endParaRPr lang="en-AU" dirty="0"/>
          </a:p>
        </p:txBody>
      </p:sp>
    </p:spTree>
    <p:extLst>
      <p:ext uri="{BB962C8B-B14F-4D97-AF65-F5344CB8AC3E}">
        <p14:creationId xmlns:p14="http://schemas.microsoft.com/office/powerpoint/2010/main" val="1618817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single text and large image">
    <p:spTree>
      <p:nvGrpSpPr>
        <p:cNvPr id="1" name=""/>
        <p:cNvGrpSpPr/>
        <p:nvPr/>
      </p:nvGrpSpPr>
      <p:grpSpPr>
        <a:xfrm>
          <a:off x="0" y="0"/>
          <a:ext cx="0" cy="0"/>
          <a:chOff x="0" y="0"/>
          <a:chExt cx="0" cy="0"/>
        </a:xfrm>
      </p:grpSpPr>
      <p:sp>
        <p:nvSpPr>
          <p:cNvPr id="15" name="Slide Number Placeholder">
            <a:extLst>
              <a:ext uri="{FF2B5EF4-FFF2-40B4-BE49-F238E27FC236}">
                <a16:creationId xmlns:a16="http://schemas.microsoft.com/office/drawing/2014/main" id="{2267C5E4-9519-448F-95ED-DDA7674AFCE3}"/>
              </a:ext>
            </a:extLst>
          </p:cNvPr>
          <p:cNvSpPr>
            <a:spLocks noGrp="1"/>
          </p:cNvSpPr>
          <p:nvPr>
            <p:ph type="sldNum" sz="quarter" idx="50"/>
          </p:nvPr>
        </p:nvSpPr>
        <p:spPr/>
        <p:txBody>
          <a:bodyPr/>
          <a:lstStyle/>
          <a:p>
            <a:fld id="{A90943C4-0022-4CA6-8B1F-41694FBEBEC6}" type="slidenum">
              <a:rPr lang="en-AU" smtClean="0"/>
              <a:t>‹#›</a:t>
            </a:fld>
            <a:endParaRPr lang="en-AU" dirty="0"/>
          </a:p>
        </p:txBody>
      </p:sp>
      <p:sp>
        <p:nvSpPr>
          <p:cNvPr id="4" name="Text Placeholder 1">
            <a:extLst>
              <a:ext uri="{FF2B5EF4-FFF2-40B4-BE49-F238E27FC236}">
                <a16:creationId xmlns:a16="http://schemas.microsoft.com/office/drawing/2014/main" id="{E58D66B1-4DB2-4D02-87DF-DA1F05F51B97}"/>
              </a:ext>
            </a:extLst>
          </p:cNvPr>
          <p:cNvSpPr>
            <a:spLocks noGrp="1"/>
          </p:cNvSpPr>
          <p:nvPr>
            <p:ph type="body" sz="quarter" idx="48" hasCustomPrompt="1"/>
          </p:nvPr>
        </p:nvSpPr>
        <p:spPr>
          <a:xfrm>
            <a:off x="3183335" y="1023219"/>
            <a:ext cx="6380857" cy="5137880"/>
          </a:xfrm>
        </p:spPr>
        <p:txBody>
          <a:bodyPr/>
          <a:lstStyle>
            <a:lvl1pPr>
              <a:defRPr/>
            </a:lvl1pPr>
          </a:lstStyle>
          <a:p>
            <a:pPr lvl="0"/>
            <a:r>
              <a:rPr lang="en-US"/>
              <a:t>Enter text here</a:t>
            </a:r>
          </a:p>
          <a:p>
            <a:pPr lvl="1"/>
            <a:r>
              <a:rPr lang="en-US"/>
              <a:t>Second level</a:t>
            </a:r>
          </a:p>
        </p:txBody>
      </p:sp>
      <p:sp>
        <p:nvSpPr>
          <p:cNvPr id="23" name="Picture Placeholder 1">
            <a:extLst>
              <a:ext uri="{FF2B5EF4-FFF2-40B4-BE49-F238E27FC236}">
                <a16:creationId xmlns:a16="http://schemas.microsoft.com/office/drawing/2014/main" id="{42B3D5D2-87D3-49A6-9FA2-5D21A6486F97}"/>
              </a:ext>
              <a:ext uri="{C183D7F6-B498-43B3-948B-1728B52AA6E4}">
                <adec:decorative xmlns:adec="http://schemas.microsoft.com/office/drawing/2017/decorative" val="1"/>
              </a:ext>
            </a:extLst>
          </p:cNvPr>
          <p:cNvSpPr>
            <a:spLocks noGrp="1"/>
          </p:cNvSpPr>
          <p:nvPr>
            <p:ph type="pic" sz="quarter" idx="13" hasCustomPrompt="1"/>
          </p:nvPr>
        </p:nvSpPr>
        <p:spPr>
          <a:xfrm>
            <a:off x="341005" y="530943"/>
            <a:ext cx="2510371" cy="5630157"/>
          </a:xfrm>
          <a:solidFill>
            <a:schemeClr val="bg1">
              <a:lumMod val="95000"/>
            </a:schemeClr>
          </a:solidFill>
        </p:spPr>
        <p:txBody>
          <a:bodyPr lIns="36000" tIns="360000" rIns="36000" bIns="0" anchor="t"/>
          <a:lstStyle>
            <a:lvl1pPr marL="0" indent="0" algn="ctr">
              <a:buNone/>
              <a:defRPr/>
            </a:lvl1pPr>
          </a:lstStyle>
          <a:p>
            <a:r>
              <a:rPr lang="en-AU" noProof="0" dirty="0"/>
              <a:t>Insert or Drag and Drop your Photo</a:t>
            </a:r>
          </a:p>
        </p:txBody>
      </p:sp>
      <p:grpSp>
        <p:nvGrpSpPr>
          <p:cNvPr id="25" name="Image decorative border">
            <a:extLst>
              <a:ext uri="{FF2B5EF4-FFF2-40B4-BE49-F238E27FC236}">
                <a16:creationId xmlns:a16="http://schemas.microsoft.com/office/drawing/2014/main" id="{00A98AF6-5DA1-4AA4-9068-753B7B67CCD9}"/>
              </a:ext>
            </a:extLst>
          </p:cNvPr>
          <p:cNvGrpSpPr/>
          <p:nvPr/>
        </p:nvGrpSpPr>
        <p:grpSpPr>
          <a:xfrm>
            <a:off x="263249" y="432150"/>
            <a:ext cx="2665881" cy="5844702"/>
            <a:chOff x="180000" y="291199"/>
            <a:chExt cx="4330700" cy="6009629"/>
          </a:xfrm>
        </p:grpSpPr>
        <p:sp>
          <p:nvSpPr>
            <p:cNvPr id="26" name="Bottom decorative border 1">
              <a:extLst>
                <a:ext uri="{FF2B5EF4-FFF2-40B4-BE49-F238E27FC236}">
                  <a16:creationId xmlns:a16="http://schemas.microsoft.com/office/drawing/2014/main" id="{610C6BE2-3871-4E51-920D-2E1F13FA22D4}"/>
                </a:ext>
              </a:extLst>
            </p:cNvPr>
            <p:cNvSpPr/>
            <p:nvPr/>
          </p:nvSpPr>
          <p:spPr>
            <a:xfrm>
              <a:off x="180000" y="6118393"/>
              <a:ext cx="4330700" cy="182435"/>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27" name="Top decorative border">
              <a:extLst>
                <a:ext uri="{FF2B5EF4-FFF2-40B4-BE49-F238E27FC236}">
                  <a16:creationId xmlns:a16="http://schemas.microsoft.com/office/drawing/2014/main" id="{409F8537-0917-49A4-B9A1-0B68ED60DF2C}"/>
                </a:ext>
              </a:extLst>
            </p:cNvPr>
            <p:cNvSpPr/>
            <p:nvPr/>
          </p:nvSpPr>
          <p:spPr>
            <a:xfrm flipV="1">
              <a:off x="180000" y="29119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grpSp>
      <p:sp>
        <p:nvSpPr>
          <p:cNvPr id="2" name="Title">
            <a:extLst>
              <a:ext uri="{FF2B5EF4-FFF2-40B4-BE49-F238E27FC236}">
                <a16:creationId xmlns:a16="http://schemas.microsoft.com/office/drawing/2014/main" id="{5FC626A5-4FF6-42BD-858A-AE4B2C23A6BC}"/>
              </a:ext>
            </a:extLst>
          </p:cNvPr>
          <p:cNvSpPr>
            <a:spLocks noGrp="1"/>
          </p:cNvSpPr>
          <p:nvPr>
            <p:ph type="title"/>
          </p:nvPr>
        </p:nvSpPr>
        <p:spPr>
          <a:xfrm>
            <a:off x="3183573" y="432000"/>
            <a:ext cx="6381178" cy="432000"/>
          </a:xfrm>
          <a:prstGeom prst="rect">
            <a:avLst/>
          </a:prstGeom>
        </p:spPr>
        <p:txBody>
          <a:bodyPr/>
          <a:lstStyle>
            <a:lvl1pPr>
              <a:defRPr>
                <a:solidFill>
                  <a:schemeClr val="accent1"/>
                </a:solidFill>
              </a:defRPr>
            </a:lvl1pPr>
          </a:lstStyle>
          <a:p>
            <a:r>
              <a:rPr lang="en-US" noProof="0"/>
              <a:t>Click to edit Master title style</a:t>
            </a:r>
            <a:endParaRPr lang="en-AU" noProof="0"/>
          </a:p>
        </p:txBody>
      </p:sp>
    </p:spTree>
    <p:extLst>
      <p:ext uri="{BB962C8B-B14F-4D97-AF65-F5344CB8AC3E}">
        <p14:creationId xmlns:p14="http://schemas.microsoft.com/office/powerpoint/2010/main" val="381724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itle, subtitle, single content, image">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AE6A6BE3-DFA9-4797-868F-D23E7118FAB9}"/>
              </a:ext>
            </a:extLst>
          </p:cNvPr>
          <p:cNvSpPr>
            <a:spLocks noGrp="1"/>
          </p:cNvSpPr>
          <p:nvPr>
            <p:ph type="sldNum" sz="quarter" idx="11"/>
          </p:nvPr>
        </p:nvSpPr>
        <p:spPr/>
        <p:txBody>
          <a:bodyPr/>
          <a:lstStyle/>
          <a:p>
            <a:fld id="{A90943C4-0022-4CA6-8B1F-41694FBEBEC6}" type="slidenum">
              <a:rPr lang="en-AU" smtClean="0"/>
              <a:t>‹#›</a:t>
            </a:fld>
            <a:endParaRPr lang="en-AU" dirty="0"/>
          </a:p>
        </p:txBody>
      </p:sp>
      <p:sp>
        <p:nvSpPr>
          <p:cNvPr id="4" name="Rectangle 2">
            <a:extLst>
              <a:ext uri="{FF2B5EF4-FFF2-40B4-BE49-F238E27FC236}">
                <a16:creationId xmlns:a16="http://schemas.microsoft.com/office/drawing/2014/main" id="{4A54DF6A-4172-4D5F-A3ED-02BB36DE79DA}"/>
              </a:ext>
              <a:ext uri="{C183D7F6-B498-43B3-948B-1728B52AA6E4}">
                <adec:decorative xmlns:adec="http://schemas.microsoft.com/office/drawing/2017/decorative" val="1"/>
              </a:ext>
            </a:extLst>
          </p:cNvPr>
          <p:cNvSpPr/>
          <p:nvPr/>
        </p:nvSpPr>
        <p:spPr>
          <a:xfrm>
            <a:off x="0" y="0"/>
            <a:ext cx="9906000" cy="61746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noProof="0" dirty="0"/>
          </a:p>
        </p:txBody>
      </p:sp>
      <p:sp>
        <p:nvSpPr>
          <p:cNvPr id="18" name="Rectangle 1">
            <a:extLst>
              <a:ext uri="{FF2B5EF4-FFF2-40B4-BE49-F238E27FC236}">
                <a16:creationId xmlns:a16="http://schemas.microsoft.com/office/drawing/2014/main" id="{17A7CAEA-6226-4A3F-823A-6EBCC7FC8EDB}"/>
              </a:ext>
              <a:ext uri="{C183D7F6-B498-43B3-948B-1728B52AA6E4}">
                <adec:decorative xmlns:adec="http://schemas.microsoft.com/office/drawing/2017/decorative" val="1"/>
              </a:ext>
            </a:extLst>
          </p:cNvPr>
          <p:cNvSpPr/>
          <p:nvPr/>
        </p:nvSpPr>
        <p:spPr>
          <a:xfrm>
            <a:off x="337542" y="167147"/>
            <a:ext cx="2513834" cy="58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16" name="Text Placeholder">
            <a:extLst>
              <a:ext uri="{FF2B5EF4-FFF2-40B4-BE49-F238E27FC236}">
                <a16:creationId xmlns:a16="http://schemas.microsoft.com/office/drawing/2014/main" id="{B975D864-7312-481A-A5DD-E3B6C5B41BDB}"/>
              </a:ext>
            </a:extLst>
          </p:cNvPr>
          <p:cNvSpPr>
            <a:spLocks noGrp="1"/>
          </p:cNvSpPr>
          <p:nvPr>
            <p:ph type="body" sz="quarter" idx="18"/>
          </p:nvPr>
        </p:nvSpPr>
        <p:spPr>
          <a:xfrm>
            <a:off x="3188918" y="404285"/>
            <a:ext cx="6600719" cy="5483612"/>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grpSp>
        <p:nvGrpSpPr>
          <p:cNvPr id="2" name="Image decorative border">
            <a:extLst>
              <a:ext uri="{FF2B5EF4-FFF2-40B4-BE49-F238E27FC236}">
                <a16:creationId xmlns:a16="http://schemas.microsoft.com/office/drawing/2014/main" id="{BDBFC6FF-019F-418C-AD9A-E7108B4A7F4D}"/>
              </a:ext>
              <a:ext uri="{C183D7F6-B498-43B3-948B-1728B52AA6E4}">
                <adec:decorative xmlns:adec="http://schemas.microsoft.com/office/drawing/2017/decorative" val="1"/>
              </a:ext>
            </a:extLst>
          </p:cNvPr>
          <p:cNvGrpSpPr/>
          <p:nvPr/>
        </p:nvGrpSpPr>
        <p:grpSpPr>
          <a:xfrm>
            <a:off x="453905" y="423949"/>
            <a:ext cx="2262741" cy="2572804"/>
            <a:chOff x="7444018" y="423949"/>
            <a:chExt cx="4330700" cy="2572804"/>
          </a:xfrm>
        </p:grpSpPr>
        <p:sp>
          <p:nvSpPr>
            <p:cNvPr id="21" name="Bottom decorative border">
              <a:extLst>
                <a:ext uri="{FF2B5EF4-FFF2-40B4-BE49-F238E27FC236}">
                  <a16:creationId xmlns:a16="http://schemas.microsoft.com/office/drawing/2014/main" id="{B0C6F044-DFF7-41CD-A4DB-B2495610D2B9}"/>
                </a:ext>
                <a:ext uri="{C183D7F6-B498-43B3-948B-1728B52AA6E4}">
                  <adec:decorative xmlns:adec="http://schemas.microsoft.com/office/drawing/2017/decorative" val="1"/>
                </a:ext>
              </a:extLst>
            </p:cNvPr>
            <p:cNvSpPr/>
            <p:nvPr/>
          </p:nvSpPr>
          <p:spPr>
            <a:xfrm>
              <a:off x="7444018" y="281431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sp>
          <p:nvSpPr>
            <p:cNvPr id="22" name="Top decorative border">
              <a:extLst>
                <a:ext uri="{FF2B5EF4-FFF2-40B4-BE49-F238E27FC236}">
                  <a16:creationId xmlns:a16="http://schemas.microsoft.com/office/drawing/2014/main" id="{4FB9DC42-BA7B-40FD-83BF-7720AE79A8D7}"/>
                </a:ext>
                <a:ext uri="{C183D7F6-B498-43B3-948B-1728B52AA6E4}">
                  <adec:decorative xmlns:adec="http://schemas.microsoft.com/office/drawing/2017/decorative" val="1"/>
                </a:ext>
              </a:extLst>
            </p:cNvPr>
            <p:cNvSpPr/>
            <p:nvPr/>
          </p:nvSpPr>
          <p:spPr>
            <a:xfrm flipV="1">
              <a:off x="7444018" y="4239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grpSp>
      <p:sp>
        <p:nvSpPr>
          <p:cNvPr id="12" name="Picture Placeholder 1">
            <a:extLst>
              <a:ext uri="{FF2B5EF4-FFF2-40B4-BE49-F238E27FC236}">
                <a16:creationId xmlns:a16="http://schemas.microsoft.com/office/drawing/2014/main" id="{3B9EDE4C-506D-4501-A8C1-766F17FB5C04}"/>
              </a:ext>
              <a:ext uri="{C183D7F6-B498-43B3-948B-1728B52AA6E4}">
                <adec:decorative xmlns:adec="http://schemas.microsoft.com/office/drawing/2017/decorative" val="1"/>
              </a:ext>
            </a:extLst>
          </p:cNvPr>
          <p:cNvSpPr>
            <a:spLocks noGrp="1"/>
          </p:cNvSpPr>
          <p:nvPr>
            <p:ph type="pic" sz="quarter" idx="16" hasCustomPrompt="1"/>
          </p:nvPr>
        </p:nvSpPr>
        <p:spPr>
          <a:xfrm>
            <a:off x="824775" y="773530"/>
            <a:ext cx="1521000" cy="1872000"/>
          </a:xfrm>
          <a:solidFill>
            <a:schemeClr val="accent3"/>
          </a:solidFill>
        </p:spPr>
        <p:txBody>
          <a:bodyPr anchor="t"/>
          <a:lstStyle>
            <a:lvl1pPr marL="0" indent="0" algn="ctr">
              <a:buNone/>
              <a:defRPr sz="1300">
                <a:solidFill>
                  <a:schemeClr val="bg1"/>
                </a:solidFill>
              </a:defRPr>
            </a:lvl1pPr>
          </a:lstStyle>
          <a:p>
            <a:r>
              <a:rPr lang="en-AU" dirty="0"/>
              <a:t>Click to add picture or select box to insert icon.</a:t>
            </a:r>
          </a:p>
        </p:txBody>
      </p:sp>
      <p:sp>
        <p:nvSpPr>
          <p:cNvPr id="3" name="Subtitle">
            <a:extLst>
              <a:ext uri="{FF2B5EF4-FFF2-40B4-BE49-F238E27FC236}">
                <a16:creationId xmlns:a16="http://schemas.microsoft.com/office/drawing/2014/main" id="{C9980B88-3F4A-4688-9ED0-17EF37E62D93}"/>
              </a:ext>
            </a:extLst>
          </p:cNvPr>
          <p:cNvSpPr>
            <a:spLocks noGrp="1"/>
          </p:cNvSpPr>
          <p:nvPr>
            <p:ph type="subTitle" idx="1"/>
          </p:nvPr>
        </p:nvSpPr>
        <p:spPr>
          <a:xfrm>
            <a:off x="490296" y="4837185"/>
            <a:ext cx="2226350" cy="750814"/>
          </a:xfrm>
          <a:noFill/>
        </p:spPr>
        <p:txBody>
          <a:bodyPr lIns="0" tIns="0" rIns="0" bIns="0" anchor="t"/>
          <a:lstStyle>
            <a:lvl1pPr marL="0" indent="0" algn="l">
              <a:buNone/>
              <a:defRPr sz="1463">
                <a:solidFill>
                  <a:schemeClr val="tx1">
                    <a:lumMod val="75000"/>
                    <a:lumOff val="25000"/>
                  </a:schemeClr>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noProof="0"/>
              <a:t>Click to edit Master subtitle style</a:t>
            </a:r>
            <a:endParaRPr lang="en-AU" noProof="0"/>
          </a:p>
        </p:txBody>
      </p:sp>
      <p:sp>
        <p:nvSpPr>
          <p:cNvPr id="7" name="Title">
            <a:extLst>
              <a:ext uri="{FF2B5EF4-FFF2-40B4-BE49-F238E27FC236}">
                <a16:creationId xmlns:a16="http://schemas.microsoft.com/office/drawing/2014/main" id="{EF85BB61-7CCA-4472-B05C-569DDF167AC6}"/>
              </a:ext>
            </a:extLst>
          </p:cNvPr>
          <p:cNvSpPr>
            <a:spLocks noGrp="1"/>
          </p:cNvSpPr>
          <p:nvPr>
            <p:ph type="title" hasCustomPrompt="1"/>
          </p:nvPr>
        </p:nvSpPr>
        <p:spPr>
          <a:xfrm>
            <a:off x="453906" y="3645247"/>
            <a:ext cx="2262741" cy="432000"/>
          </a:xfrm>
          <a:prstGeom prst="rect">
            <a:avLst/>
          </a:prstGeom>
        </p:spPr>
        <p:txBody>
          <a:bodyPr/>
          <a:lstStyle>
            <a:lvl1pPr>
              <a:defRPr/>
            </a:lvl1pPr>
          </a:lstStyle>
          <a:p>
            <a:r>
              <a:rPr lang="en-US" noProof="0"/>
              <a:t>Single image and grey text area</a:t>
            </a:r>
            <a:endParaRPr lang="en-AU" noProof="0"/>
          </a:p>
        </p:txBody>
      </p:sp>
    </p:spTree>
    <p:extLst>
      <p:ext uri="{BB962C8B-B14F-4D97-AF65-F5344CB8AC3E}">
        <p14:creationId xmlns:p14="http://schemas.microsoft.com/office/powerpoint/2010/main" val="2967228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 CYO">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3551238"/>
            <a:ext cx="9906000" cy="1490662"/>
          </a:xfrm>
        </p:spPr>
        <p:txBody>
          <a:bodyPr/>
          <a:lstStyle/>
          <a:p>
            <a:r>
              <a:rPr lang="en-US" dirty="0"/>
              <a:t>Click icon to add picture</a:t>
            </a:r>
            <a:endParaRPr lang="en-AU" dirty="0"/>
          </a:p>
        </p:txBody>
      </p:sp>
      <p:sp>
        <p:nvSpPr>
          <p:cNvPr id="2" name="Title 1"/>
          <p:cNvSpPr>
            <a:spLocks noGrp="1"/>
          </p:cNvSpPr>
          <p:nvPr>
            <p:ph type="ctrTitle"/>
          </p:nvPr>
        </p:nvSpPr>
        <p:spPr>
          <a:xfrm>
            <a:off x="0" y="1679406"/>
            <a:ext cx="9906000" cy="1871184"/>
          </a:xfrm>
          <a:noFill/>
        </p:spPr>
        <p:txBody>
          <a:bodyPr anchor="ctr">
            <a:normAutofit/>
          </a:bodyPr>
          <a:lstStyle>
            <a:lvl1pPr algn="ctr">
              <a:defRPr sz="3900"/>
            </a:lvl1pPr>
          </a:lstStyle>
          <a:p>
            <a:r>
              <a:rPr lang="en-US"/>
              <a:t>Click to edit Master title style</a:t>
            </a:r>
          </a:p>
        </p:txBody>
      </p:sp>
      <p:sp>
        <p:nvSpPr>
          <p:cNvPr id="3" name="Subtitle 2"/>
          <p:cNvSpPr>
            <a:spLocks noGrp="1"/>
          </p:cNvSpPr>
          <p:nvPr>
            <p:ph type="subTitle" idx="1"/>
          </p:nvPr>
        </p:nvSpPr>
        <p:spPr>
          <a:xfrm>
            <a:off x="-1" y="5041338"/>
            <a:ext cx="9906001" cy="673662"/>
          </a:xfrm>
        </p:spPr>
        <p:txBody>
          <a:bodyPr anchor="ctr"/>
          <a:lstStyle>
            <a:lvl1pPr marL="0" indent="0" algn="ctr">
              <a:buNone/>
              <a:defRPr sz="1950">
                <a:solidFill>
                  <a:schemeClr val="bg1">
                    <a:lumMod val="50000"/>
                  </a:schemeClr>
                </a:solidFill>
              </a:defRPr>
            </a:lvl1pPr>
            <a:lvl2pPr marL="371464" indent="0" algn="ctr">
              <a:buNone/>
              <a:defRPr sz="1625"/>
            </a:lvl2pPr>
            <a:lvl3pPr marL="742927" indent="0" algn="ctr">
              <a:buNone/>
              <a:defRPr sz="1462"/>
            </a:lvl3pPr>
            <a:lvl4pPr marL="1114391" indent="0" algn="ctr">
              <a:buNone/>
              <a:defRPr sz="1300"/>
            </a:lvl4pPr>
            <a:lvl5pPr marL="1485854" indent="0" algn="ctr">
              <a:buNone/>
              <a:defRPr sz="1300"/>
            </a:lvl5pPr>
            <a:lvl6pPr marL="1857318" indent="0" algn="ctr">
              <a:buNone/>
              <a:defRPr sz="1300"/>
            </a:lvl6pPr>
            <a:lvl7pPr marL="2228781" indent="0" algn="ctr">
              <a:buNone/>
              <a:defRPr sz="1300"/>
            </a:lvl7pPr>
            <a:lvl8pPr marL="2600245" indent="0" algn="ctr">
              <a:buNone/>
              <a:defRPr sz="1300"/>
            </a:lvl8pPr>
            <a:lvl9pPr marL="2971709" indent="0" algn="ctr">
              <a:buNone/>
              <a:defRPr sz="1300"/>
            </a:lvl9pPr>
          </a:lstStyle>
          <a:p>
            <a:r>
              <a:rPr lang="en-US"/>
              <a:t>Click to edit Master subtitle style</a:t>
            </a:r>
          </a:p>
        </p:txBody>
      </p:sp>
      <p:sp>
        <p:nvSpPr>
          <p:cNvPr id="4" name="Date Placeholder 3"/>
          <p:cNvSpPr>
            <a:spLocks noGrp="1"/>
          </p:cNvSpPr>
          <p:nvPr>
            <p:ph type="dt" sz="half" idx="10"/>
          </p:nvPr>
        </p:nvSpPr>
        <p:spPr>
          <a:xfrm>
            <a:off x="681038" y="6356352"/>
            <a:ext cx="2228850" cy="365125"/>
          </a:xfrm>
          <a:prstGeom prst="rect">
            <a:avLst/>
          </a:prstGeom>
        </p:spPr>
        <p:txBody>
          <a:bodyPr/>
          <a:lstStyle/>
          <a:p>
            <a:endParaRPr lang="en-AU" dirty="0"/>
          </a:p>
        </p:txBody>
      </p:sp>
      <p:sp>
        <p:nvSpPr>
          <p:cNvPr id="5" name="Slide Number Placeholder 5">
            <a:extLst>
              <a:ext uri="{FF2B5EF4-FFF2-40B4-BE49-F238E27FC236}">
                <a16:creationId xmlns:a16="http://schemas.microsoft.com/office/drawing/2014/main" id="{4AD78C63-F16E-3A10-3FBB-C48C8BEAB525}"/>
              </a:ext>
            </a:extLst>
          </p:cNvPr>
          <p:cNvSpPr>
            <a:spLocks noGrp="1"/>
          </p:cNvSpPr>
          <p:nvPr>
            <p:ph type="sldNum" sz="quarter" idx="4"/>
          </p:nvPr>
        </p:nvSpPr>
        <p:spPr>
          <a:xfrm>
            <a:off x="9224962" y="0"/>
            <a:ext cx="441771" cy="209553"/>
          </a:xfrm>
          <a:prstGeom prst="rect">
            <a:avLst/>
          </a:prstGeom>
          <a:solidFill>
            <a:schemeClr val="tx2"/>
          </a:solidFill>
        </p:spPr>
        <p:txBody>
          <a:bodyPr vert="horz" lIns="91440" tIns="45720" rIns="91440" bIns="45720" rtlCol="0" anchor="ctr"/>
          <a:lstStyle>
            <a:lvl1pPr algn="ctr">
              <a:defRPr sz="975">
                <a:solidFill>
                  <a:schemeClr val="bg1"/>
                </a:solidFill>
              </a:defRPr>
            </a:lvl1pPr>
          </a:lstStyle>
          <a:p>
            <a:fld id="{EB9AB7F9-1CFC-4687-A283-05394C823D94}" type="slidenum">
              <a:rPr lang="en-AU" smtClean="0"/>
              <a:pPr/>
              <a:t>‹#›</a:t>
            </a:fld>
            <a:endParaRPr lang="en-AU" dirty="0"/>
          </a:p>
        </p:txBody>
      </p:sp>
    </p:spTree>
    <p:extLst>
      <p:ext uri="{BB962C8B-B14F-4D97-AF65-F5344CB8AC3E}">
        <p14:creationId xmlns:p14="http://schemas.microsoft.com/office/powerpoint/2010/main" val="24796383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subtitle, single content, images">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AE6A6BE3-DFA9-4797-868F-D23E7118FAB9}"/>
              </a:ext>
            </a:extLst>
          </p:cNvPr>
          <p:cNvSpPr>
            <a:spLocks noGrp="1"/>
          </p:cNvSpPr>
          <p:nvPr>
            <p:ph type="sldNum" sz="quarter" idx="11"/>
          </p:nvPr>
        </p:nvSpPr>
        <p:spPr/>
        <p:txBody>
          <a:bodyPr/>
          <a:lstStyle/>
          <a:p>
            <a:fld id="{A90943C4-0022-4CA6-8B1F-41694FBEBEC6}" type="slidenum">
              <a:rPr lang="en-AU" smtClean="0"/>
              <a:t>‹#›</a:t>
            </a:fld>
            <a:endParaRPr lang="en-AU" dirty="0"/>
          </a:p>
        </p:txBody>
      </p:sp>
      <p:sp>
        <p:nvSpPr>
          <p:cNvPr id="4" name="Rectangle 2">
            <a:extLst>
              <a:ext uri="{FF2B5EF4-FFF2-40B4-BE49-F238E27FC236}">
                <a16:creationId xmlns:a16="http://schemas.microsoft.com/office/drawing/2014/main" id="{4A54DF6A-4172-4D5F-A3ED-02BB36DE79DA}"/>
              </a:ext>
              <a:ext uri="{C183D7F6-B498-43B3-948B-1728B52AA6E4}">
                <adec:decorative xmlns:adec="http://schemas.microsoft.com/office/drawing/2017/decorative" val="1"/>
              </a:ext>
            </a:extLst>
          </p:cNvPr>
          <p:cNvSpPr/>
          <p:nvPr/>
        </p:nvSpPr>
        <p:spPr>
          <a:xfrm>
            <a:off x="0" y="0"/>
            <a:ext cx="9906000" cy="61746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noProof="0" dirty="0"/>
          </a:p>
        </p:txBody>
      </p:sp>
      <p:sp>
        <p:nvSpPr>
          <p:cNvPr id="18" name="Rectangle 1">
            <a:extLst>
              <a:ext uri="{FF2B5EF4-FFF2-40B4-BE49-F238E27FC236}">
                <a16:creationId xmlns:a16="http://schemas.microsoft.com/office/drawing/2014/main" id="{17A7CAEA-6226-4A3F-823A-6EBCC7FC8EDB}"/>
              </a:ext>
              <a:ext uri="{C183D7F6-B498-43B3-948B-1728B52AA6E4}">
                <adec:decorative xmlns:adec="http://schemas.microsoft.com/office/drawing/2017/decorative" val="1"/>
              </a:ext>
            </a:extLst>
          </p:cNvPr>
          <p:cNvSpPr/>
          <p:nvPr/>
        </p:nvSpPr>
        <p:spPr>
          <a:xfrm>
            <a:off x="5855725" y="167147"/>
            <a:ext cx="3930445" cy="58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16" name="Text Placeholder">
            <a:extLst>
              <a:ext uri="{FF2B5EF4-FFF2-40B4-BE49-F238E27FC236}">
                <a16:creationId xmlns:a16="http://schemas.microsoft.com/office/drawing/2014/main" id="{B975D864-7312-481A-A5DD-E3B6C5B41BDB}"/>
              </a:ext>
            </a:extLst>
          </p:cNvPr>
          <p:cNvSpPr>
            <a:spLocks noGrp="1"/>
          </p:cNvSpPr>
          <p:nvPr>
            <p:ph type="body" sz="quarter" idx="18"/>
          </p:nvPr>
        </p:nvSpPr>
        <p:spPr>
          <a:xfrm>
            <a:off x="345150" y="404285"/>
            <a:ext cx="5159375" cy="5483612"/>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grpSp>
        <p:nvGrpSpPr>
          <p:cNvPr id="2" name="Image decorative border">
            <a:extLst>
              <a:ext uri="{FF2B5EF4-FFF2-40B4-BE49-F238E27FC236}">
                <a16:creationId xmlns:a16="http://schemas.microsoft.com/office/drawing/2014/main" id="{BDBFC6FF-019F-418C-AD9A-E7108B4A7F4D}"/>
              </a:ext>
              <a:ext uri="{C183D7F6-B498-43B3-948B-1728B52AA6E4}">
                <adec:decorative xmlns:adec="http://schemas.microsoft.com/office/drawing/2017/decorative" val="1"/>
              </a:ext>
            </a:extLst>
          </p:cNvPr>
          <p:cNvGrpSpPr/>
          <p:nvPr/>
        </p:nvGrpSpPr>
        <p:grpSpPr>
          <a:xfrm>
            <a:off x="6048265" y="423949"/>
            <a:ext cx="3518694" cy="2572804"/>
            <a:chOff x="7444018" y="423949"/>
            <a:chExt cx="4330700" cy="2572804"/>
          </a:xfrm>
        </p:grpSpPr>
        <p:sp>
          <p:nvSpPr>
            <p:cNvPr id="21" name="Bottom decorative border">
              <a:extLst>
                <a:ext uri="{FF2B5EF4-FFF2-40B4-BE49-F238E27FC236}">
                  <a16:creationId xmlns:a16="http://schemas.microsoft.com/office/drawing/2014/main" id="{B0C6F044-DFF7-41CD-A4DB-B2495610D2B9}"/>
                </a:ext>
                <a:ext uri="{C183D7F6-B498-43B3-948B-1728B52AA6E4}">
                  <adec:decorative xmlns:adec="http://schemas.microsoft.com/office/drawing/2017/decorative" val="1"/>
                </a:ext>
              </a:extLst>
            </p:cNvPr>
            <p:cNvSpPr/>
            <p:nvPr/>
          </p:nvSpPr>
          <p:spPr>
            <a:xfrm>
              <a:off x="7444018" y="281431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sp>
          <p:nvSpPr>
            <p:cNvPr id="22" name="Top decorative border">
              <a:extLst>
                <a:ext uri="{FF2B5EF4-FFF2-40B4-BE49-F238E27FC236}">
                  <a16:creationId xmlns:a16="http://schemas.microsoft.com/office/drawing/2014/main" id="{4FB9DC42-BA7B-40FD-83BF-7720AE79A8D7}"/>
                </a:ext>
                <a:ext uri="{C183D7F6-B498-43B3-948B-1728B52AA6E4}">
                  <adec:decorative xmlns:adec="http://schemas.microsoft.com/office/drawing/2017/decorative" val="1"/>
                </a:ext>
              </a:extLst>
            </p:cNvPr>
            <p:cNvSpPr/>
            <p:nvPr/>
          </p:nvSpPr>
          <p:spPr>
            <a:xfrm flipV="1">
              <a:off x="7444018" y="4239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grpSp>
      <p:sp>
        <p:nvSpPr>
          <p:cNvPr id="13" name="Picture Placeholder 2">
            <a:extLst>
              <a:ext uri="{FF2B5EF4-FFF2-40B4-BE49-F238E27FC236}">
                <a16:creationId xmlns:a16="http://schemas.microsoft.com/office/drawing/2014/main" id="{2A359302-DDE8-41C2-8232-50B1223BEA25}"/>
              </a:ext>
              <a:ext uri="{C183D7F6-B498-43B3-948B-1728B52AA6E4}">
                <adec:decorative xmlns:adec="http://schemas.microsoft.com/office/drawing/2017/decorative" val="1"/>
              </a:ext>
            </a:extLst>
          </p:cNvPr>
          <p:cNvSpPr>
            <a:spLocks noGrp="1"/>
          </p:cNvSpPr>
          <p:nvPr>
            <p:ph type="pic" sz="quarter" idx="17" hasCustomPrompt="1"/>
          </p:nvPr>
        </p:nvSpPr>
        <p:spPr>
          <a:xfrm>
            <a:off x="7876318" y="764519"/>
            <a:ext cx="1521000" cy="1872000"/>
          </a:xfrm>
          <a:solidFill>
            <a:schemeClr val="accent3"/>
          </a:solidFill>
        </p:spPr>
        <p:txBody>
          <a:bodyPr anchor="t"/>
          <a:lstStyle>
            <a:lvl1pPr marL="0" indent="0" algn="ctr">
              <a:buNone/>
              <a:defRPr sz="1300">
                <a:solidFill>
                  <a:schemeClr val="bg1"/>
                </a:solidFill>
              </a:defRPr>
            </a:lvl1pPr>
          </a:lstStyle>
          <a:p>
            <a:r>
              <a:rPr lang="en-AU" dirty="0"/>
              <a:t>Click to add picture or select box to insert icon.</a:t>
            </a:r>
          </a:p>
        </p:txBody>
      </p:sp>
      <p:sp>
        <p:nvSpPr>
          <p:cNvPr id="12" name="Picture Placeholder 1">
            <a:extLst>
              <a:ext uri="{FF2B5EF4-FFF2-40B4-BE49-F238E27FC236}">
                <a16:creationId xmlns:a16="http://schemas.microsoft.com/office/drawing/2014/main" id="{3B9EDE4C-506D-4501-A8C1-766F17FB5C04}"/>
              </a:ext>
              <a:ext uri="{C183D7F6-B498-43B3-948B-1728B52AA6E4}">
                <adec:decorative xmlns:adec="http://schemas.microsoft.com/office/drawing/2017/decorative" val="1"/>
              </a:ext>
            </a:extLst>
          </p:cNvPr>
          <p:cNvSpPr>
            <a:spLocks noGrp="1"/>
          </p:cNvSpPr>
          <p:nvPr>
            <p:ph type="pic" sz="quarter" idx="16" hasCustomPrompt="1"/>
          </p:nvPr>
        </p:nvSpPr>
        <p:spPr>
          <a:xfrm>
            <a:off x="6217905" y="764519"/>
            <a:ext cx="1521000" cy="1872000"/>
          </a:xfrm>
          <a:solidFill>
            <a:schemeClr val="accent1"/>
          </a:solidFill>
        </p:spPr>
        <p:txBody>
          <a:bodyPr anchor="t"/>
          <a:lstStyle>
            <a:lvl1pPr marL="0" indent="0" algn="ctr">
              <a:buNone/>
              <a:defRPr sz="1300">
                <a:solidFill>
                  <a:schemeClr val="bg1"/>
                </a:solidFill>
              </a:defRPr>
            </a:lvl1pPr>
          </a:lstStyle>
          <a:p>
            <a:r>
              <a:rPr lang="en-AU" dirty="0"/>
              <a:t>Click to add picture or select box to insert icon.</a:t>
            </a:r>
          </a:p>
        </p:txBody>
      </p:sp>
      <p:sp>
        <p:nvSpPr>
          <p:cNvPr id="3" name="Subtitle">
            <a:extLst>
              <a:ext uri="{FF2B5EF4-FFF2-40B4-BE49-F238E27FC236}">
                <a16:creationId xmlns:a16="http://schemas.microsoft.com/office/drawing/2014/main" id="{C9980B88-3F4A-4688-9ED0-17EF37E62D93}"/>
              </a:ext>
            </a:extLst>
          </p:cNvPr>
          <p:cNvSpPr>
            <a:spLocks noGrp="1"/>
          </p:cNvSpPr>
          <p:nvPr>
            <p:ph type="subTitle" idx="1"/>
          </p:nvPr>
        </p:nvSpPr>
        <p:spPr>
          <a:xfrm>
            <a:off x="6246306" y="4837185"/>
            <a:ext cx="3159000" cy="750814"/>
          </a:xfrm>
          <a:noFill/>
        </p:spPr>
        <p:txBody>
          <a:bodyPr lIns="0" tIns="0" rIns="0" bIns="0" anchor="t"/>
          <a:lstStyle>
            <a:lvl1pPr marL="0" indent="0" algn="l">
              <a:buNone/>
              <a:defRPr sz="1463">
                <a:solidFill>
                  <a:schemeClr val="tx1">
                    <a:lumMod val="75000"/>
                    <a:lumOff val="25000"/>
                  </a:schemeClr>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noProof="0"/>
              <a:t>Click to edit Master subtitle style</a:t>
            </a:r>
            <a:endParaRPr lang="en-AU" noProof="0"/>
          </a:p>
        </p:txBody>
      </p:sp>
      <p:sp>
        <p:nvSpPr>
          <p:cNvPr id="7" name="Title">
            <a:extLst>
              <a:ext uri="{FF2B5EF4-FFF2-40B4-BE49-F238E27FC236}">
                <a16:creationId xmlns:a16="http://schemas.microsoft.com/office/drawing/2014/main" id="{EF85BB61-7CCA-4472-B05C-569DDF167AC6}"/>
              </a:ext>
            </a:extLst>
          </p:cNvPr>
          <p:cNvSpPr>
            <a:spLocks noGrp="1"/>
          </p:cNvSpPr>
          <p:nvPr>
            <p:ph type="title" hasCustomPrompt="1"/>
          </p:nvPr>
        </p:nvSpPr>
        <p:spPr>
          <a:xfrm>
            <a:off x="6209915" y="3645247"/>
            <a:ext cx="3195391" cy="432000"/>
          </a:xfrm>
          <a:prstGeom prst="rect">
            <a:avLst/>
          </a:prstGeom>
        </p:spPr>
        <p:txBody>
          <a:bodyPr/>
          <a:lstStyle>
            <a:lvl1pPr>
              <a:defRPr/>
            </a:lvl1pPr>
          </a:lstStyle>
          <a:p>
            <a:r>
              <a:rPr lang="en-US" noProof="0"/>
              <a:t>2 images and grey text box</a:t>
            </a:r>
            <a:endParaRPr lang="en-AU" noProof="0"/>
          </a:p>
        </p:txBody>
      </p:sp>
    </p:spTree>
    <p:extLst>
      <p:ext uri="{BB962C8B-B14F-4D97-AF65-F5344CB8AC3E}">
        <p14:creationId xmlns:p14="http://schemas.microsoft.com/office/powerpoint/2010/main" val="760311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itle &amp; two content">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64C835C2-A440-49E3-A834-E29EC6C377CD}"/>
              </a:ext>
            </a:extLst>
          </p:cNvPr>
          <p:cNvSpPr>
            <a:spLocks noGrp="1"/>
          </p:cNvSpPr>
          <p:nvPr>
            <p:ph type="sldNum" sz="quarter" idx="11"/>
          </p:nvPr>
        </p:nvSpPr>
        <p:spPr/>
        <p:txBody>
          <a:bodyPr/>
          <a:lstStyle/>
          <a:p>
            <a:fld id="{A90943C4-0022-4CA6-8B1F-41694FBEBEC6}" type="slidenum">
              <a:rPr lang="en-AU" smtClean="0"/>
              <a:t>‹#›</a:t>
            </a:fld>
            <a:endParaRPr lang="en-AU" dirty="0"/>
          </a:p>
        </p:txBody>
      </p:sp>
      <p:sp>
        <p:nvSpPr>
          <p:cNvPr id="7" name="Content Placeholder 2">
            <a:extLst>
              <a:ext uri="{FF2B5EF4-FFF2-40B4-BE49-F238E27FC236}">
                <a16:creationId xmlns:a16="http://schemas.microsoft.com/office/drawing/2014/main" id="{BF156636-95EA-4995-B9CA-635FD1DEB426}"/>
              </a:ext>
            </a:extLst>
          </p:cNvPr>
          <p:cNvSpPr>
            <a:spLocks noGrp="1"/>
          </p:cNvSpPr>
          <p:nvPr>
            <p:ph sz="half" idx="2"/>
          </p:nvPr>
        </p:nvSpPr>
        <p:spPr>
          <a:xfrm>
            <a:off x="5118750" y="1279816"/>
            <a:ext cx="4446000" cy="48816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3" name="Content Placeholder 1">
            <a:extLst>
              <a:ext uri="{FF2B5EF4-FFF2-40B4-BE49-F238E27FC236}">
                <a16:creationId xmlns:a16="http://schemas.microsoft.com/office/drawing/2014/main" id="{A22238F2-C6EC-476F-8371-119AECBA5622}"/>
              </a:ext>
            </a:extLst>
          </p:cNvPr>
          <p:cNvSpPr>
            <a:spLocks noGrp="1"/>
          </p:cNvSpPr>
          <p:nvPr>
            <p:ph sz="half" idx="1"/>
          </p:nvPr>
        </p:nvSpPr>
        <p:spPr>
          <a:xfrm>
            <a:off x="351000" y="1279816"/>
            <a:ext cx="4446000" cy="48816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 name="Title">
            <a:extLst>
              <a:ext uri="{FF2B5EF4-FFF2-40B4-BE49-F238E27FC236}">
                <a16:creationId xmlns:a16="http://schemas.microsoft.com/office/drawing/2014/main" id="{40EE479C-D1F6-4BAC-80D2-90EF74E3261A}"/>
              </a:ext>
            </a:extLst>
          </p:cNvPr>
          <p:cNvSpPr>
            <a:spLocks noGrp="1"/>
          </p:cNvSpPr>
          <p:nvPr>
            <p:ph type="title"/>
          </p:nvPr>
        </p:nvSpPr>
        <p:spPr>
          <a:xfrm>
            <a:off x="351000" y="432000"/>
            <a:ext cx="9213750" cy="432000"/>
          </a:xfrm>
          <a:prstGeom prst="rect">
            <a:avLst/>
          </a:prstGeom>
        </p:spPr>
        <p:txBody>
          <a:bodyPr/>
          <a:lstStyle>
            <a:lvl1pPr>
              <a:defRPr>
                <a:solidFill>
                  <a:schemeClr val="accent1"/>
                </a:solidFill>
              </a:defRPr>
            </a:lvl1pPr>
          </a:lstStyle>
          <a:p>
            <a:r>
              <a:rPr lang="en-US" noProof="0"/>
              <a:t>Click to edit Master title style</a:t>
            </a:r>
            <a:endParaRPr lang="en-AU" noProof="0"/>
          </a:p>
        </p:txBody>
      </p:sp>
    </p:spTree>
    <p:extLst>
      <p:ext uri="{BB962C8B-B14F-4D97-AF65-F5344CB8AC3E}">
        <p14:creationId xmlns:p14="http://schemas.microsoft.com/office/powerpoint/2010/main" val="863868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Title &amp; two content comparison">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0EEAF0B5-CCC5-4807-971E-E977BFB837AD}"/>
              </a:ext>
            </a:extLst>
          </p:cNvPr>
          <p:cNvSpPr>
            <a:spLocks noGrp="1"/>
          </p:cNvSpPr>
          <p:nvPr>
            <p:ph type="sldNum" sz="quarter" idx="11"/>
          </p:nvPr>
        </p:nvSpPr>
        <p:spPr/>
        <p:txBody>
          <a:bodyPr/>
          <a:lstStyle/>
          <a:p>
            <a:fld id="{A90943C4-0022-4CA6-8B1F-41694FBEBEC6}" type="slidenum">
              <a:rPr lang="en-AU" noProof="0" smtClean="0"/>
              <a:t>‹#›</a:t>
            </a:fld>
            <a:endParaRPr lang="en-AU" noProof="0" dirty="0"/>
          </a:p>
        </p:txBody>
      </p:sp>
      <p:sp>
        <p:nvSpPr>
          <p:cNvPr id="14" name="Content Placeholder 2">
            <a:extLst>
              <a:ext uri="{FF2B5EF4-FFF2-40B4-BE49-F238E27FC236}">
                <a16:creationId xmlns:a16="http://schemas.microsoft.com/office/drawing/2014/main" id="{D2E4423B-993A-4321-BD96-12519C601A1E}"/>
              </a:ext>
            </a:extLst>
          </p:cNvPr>
          <p:cNvSpPr>
            <a:spLocks noGrp="1"/>
          </p:cNvSpPr>
          <p:nvPr>
            <p:ph sz="quarter" idx="4"/>
          </p:nvPr>
        </p:nvSpPr>
        <p:spPr>
          <a:xfrm>
            <a:off x="5109002" y="1674063"/>
            <a:ext cx="4446000" cy="4482928"/>
          </a:xfrm>
        </p:spPr>
        <p:txBody>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3" name="Sub heading 2">
            <a:extLst>
              <a:ext uri="{FF2B5EF4-FFF2-40B4-BE49-F238E27FC236}">
                <a16:creationId xmlns:a16="http://schemas.microsoft.com/office/drawing/2014/main" id="{C47312EC-14D6-4EE3-84DF-5BE8F35DD85E}"/>
              </a:ext>
            </a:extLst>
          </p:cNvPr>
          <p:cNvSpPr>
            <a:spLocks noGrp="1"/>
          </p:cNvSpPr>
          <p:nvPr>
            <p:ph type="body" sz="quarter" idx="3"/>
          </p:nvPr>
        </p:nvSpPr>
        <p:spPr>
          <a:xfrm>
            <a:off x="5118750" y="1054992"/>
            <a:ext cx="4446000" cy="360000"/>
          </a:xfrm>
        </p:spPr>
        <p:txBody>
          <a:bodyPr vert="horz" lIns="0" tIns="0" rIns="0" bIns="0" rtlCol="0" anchor="t">
            <a:noAutofit/>
          </a:bodyPr>
          <a:lstStyle>
            <a:lvl1pPr marL="0" indent="0">
              <a:buNone/>
              <a:defRPr lang="en-US" sz="1950" b="1">
                <a:solidFill>
                  <a:schemeClr val="accent3">
                    <a:lumMod val="75000"/>
                  </a:schemeClr>
                </a:solidFill>
                <a:latin typeface="Montserrat Medium" panose="00000600000000000000" pitchFamily="50" charset="0"/>
              </a:defRPr>
            </a:lvl1pPr>
          </a:lstStyle>
          <a:p>
            <a:pPr marL="216694" lvl="0" indent="-216694"/>
            <a:r>
              <a:rPr lang="en-AU" noProof="0"/>
              <a:t>Click to edit Master text styles</a:t>
            </a:r>
          </a:p>
        </p:txBody>
      </p:sp>
      <p:cxnSp>
        <p:nvCxnSpPr>
          <p:cNvPr id="9" name="Straight Connector">
            <a:extLst>
              <a:ext uri="{FF2B5EF4-FFF2-40B4-BE49-F238E27FC236}">
                <a16:creationId xmlns:a16="http://schemas.microsoft.com/office/drawing/2014/main" id="{0A0FADEC-BFBD-4A6E-B51C-B0DFD4C804F5}"/>
              </a:ext>
              <a:ext uri="{C183D7F6-B498-43B3-948B-1728B52AA6E4}">
                <adec:decorative xmlns:adec="http://schemas.microsoft.com/office/drawing/2017/decorative" val="1"/>
              </a:ext>
            </a:extLst>
          </p:cNvPr>
          <p:cNvCxnSpPr>
            <a:cxnSpLocks/>
          </p:cNvCxnSpPr>
          <p:nvPr/>
        </p:nvCxnSpPr>
        <p:spPr>
          <a:xfrm>
            <a:off x="4953000" y="1674063"/>
            <a:ext cx="0" cy="448292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Content Placeholder 1">
            <a:extLst>
              <a:ext uri="{FF2B5EF4-FFF2-40B4-BE49-F238E27FC236}">
                <a16:creationId xmlns:a16="http://schemas.microsoft.com/office/drawing/2014/main" id="{9FD584DA-F775-47B8-A1D7-6556AD5FCBD2}"/>
              </a:ext>
            </a:extLst>
          </p:cNvPr>
          <p:cNvSpPr>
            <a:spLocks noGrp="1"/>
          </p:cNvSpPr>
          <p:nvPr>
            <p:ph sz="half" idx="2"/>
          </p:nvPr>
        </p:nvSpPr>
        <p:spPr>
          <a:xfrm>
            <a:off x="351000" y="1676400"/>
            <a:ext cx="4446000" cy="448292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3" name="Sub heading 1">
            <a:extLst>
              <a:ext uri="{FF2B5EF4-FFF2-40B4-BE49-F238E27FC236}">
                <a16:creationId xmlns:a16="http://schemas.microsoft.com/office/drawing/2014/main" id="{9322B50D-6A7D-41C6-BA57-613BC231DF36}"/>
              </a:ext>
            </a:extLst>
          </p:cNvPr>
          <p:cNvSpPr>
            <a:spLocks noGrp="1"/>
          </p:cNvSpPr>
          <p:nvPr>
            <p:ph type="body" idx="1"/>
          </p:nvPr>
        </p:nvSpPr>
        <p:spPr>
          <a:xfrm>
            <a:off x="351000" y="1054992"/>
            <a:ext cx="4446000" cy="360000"/>
          </a:xfrm>
        </p:spPr>
        <p:txBody>
          <a:bodyPr anchor="t"/>
          <a:lstStyle>
            <a:lvl1pPr marL="0" indent="0">
              <a:buNone/>
              <a:defRPr sz="1950" b="1">
                <a:solidFill>
                  <a:schemeClr val="accent3">
                    <a:lumMod val="75000"/>
                  </a:schemeClr>
                </a:solidFill>
                <a:latin typeface="Montserrat Medium" panose="00000600000000000000" pitchFamily="50" charset="0"/>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AU" noProof="0"/>
              <a:t>Click to edit Master text styles</a:t>
            </a:r>
          </a:p>
        </p:txBody>
      </p:sp>
      <p:sp>
        <p:nvSpPr>
          <p:cNvPr id="2" name="Title">
            <a:extLst>
              <a:ext uri="{FF2B5EF4-FFF2-40B4-BE49-F238E27FC236}">
                <a16:creationId xmlns:a16="http://schemas.microsoft.com/office/drawing/2014/main" id="{3F288DD7-6DAF-436D-B04A-EBCCAA36917C}"/>
              </a:ext>
            </a:extLst>
          </p:cNvPr>
          <p:cNvSpPr>
            <a:spLocks noGrp="1"/>
          </p:cNvSpPr>
          <p:nvPr>
            <p:ph type="title"/>
          </p:nvPr>
        </p:nvSpPr>
        <p:spPr>
          <a:xfrm>
            <a:off x="351000" y="432000"/>
            <a:ext cx="9213750" cy="432000"/>
          </a:xfrm>
          <a:prstGeom prst="rect">
            <a:avLst/>
          </a:prstGeom>
        </p:spPr>
        <p:txBody>
          <a:bodyPr/>
          <a:lstStyle>
            <a:lvl1pPr>
              <a:defRPr>
                <a:solidFill>
                  <a:schemeClr val="accent1"/>
                </a:solidFill>
              </a:defRPr>
            </a:lvl1pPr>
          </a:lstStyle>
          <a:p>
            <a:r>
              <a:rPr lang="en-AU" noProof="0"/>
              <a:t>Click to edit Master title style</a:t>
            </a:r>
          </a:p>
        </p:txBody>
      </p:sp>
    </p:spTree>
    <p:extLst>
      <p:ext uri="{BB962C8B-B14F-4D97-AF65-F5344CB8AC3E}">
        <p14:creationId xmlns:p14="http://schemas.microsoft.com/office/powerpoint/2010/main" val="40026267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itle, two content &amp; images">
    <p:spTree>
      <p:nvGrpSpPr>
        <p:cNvPr id="1" name=""/>
        <p:cNvGrpSpPr/>
        <p:nvPr/>
      </p:nvGrpSpPr>
      <p:grpSpPr>
        <a:xfrm>
          <a:off x="0" y="0"/>
          <a:ext cx="0" cy="0"/>
          <a:chOff x="0" y="0"/>
          <a:chExt cx="0" cy="0"/>
        </a:xfrm>
      </p:grpSpPr>
      <p:sp>
        <p:nvSpPr>
          <p:cNvPr id="18" name="Slide Number Placeholder">
            <a:extLst>
              <a:ext uri="{FF2B5EF4-FFF2-40B4-BE49-F238E27FC236}">
                <a16:creationId xmlns:a16="http://schemas.microsoft.com/office/drawing/2014/main" id="{A6072800-0616-4010-8E2D-1B89ADC9666B}"/>
              </a:ext>
            </a:extLst>
          </p:cNvPr>
          <p:cNvSpPr>
            <a:spLocks noGrp="1"/>
          </p:cNvSpPr>
          <p:nvPr>
            <p:ph type="sldNum" sz="quarter" idx="36"/>
          </p:nvPr>
        </p:nvSpPr>
        <p:spPr/>
        <p:txBody>
          <a:bodyPr/>
          <a:lstStyle/>
          <a:p>
            <a:fld id="{A90943C4-0022-4CA6-8B1F-41694FBEBEC6}" type="slidenum">
              <a:rPr lang="en-AU" noProof="0" smtClean="0"/>
              <a:t>‹#›</a:t>
            </a:fld>
            <a:endParaRPr lang="en-AU" noProof="0" dirty="0"/>
          </a:p>
        </p:txBody>
      </p:sp>
      <p:sp>
        <p:nvSpPr>
          <p:cNvPr id="9" name="Content Placeholder 2">
            <a:extLst>
              <a:ext uri="{FF2B5EF4-FFF2-40B4-BE49-F238E27FC236}">
                <a16:creationId xmlns:a16="http://schemas.microsoft.com/office/drawing/2014/main" id="{F7C3D0F0-8880-4132-9B6F-33B2D7437FBB}"/>
              </a:ext>
            </a:extLst>
          </p:cNvPr>
          <p:cNvSpPr>
            <a:spLocks noGrp="1"/>
          </p:cNvSpPr>
          <p:nvPr>
            <p:ph sz="half" idx="2"/>
          </p:nvPr>
        </p:nvSpPr>
        <p:spPr>
          <a:xfrm>
            <a:off x="5462006" y="2701131"/>
            <a:ext cx="3641874" cy="28281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1" name="Subheading 2">
            <a:extLst>
              <a:ext uri="{FF2B5EF4-FFF2-40B4-BE49-F238E27FC236}">
                <a16:creationId xmlns:a16="http://schemas.microsoft.com/office/drawing/2014/main" id="{9CA11096-D31C-4BD0-AFF9-7575C5E8E52B}"/>
              </a:ext>
            </a:extLst>
          </p:cNvPr>
          <p:cNvSpPr>
            <a:spLocks noGrp="1"/>
          </p:cNvSpPr>
          <p:nvPr>
            <p:ph type="body" sz="quarter" idx="30" hasCustomPrompt="1"/>
          </p:nvPr>
        </p:nvSpPr>
        <p:spPr>
          <a:xfrm>
            <a:off x="6220307" y="1722439"/>
            <a:ext cx="2875045" cy="735749"/>
          </a:xfrm>
        </p:spPr>
        <p:txBody>
          <a:bodyPr anchor="t"/>
          <a:lstStyle>
            <a:lvl1pPr marL="0" indent="0">
              <a:buNone/>
              <a:defRPr sz="4388" b="1">
                <a:solidFill>
                  <a:schemeClr val="accent1"/>
                </a:solidFill>
                <a:latin typeface="Montserrat ExtraBold" panose="00000900000000000000" pitchFamily="50" charset="0"/>
              </a:defRPr>
            </a:lvl1pPr>
          </a:lstStyle>
          <a:p>
            <a:pPr lvl="0"/>
            <a:r>
              <a:rPr lang="en-AU" noProof="0"/>
              <a:t>2</a:t>
            </a:r>
          </a:p>
        </p:txBody>
      </p:sp>
      <p:sp>
        <p:nvSpPr>
          <p:cNvPr id="12" name="Picture Placeholder 2">
            <a:extLst>
              <a:ext uri="{FF2B5EF4-FFF2-40B4-BE49-F238E27FC236}">
                <a16:creationId xmlns:a16="http://schemas.microsoft.com/office/drawing/2014/main" id="{FAD6E0EA-E35F-4E2B-869F-7A912C4CB629}"/>
              </a:ext>
              <a:ext uri="{C183D7F6-B498-43B3-948B-1728B52AA6E4}">
                <adec:decorative xmlns:adec="http://schemas.microsoft.com/office/drawing/2017/decorative" val="1"/>
              </a:ext>
            </a:extLst>
          </p:cNvPr>
          <p:cNvSpPr>
            <a:spLocks noGrp="1"/>
          </p:cNvSpPr>
          <p:nvPr>
            <p:ph type="pic" sz="quarter" idx="34"/>
          </p:nvPr>
        </p:nvSpPr>
        <p:spPr>
          <a:xfrm>
            <a:off x="5462006" y="1722438"/>
            <a:ext cx="597198" cy="735012"/>
          </a:xfrm>
          <a:solidFill>
            <a:schemeClr val="accent3"/>
          </a:solidFill>
        </p:spPr>
        <p:txBody>
          <a:bodyPr anchor="ctr"/>
          <a:lstStyle>
            <a:lvl1pPr marL="0" indent="0" algn="ctr">
              <a:buNone/>
              <a:defRPr sz="894" i="1">
                <a:solidFill>
                  <a:schemeClr val="bg1"/>
                </a:solidFill>
              </a:defRPr>
            </a:lvl1pPr>
          </a:lstStyle>
          <a:p>
            <a:r>
              <a:rPr lang="en-AU" noProof="0" dirty="0"/>
              <a:t>Click icon to add picture</a:t>
            </a:r>
          </a:p>
        </p:txBody>
      </p:sp>
      <p:sp>
        <p:nvSpPr>
          <p:cNvPr id="8" name="Content Placeholder 1">
            <a:extLst>
              <a:ext uri="{FF2B5EF4-FFF2-40B4-BE49-F238E27FC236}">
                <a16:creationId xmlns:a16="http://schemas.microsoft.com/office/drawing/2014/main" id="{1423F09E-5021-4E1D-A4A8-174F779F2749}"/>
              </a:ext>
            </a:extLst>
          </p:cNvPr>
          <p:cNvSpPr>
            <a:spLocks noGrp="1"/>
          </p:cNvSpPr>
          <p:nvPr>
            <p:ph sz="half" idx="29"/>
          </p:nvPr>
        </p:nvSpPr>
        <p:spPr>
          <a:xfrm>
            <a:off x="698576" y="2701131"/>
            <a:ext cx="3637554" cy="2828138"/>
          </a:xfrm>
        </p:spPr>
        <p:txBody>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10" name="Subheading 1">
            <a:extLst>
              <a:ext uri="{FF2B5EF4-FFF2-40B4-BE49-F238E27FC236}">
                <a16:creationId xmlns:a16="http://schemas.microsoft.com/office/drawing/2014/main" id="{9CBDEF46-1F51-42D2-A43C-36A28ECB3405}"/>
              </a:ext>
            </a:extLst>
          </p:cNvPr>
          <p:cNvSpPr>
            <a:spLocks noGrp="1"/>
          </p:cNvSpPr>
          <p:nvPr>
            <p:ph type="body" sz="quarter" idx="27" hasCustomPrompt="1"/>
          </p:nvPr>
        </p:nvSpPr>
        <p:spPr>
          <a:xfrm>
            <a:off x="1456877" y="1728000"/>
            <a:ext cx="2887991" cy="735800"/>
          </a:xfrm>
          <a:noFill/>
        </p:spPr>
        <p:txBody>
          <a:bodyPr anchor="t"/>
          <a:lstStyle>
            <a:lvl1pPr marL="0" indent="0" algn="l">
              <a:buNone/>
              <a:defRPr sz="4388" b="1">
                <a:solidFill>
                  <a:schemeClr val="accent1"/>
                </a:solidFill>
                <a:latin typeface="Montserrat ExtraBold" panose="00000900000000000000" pitchFamily="50" charset="0"/>
              </a:defRPr>
            </a:lvl1pPr>
            <a:lvl2pPr marL="216694" indent="0">
              <a:buNone/>
              <a:defRPr/>
            </a:lvl2pPr>
            <a:lvl3pPr marL="441127" indent="0">
              <a:buNone/>
              <a:defRPr/>
            </a:lvl3pPr>
            <a:lvl4pPr marL="657820" indent="0">
              <a:buNone/>
              <a:defRPr/>
            </a:lvl4pPr>
            <a:lvl5pPr marL="874514" indent="0">
              <a:buNone/>
              <a:defRPr/>
            </a:lvl5pPr>
          </a:lstStyle>
          <a:p>
            <a:pPr lvl="0"/>
            <a:r>
              <a:rPr lang="en-AU" noProof="0"/>
              <a:t>1</a:t>
            </a:r>
          </a:p>
        </p:txBody>
      </p:sp>
      <p:sp>
        <p:nvSpPr>
          <p:cNvPr id="4" name="Picture Placeholder 1">
            <a:extLst>
              <a:ext uri="{FF2B5EF4-FFF2-40B4-BE49-F238E27FC236}">
                <a16:creationId xmlns:a16="http://schemas.microsoft.com/office/drawing/2014/main" id="{6438B210-DE07-4BDD-BDB3-2A3DF619BED3}"/>
              </a:ext>
              <a:ext uri="{C183D7F6-B498-43B3-948B-1728B52AA6E4}">
                <adec:decorative xmlns:adec="http://schemas.microsoft.com/office/drawing/2017/decorative" val="1"/>
              </a:ext>
            </a:extLst>
          </p:cNvPr>
          <p:cNvSpPr>
            <a:spLocks noGrp="1"/>
          </p:cNvSpPr>
          <p:nvPr>
            <p:ph type="pic" sz="quarter" idx="33"/>
          </p:nvPr>
        </p:nvSpPr>
        <p:spPr>
          <a:xfrm>
            <a:off x="698576" y="1722438"/>
            <a:ext cx="597198" cy="735012"/>
          </a:xfrm>
          <a:solidFill>
            <a:schemeClr val="accent3"/>
          </a:solidFill>
        </p:spPr>
        <p:txBody>
          <a:bodyPr anchor="ctr"/>
          <a:lstStyle>
            <a:lvl1pPr marL="0" indent="0" algn="ctr">
              <a:buNone/>
              <a:defRPr sz="894" i="1">
                <a:solidFill>
                  <a:schemeClr val="bg1"/>
                </a:solidFill>
              </a:defRPr>
            </a:lvl1pPr>
          </a:lstStyle>
          <a:p>
            <a:r>
              <a:rPr lang="en-AU" noProof="0" dirty="0"/>
              <a:t>Click icon to add picture</a:t>
            </a:r>
          </a:p>
        </p:txBody>
      </p:sp>
      <p:sp>
        <p:nvSpPr>
          <p:cNvPr id="5" name="Subtitle">
            <a:extLst>
              <a:ext uri="{FF2B5EF4-FFF2-40B4-BE49-F238E27FC236}">
                <a16:creationId xmlns:a16="http://schemas.microsoft.com/office/drawing/2014/main" id="{AF8E62C6-0CCA-4909-AE69-A32ED6AC06BE}"/>
              </a:ext>
            </a:extLst>
          </p:cNvPr>
          <p:cNvSpPr>
            <a:spLocks noGrp="1"/>
          </p:cNvSpPr>
          <p:nvPr>
            <p:ph type="body" sz="quarter" idx="32" hasCustomPrompt="1"/>
          </p:nvPr>
        </p:nvSpPr>
        <p:spPr>
          <a:xfrm>
            <a:off x="350838" y="1008000"/>
            <a:ext cx="9213354" cy="360000"/>
          </a:xfrm>
        </p:spPr>
        <p:txBody>
          <a:bodyPr/>
          <a:lstStyle>
            <a:lvl1pPr marL="0" indent="0">
              <a:buNone/>
              <a:defRPr b="1">
                <a:solidFill>
                  <a:schemeClr val="tx1">
                    <a:lumMod val="65000"/>
                    <a:lumOff val="35000"/>
                  </a:schemeClr>
                </a:solidFill>
              </a:defRPr>
            </a:lvl1pPr>
            <a:lvl2pPr marL="216694" indent="0">
              <a:buNone/>
              <a:defRPr/>
            </a:lvl2pPr>
            <a:lvl3pPr marL="441127" indent="0">
              <a:buNone/>
              <a:defRPr/>
            </a:lvl3pPr>
            <a:lvl4pPr marL="657820" indent="0">
              <a:buNone/>
              <a:defRPr/>
            </a:lvl4pPr>
            <a:lvl5pPr marL="874514" indent="0">
              <a:buNone/>
              <a:defRPr/>
            </a:lvl5pPr>
          </a:lstStyle>
          <a:p>
            <a:pPr lvl="0"/>
            <a:r>
              <a:rPr lang="en-AU" noProof="0"/>
              <a:t>Subtitle</a:t>
            </a:r>
          </a:p>
        </p:txBody>
      </p:sp>
      <p:sp>
        <p:nvSpPr>
          <p:cNvPr id="2" name="Title">
            <a:extLst>
              <a:ext uri="{FF2B5EF4-FFF2-40B4-BE49-F238E27FC236}">
                <a16:creationId xmlns:a16="http://schemas.microsoft.com/office/drawing/2014/main" id="{5FC626A5-4FF6-42BD-858A-AE4B2C23A6BC}"/>
              </a:ext>
            </a:extLst>
          </p:cNvPr>
          <p:cNvSpPr>
            <a:spLocks noGrp="1"/>
          </p:cNvSpPr>
          <p:nvPr>
            <p:ph type="title" hasCustomPrompt="1"/>
          </p:nvPr>
        </p:nvSpPr>
        <p:spPr>
          <a:xfrm>
            <a:off x="351000" y="432000"/>
            <a:ext cx="9213750" cy="432000"/>
          </a:xfrm>
          <a:prstGeom prst="rect">
            <a:avLst/>
          </a:prstGeom>
        </p:spPr>
        <p:txBody>
          <a:bodyPr/>
          <a:lstStyle>
            <a:lvl1pPr>
              <a:defRPr>
                <a:solidFill>
                  <a:schemeClr val="accent1"/>
                </a:solidFill>
              </a:defRPr>
            </a:lvl1pPr>
          </a:lstStyle>
          <a:p>
            <a:r>
              <a:rPr lang="en-AU" noProof="0"/>
              <a:t>2 content areas with images</a:t>
            </a:r>
          </a:p>
        </p:txBody>
      </p:sp>
    </p:spTree>
    <p:extLst>
      <p:ext uri="{BB962C8B-B14F-4D97-AF65-F5344CB8AC3E}">
        <p14:creationId xmlns:p14="http://schemas.microsoft.com/office/powerpoint/2010/main" val="2211180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Title &amp; three content">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454E9691-310B-4973-A681-A192820A759A}"/>
              </a:ext>
            </a:extLst>
          </p:cNvPr>
          <p:cNvSpPr>
            <a:spLocks noGrp="1"/>
          </p:cNvSpPr>
          <p:nvPr>
            <p:ph type="sldNum" sz="quarter" idx="17"/>
          </p:nvPr>
        </p:nvSpPr>
        <p:spPr/>
        <p:txBody>
          <a:bodyPr/>
          <a:lstStyle/>
          <a:p>
            <a:fld id="{A90943C4-0022-4CA6-8B1F-41694FBEBEC6}" type="slidenum">
              <a:rPr lang="en-AU" smtClean="0"/>
              <a:t>‹#›</a:t>
            </a:fld>
            <a:endParaRPr lang="en-AU" dirty="0"/>
          </a:p>
        </p:txBody>
      </p:sp>
      <p:sp>
        <p:nvSpPr>
          <p:cNvPr id="10" name="Content Placeholder 2">
            <a:extLst>
              <a:ext uri="{FF2B5EF4-FFF2-40B4-BE49-F238E27FC236}">
                <a16:creationId xmlns:a16="http://schemas.microsoft.com/office/drawing/2014/main" id="{8353080F-9AED-48C6-A695-24256B3B9AC5}"/>
              </a:ext>
            </a:extLst>
          </p:cNvPr>
          <p:cNvSpPr>
            <a:spLocks noGrp="1"/>
          </p:cNvSpPr>
          <p:nvPr>
            <p:ph idx="15"/>
          </p:nvPr>
        </p:nvSpPr>
        <p:spPr>
          <a:xfrm>
            <a:off x="6639750" y="1279291"/>
            <a:ext cx="2925000" cy="48816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9" name="Content Placeholder 2">
            <a:extLst>
              <a:ext uri="{FF2B5EF4-FFF2-40B4-BE49-F238E27FC236}">
                <a16:creationId xmlns:a16="http://schemas.microsoft.com/office/drawing/2014/main" id="{CC3265C4-898C-4D22-AE3A-5D97502C14E5}"/>
              </a:ext>
            </a:extLst>
          </p:cNvPr>
          <p:cNvSpPr>
            <a:spLocks noGrp="1"/>
          </p:cNvSpPr>
          <p:nvPr>
            <p:ph idx="14"/>
          </p:nvPr>
        </p:nvSpPr>
        <p:spPr>
          <a:xfrm>
            <a:off x="3495375" y="1279291"/>
            <a:ext cx="2925000" cy="48816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3" name="Content Placeholder 1">
            <a:extLst>
              <a:ext uri="{FF2B5EF4-FFF2-40B4-BE49-F238E27FC236}">
                <a16:creationId xmlns:a16="http://schemas.microsoft.com/office/drawing/2014/main" id="{B1948E38-8FB0-4E51-A01C-C88794372E50}"/>
              </a:ext>
            </a:extLst>
          </p:cNvPr>
          <p:cNvSpPr>
            <a:spLocks noGrp="1"/>
          </p:cNvSpPr>
          <p:nvPr>
            <p:ph idx="1"/>
          </p:nvPr>
        </p:nvSpPr>
        <p:spPr>
          <a:xfrm>
            <a:off x="351000" y="1279291"/>
            <a:ext cx="2925000" cy="48816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351000" y="432000"/>
            <a:ext cx="9213750" cy="432000"/>
          </a:xfrm>
          <a:prstGeom prst="rect">
            <a:avLst/>
          </a:prstGeom>
        </p:spPr>
        <p:txBody>
          <a:bodyPr/>
          <a:lstStyle>
            <a:lvl1pPr>
              <a:defRPr>
                <a:solidFill>
                  <a:schemeClr val="accent1"/>
                </a:solidFill>
              </a:defRPr>
            </a:lvl1pPr>
          </a:lstStyle>
          <a:p>
            <a:r>
              <a:rPr lang="en-AU"/>
              <a:t>Title and three content holders</a:t>
            </a:r>
            <a:endParaRPr lang="en-AU" noProof="0"/>
          </a:p>
        </p:txBody>
      </p:sp>
    </p:spTree>
    <p:extLst>
      <p:ext uri="{BB962C8B-B14F-4D97-AF65-F5344CB8AC3E}">
        <p14:creationId xmlns:p14="http://schemas.microsoft.com/office/powerpoint/2010/main" val="19237550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three process flow">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59B3968A-B13F-4030-A370-188B2D879B17}"/>
              </a:ext>
            </a:extLst>
          </p:cNvPr>
          <p:cNvSpPr>
            <a:spLocks noGrp="1"/>
          </p:cNvSpPr>
          <p:nvPr>
            <p:ph type="sldNum" sz="quarter" idx="37"/>
          </p:nvPr>
        </p:nvSpPr>
        <p:spPr/>
        <p:txBody>
          <a:bodyPr/>
          <a:lstStyle/>
          <a:p>
            <a:fld id="{A90943C4-0022-4CA6-8B1F-41694FBEBEC6}" type="slidenum">
              <a:rPr lang="en-AU" smtClean="0"/>
              <a:t>‹#›</a:t>
            </a:fld>
            <a:endParaRPr lang="en-AU" dirty="0"/>
          </a:p>
        </p:txBody>
      </p:sp>
      <p:sp>
        <p:nvSpPr>
          <p:cNvPr id="22" name="Text Placeholder 3">
            <a:extLst>
              <a:ext uri="{FF2B5EF4-FFF2-40B4-BE49-F238E27FC236}">
                <a16:creationId xmlns:a16="http://schemas.microsoft.com/office/drawing/2014/main" id="{89C99899-AE78-4280-A2CD-DC14F4D7CAAD}"/>
              </a:ext>
            </a:extLst>
          </p:cNvPr>
          <p:cNvSpPr>
            <a:spLocks noGrp="1"/>
          </p:cNvSpPr>
          <p:nvPr>
            <p:ph type="body" sz="quarter" idx="34"/>
          </p:nvPr>
        </p:nvSpPr>
        <p:spPr>
          <a:xfrm>
            <a:off x="6857902" y="2671173"/>
            <a:ext cx="2417356" cy="3491476"/>
          </a:xfrm>
          <a:solidFill>
            <a:schemeClr val="bg1">
              <a:lumMod val="95000"/>
            </a:schemeClr>
          </a:solidFill>
          <a:ln>
            <a:noFill/>
          </a:ln>
        </p:spPr>
        <p:txBody>
          <a:bodyPr lIns="144000" tIns="180000" rIns="144000"/>
          <a:lstStyle>
            <a:lvl2pPr marL="294084" indent="-294084">
              <a:defRPr/>
            </a:lvl2pPr>
            <a:lvl3pPr marL="510778" indent="-216694">
              <a:defRPr/>
            </a:lvl3pPr>
          </a:lstStyle>
          <a:p>
            <a:pPr lvl="0"/>
            <a:r>
              <a:rPr lang="en-US" noProof="0"/>
              <a:t>Click to edit Master text styles</a:t>
            </a:r>
          </a:p>
          <a:p>
            <a:pPr lvl="1"/>
            <a:r>
              <a:rPr lang="en-US" noProof="0"/>
              <a:t>Second level</a:t>
            </a:r>
          </a:p>
          <a:p>
            <a:pPr lvl="2"/>
            <a:r>
              <a:rPr lang="en-US" noProof="0"/>
              <a:t>Third level</a:t>
            </a:r>
            <a:endParaRPr lang="en-AU" noProof="0"/>
          </a:p>
        </p:txBody>
      </p:sp>
      <p:sp>
        <p:nvSpPr>
          <p:cNvPr id="26" name="Subheading 3">
            <a:extLst>
              <a:ext uri="{FF2B5EF4-FFF2-40B4-BE49-F238E27FC236}">
                <a16:creationId xmlns:a16="http://schemas.microsoft.com/office/drawing/2014/main" id="{091430C8-0314-4359-B00F-E5153FFBEF9D}"/>
              </a:ext>
            </a:extLst>
          </p:cNvPr>
          <p:cNvSpPr>
            <a:spLocks noGrp="1"/>
          </p:cNvSpPr>
          <p:nvPr>
            <p:ph type="body" sz="quarter" idx="40" hasCustomPrompt="1"/>
          </p:nvPr>
        </p:nvSpPr>
        <p:spPr>
          <a:xfrm>
            <a:off x="6842433" y="1728789"/>
            <a:ext cx="2427486" cy="719137"/>
          </a:xfrm>
        </p:spPr>
        <p:txBody>
          <a:bodyPr anchor="ctr"/>
          <a:lstStyle>
            <a:lvl1pPr algn="ctr">
              <a:defRPr>
                <a:solidFill>
                  <a:schemeClr val="accent1"/>
                </a:solidFill>
                <a:latin typeface="Montserrat Medium" panose="00000600000000000000" pitchFamily="50" charset="0"/>
                <a:cs typeface="Arial" panose="020B0604020202020204" pitchFamily="34" charset="0"/>
              </a:defRPr>
            </a:lvl1pPr>
          </a:lstStyle>
          <a:p>
            <a:pPr lvl="0"/>
            <a:r>
              <a:rPr lang="en-US"/>
              <a:t>Section 3 title</a:t>
            </a:r>
            <a:endParaRPr lang="en-AU"/>
          </a:p>
        </p:txBody>
      </p:sp>
      <p:grpSp>
        <p:nvGrpSpPr>
          <p:cNvPr id="27" name="Sub heading decorative border 3">
            <a:extLst>
              <a:ext uri="{FF2B5EF4-FFF2-40B4-BE49-F238E27FC236}">
                <a16:creationId xmlns:a16="http://schemas.microsoft.com/office/drawing/2014/main" id="{68DB6215-41D0-4173-AA0C-287E26E48F3F}"/>
              </a:ext>
              <a:ext uri="{C183D7F6-B498-43B3-948B-1728B52AA6E4}">
                <adec:decorative xmlns:adec="http://schemas.microsoft.com/office/drawing/2017/decorative" val="1"/>
              </a:ext>
            </a:extLst>
          </p:cNvPr>
          <p:cNvGrpSpPr/>
          <p:nvPr/>
        </p:nvGrpSpPr>
        <p:grpSpPr>
          <a:xfrm>
            <a:off x="6852808" y="1656001"/>
            <a:ext cx="2417356" cy="832813"/>
            <a:chOff x="8434225" y="1656000"/>
            <a:chExt cx="2975207" cy="832813"/>
          </a:xfrm>
        </p:grpSpPr>
        <p:sp>
          <p:nvSpPr>
            <p:cNvPr id="18" name="Sub heading bottom decorative border 3">
              <a:extLst>
                <a:ext uri="{FF2B5EF4-FFF2-40B4-BE49-F238E27FC236}">
                  <a16:creationId xmlns:a16="http://schemas.microsoft.com/office/drawing/2014/main" id="{EFC9E01C-1D66-47F5-B8D1-BF6041620EE5}"/>
                </a:ext>
                <a:ext uri="{C183D7F6-B498-43B3-948B-1728B52AA6E4}">
                  <adec:decorative xmlns:adec="http://schemas.microsoft.com/office/drawing/2017/decorative" val="1"/>
                </a:ext>
              </a:extLst>
            </p:cNvPr>
            <p:cNvSpPr/>
            <p:nvPr/>
          </p:nvSpPr>
          <p:spPr>
            <a:xfrm>
              <a:off x="8434225" y="2344813"/>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noProof="0" dirty="0">
                <a:solidFill>
                  <a:schemeClr val="accent1"/>
                </a:solidFill>
                <a:latin typeface="Montserrat Medium" panose="00000600000000000000" pitchFamily="50" charset="0"/>
              </a:endParaRPr>
            </a:p>
          </p:txBody>
        </p:sp>
        <p:sp>
          <p:nvSpPr>
            <p:cNvPr id="19" name="Sub heading top decorative border 3">
              <a:extLst>
                <a:ext uri="{FF2B5EF4-FFF2-40B4-BE49-F238E27FC236}">
                  <a16:creationId xmlns:a16="http://schemas.microsoft.com/office/drawing/2014/main" id="{9F5FC000-6DCF-4A02-B144-CC77E752DBA0}"/>
                </a:ext>
                <a:ext uri="{C183D7F6-B498-43B3-948B-1728B52AA6E4}">
                  <adec:decorative xmlns:adec="http://schemas.microsoft.com/office/drawing/2017/decorative" val="1"/>
                </a:ext>
              </a:extLst>
            </p:cNvPr>
            <p:cNvSpPr/>
            <p:nvPr/>
          </p:nvSpPr>
          <p:spPr>
            <a:xfrm flipH="1" flipV="1">
              <a:off x="8434225" y="1656000"/>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noProof="0" dirty="0">
                <a:solidFill>
                  <a:schemeClr val="accent1"/>
                </a:solidFill>
                <a:latin typeface="Montserrat Medium" panose="00000600000000000000" pitchFamily="50" charset="0"/>
              </a:endParaRPr>
            </a:p>
          </p:txBody>
        </p:sp>
      </p:grpSp>
      <p:pic>
        <p:nvPicPr>
          <p:cNvPr id="21" name="Arrow to next section 2" descr="Right Arrow">
            <a:extLst>
              <a:ext uri="{FF2B5EF4-FFF2-40B4-BE49-F238E27FC236}">
                <a16:creationId xmlns:a16="http://schemas.microsoft.com/office/drawing/2014/main" id="{DF58D762-A719-4FC3-BF9E-7B858F0D916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6420126" y="3932251"/>
            <a:ext cx="179108" cy="376363"/>
          </a:xfrm>
          <a:prstGeom prst="rect">
            <a:avLst/>
          </a:prstGeom>
        </p:spPr>
      </p:pic>
      <p:sp>
        <p:nvSpPr>
          <p:cNvPr id="4" name="Text Placeholder 2">
            <a:extLst>
              <a:ext uri="{FF2B5EF4-FFF2-40B4-BE49-F238E27FC236}">
                <a16:creationId xmlns:a16="http://schemas.microsoft.com/office/drawing/2014/main" id="{448EA0C9-7D70-46B2-AC2D-152F8E37DD04}"/>
              </a:ext>
            </a:extLst>
          </p:cNvPr>
          <p:cNvSpPr>
            <a:spLocks noGrp="1"/>
          </p:cNvSpPr>
          <p:nvPr>
            <p:ph type="body" sz="quarter" idx="33"/>
          </p:nvPr>
        </p:nvSpPr>
        <p:spPr>
          <a:xfrm>
            <a:off x="3744229" y="2673350"/>
            <a:ext cx="2417356" cy="3491476"/>
          </a:xfrm>
          <a:solidFill>
            <a:schemeClr val="bg1">
              <a:lumMod val="95000"/>
            </a:schemeClr>
          </a:solidFill>
          <a:ln>
            <a:noFill/>
          </a:ln>
        </p:spPr>
        <p:txBody>
          <a:bodyPr lIns="144000" tIns="180000" rIns="144000"/>
          <a:lstStyle>
            <a:lvl2pPr marL="294084" indent="-294084">
              <a:defRPr/>
            </a:lvl2pPr>
            <a:lvl3pPr marL="510778" indent="-216694">
              <a:defRPr/>
            </a:lvl3pPr>
          </a:lstStyle>
          <a:p>
            <a:pPr lvl="0"/>
            <a:r>
              <a:rPr lang="en-US" noProof="0"/>
              <a:t>Click to edit Master text styles</a:t>
            </a:r>
          </a:p>
          <a:p>
            <a:pPr lvl="1"/>
            <a:r>
              <a:rPr lang="en-US" noProof="0"/>
              <a:t>Second level</a:t>
            </a:r>
          </a:p>
          <a:p>
            <a:pPr lvl="2"/>
            <a:r>
              <a:rPr lang="en-US" noProof="0"/>
              <a:t>Third level</a:t>
            </a:r>
            <a:endParaRPr lang="en-AU" noProof="0"/>
          </a:p>
        </p:txBody>
      </p:sp>
      <p:sp>
        <p:nvSpPr>
          <p:cNvPr id="25" name="Subheading 2">
            <a:extLst>
              <a:ext uri="{FF2B5EF4-FFF2-40B4-BE49-F238E27FC236}">
                <a16:creationId xmlns:a16="http://schemas.microsoft.com/office/drawing/2014/main" id="{98956ACE-8F90-49E0-BA67-95635404422B}"/>
              </a:ext>
            </a:extLst>
          </p:cNvPr>
          <p:cNvSpPr>
            <a:spLocks noGrp="1"/>
          </p:cNvSpPr>
          <p:nvPr>
            <p:ph type="body" sz="quarter" idx="39" hasCustomPrompt="1"/>
          </p:nvPr>
        </p:nvSpPr>
        <p:spPr>
          <a:xfrm>
            <a:off x="3739164" y="1728789"/>
            <a:ext cx="2427486" cy="719137"/>
          </a:xfrm>
        </p:spPr>
        <p:txBody>
          <a:bodyPr anchor="ctr"/>
          <a:lstStyle>
            <a:lvl1pPr algn="ctr">
              <a:defRPr>
                <a:solidFill>
                  <a:schemeClr val="accent1"/>
                </a:solidFill>
                <a:latin typeface="Montserrat Medium" panose="00000600000000000000" pitchFamily="50" charset="0"/>
                <a:cs typeface="Arial" panose="020B0604020202020204" pitchFamily="34" charset="0"/>
              </a:defRPr>
            </a:lvl1pPr>
          </a:lstStyle>
          <a:p>
            <a:pPr lvl="0"/>
            <a:r>
              <a:rPr lang="en-US"/>
              <a:t>Section 2 title</a:t>
            </a:r>
            <a:endParaRPr lang="en-AU"/>
          </a:p>
        </p:txBody>
      </p:sp>
      <p:grpSp>
        <p:nvGrpSpPr>
          <p:cNvPr id="10" name="Sub heading decorative border 2">
            <a:extLst>
              <a:ext uri="{FF2B5EF4-FFF2-40B4-BE49-F238E27FC236}">
                <a16:creationId xmlns:a16="http://schemas.microsoft.com/office/drawing/2014/main" id="{FF5908FE-6B7B-4144-9DA8-C2588FFC154F}"/>
              </a:ext>
              <a:ext uri="{C183D7F6-B498-43B3-948B-1728B52AA6E4}">
                <adec:decorative xmlns:adec="http://schemas.microsoft.com/office/drawing/2017/decorative" val="1"/>
              </a:ext>
            </a:extLst>
          </p:cNvPr>
          <p:cNvGrpSpPr/>
          <p:nvPr/>
        </p:nvGrpSpPr>
        <p:grpSpPr>
          <a:xfrm>
            <a:off x="3744322" y="1656001"/>
            <a:ext cx="2417356" cy="832813"/>
            <a:chOff x="4608396" y="1656000"/>
            <a:chExt cx="2975207" cy="832813"/>
          </a:xfrm>
        </p:grpSpPr>
        <p:sp>
          <p:nvSpPr>
            <p:cNvPr id="16" name="Sub heading bottom decorative border 2">
              <a:extLst>
                <a:ext uri="{FF2B5EF4-FFF2-40B4-BE49-F238E27FC236}">
                  <a16:creationId xmlns:a16="http://schemas.microsoft.com/office/drawing/2014/main" id="{36D8447C-AA9F-491F-8EE4-A151146D11A9}"/>
                </a:ext>
                <a:ext uri="{C183D7F6-B498-43B3-948B-1728B52AA6E4}">
                  <adec:decorative xmlns:adec="http://schemas.microsoft.com/office/drawing/2017/decorative" val="1"/>
                </a:ext>
              </a:extLst>
            </p:cNvPr>
            <p:cNvSpPr/>
            <p:nvPr/>
          </p:nvSpPr>
          <p:spPr>
            <a:xfrm>
              <a:off x="4608396" y="2344813"/>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noProof="0" dirty="0">
                <a:solidFill>
                  <a:schemeClr val="accent1"/>
                </a:solidFill>
                <a:latin typeface="Montserrat Medium" panose="00000600000000000000" pitchFamily="50" charset="0"/>
              </a:endParaRPr>
            </a:p>
          </p:txBody>
        </p:sp>
        <p:sp>
          <p:nvSpPr>
            <p:cNvPr id="17" name="Sub heading top decorative border 2">
              <a:extLst>
                <a:ext uri="{FF2B5EF4-FFF2-40B4-BE49-F238E27FC236}">
                  <a16:creationId xmlns:a16="http://schemas.microsoft.com/office/drawing/2014/main" id="{826B47AC-1601-4AA8-BEB3-930A9A37FC54}"/>
                </a:ext>
                <a:ext uri="{C183D7F6-B498-43B3-948B-1728B52AA6E4}">
                  <adec:decorative xmlns:adec="http://schemas.microsoft.com/office/drawing/2017/decorative" val="1"/>
                </a:ext>
              </a:extLst>
            </p:cNvPr>
            <p:cNvSpPr/>
            <p:nvPr/>
          </p:nvSpPr>
          <p:spPr>
            <a:xfrm flipH="1" flipV="1">
              <a:off x="4608396" y="1656000"/>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noProof="0" dirty="0">
                <a:solidFill>
                  <a:schemeClr val="accent1"/>
                </a:solidFill>
                <a:latin typeface="Montserrat Medium" panose="00000600000000000000" pitchFamily="50" charset="0"/>
              </a:endParaRPr>
            </a:p>
          </p:txBody>
        </p:sp>
      </p:grpSp>
      <p:pic>
        <p:nvPicPr>
          <p:cNvPr id="20" name="Arrow to next section 1" descr="Right Arrow">
            <a:extLst>
              <a:ext uri="{FF2B5EF4-FFF2-40B4-BE49-F238E27FC236}">
                <a16:creationId xmlns:a16="http://schemas.microsoft.com/office/drawing/2014/main" id="{74A090BA-639F-4C16-9838-60A32BE3A1D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3316516" y="3932251"/>
            <a:ext cx="179108" cy="376363"/>
          </a:xfrm>
          <a:prstGeom prst="rect">
            <a:avLst/>
          </a:prstGeom>
        </p:spPr>
      </p:pic>
      <p:sp>
        <p:nvSpPr>
          <p:cNvPr id="23" name="Text Placeholder 1">
            <a:extLst>
              <a:ext uri="{FF2B5EF4-FFF2-40B4-BE49-F238E27FC236}">
                <a16:creationId xmlns:a16="http://schemas.microsoft.com/office/drawing/2014/main" id="{D2E9468C-3458-4300-B6D7-B3F60AB7E33A}"/>
              </a:ext>
            </a:extLst>
          </p:cNvPr>
          <p:cNvSpPr>
            <a:spLocks noGrp="1"/>
          </p:cNvSpPr>
          <p:nvPr>
            <p:ph type="body" sz="quarter" idx="35"/>
          </p:nvPr>
        </p:nvSpPr>
        <p:spPr>
          <a:xfrm>
            <a:off x="645587" y="2671173"/>
            <a:ext cx="2417356" cy="3491476"/>
          </a:xfrm>
          <a:solidFill>
            <a:schemeClr val="bg1">
              <a:lumMod val="95000"/>
            </a:schemeClr>
          </a:solidFill>
          <a:ln>
            <a:noFill/>
          </a:ln>
        </p:spPr>
        <p:txBody>
          <a:bodyPr lIns="144000" tIns="180000" rIns="144000"/>
          <a:lstStyle>
            <a:lvl2pPr marL="294084" indent="-294084">
              <a:defRPr/>
            </a:lvl2pPr>
            <a:lvl3pPr marL="510778" indent="-216694">
              <a:defRPr/>
            </a:lvl3pPr>
            <a:lvl4pPr marL="727472" indent="-216694">
              <a:defRPr/>
            </a:lvl4pPr>
          </a:lstStyle>
          <a:p>
            <a:pPr lvl="0"/>
            <a:r>
              <a:rPr lang="en-US" noProof="0"/>
              <a:t>Click to edit Master text styles</a:t>
            </a:r>
          </a:p>
          <a:p>
            <a:pPr lvl="1"/>
            <a:r>
              <a:rPr lang="en-US" noProof="0"/>
              <a:t>Second level</a:t>
            </a:r>
          </a:p>
          <a:p>
            <a:pPr lvl="2"/>
            <a:r>
              <a:rPr lang="en-US" noProof="0"/>
              <a:t>Third level</a:t>
            </a:r>
          </a:p>
        </p:txBody>
      </p:sp>
      <p:sp>
        <p:nvSpPr>
          <p:cNvPr id="24" name="Subheading 1">
            <a:extLst>
              <a:ext uri="{FF2B5EF4-FFF2-40B4-BE49-F238E27FC236}">
                <a16:creationId xmlns:a16="http://schemas.microsoft.com/office/drawing/2014/main" id="{D9623594-7782-49B4-81AA-E10D1B0E53C2}"/>
              </a:ext>
            </a:extLst>
          </p:cNvPr>
          <p:cNvSpPr>
            <a:spLocks noGrp="1"/>
          </p:cNvSpPr>
          <p:nvPr>
            <p:ph type="body" sz="quarter" idx="38" hasCustomPrompt="1"/>
          </p:nvPr>
        </p:nvSpPr>
        <p:spPr>
          <a:xfrm>
            <a:off x="635894" y="1728789"/>
            <a:ext cx="2427486" cy="719137"/>
          </a:xfrm>
        </p:spPr>
        <p:txBody>
          <a:bodyPr anchor="ctr"/>
          <a:lstStyle>
            <a:lvl1pPr algn="ctr">
              <a:defRPr>
                <a:solidFill>
                  <a:schemeClr val="accent1"/>
                </a:solidFill>
                <a:latin typeface="Montserrat Medium" panose="00000600000000000000" pitchFamily="50" charset="0"/>
                <a:cs typeface="Arial" panose="020B0604020202020204" pitchFamily="34" charset="0"/>
              </a:defRPr>
            </a:lvl1pPr>
          </a:lstStyle>
          <a:p>
            <a:pPr lvl="0"/>
            <a:r>
              <a:rPr lang="en-US"/>
              <a:t>Section 1 title</a:t>
            </a:r>
            <a:endParaRPr lang="en-AU"/>
          </a:p>
        </p:txBody>
      </p:sp>
      <p:grpSp>
        <p:nvGrpSpPr>
          <p:cNvPr id="9" name="Sub heading decorative border 1">
            <a:extLst>
              <a:ext uri="{FF2B5EF4-FFF2-40B4-BE49-F238E27FC236}">
                <a16:creationId xmlns:a16="http://schemas.microsoft.com/office/drawing/2014/main" id="{8A5595A7-E934-496E-8D83-96AB742ECB73}"/>
              </a:ext>
              <a:ext uri="{C183D7F6-B498-43B3-948B-1728B52AA6E4}">
                <adec:decorative xmlns:adec="http://schemas.microsoft.com/office/drawing/2017/decorative" val="1"/>
              </a:ext>
            </a:extLst>
          </p:cNvPr>
          <p:cNvGrpSpPr/>
          <p:nvPr/>
        </p:nvGrpSpPr>
        <p:grpSpPr>
          <a:xfrm>
            <a:off x="645587" y="1656001"/>
            <a:ext cx="2417356" cy="832813"/>
            <a:chOff x="794568" y="1656000"/>
            <a:chExt cx="2975207" cy="832813"/>
          </a:xfrm>
        </p:grpSpPr>
        <p:sp>
          <p:nvSpPr>
            <p:cNvPr id="14" name="Sub heading bottom decorative border 1">
              <a:extLst>
                <a:ext uri="{FF2B5EF4-FFF2-40B4-BE49-F238E27FC236}">
                  <a16:creationId xmlns:a16="http://schemas.microsoft.com/office/drawing/2014/main" id="{567F4AE9-9C59-4A3C-9E27-EFC9EE499EB4}"/>
                </a:ext>
                <a:ext uri="{C183D7F6-B498-43B3-948B-1728B52AA6E4}">
                  <adec:decorative xmlns:adec="http://schemas.microsoft.com/office/drawing/2017/decorative" val="1"/>
                </a:ext>
              </a:extLst>
            </p:cNvPr>
            <p:cNvSpPr/>
            <p:nvPr/>
          </p:nvSpPr>
          <p:spPr>
            <a:xfrm>
              <a:off x="794568" y="2344813"/>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noProof="0" dirty="0">
                <a:solidFill>
                  <a:schemeClr val="accent1"/>
                </a:solidFill>
                <a:latin typeface="Montserrat Medium" panose="00000600000000000000" pitchFamily="50" charset="0"/>
              </a:endParaRPr>
            </a:p>
          </p:txBody>
        </p:sp>
        <p:sp>
          <p:nvSpPr>
            <p:cNvPr id="15" name="Sub heading top decorative border 1">
              <a:extLst>
                <a:ext uri="{FF2B5EF4-FFF2-40B4-BE49-F238E27FC236}">
                  <a16:creationId xmlns:a16="http://schemas.microsoft.com/office/drawing/2014/main" id="{3DA09F5A-AF46-4646-A84F-35C1002AF73E}"/>
                </a:ext>
                <a:ext uri="{C183D7F6-B498-43B3-948B-1728B52AA6E4}">
                  <adec:decorative xmlns:adec="http://schemas.microsoft.com/office/drawing/2017/decorative" val="1"/>
                </a:ext>
              </a:extLst>
            </p:cNvPr>
            <p:cNvSpPr/>
            <p:nvPr/>
          </p:nvSpPr>
          <p:spPr>
            <a:xfrm flipH="1" flipV="1">
              <a:off x="794568" y="1656000"/>
              <a:ext cx="2975207"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noProof="0" dirty="0">
                <a:solidFill>
                  <a:schemeClr val="accent1"/>
                </a:solidFill>
                <a:latin typeface="Montserrat Medium" panose="00000600000000000000" pitchFamily="50" charset="0"/>
              </a:endParaRPr>
            </a:p>
          </p:txBody>
        </p:sp>
      </p:grpSp>
      <p:sp>
        <p:nvSpPr>
          <p:cNvPr id="5" name="Subtitle">
            <a:extLst>
              <a:ext uri="{FF2B5EF4-FFF2-40B4-BE49-F238E27FC236}">
                <a16:creationId xmlns:a16="http://schemas.microsoft.com/office/drawing/2014/main" id="{9C2BB107-6CD7-47EE-9C59-5345A7F63B02}"/>
              </a:ext>
            </a:extLst>
          </p:cNvPr>
          <p:cNvSpPr>
            <a:spLocks noGrp="1"/>
          </p:cNvSpPr>
          <p:nvPr>
            <p:ph type="body" sz="quarter" idx="32" hasCustomPrompt="1"/>
          </p:nvPr>
        </p:nvSpPr>
        <p:spPr>
          <a:xfrm>
            <a:off x="350838" y="1008000"/>
            <a:ext cx="9213354" cy="360000"/>
          </a:xfrm>
        </p:spPr>
        <p:txBody>
          <a:bodyPr/>
          <a:lstStyle>
            <a:lvl1pPr marL="0" indent="0">
              <a:buNone/>
              <a:defRPr b="1">
                <a:solidFill>
                  <a:schemeClr val="tx1">
                    <a:lumMod val="65000"/>
                    <a:lumOff val="35000"/>
                  </a:schemeClr>
                </a:solidFill>
              </a:defRPr>
            </a:lvl1pPr>
            <a:lvl2pPr marL="216694" indent="0">
              <a:buNone/>
              <a:defRPr/>
            </a:lvl2pPr>
            <a:lvl3pPr marL="441127" indent="0">
              <a:buNone/>
              <a:defRPr/>
            </a:lvl3pPr>
            <a:lvl4pPr marL="657820" indent="0">
              <a:buNone/>
              <a:defRPr/>
            </a:lvl4pPr>
            <a:lvl5pPr marL="874514" indent="0">
              <a:buNone/>
              <a:defRPr/>
            </a:lvl5pPr>
          </a:lstStyle>
          <a:p>
            <a:pPr lvl="0"/>
            <a:r>
              <a:rPr lang="en-AU" noProof="0"/>
              <a:t>Subtitle</a:t>
            </a:r>
          </a:p>
        </p:txBody>
      </p:sp>
      <p:sp>
        <p:nvSpPr>
          <p:cNvPr id="2" name="Title">
            <a:extLst>
              <a:ext uri="{FF2B5EF4-FFF2-40B4-BE49-F238E27FC236}">
                <a16:creationId xmlns:a16="http://schemas.microsoft.com/office/drawing/2014/main" id="{5FC626A5-4FF6-42BD-858A-AE4B2C23A6BC}"/>
              </a:ext>
            </a:extLst>
          </p:cNvPr>
          <p:cNvSpPr>
            <a:spLocks noGrp="1"/>
          </p:cNvSpPr>
          <p:nvPr>
            <p:ph type="title" hasCustomPrompt="1"/>
          </p:nvPr>
        </p:nvSpPr>
        <p:spPr>
          <a:xfrm>
            <a:off x="351000" y="432000"/>
            <a:ext cx="9213750" cy="432000"/>
          </a:xfrm>
          <a:prstGeom prst="rect">
            <a:avLst/>
          </a:prstGeom>
        </p:spPr>
        <p:txBody>
          <a:bodyPr/>
          <a:lstStyle>
            <a:lvl1pPr>
              <a:defRPr>
                <a:solidFill>
                  <a:schemeClr val="accent1"/>
                </a:solidFill>
              </a:defRPr>
            </a:lvl1pPr>
          </a:lstStyle>
          <a:p>
            <a:r>
              <a:rPr lang="en-AU"/>
              <a:t>Title with a three process flow</a:t>
            </a:r>
            <a:endParaRPr lang="en-AU" noProof="0"/>
          </a:p>
        </p:txBody>
      </p:sp>
    </p:spTree>
    <p:extLst>
      <p:ext uri="{BB962C8B-B14F-4D97-AF65-F5344CB8AC3E}">
        <p14:creationId xmlns:p14="http://schemas.microsoft.com/office/powerpoint/2010/main" val="3657077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hree bullets with images">
    <p:spTree>
      <p:nvGrpSpPr>
        <p:cNvPr id="1" name=""/>
        <p:cNvGrpSpPr/>
        <p:nvPr/>
      </p:nvGrpSpPr>
      <p:grpSpPr>
        <a:xfrm>
          <a:off x="0" y="0"/>
          <a:ext cx="0" cy="0"/>
          <a:chOff x="0" y="0"/>
          <a:chExt cx="0" cy="0"/>
        </a:xfrm>
      </p:grpSpPr>
      <p:sp>
        <p:nvSpPr>
          <p:cNvPr id="4" name="Slide Number Placeholder">
            <a:extLst>
              <a:ext uri="{FF2B5EF4-FFF2-40B4-BE49-F238E27FC236}">
                <a16:creationId xmlns:a16="http://schemas.microsoft.com/office/drawing/2014/main" id="{E701ADAC-8A4B-40CA-AEB8-A2084A84A7B9}"/>
              </a:ext>
            </a:extLst>
          </p:cNvPr>
          <p:cNvSpPr>
            <a:spLocks noGrp="1"/>
          </p:cNvSpPr>
          <p:nvPr>
            <p:ph type="sldNum" sz="quarter" idx="46"/>
          </p:nvPr>
        </p:nvSpPr>
        <p:spPr/>
        <p:txBody>
          <a:bodyPr/>
          <a:lstStyle/>
          <a:p>
            <a:fld id="{A90943C4-0022-4CA6-8B1F-41694FBEBEC6}" type="slidenum">
              <a:rPr lang="en-AU" smtClean="0"/>
              <a:t>‹#›</a:t>
            </a:fld>
            <a:endParaRPr lang="en-AU" dirty="0"/>
          </a:p>
        </p:txBody>
      </p:sp>
      <p:sp>
        <p:nvSpPr>
          <p:cNvPr id="14" name="Text Placeholder 3">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6054709" y="4458350"/>
            <a:ext cx="1608750" cy="1746568"/>
          </a:xfrm>
        </p:spPr>
        <p:txBody>
          <a:bodyPr>
            <a:normAutofit/>
          </a:bodyPr>
          <a:lstStyle>
            <a:lvl1pPr marL="0" marR="0" indent="0" algn="ctr" defTabSz="742950" rtl="0" eaLnBrk="1" fontAlgn="auto" latinLnBrk="0" hangingPunct="1">
              <a:lnSpc>
                <a:spcPct val="110000"/>
              </a:lnSpc>
              <a:spcBef>
                <a:spcPts val="244"/>
              </a:spcBef>
              <a:spcAft>
                <a:spcPts val="244"/>
              </a:spcAft>
              <a:buClr>
                <a:schemeClr val="accent3"/>
              </a:buClr>
              <a:buSzTx/>
              <a:buFont typeface="Calibri" panose="020F0502020204030204" pitchFamily="34" charset="0"/>
              <a:buNone/>
              <a:tabLst/>
              <a:defRPr sz="1300">
                <a:solidFill>
                  <a:schemeClr val="tx1">
                    <a:lumMod val="75000"/>
                    <a:lumOff val="25000"/>
                  </a:schemeClr>
                </a:solidFill>
              </a:defRPr>
            </a:lvl1pPr>
            <a:lvl2pPr marL="292795" indent="-224433" algn="ctr">
              <a:spcBef>
                <a:spcPts val="244"/>
              </a:spcBef>
              <a:spcAft>
                <a:spcPts val="244"/>
              </a:spcAft>
              <a:defRPr sz="1300"/>
            </a:lvl2pPr>
          </a:lstStyle>
          <a:p>
            <a:pPr lvl="0"/>
            <a:r>
              <a:rPr lang="en-AU" noProof="0"/>
              <a:t>Description</a:t>
            </a:r>
          </a:p>
          <a:p>
            <a:pPr lvl="1"/>
            <a:r>
              <a:rPr lang="en-AU" noProof="0"/>
              <a:t>Level 2</a:t>
            </a:r>
          </a:p>
        </p:txBody>
      </p:sp>
      <p:sp>
        <p:nvSpPr>
          <p:cNvPr id="13" name="Bullet 3">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6054709" y="3971432"/>
            <a:ext cx="1608750" cy="360000"/>
          </a:xfrm>
        </p:spPr>
        <p:txBody>
          <a:bodyPr anchor="ctr">
            <a:normAutofit/>
          </a:bodyPr>
          <a:lstStyle>
            <a:lvl1pPr marL="0" indent="0" algn="ctr">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3</a:t>
            </a:r>
          </a:p>
        </p:txBody>
      </p:sp>
      <p:sp>
        <p:nvSpPr>
          <p:cNvPr id="28" name="Picture Placeholder 3">
            <a:extLst>
              <a:ext uri="{FF2B5EF4-FFF2-40B4-BE49-F238E27FC236}">
                <a16:creationId xmlns:a16="http://schemas.microsoft.com/office/drawing/2014/main" id="{D8AAEDD2-28E3-4C8A-B12B-E3057E04972A}"/>
              </a:ext>
            </a:extLst>
          </p:cNvPr>
          <p:cNvSpPr>
            <a:spLocks noGrp="1" noChangeAspect="1"/>
          </p:cNvSpPr>
          <p:nvPr>
            <p:ph type="pic" sz="quarter" idx="58" hasCustomPrompt="1"/>
          </p:nvPr>
        </p:nvSpPr>
        <p:spPr>
          <a:xfrm>
            <a:off x="6245151" y="2051959"/>
            <a:ext cx="1227866" cy="1512000"/>
          </a:xfrm>
          <a:solidFill>
            <a:schemeClr val="accent1"/>
          </a:solidFill>
        </p:spPr>
        <p:txBody>
          <a:bodyPr/>
          <a:lstStyle>
            <a:lvl1pPr algn="ctr">
              <a:defRPr sz="975">
                <a:solidFill>
                  <a:schemeClr val="bg1"/>
                </a:solidFill>
              </a:defRPr>
            </a:lvl1pPr>
          </a:lstStyle>
          <a:p>
            <a:r>
              <a:rPr lang="en-AU" dirty="0"/>
              <a:t>Click to add picture or select box to insert icon.</a:t>
            </a:r>
          </a:p>
        </p:txBody>
      </p:sp>
      <p:sp>
        <p:nvSpPr>
          <p:cNvPr id="12" name="Text Placeholder 2">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4153419" y="4458350"/>
            <a:ext cx="1608750" cy="1746568"/>
          </a:xfrm>
        </p:spPr>
        <p:txBody>
          <a:bodyPr>
            <a:normAutofit/>
          </a:bodyPr>
          <a:lstStyle>
            <a:lvl1pPr marL="0" marR="0" indent="0" algn="ctr" defTabSz="742950" rtl="0" eaLnBrk="1" fontAlgn="auto" latinLnBrk="0" hangingPunct="1">
              <a:lnSpc>
                <a:spcPct val="110000"/>
              </a:lnSpc>
              <a:spcBef>
                <a:spcPts val="244"/>
              </a:spcBef>
              <a:spcAft>
                <a:spcPts val="244"/>
              </a:spcAft>
              <a:buClr>
                <a:schemeClr val="accent3"/>
              </a:buClr>
              <a:buSzTx/>
              <a:buFont typeface="Calibri" panose="020F0502020204030204" pitchFamily="34" charset="0"/>
              <a:buNone/>
              <a:tabLst/>
              <a:defRPr sz="1300">
                <a:solidFill>
                  <a:schemeClr val="tx1">
                    <a:lumMod val="75000"/>
                    <a:lumOff val="25000"/>
                  </a:schemeClr>
                </a:solidFill>
              </a:defRPr>
            </a:lvl1pPr>
            <a:lvl2pPr marL="292795" indent="-224433" algn="ctr">
              <a:spcBef>
                <a:spcPts val="244"/>
              </a:spcBef>
              <a:spcAft>
                <a:spcPts val="244"/>
              </a:spcAft>
              <a:defRPr sz="1300"/>
            </a:lvl2pPr>
          </a:lstStyle>
          <a:p>
            <a:pPr lvl="0"/>
            <a:r>
              <a:rPr lang="en-AU" noProof="0"/>
              <a:t>Description</a:t>
            </a:r>
          </a:p>
          <a:p>
            <a:pPr lvl="1"/>
            <a:r>
              <a:rPr lang="en-AU" noProof="0"/>
              <a:t>Level 2</a:t>
            </a:r>
          </a:p>
        </p:txBody>
      </p:sp>
      <p:sp>
        <p:nvSpPr>
          <p:cNvPr id="11" name="Bullet 2">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4153419" y="3971432"/>
            <a:ext cx="1608750" cy="360000"/>
          </a:xfrm>
        </p:spPr>
        <p:txBody>
          <a:bodyPr anchor="ctr">
            <a:normAutofit/>
          </a:bodyPr>
          <a:lstStyle>
            <a:lvl1pPr marL="0" indent="0" algn="ctr">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2</a:t>
            </a:r>
          </a:p>
        </p:txBody>
      </p:sp>
      <p:sp>
        <p:nvSpPr>
          <p:cNvPr id="27" name="Picture Placeholder 2">
            <a:extLst>
              <a:ext uri="{FF2B5EF4-FFF2-40B4-BE49-F238E27FC236}">
                <a16:creationId xmlns:a16="http://schemas.microsoft.com/office/drawing/2014/main" id="{70BDE459-3844-4F10-9808-84B4F2B3480C}"/>
              </a:ext>
              <a:ext uri="{C183D7F6-B498-43B3-948B-1728B52AA6E4}">
                <adec:decorative xmlns:adec="http://schemas.microsoft.com/office/drawing/2017/decorative" val="1"/>
              </a:ext>
            </a:extLst>
          </p:cNvPr>
          <p:cNvSpPr>
            <a:spLocks noGrp="1" noChangeAspect="1"/>
          </p:cNvSpPr>
          <p:nvPr>
            <p:ph type="pic" sz="quarter" idx="57" hasCustomPrompt="1"/>
          </p:nvPr>
        </p:nvSpPr>
        <p:spPr>
          <a:xfrm>
            <a:off x="4343861" y="2051959"/>
            <a:ext cx="1227866" cy="1512000"/>
          </a:xfrm>
          <a:solidFill>
            <a:schemeClr val="accent3"/>
          </a:solidFill>
        </p:spPr>
        <p:txBody>
          <a:bodyPr/>
          <a:lstStyle>
            <a:lvl1pPr algn="ctr">
              <a:defRPr sz="975">
                <a:solidFill>
                  <a:schemeClr val="bg1"/>
                </a:solidFill>
              </a:defRPr>
            </a:lvl1pPr>
          </a:lstStyle>
          <a:p>
            <a:r>
              <a:rPr lang="en-AU" dirty="0"/>
              <a:t>Click to add picture or select box to insert icon.</a:t>
            </a:r>
          </a:p>
        </p:txBody>
      </p:sp>
      <p:sp>
        <p:nvSpPr>
          <p:cNvPr id="10" name="Text Placeholder 1">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2252128" y="4458350"/>
            <a:ext cx="1608750" cy="1746568"/>
          </a:xfrm>
        </p:spPr>
        <p:txBody>
          <a:bodyPr>
            <a:normAutofit/>
          </a:bodyPr>
          <a:lstStyle>
            <a:lvl1pPr marL="0" indent="0" algn="ctr">
              <a:spcBef>
                <a:spcPts val="244"/>
              </a:spcBef>
              <a:spcAft>
                <a:spcPts val="244"/>
              </a:spcAft>
              <a:buNone/>
              <a:defRPr sz="1300">
                <a:solidFill>
                  <a:schemeClr val="tx1">
                    <a:lumMod val="75000"/>
                    <a:lumOff val="25000"/>
                  </a:schemeClr>
                </a:solidFill>
              </a:defRPr>
            </a:lvl1pPr>
            <a:lvl2pPr marL="292795" indent="-224433" algn="ctr">
              <a:spcBef>
                <a:spcPts val="244"/>
              </a:spcBef>
              <a:spcAft>
                <a:spcPts val="244"/>
              </a:spcAft>
              <a:defRPr sz="1300"/>
            </a:lvl2pPr>
          </a:lstStyle>
          <a:p>
            <a:pPr lvl="0"/>
            <a:r>
              <a:rPr lang="en-AU" noProof="0"/>
              <a:t>Description</a:t>
            </a:r>
          </a:p>
          <a:p>
            <a:pPr lvl="1"/>
            <a:r>
              <a:rPr lang="en-AU" noProof="0"/>
              <a:t>Level 2</a:t>
            </a:r>
          </a:p>
        </p:txBody>
      </p:sp>
      <p:sp>
        <p:nvSpPr>
          <p:cNvPr id="9" name="Bullet 1">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2252128" y="3971432"/>
            <a:ext cx="1608750" cy="360000"/>
          </a:xfrm>
        </p:spPr>
        <p:txBody>
          <a:bodyPr anchor="ctr">
            <a:normAutofit/>
          </a:bodyPr>
          <a:lstStyle>
            <a:lvl1pPr marL="0" indent="0" algn="ctr">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1</a:t>
            </a:r>
          </a:p>
        </p:txBody>
      </p:sp>
      <p:sp>
        <p:nvSpPr>
          <p:cNvPr id="26" name="Picture Placeholder 1">
            <a:extLst>
              <a:ext uri="{FF2B5EF4-FFF2-40B4-BE49-F238E27FC236}">
                <a16:creationId xmlns:a16="http://schemas.microsoft.com/office/drawing/2014/main" id="{F29622FA-0090-4D9E-B0B8-7836B1734C1A}"/>
              </a:ext>
              <a:ext uri="{C183D7F6-B498-43B3-948B-1728B52AA6E4}">
                <adec:decorative xmlns:adec="http://schemas.microsoft.com/office/drawing/2017/decorative" val="1"/>
              </a:ext>
            </a:extLst>
          </p:cNvPr>
          <p:cNvSpPr>
            <a:spLocks noGrp="1" noChangeAspect="1"/>
          </p:cNvSpPr>
          <p:nvPr>
            <p:ph type="pic" sz="quarter" idx="56" hasCustomPrompt="1"/>
          </p:nvPr>
        </p:nvSpPr>
        <p:spPr>
          <a:xfrm>
            <a:off x="2442570" y="2051959"/>
            <a:ext cx="1227866" cy="1512000"/>
          </a:xfrm>
          <a:solidFill>
            <a:schemeClr val="accent1"/>
          </a:solidFill>
        </p:spPr>
        <p:txBody>
          <a:bodyPr/>
          <a:lstStyle>
            <a:lvl1pPr algn="ctr">
              <a:defRPr sz="975">
                <a:solidFill>
                  <a:schemeClr val="bg1"/>
                </a:solidFill>
              </a:defRPr>
            </a:lvl1pPr>
          </a:lstStyle>
          <a:p>
            <a:r>
              <a:rPr lang="en-AU" dirty="0"/>
              <a:t>Click to add picture or select box to insert icon.</a:t>
            </a:r>
          </a:p>
        </p:txBody>
      </p:sp>
      <p:grpSp>
        <p:nvGrpSpPr>
          <p:cNvPr id="15" name="Image decorative border">
            <a:extLst>
              <a:ext uri="{FF2B5EF4-FFF2-40B4-BE49-F238E27FC236}">
                <a16:creationId xmlns:a16="http://schemas.microsoft.com/office/drawing/2014/main" id="{0DFB96B7-45A3-4381-89C2-4A31A565FF96}"/>
              </a:ext>
              <a:ext uri="{C183D7F6-B498-43B3-948B-1728B52AA6E4}">
                <adec:decorative xmlns:adec="http://schemas.microsoft.com/office/drawing/2017/decorative" val="1"/>
              </a:ext>
            </a:extLst>
          </p:cNvPr>
          <p:cNvGrpSpPr/>
          <p:nvPr/>
        </p:nvGrpSpPr>
        <p:grpSpPr>
          <a:xfrm>
            <a:off x="2310628" y="1842426"/>
            <a:ext cx="5294331" cy="1931069"/>
            <a:chOff x="2843850" y="1842425"/>
            <a:chExt cx="1836000" cy="1931069"/>
          </a:xfrm>
        </p:grpSpPr>
        <p:sp>
          <p:nvSpPr>
            <p:cNvPr id="16" name="Image bottom decorative border">
              <a:extLst>
                <a:ext uri="{FF2B5EF4-FFF2-40B4-BE49-F238E27FC236}">
                  <a16:creationId xmlns:a16="http://schemas.microsoft.com/office/drawing/2014/main" id="{57C639D3-D14E-4739-A805-8BD1EE3723AB}"/>
                </a:ext>
              </a:extLst>
            </p:cNvPr>
            <p:cNvSpPr/>
            <p:nvPr/>
          </p:nvSpPr>
          <p:spPr>
            <a:xfrm>
              <a:off x="284385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17" name="Image top decorative border">
              <a:extLst>
                <a:ext uri="{FF2B5EF4-FFF2-40B4-BE49-F238E27FC236}">
                  <a16:creationId xmlns:a16="http://schemas.microsoft.com/office/drawing/2014/main" id="{3552379E-CA58-42E4-929B-E0CDE195CFB4}"/>
                </a:ext>
              </a:extLst>
            </p:cNvPr>
            <p:cNvSpPr/>
            <p:nvPr/>
          </p:nvSpPr>
          <p:spPr>
            <a:xfrm flipV="1">
              <a:off x="2843850" y="1842425"/>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grpSp>
      <p:sp>
        <p:nvSpPr>
          <p:cNvPr id="22" name="Subtitle">
            <a:extLst>
              <a:ext uri="{FF2B5EF4-FFF2-40B4-BE49-F238E27FC236}">
                <a16:creationId xmlns:a16="http://schemas.microsoft.com/office/drawing/2014/main" id="{AE3E6576-B268-4232-858E-037F3AFA53D0}"/>
              </a:ext>
            </a:extLst>
          </p:cNvPr>
          <p:cNvSpPr>
            <a:spLocks noGrp="1"/>
          </p:cNvSpPr>
          <p:nvPr>
            <p:ph type="body" sz="quarter" idx="32" hasCustomPrompt="1"/>
          </p:nvPr>
        </p:nvSpPr>
        <p:spPr>
          <a:xfrm>
            <a:off x="350838" y="1008000"/>
            <a:ext cx="9213354" cy="636487"/>
          </a:xfrm>
        </p:spPr>
        <p:txBody>
          <a:bodyPr>
            <a:normAutofit/>
          </a:bodyPr>
          <a:lstStyle>
            <a:lvl1pPr marL="0" indent="0">
              <a:buNone/>
              <a:defRPr b="1">
                <a:solidFill>
                  <a:schemeClr val="tx1">
                    <a:lumMod val="65000"/>
                    <a:lumOff val="35000"/>
                  </a:schemeClr>
                </a:solidFill>
              </a:defRPr>
            </a:lvl1pPr>
            <a:lvl2pPr marL="216694" indent="0">
              <a:buNone/>
              <a:defRPr/>
            </a:lvl2pPr>
            <a:lvl3pPr marL="441127" indent="0">
              <a:buNone/>
              <a:defRPr/>
            </a:lvl3pPr>
            <a:lvl4pPr marL="657820" indent="0">
              <a:buNone/>
              <a:defRPr/>
            </a:lvl4pPr>
            <a:lvl5pPr marL="874514" indent="0">
              <a:buNone/>
              <a:defRPr/>
            </a:lvl5pPr>
          </a:lstStyle>
          <a:p>
            <a:pPr lvl="0"/>
            <a:r>
              <a:rPr lang="en-AU" noProof="0"/>
              <a:t>Subtitle</a:t>
            </a:r>
          </a:p>
        </p:txBody>
      </p:sp>
      <p:sp>
        <p:nvSpPr>
          <p:cNvPr id="2" name="Title">
            <a:extLst>
              <a:ext uri="{FF2B5EF4-FFF2-40B4-BE49-F238E27FC236}">
                <a16:creationId xmlns:a16="http://schemas.microsoft.com/office/drawing/2014/main" id="{5FC626A5-4FF6-42BD-858A-AE4B2C23A6BC}"/>
              </a:ext>
            </a:extLst>
          </p:cNvPr>
          <p:cNvSpPr>
            <a:spLocks noGrp="1"/>
          </p:cNvSpPr>
          <p:nvPr>
            <p:ph type="title" hasCustomPrompt="1"/>
          </p:nvPr>
        </p:nvSpPr>
        <p:spPr>
          <a:xfrm>
            <a:off x="351000" y="432000"/>
            <a:ext cx="9213750" cy="432000"/>
          </a:xfrm>
          <a:prstGeom prst="rect">
            <a:avLst/>
          </a:prstGeom>
        </p:spPr>
        <p:txBody>
          <a:bodyPr/>
          <a:lstStyle>
            <a:lvl1pPr>
              <a:defRPr>
                <a:solidFill>
                  <a:schemeClr val="accent1"/>
                </a:solidFill>
              </a:defRPr>
            </a:lvl1pPr>
          </a:lstStyle>
          <a:p>
            <a:r>
              <a:rPr lang="en-AU"/>
              <a:t>Three bullets with images</a:t>
            </a:r>
            <a:endParaRPr lang="en-AU" noProof="0"/>
          </a:p>
        </p:txBody>
      </p:sp>
    </p:spTree>
    <p:extLst>
      <p:ext uri="{BB962C8B-B14F-4D97-AF65-F5344CB8AC3E}">
        <p14:creationId xmlns:p14="http://schemas.microsoft.com/office/powerpoint/2010/main" val="3058422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hree bullets with images &amp; large image">
    <p:spTree>
      <p:nvGrpSpPr>
        <p:cNvPr id="1" name=""/>
        <p:cNvGrpSpPr/>
        <p:nvPr/>
      </p:nvGrpSpPr>
      <p:grpSpPr>
        <a:xfrm>
          <a:off x="0" y="0"/>
          <a:ext cx="0" cy="0"/>
          <a:chOff x="0" y="0"/>
          <a:chExt cx="0" cy="0"/>
        </a:xfrm>
      </p:grpSpPr>
      <p:sp>
        <p:nvSpPr>
          <p:cNvPr id="4" name="Slide Number Placeholder">
            <a:extLst>
              <a:ext uri="{FF2B5EF4-FFF2-40B4-BE49-F238E27FC236}">
                <a16:creationId xmlns:a16="http://schemas.microsoft.com/office/drawing/2014/main" id="{07C78E83-DCF0-414F-9809-11621A5DA026}"/>
              </a:ext>
            </a:extLst>
          </p:cNvPr>
          <p:cNvSpPr>
            <a:spLocks noGrp="1"/>
          </p:cNvSpPr>
          <p:nvPr>
            <p:ph type="sldNum" sz="quarter" idx="55"/>
          </p:nvPr>
        </p:nvSpPr>
        <p:spPr/>
        <p:txBody>
          <a:bodyPr/>
          <a:lstStyle/>
          <a:p>
            <a:fld id="{A90943C4-0022-4CA6-8B1F-41694FBEBEC6}" type="slidenum">
              <a:rPr lang="en-AU" smtClean="0"/>
              <a:t>‹#›</a:t>
            </a:fld>
            <a:endParaRPr lang="en-AU" dirty="0"/>
          </a:p>
        </p:txBody>
      </p:sp>
      <p:sp>
        <p:nvSpPr>
          <p:cNvPr id="16" name="Text Placeholder 3">
            <a:extLst>
              <a:ext uri="{FF2B5EF4-FFF2-40B4-BE49-F238E27FC236}">
                <a16:creationId xmlns:a16="http://schemas.microsoft.com/office/drawing/2014/main" id="{BFA4D6B2-D388-4538-A77C-689D93EDB695}"/>
              </a:ext>
            </a:extLst>
          </p:cNvPr>
          <p:cNvSpPr>
            <a:spLocks noGrp="1"/>
          </p:cNvSpPr>
          <p:nvPr>
            <p:ph type="body" sz="quarter" idx="40" hasCustomPrompt="1"/>
          </p:nvPr>
        </p:nvSpPr>
        <p:spPr>
          <a:xfrm>
            <a:off x="7948012" y="4448517"/>
            <a:ext cx="1608750" cy="1712582"/>
          </a:xfrm>
        </p:spPr>
        <p:txBody>
          <a:bodyPr>
            <a:normAutofit/>
          </a:bodyPr>
          <a:lstStyle>
            <a:lvl1pPr marL="0" indent="0" algn="ctr">
              <a:spcBef>
                <a:spcPts val="244"/>
              </a:spcBef>
              <a:spcAft>
                <a:spcPts val="244"/>
              </a:spcAft>
              <a:buNone/>
              <a:defRPr sz="1300">
                <a:solidFill>
                  <a:schemeClr val="tx1">
                    <a:lumMod val="75000"/>
                    <a:lumOff val="25000"/>
                  </a:schemeClr>
                </a:solidFill>
              </a:defRPr>
            </a:lvl1pPr>
            <a:lvl2pPr marL="292795" indent="-224433" algn="ctr">
              <a:spcBef>
                <a:spcPts val="244"/>
              </a:spcBef>
              <a:spcAft>
                <a:spcPts val="244"/>
              </a:spcAft>
              <a:defRPr sz="1300"/>
            </a:lvl2pPr>
          </a:lstStyle>
          <a:p>
            <a:pPr lvl="0"/>
            <a:r>
              <a:rPr lang="en-AU" noProof="0"/>
              <a:t>Description</a:t>
            </a:r>
          </a:p>
          <a:p>
            <a:pPr lvl="1"/>
            <a:r>
              <a:rPr lang="en-AU" noProof="0"/>
              <a:t>Level 2</a:t>
            </a:r>
          </a:p>
        </p:txBody>
      </p:sp>
      <p:sp>
        <p:nvSpPr>
          <p:cNvPr id="15" name="Bullet 3">
            <a:extLst>
              <a:ext uri="{FF2B5EF4-FFF2-40B4-BE49-F238E27FC236}">
                <a16:creationId xmlns:a16="http://schemas.microsoft.com/office/drawing/2014/main" id="{B95692FA-0FC8-4EBA-8C23-6F85A921DB49}"/>
              </a:ext>
            </a:extLst>
          </p:cNvPr>
          <p:cNvSpPr>
            <a:spLocks noGrp="1"/>
          </p:cNvSpPr>
          <p:nvPr>
            <p:ph type="body" sz="quarter" idx="39" hasCustomPrompt="1"/>
          </p:nvPr>
        </p:nvSpPr>
        <p:spPr>
          <a:xfrm>
            <a:off x="7948012" y="3971432"/>
            <a:ext cx="1608750" cy="360000"/>
          </a:xfrm>
        </p:spPr>
        <p:txBody>
          <a:bodyPr anchor="ctr">
            <a:normAutofit/>
          </a:bodyPr>
          <a:lstStyle>
            <a:lvl1pPr marL="0" indent="0" algn="ctr">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3</a:t>
            </a:r>
          </a:p>
        </p:txBody>
      </p:sp>
      <p:sp>
        <p:nvSpPr>
          <p:cNvPr id="29" name="Image bottom decorative border 4">
            <a:extLst>
              <a:ext uri="{FF2B5EF4-FFF2-40B4-BE49-F238E27FC236}">
                <a16:creationId xmlns:a16="http://schemas.microsoft.com/office/drawing/2014/main" id="{612097E6-9559-4AEF-968E-6C2F89163D7B}"/>
              </a:ext>
              <a:ext uri="{C183D7F6-B498-43B3-948B-1728B52AA6E4}">
                <adec:decorative xmlns:adec="http://schemas.microsoft.com/office/drawing/2017/decorative" val="1"/>
              </a:ext>
            </a:extLst>
          </p:cNvPr>
          <p:cNvSpPr/>
          <p:nvPr/>
        </p:nvSpPr>
        <p:spPr>
          <a:xfrm>
            <a:off x="8006512" y="3629494"/>
            <a:ext cx="149175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45" name="Picture Placeholder 4">
            <a:extLst>
              <a:ext uri="{FF2B5EF4-FFF2-40B4-BE49-F238E27FC236}">
                <a16:creationId xmlns:a16="http://schemas.microsoft.com/office/drawing/2014/main" id="{1AB3941D-76A5-411B-B335-481A5BDD2F8B}"/>
              </a:ext>
            </a:extLst>
          </p:cNvPr>
          <p:cNvSpPr>
            <a:spLocks noGrp="1"/>
          </p:cNvSpPr>
          <p:nvPr>
            <p:ph type="pic" sz="quarter" idx="58" hasCustomPrompt="1"/>
          </p:nvPr>
        </p:nvSpPr>
        <p:spPr>
          <a:xfrm>
            <a:off x="8135537" y="1994653"/>
            <a:ext cx="1228500" cy="1512000"/>
          </a:xfrm>
          <a:solidFill>
            <a:schemeClr val="accent1"/>
          </a:solidFill>
        </p:spPr>
        <p:txBody>
          <a:bodyPr/>
          <a:lstStyle>
            <a:lvl1pPr algn="ctr">
              <a:defRPr sz="975">
                <a:solidFill>
                  <a:schemeClr val="bg1"/>
                </a:solidFill>
              </a:defRPr>
            </a:lvl1pPr>
          </a:lstStyle>
          <a:p>
            <a:r>
              <a:rPr lang="en-AU" dirty="0"/>
              <a:t>Click to add picture or select box to insert icon.</a:t>
            </a:r>
          </a:p>
        </p:txBody>
      </p:sp>
      <p:sp>
        <p:nvSpPr>
          <p:cNvPr id="14" name="Text Placeholder 2">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5663263" y="4448517"/>
            <a:ext cx="1608750" cy="1712582"/>
          </a:xfrm>
        </p:spPr>
        <p:txBody>
          <a:bodyPr>
            <a:normAutofit/>
          </a:bodyPr>
          <a:lstStyle>
            <a:lvl1pPr marL="0" indent="0" algn="ctr">
              <a:spcBef>
                <a:spcPts val="244"/>
              </a:spcBef>
              <a:spcAft>
                <a:spcPts val="244"/>
              </a:spcAft>
              <a:buNone/>
              <a:defRPr sz="1300">
                <a:solidFill>
                  <a:schemeClr val="tx1">
                    <a:lumMod val="75000"/>
                    <a:lumOff val="25000"/>
                  </a:schemeClr>
                </a:solidFill>
              </a:defRPr>
            </a:lvl1pPr>
            <a:lvl2pPr marL="292795" indent="-224433" algn="ctr">
              <a:spcBef>
                <a:spcPts val="244"/>
              </a:spcBef>
              <a:spcAft>
                <a:spcPts val="244"/>
              </a:spcAft>
              <a:defRPr sz="1300"/>
            </a:lvl2pPr>
          </a:lstStyle>
          <a:p>
            <a:pPr lvl="0"/>
            <a:r>
              <a:rPr lang="en-AU" noProof="0"/>
              <a:t>Description</a:t>
            </a:r>
          </a:p>
          <a:p>
            <a:pPr lvl="1"/>
            <a:r>
              <a:rPr lang="en-AU" noProof="0"/>
              <a:t>Level 2</a:t>
            </a:r>
          </a:p>
        </p:txBody>
      </p:sp>
      <p:sp>
        <p:nvSpPr>
          <p:cNvPr id="13" name="Bullet 2">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5663263" y="3971432"/>
            <a:ext cx="1608750" cy="360000"/>
          </a:xfrm>
        </p:spPr>
        <p:txBody>
          <a:bodyPr anchor="ctr">
            <a:normAutofit/>
          </a:bodyPr>
          <a:lstStyle>
            <a:lvl1pPr marL="0" indent="0" algn="ctr">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2</a:t>
            </a:r>
          </a:p>
        </p:txBody>
      </p:sp>
      <p:sp>
        <p:nvSpPr>
          <p:cNvPr id="28" name="Image bottom decorative border 3">
            <a:extLst>
              <a:ext uri="{FF2B5EF4-FFF2-40B4-BE49-F238E27FC236}">
                <a16:creationId xmlns:a16="http://schemas.microsoft.com/office/drawing/2014/main" id="{043B620A-4118-4E00-9D79-5BD4C87DCEAB}"/>
              </a:ext>
              <a:ext uri="{C183D7F6-B498-43B3-948B-1728B52AA6E4}">
                <adec:decorative xmlns:adec="http://schemas.microsoft.com/office/drawing/2017/decorative" val="1"/>
              </a:ext>
            </a:extLst>
          </p:cNvPr>
          <p:cNvSpPr/>
          <p:nvPr/>
        </p:nvSpPr>
        <p:spPr>
          <a:xfrm>
            <a:off x="5721763" y="3629494"/>
            <a:ext cx="149175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44" name="Picture Placeholder 3">
            <a:extLst>
              <a:ext uri="{FF2B5EF4-FFF2-40B4-BE49-F238E27FC236}">
                <a16:creationId xmlns:a16="http://schemas.microsoft.com/office/drawing/2014/main" id="{D9469E67-C231-4B0A-BE3A-5902D8572ACE}"/>
              </a:ext>
            </a:extLst>
          </p:cNvPr>
          <p:cNvSpPr>
            <a:spLocks noGrp="1"/>
          </p:cNvSpPr>
          <p:nvPr>
            <p:ph type="pic" sz="quarter" idx="57" hasCustomPrompt="1"/>
          </p:nvPr>
        </p:nvSpPr>
        <p:spPr>
          <a:xfrm>
            <a:off x="5850788" y="1994653"/>
            <a:ext cx="1228500" cy="1512000"/>
          </a:xfrm>
          <a:solidFill>
            <a:schemeClr val="accent3"/>
          </a:solidFill>
        </p:spPr>
        <p:txBody>
          <a:bodyPr/>
          <a:lstStyle>
            <a:lvl1pPr algn="ctr">
              <a:defRPr sz="975">
                <a:solidFill>
                  <a:schemeClr val="bg1"/>
                </a:solidFill>
              </a:defRPr>
            </a:lvl1pPr>
          </a:lstStyle>
          <a:p>
            <a:r>
              <a:rPr lang="en-AU" dirty="0"/>
              <a:t>Click to add picture or select box to insert icon.</a:t>
            </a:r>
          </a:p>
        </p:txBody>
      </p:sp>
      <p:sp>
        <p:nvSpPr>
          <p:cNvPr id="39" name="Text Placeholder 1">
            <a:extLst>
              <a:ext uri="{FF2B5EF4-FFF2-40B4-BE49-F238E27FC236}">
                <a16:creationId xmlns:a16="http://schemas.microsoft.com/office/drawing/2014/main" id="{0157CEEA-E036-49AB-8342-006B6CD708ED}"/>
              </a:ext>
            </a:extLst>
          </p:cNvPr>
          <p:cNvSpPr>
            <a:spLocks noGrp="1"/>
          </p:cNvSpPr>
          <p:nvPr>
            <p:ph type="body" sz="quarter" idx="53" hasCustomPrompt="1"/>
          </p:nvPr>
        </p:nvSpPr>
        <p:spPr>
          <a:xfrm>
            <a:off x="3354544" y="4448517"/>
            <a:ext cx="1608750" cy="1712582"/>
          </a:xfrm>
        </p:spPr>
        <p:txBody>
          <a:bodyPr>
            <a:normAutofit/>
          </a:bodyPr>
          <a:lstStyle>
            <a:lvl1pPr marL="0" indent="0" algn="ctr">
              <a:spcBef>
                <a:spcPts val="244"/>
              </a:spcBef>
              <a:spcAft>
                <a:spcPts val="244"/>
              </a:spcAft>
              <a:buNone/>
              <a:defRPr sz="1300">
                <a:solidFill>
                  <a:schemeClr val="tx1">
                    <a:lumMod val="75000"/>
                    <a:lumOff val="25000"/>
                  </a:schemeClr>
                </a:solidFill>
              </a:defRPr>
            </a:lvl1pPr>
            <a:lvl2pPr marL="292795" indent="-224433" algn="ctr">
              <a:spcBef>
                <a:spcPts val="244"/>
              </a:spcBef>
              <a:spcAft>
                <a:spcPts val="244"/>
              </a:spcAft>
              <a:defRPr sz="1300"/>
            </a:lvl2pPr>
          </a:lstStyle>
          <a:p>
            <a:pPr lvl="0"/>
            <a:r>
              <a:rPr lang="en-AU" noProof="0"/>
              <a:t>Description</a:t>
            </a:r>
          </a:p>
          <a:p>
            <a:pPr lvl="1"/>
            <a:r>
              <a:rPr lang="en-AU" noProof="0"/>
              <a:t>Level 2</a:t>
            </a:r>
          </a:p>
        </p:txBody>
      </p:sp>
      <p:sp>
        <p:nvSpPr>
          <p:cNvPr id="38" name="Bullet 1">
            <a:extLst>
              <a:ext uri="{FF2B5EF4-FFF2-40B4-BE49-F238E27FC236}">
                <a16:creationId xmlns:a16="http://schemas.microsoft.com/office/drawing/2014/main" id="{EAC38FA7-D8B2-4346-BAB1-AD165D7FADB4}"/>
              </a:ext>
            </a:extLst>
          </p:cNvPr>
          <p:cNvSpPr>
            <a:spLocks noGrp="1"/>
          </p:cNvSpPr>
          <p:nvPr>
            <p:ph type="body" sz="quarter" idx="52" hasCustomPrompt="1"/>
          </p:nvPr>
        </p:nvSpPr>
        <p:spPr>
          <a:xfrm>
            <a:off x="3354544" y="3971432"/>
            <a:ext cx="1608750" cy="360000"/>
          </a:xfrm>
        </p:spPr>
        <p:txBody>
          <a:bodyPr anchor="ctr">
            <a:normAutofit/>
          </a:bodyPr>
          <a:lstStyle>
            <a:lvl1pPr marL="0" indent="0" algn="ctr">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1</a:t>
            </a:r>
          </a:p>
        </p:txBody>
      </p:sp>
      <p:sp>
        <p:nvSpPr>
          <p:cNvPr id="41" name="Image bottom decorative border 2">
            <a:extLst>
              <a:ext uri="{FF2B5EF4-FFF2-40B4-BE49-F238E27FC236}">
                <a16:creationId xmlns:a16="http://schemas.microsoft.com/office/drawing/2014/main" id="{E1A76487-85E1-4571-9FA6-6A08D3472DA4}"/>
              </a:ext>
              <a:ext uri="{C183D7F6-B498-43B3-948B-1728B52AA6E4}">
                <adec:decorative xmlns:adec="http://schemas.microsoft.com/office/drawing/2017/decorative" val="1"/>
              </a:ext>
            </a:extLst>
          </p:cNvPr>
          <p:cNvSpPr/>
          <p:nvPr/>
        </p:nvSpPr>
        <p:spPr>
          <a:xfrm>
            <a:off x="3413044" y="3629494"/>
            <a:ext cx="149175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43" name="Picture Placeholder 2">
            <a:extLst>
              <a:ext uri="{FF2B5EF4-FFF2-40B4-BE49-F238E27FC236}">
                <a16:creationId xmlns:a16="http://schemas.microsoft.com/office/drawing/2014/main" id="{9337E13C-CFC3-446A-972A-ED816B58E23E}"/>
              </a:ext>
            </a:extLst>
          </p:cNvPr>
          <p:cNvSpPr>
            <a:spLocks noGrp="1"/>
          </p:cNvSpPr>
          <p:nvPr>
            <p:ph type="pic" sz="quarter" idx="56" hasCustomPrompt="1"/>
          </p:nvPr>
        </p:nvSpPr>
        <p:spPr>
          <a:xfrm>
            <a:off x="3542069" y="1994653"/>
            <a:ext cx="1228500" cy="1512000"/>
          </a:xfrm>
          <a:solidFill>
            <a:schemeClr val="accent1"/>
          </a:solidFill>
        </p:spPr>
        <p:txBody>
          <a:bodyPr/>
          <a:lstStyle>
            <a:lvl1pPr algn="ctr">
              <a:defRPr sz="975">
                <a:solidFill>
                  <a:schemeClr val="bg1"/>
                </a:solidFill>
              </a:defRPr>
            </a:lvl1pPr>
          </a:lstStyle>
          <a:p>
            <a:r>
              <a:rPr lang="en-AU" dirty="0"/>
              <a:t>Click to add picture or select box to insert icon.</a:t>
            </a:r>
          </a:p>
        </p:txBody>
      </p:sp>
      <p:grpSp>
        <p:nvGrpSpPr>
          <p:cNvPr id="31" name="Image decorative border">
            <a:extLst>
              <a:ext uri="{FF2B5EF4-FFF2-40B4-BE49-F238E27FC236}">
                <a16:creationId xmlns:a16="http://schemas.microsoft.com/office/drawing/2014/main" id="{68D884E9-DCD7-4C4D-A12F-B2F0CC119415}"/>
              </a:ext>
              <a:ext uri="{C183D7F6-B498-43B3-948B-1728B52AA6E4}">
                <adec:decorative xmlns:adec="http://schemas.microsoft.com/office/drawing/2017/decorative" val="1"/>
              </a:ext>
            </a:extLst>
          </p:cNvPr>
          <p:cNvGrpSpPr/>
          <p:nvPr/>
        </p:nvGrpSpPr>
        <p:grpSpPr>
          <a:xfrm>
            <a:off x="263249" y="432150"/>
            <a:ext cx="2665881" cy="5844702"/>
            <a:chOff x="180000" y="291199"/>
            <a:chExt cx="4330700" cy="6009629"/>
          </a:xfrm>
        </p:grpSpPr>
        <p:sp>
          <p:nvSpPr>
            <p:cNvPr id="32" name="Image bottom decorative border 1">
              <a:extLst>
                <a:ext uri="{FF2B5EF4-FFF2-40B4-BE49-F238E27FC236}">
                  <a16:creationId xmlns:a16="http://schemas.microsoft.com/office/drawing/2014/main" id="{81AD451F-6B1D-4BD3-A779-E31E25F99831}"/>
                </a:ext>
                <a:ext uri="{C183D7F6-B498-43B3-948B-1728B52AA6E4}">
                  <adec:decorative xmlns:adec="http://schemas.microsoft.com/office/drawing/2017/decorative" val="1"/>
                </a:ext>
              </a:extLst>
            </p:cNvPr>
            <p:cNvSpPr/>
            <p:nvPr/>
          </p:nvSpPr>
          <p:spPr>
            <a:xfrm>
              <a:off x="180000" y="6118393"/>
              <a:ext cx="4330700" cy="182435"/>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37" name="Image top decorative border">
              <a:extLst>
                <a:ext uri="{FF2B5EF4-FFF2-40B4-BE49-F238E27FC236}">
                  <a16:creationId xmlns:a16="http://schemas.microsoft.com/office/drawing/2014/main" id="{BC42A6FF-587E-449F-9F88-36E4AC38786E}"/>
                </a:ext>
                <a:ext uri="{C183D7F6-B498-43B3-948B-1728B52AA6E4}">
                  <adec:decorative xmlns:adec="http://schemas.microsoft.com/office/drawing/2017/decorative" val="1"/>
                </a:ext>
              </a:extLst>
            </p:cNvPr>
            <p:cNvSpPr/>
            <p:nvPr/>
          </p:nvSpPr>
          <p:spPr>
            <a:xfrm flipV="1">
              <a:off x="180000" y="29119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grpSp>
      <p:sp>
        <p:nvSpPr>
          <p:cNvPr id="30" name="Picture Placeholder 1">
            <a:extLst>
              <a:ext uri="{FF2B5EF4-FFF2-40B4-BE49-F238E27FC236}">
                <a16:creationId xmlns:a16="http://schemas.microsoft.com/office/drawing/2014/main" id="{BAA5874C-8C78-4655-ABB9-C356B334E5B8}"/>
              </a:ext>
            </a:extLst>
          </p:cNvPr>
          <p:cNvSpPr>
            <a:spLocks noGrp="1"/>
          </p:cNvSpPr>
          <p:nvPr>
            <p:ph type="pic" sz="quarter" idx="13" hasCustomPrompt="1"/>
          </p:nvPr>
        </p:nvSpPr>
        <p:spPr>
          <a:xfrm>
            <a:off x="341005" y="530943"/>
            <a:ext cx="2510371" cy="5630157"/>
          </a:xfrm>
          <a:solidFill>
            <a:schemeClr val="bg1">
              <a:lumMod val="95000"/>
            </a:schemeClr>
          </a:solidFill>
        </p:spPr>
        <p:txBody>
          <a:bodyPr lIns="36000" tIns="360000" rIns="36000" bIns="0" anchor="t"/>
          <a:lstStyle>
            <a:lvl1pPr marL="0" indent="0" algn="ctr">
              <a:buNone/>
              <a:defRPr/>
            </a:lvl1pPr>
          </a:lstStyle>
          <a:p>
            <a:r>
              <a:rPr lang="en-AU" noProof="0" dirty="0"/>
              <a:t>Insert or Drag and Drop your Photo</a:t>
            </a:r>
          </a:p>
        </p:txBody>
      </p:sp>
      <p:sp>
        <p:nvSpPr>
          <p:cNvPr id="22" name="Subtitle">
            <a:extLst>
              <a:ext uri="{FF2B5EF4-FFF2-40B4-BE49-F238E27FC236}">
                <a16:creationId xmlns:a16="http://schemas.microsoft.com/office/drawing/2014/main" id="{AE3E6576-B268-4232-858E-037F3AFA53D0}"/>
              </a:ext>
            </a:extLst>
          </p:cNvPr>
          <p:cNvSpPr>
            <a:spLocks noGrp="1"/>
          </p:cNvSpPr>
          <p:nvPr>
            <p:ph type="body" sz="quarter" idx="32" hasCustomPrompt="1"/>
          </p:nvPr>
        </p:nvSpPr>
        <p:spPr>
          <a:xfrm>
            <a:off x="3355282" y="1008000"/>
            <a:ext cx="6208911" cy="360000"/>
          </a:xfrm>
        </p:spPr>
        <p:txBody>
          <a:bodyPr/>
          <a:lstStyle>
            <a:lvl1pPr marL="0" indent="0">
              <a:buNone/>
              <a:defRPr b="1">
                <a:solidFill>
                  <a:schemeClr val="tx1">
                    <a:lumMod val="65000"/>
                    <a:lumOff val="35000"/>
                  </a:schemeClr>
                </a:solidFill>
              </a:defRPr>
            </a:lvl1pPr>
            <a:lvl2pPr marL="216694" indent="0">
              <a:buNone/>
              <a:defRPr/>
            </a:lvl2pPr>
            <a:lvl3pPr marL="441127" indent="0">
              <a:buNone/>
              <a:defRPr/>
            </a:lvl3pPr>
            <a:lvl4pPr marL="657820" indent="0">
              <a:buNone/>
              <a:defRPr/>
            </a:lvl4pPr>
            <a:lvl5pPr marL="874514" indent="0">
              <a:buNone/>
              <a:defRPr/>
            </a:lvl5pPr>
          </a:lstStyle>
          <a:p>
            <a:pPr lvl="0"/>
            <a:r>
              <a:rPr lang="en-AU" noProof="0"/>
              <a:t>Subtitle</a:t>
            </a:r>
          </a:p>
        </p:txBody>
      </p:sp>
      <p:sp>
        <p:nvSpPr>
          <p:cNvPr id="2" name="Title">
            <a:extLst>
              <a:ext uri="{FF2B5EF4-FFF2-40B4-BE49-F238E27FC236}">
                <a16:creationId xmlns:a16="http://schemas.microsoft.com/office/drawing/2014/main" id="{5FC626A5-4FF6-42BD-858A-AE4B2C23A6BC}"/>
              </a:ext>
            </a:extLst>
          </p:cNvPr>
          <p:cNvSpPr>
            <a:spLocks noGrp="1"/>
          </p:cNvSpPr>
          <p:nvPr>
            <p:ph type="title" hasCustomPrompt="1"/>
          </p:nvPr>
        </p:nvSpPr>
        <p:spPr>
          <a:xfrm>
            <a:off x="3355259" y="432000"/>
            <a:ext cx="6209492" cy="432000"/>
          </a:xfrm>
          <a:prstGeom prst="rect">
            <a:avLst/>
          </a:prstGeom>
        </p:spPr>
        <p:txBody>
          <a:bodyPr/>
          <a:lstStyle>
            <a:lvl1pPr>
              <a:defRPr>
                <a:solidFill>
                  <a:schemeClr val="accent1"/>
                </a:solidFill>
              </a:defRPr>
            </a:lvl1pPr>
          </a:lstStyle>
          <a:p>
            <a:r>
              <a:rPr lang="en-AU"/>
              <a:t>3 bullets with a large image</a:t>
            </a:r>
            <a:endParaRPr lang="en-AU" noProof="0"/>
          </a:p>
        </p:txBody>
      </p:sp>
    </p:spTree>
    <p:extLst>
      <p:ext uri="{BB962C8B-B14F-4D97-AF65-F5344CB8AC3E}">
        <p14:creationId xmlns:p14="http://schemas.microsoft.com/office/powerpoint/2010/main" val="3335609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itle and 4 content">
    <p:spTree>
      <p:nvGrpSpPr>
        <p:cNvPr id="1" name=""/>
        <p:cNvGrpSpPr/>
        <p:nvPr/>
      </p:nvGrpSpPr>
      <p:grpSpPr>
        <a:xfrm>
          <a:off x="0" y="0"/>
          <a:ext cx="0" cy="0"/>
          <a:chOff x="0" y="0"/>
          <a:chExt cx="0" cy="0"/>
        </a:xfrm>
      </p:grpSpPr>
      <p:sp>
        <p:nvSpPr>
          <p:cNvPr id="18" name="Slide Number Placeholder">
            <a:extLst>
              <a:ext uri="{FF2B5EF4-FFF2-40B4-BE49-F238E27FC236}">
                <a16:creationId xmlns:a16="http://schemas.microsoft.com/office/drawing/2014/main" id="{ABEAA1B3-E723-4D66-BC74-E5B8F5066314}"/>
              </a:ext>
            </a:extLst>
          </p:cNvPr>
          <p:cNvSpPr>
            <a:spLocks noGrp="1"/>
          </p:cNvSpPr>
          <p:nvPr>
            <p:ph type="sldNum" sz="quarter" idx="20"/>
          </p:nvPr>
        </p:nvSpPr>
        <p:spPr/>
        <p:txBody>
          <a:bodyPr/>
          <a:lstStyle/>
          <a:p>
            <a:fld id="{A90943C4-0022-4CA6-8B1F-41694FBEBEC6}" type="slidenum">
              <a:rPr lang="en-AU" smtClean="0"/>
              <a:t>‹#›</a:t>
            </a:fld>
            <a:endParaRPr lang="en-AU" dirty="0"/>
          </a:p>
        </p:txBody>
      </p:sp>
      <p:sp>
        <p:nvSpPr>
          <p:cNvPr id="16" name="Content Placeholder 4">
            <a:extLst>
              <a:ext uri="{FF2B5EF4-FFF2-40B4-BE49-F238E27FC236}">
                <a16:creationId xmlns:a16="http://schemas.microsoft.com/office/drawing/2014/main" id="{18064824-58A4-4C8A-90EA-1B83FB54E525}"/>
              </a:ext>
            </a:extLst>
          </p:cNvPr>
          <p:cNvSpPr>
            <a:spLocks noGrp="1"/>
          </p:cNvSpPr>
          <p:nvPr>
            <p:ph sz="quarter" idx="18"/>
          </p:nvPr>
        </p:nvSpPr>
        <p:spPr>
          <a:xfrm>
            <a:off x="5109072" y="3867353"/>
            <a:ext cx="4446000" cy="22860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Content Placeholder 3">
            <a:extLst>
              <a:ext uri="{FF2B5EF4-FFF2-40B4-BE49-F238E27FC236}">
                <a16:creationId xmlns:a16="http://schemas.microsoft.com/office/drawing/2014/main" id="{9EAA7043-0F6E-4D00-AB83-BEC3885BC383}"/>
              </a:ext>
            </a:extLst>
          </p:cNvPr>
          <p:cNvSpPr>
            <a:spLocks noGrp="1"/>
          </p:cNvSpPr>
          <p:nvPr>
            <p:ph sz="quarter" idx="15"/>
          </p:nvPr>
        </p:nvSpPr>
        <p:spPr>
          <a:xfrm>
            <a:off x="350998" y="3871881"/>
            <a:ext cx="4446000" cy="2286000"/>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8" name="Content Placeholder 2">
            <a:extLst>
              <a:ext uri="{FF2B5EF4-FFF2-40B4-BE49-F238E27FC236}">
                <a16:creationId xmlns:a16="http://schemas.microsoft.com/office/drawing/2014/main" id="{FE8D80A7-1E5B-4312-8176-AFE9660CC4FF}"/>
              </a:ext>
            </a:extLst>
          </p:cNvPr>
          <p:cNvSpPr>
            <a:spLocks noGrp="1"/>
          </p:cNvSpPr>
          <p:nvPr>
            <p:ph sz="quarter" idx="13"/>
          </p:nvPr>
        </p:nvSpPr>
        <p:spPr>
          <a:xfrm>
            <a:off x="5108999" y="1277885"/>
            <a:ext cx="4446000" cy="2286000"/>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7" name="Content Placeholder 1">
            <a:extLst>
              <a:ext uri="{FF2B5EF4-FFF2-40B4-BE49-F238E27FC236}">
                <a16:creationId xmlns:a16="http://schemas.microsoft.com/office/drawing/2014/main" id="{227899FC-2D63-482E-9814-B50BCB49DF81}"/>
              </a:ext>
            </a:extLst>
          </p:cNvPr>
          <p:cNvSpPr>
            <a:spLocks noGrp="1"/>
          </p:cNvSpPr>
          <p:nvPr>
            <p:ph sz="quarter" idx="17"/>
          </p:nvPr>
        </p:nvSpPr>
        <p:spPr>
          <a:xfrm>
            <a:off x="344389" y="1277937"/>
            <a:ext cx="4446000" cy="22860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a:extLst>
              <a:ext uri="{FF2B5EF4-FFF2-40B4-BE49-F238E27FC236}">
                <a16:creationId xmlns:a16="http://schemas.microsoft.com/office/drawing/2014/main" id="{71B0DC08-53DD-42F1-8C38-C120F8C8A92D}"/>
              </a:ext>
            </a:extLst>
          </p:cNvPr>
          <p:cNvSpPr>
            <a:spLocks noGrp="1"/>
          </p:cNvSpPr>
          <p:nvPr>
            <p:ph type="title" hasCustomPrompt="1"/>
          </p:nvPr>
        </p:nvSpPr>
        <p:spPr>
          <a:xfrm>
            <a:off x="351000" y="432000"/>
            <a:ext cx="9213750" cy="432000"/>
          </a:xfrm>
          <a:prstGeom prst="rect">
            <a:avLst/>
          </a:prstGeom>
        </p:spPr>
        <p:txBody>
          <a:bodyPr/>
          <a:lstStyle>
            <a:lvl1pPr>
              <a:defRPr/>
            </a:lvl1pPr>
          </a:lstStyle>
          <a:p>
            <a:r>
              <a:rPr lang="en-AU"/>
              <a:t>Title with 4 content holders</a:t>
            </a:r>
            <a:endParaRPr lang="en-AU" noProof="0"/>
          </a:p>
        </p:txBody>
      </p:sp>
    </p:spTree>
    <p:extLst>
      <p:ext uri="{BB962C8B-B14F-4D97-AF65-F5344CB8AC3E}">
        <p14:creationId xmlns:p14="http://schemas.microsoft.com/office/powerpoint/2010/main" val="40550545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Four bullets &amp; large image">
    <p:spTree>
      <p:nvGrpSpPr>
        <p:cNvPr id="1" name=""/>
        <p:cNvGrpSpPr/>
        <p:nvPr/>
      </p:nvGrpSpPr>
      <p:grpSpPr>
        <a:xfrm>
          <a:off x="0" y="0"/>
          <a:ext cx="0" cy="0"/>
          <a:chOff x="0" y="0"/>
          <a:chExt cx="0" cy="0"/>
        </a:xfrm>
      </p:grpSpPr>
      <p:sp>
        <p:nvSpPr>
          <p:cNvPr id="34" name="Picture Placeholder 4">
            <a:extLst>
              <a:ext uri="{FF2B5EF4-FFF2-40B4-BE49-F238E27FC236}">
                <a16:creationId xmlns:a16="http://schemas.microsoft.com/office/drawing/2014/main" id="{A3D39DE6-293A-43F1-A34A-84B8F6B650E9}"/>
              </a:ext>
            </a:extLst>
          </p:cNvPr>
          <p:cNvSpPr>
            <a:spLocks noGrp="1"/>
          </p:cNvSpPr>
          <p:nvPr>
            <p:ph type="pic" sz="quarter" idx="55" hasCustomPrompt="1"/>
          </p:nvPr>
        </p:nvSpPr>
        <p:spPr>
          <a:xfrm>
            <a:off x="3183334" y="4565575"/>
            <a:ext cx="351000" cy="432000"/>
          </a:xfrm>
          <a:solidFill>
            <a:schemeClr val="accent3"/>
          </a:solidFill>
        </p:spPr>
        <p:txBody>
          <a:bodyPr/>
          <a:lstStyle>
            <a:lvl1pPr algn="ctr">
              <a:defRPr sz="853">
                <a:solidFill>
                  <a:schemeClr val="bg1"/>
                </a:solidFill>
              </a:defRPr>
            </a:lvl1pPr>
          </a:lstStyle>
          <a:p>
            <a:r>
              <a:rPr lang="en-AU" dirty="0"/>
              <a:t>Icon</a:t>
            </a:r>
          </a:p>
        </p:txBody>
      </p:sp>
      <p:sp>
        <p:nvSpPr>
          <p:cNvPr id="36" name="Picture Placeholder 4">
            <a:extLst>
              <a:ext uri="{FF2B5EF4-FFF2-40B4-BE49-F238E27FC236}">
                <a16:creationId xmlns:a16="http://schemas.microsoft.com/office/drawing/2014/main" id="{6BA1A846-4BC6-43D0-8D5D-1A177FA39707}"/>
              </a:ext>
            </a:extLst>
          </p:cNvPr>
          <p:cNvSpPr>
            <a:spLocks noGrp="1"/>
          </p:cNvSpPr>
          <p:nvPr>
            <p:ph type="pic" sz="quarter" idx="56" hasCustomPrompt="1"/>
          </p:nvPr>
        </p:nvSpPr>
        <p:spPr>
          <a:xfrm>
            <a:off x="6502487" y="2787659"/>
            <a:ext cx="351000" cy="432000"/>
          </a:xfrm>
          <a:solidFill>
            <a:schemeClr val="accent3"/>
          </a:solidFill>
        </p:spPr>
        <p:txBody>
          <a:bodyPr/>
          <a:lstStyle>
            <a:lvl1pPr algn="ctr">
              <a:defRPr sz="853">
                <a:solidFill>
                  <a:schemeClr val="bg1"/>
                </a:solidFill>
              </a:defRPr>
            </a:lvl1pPr>
          </a:lstStyle>
          <a:p>
            <a:r>
              <a:rPr lang="en-AU" dirty="0"/>
              <a:t>Icon</a:t>
            </a:r>
          </a:p>
        </p:txBody>
      </p:sp>
      <p:sp>
        <p:nvSpPr>
          <p:cNvPr id="37" name="Picture Placeholder 4">
            <a:extLst>
              <a:ext uri="{FF2B5EF4-FFF2-40B4-BE49-F238E27FC236}">
                <a16:creationId xmlns:a16="http://schemas.microsoft.com/office/drawing/2014/main" id="{9E288694-3E28-46DD-B5B1-EB819EC46108}"/>
              </a:ext>
            </a:extLst>
          </p:cNvPr>
          <p:cNvSpPr>
            <a:spLocks noGrp="1"/>
          </p:cNvSpPr>
          <p:nvPr>
            <p:ph type="pic" sz="quarter" idx="57" hasCustomPrompt="1"/>
          </p:nvPr>
        </p:nvSpPr>
        <p:spPr>
          <a:xfrm>
            <a:off x="6502487" y="4565575"/>
            <a:ext cx="351000" cy="432000"/>
          </a:xfrm>
          <a:solidFill>
            <a:schemeClr val="accent3"/>
          </a:solidFill>
        </p:spPr>
        <p:txBody>
          <a:bodyPr/>
          <a:lstStyle>
            <a:lvl1pPr algn="ctr">
              <a:defRPr sz="853">
                <a:solidFill>
                  <a:schemeClr val="bg1"/>
                </a:solidFill>
              </a:defRPr>
            </a:lvl1pPr>
          </a:lstStyle>
          <a:p>
            <a:r>
              <a:rPr lang="en-AU" dirty="0"/>
              <a:t>Icon</a:t>
            </a:r>
          </a:p>
        </p:txBody>
      </p:sp>
      <p:sp>
        <p:nvSpPr>
          <p:cNvPr id="31" name="Picture Placeholder 4">
            <a:extLst>
              <a:ext uri="{FF2B5EF4-FFF2-40B4-BE49-F238E27FC236}">
                <a16:creationId xmlns:a16="http://schemas.microsoft.com/office/drawing/2014/main" id="{18B3D676-7C74-4195-9D56-336386F83907}"/>
              </a:ext>
            </a:extLst>
          </p:cNvPr>
          <p:cNvSpPr>
            <a:spLocks noGrp="1"/>
          </p:cNvSpPr>
          <p:nvPr>
            <p:ph type="pic" sz="quarter" idx="54" hasCustomPrompt="1"/>
          </p:nvPr>
        </p:nvSpPr>
        <p:spPr>
          <a:xfrm>
            <a:off x="3183334" y="2787659"/>
            <a:ext cx="351000" cy="432000"/>
          </a:xfrm>
          <a:solidFill>
            <a:schemeClr val="accent3"/>
          </a:solidFill>
        </p:spPr>
        <p:txBody>
          <a:bodyPr/>
          <a:lstStyle>
            <a:lvl1pPr algn="ctr">
              <a:defRPr sz="853">
                <a:solidFill>
                  <a:schemeClr val="bg1"/>
                </a:solidFill>
              </a:defRPr>
            </a:lvl1pPr>
          </a:lstStyle>
          <a:p>
            <a:r>
              <a:rPr lang="en-AU" dirty="0"/>
              <a:t>Icon</a:t>
            </a:r>
          </a:p>
        </p:txBody>
      </p:sp>
      <p:sp>
        <p:nvSpPr>
          <p:cNvPr id="15" name="Slide Number Placeholder">
            <a:extLst>
              <a:ext uri="{FF2B5EF4-FFF2-40B4-BE49-F238E27FC236}">
                <a16:creationId xmlns:a16="http://schemas.microsoft.com/office/drawing/2014/main" id="{2267C5E4-9519-448F-95ED-DDA7674AFCE3}"/>
              </a:ext>
            </a:extLst>
          </p:cNvPr>
          <p:cNvSpPr>
            <a:spLocks noGrp="1"/>
          </p:cNvSpPr>
          <p:nvPr>
            <p:ph type="sldNum" sz="quarter" idx="50"/>
          </p:nvPr>
        </p:nvSpPr>
        <p:spPr/>
        <p:txBody>
          <a:bodyPr/>
          <a:lstStyle/>
          <a:p>
            <a:fld id="{A90943C4-0022-4CA6-8B1F-41694FBEBEC6}" type="slidenum">
              <a:rPr lang="en-AU" smtClean="0"/>
              <a:t>‹#›</a:t>
            </a:fld>
            <a:endParaRPr lang="en-AU" dirty="0"/>
          </a:p>
        </p:txBody>
      </p:sp>
      <p:sp>
        <p:nvSpPr>
          <p:cNvPr id="30" name="Bottom decorative border 5">
            <a:extLst>
              <a:ext uri="{FF2B5EF4-FFF2-40B4-BE49-F238E27FC236}">
                <a16:creationId xmlns:a16="http://schemas.microsoft.com/office/drawing/2014/main" id="{D36D919E-E710-495F-8E8C-3A987E502CF7}"/>
              </a:ext>
              <a:ext uri="{C183D7F6-B498-43B3-948B-1728B52AA6E4}">
                <adec:decorative xmlns:adec="http://schemas.microsoft.com/office/drawing/2017/decorative" val="1"/>
              </a:ext>
            </a:extLst>
          </p:cNvPr>
          <p:cNvSpPr/>
          <p:nvPr/>
        </p:nvSpPr>
        <p:spPr>
          <a:xfrm>
            <a:off x="6411360" y="6019279"/>
            <a:ext cx="3159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35" name="Text Placeholder 5">
            <a:extLst>
              <a:ext uri="{FF2B5EF4-FFF2-40B4-BE49-F238E27FC236}">
                <a16:creationId xmlns:a16="http://schemas.microsoft.com/office/drawing/2014/main" id="{D0CF6241-B0D3-4D20-B605-DD302BA1D6C1}"/>
              </a:ext>
            </a:extLst>
          </p:cNvPr>
          <p:cNvSpPr>
            <a:spLocks noGrp="1"/>
          </p:cNvSpPr>
          <p:nvPr>
            <p:ph type="body" sz="quarter" idx="47" hasCustomPrompt="1"/>
          </p:nvPr>
        </p:nvSpPr>
        <p:spPr>
          <a:xfrm>
            <a:off x="6947216" y="4566566"/>
            <a:ext cx="2574527" cy="1531889"/>
          </a:xfrm>
        </p:spPr>
        <p:txBody>
          <a:bodyPr>
            <a:normAutofit/>
          </a:bodyPr>
          <a:lstStyle>
            <a:lvl1pPr marL="0" indent="0" algn="l">
              <a:spcBef>
                <a:spcPts val="244"/>
              </a:spcBef>
              <a:spcAft>
                <a:spcPts val="244"/>
              </a:spcAft>
              <a:buFont typeface="Arial" panose="020B0604020202020204" pitchFamily="34" charset="0"/>
              <a:buNone/>
              <a:defRPr sz="1300">
                <a:solidFill>
                  <a:schemeClr val="tx1">
                    <a:lumMod val="75000"/>
                    <a:lumOff val="25000"/>
                  </a:schemeClr>
                </a:solidFill>
                <a:latin typeface="+mn-lt"/>
              </a:defRPr>
            </a:lvl1pPr>
            <a:lvl2pPr marL="292795" indent="-224433">
              <a:spcBef>
                <a:spcPts val="244"/>
              </a:spcBef>
              <a:spcAft>
                <a:spcPts val="244"/>
              </a:spcAft>
              <a:defRPr sz="1300"/>
            </a:lvl2pPr>
          </a:lstStyle>
          <a:p>
            <a:pPr lvl="0"/>
            <a:r>
              <a:rPr lang="en-AU" noProof="0"/>
              <a:t>Bullet 4 explanation</a:t>
            </a:r>
          </a:p>
          <a:p>
            <a:pPr lvl="1"/>
            <a:r>
              <a:rPr lang="en-AU" noProof="0"/>
              <a:t>Level 2</a:t>
            </a:r>
          </a:p>
        </p:txBody>
      </p:sp>
      <p:sp>
        <p:nvSpPr>
          <p:cNvPr id="29" name="Bottom decorative border 4">
            <a:extLst>
              <a:ext uri="{FF2B5EF4-FFF2-40B4-BE49-F238E27FC236}">
                <a16:creationId xmlns:a16="http://schemas.microsoft.com/office/drawing/2014/main" id="{950320AF-7644-49E1-9D16-70547713917F}"/>
              </a:ext>
              <a:ext uri="{C183D7F6-B498-43B3-948B-1728B52AA6E4}">
                <adec:decorative xmlns:adec="http://schemas.microsoft.com/office/drawing/2017/decorative" val="1"/>
              </a:ext>
            </a:extLst>
          </p:cNvPr>
          <p:cNvSpPr/>
          <p:nvPr/>
        </p:nvSpPr>
        <p:spPr>
          <a:xfrm>
            <a:off x="3107910" y="6019645"/>
            <a:ext cx="3159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33" name="Text Placeholder 4">
            <a:extLst>
              <a:ext uri="{FF2B5EF4-FFF2-40B4-BE49-F238E27FC236}">
                <a16:creationId xmlns:a16="http://schemas.microsoft.com/office/drawing/2014/main" id="{88A88076-4208-4A97-A015-3DFBFCC94A72}"/>
              </a:ext>
            </a:extLst>
          </p:cNvPr>
          <p:cNvSpPr>
            <a:spLocks noGrp="1"/>
          </p:cNvSpPr>
          <p:nvPr>
            <p:ph type="body" sz="quarter" idx="45" hasCustomPrompt="1"/>
          </p:nvPr>
        </p:nvSpPr>
        <p:spPr>
          <a:xfrm>
            <a:off x="3639795" y="4566566"/>
            <a:ext cx="2574527" cy="1531889"/>
          </a:xfrm>
        </p:spPr>
        <p:txBody>
          <a:bodyPr>
            <a:normAutofit/>
          </a:bodyPr>
          <a:lstStyle>
            <a:lvl1pPr marL="0" indent="0" algn="l">
              <a:spcBef>
                <a:spcPts val="244"/>
              </a:spcBef>
              <a:spcAft>
                <a:spcPts val="244"/>
              </a:spcAft>
              <a:buFont typeface="Arial" panose="020B0604020202020204" pitchFamily="34" charset="0"/>
              <a:buNone/>
              <a:defRPr sz="1300">
                <a:solidFill>
                  <a:schemeClr val="tx1">
                    <a:lumMod val="75000"/>
                    <a:lumOff val="25000"/>
                  </a:schemeClr>
                </a:solidFill>
                <a:latin typeface="+mn-lt"/>
              </a:defRPr>
            </a:lvl1pPr>
            <a:lvl2pPr marL="292795" indent="-224433">
              <a:spcBef>
                <a:spcPts val="244"/>
              </a:spcBef>
              <a:spcAft>
                <a:spcPts val="244"/>
              </a:spcAft>
              <a:defRPr sz="1300"/>
            </a:lvl2pPr>
          </a:lstStyle>
          <a:p>
            <a:pPr lvl="0"/>
            <a:r>
              <a:rPr lang="en-AU" noProof="0"/>
              <a:t>Bullet 3 explanation</a:t>
            </a:r>
          </a:p>
          <a:p>
            <a:pPr lvl="1"/>
            <a:r>
              <a:rPr lang="en-AU" noProof="0"/>
              <a:t>Level 2</a:t>
            </a:r>
          </a:p>
        </p:txBody>
      </p:sp>
      <p:sp>
        <p:nvSpPr>
          <p:cNvPr id="28" name="Bottom decorative border 3">
            <a:extLst>
              <a:ext uri="{FF2B5EF4-FFF2-40B4-BE49-F238E27FC236}">
                <a16:creationId xmlns:a16="http://schemas.microsoft.com/office/drawing/2014/main" id="{61B31970-0B46-450B-916F-74D6DEF9B8F8}"/>
              </a:ext>
              <a:ext uri="{C183D7F6-B498-43B3-948B-1728B52AA6E4}">
                <adec:decorative xmlns:adec="http://schemas.microsoft.com/office/drawing/2017/decorative" val="1"/>
              </a:ext>
            </a:extLst>
          </p:cNvPr>
          <p:cNvSpPr/>
          <p:nvPr/>
        </p:nvSpPr>
        <p:spPr>
          <a:xfrm>
            <a:off x="6411360" y="4227109"/>
            <a:ext cx="3159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13" name="Text Placeholder 3">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6947216" y="2772693"/>
            <a:ext cx="2574527" cy="1531889"/>
          </a:xfrm>
        </p:spPr>
        <p:txBody>
          <a:bodyPr>
            <a:normAutofit/>
          </a:bodyPr>
          <a:lstStyle>
            <a:lvl1pPr marL="0" indent="0" algn="l">
              <a:spcBef>
                <a:spcPts val="244"/>
              </a:spcBef>
              <a:spcAft>
                <a:spcPts val="244"/>
              </a:spcAft>
              <a:buFont typeface="Arial" panose="020B0604020202020204" pitchFamily="34" charset="0"/>
              <a:buNone/>
              <a:defRPr sz="1300">
                <a:solidFill>
                  <a:schemeClr val="tx1">
                    <a:lumMod val="75000"/>
                    <a:lumOff val="25000"/>
                  </a:schemeClr>
                </a:solidFill>
                <a:latin typeface="+mn-lt"/>
              </a:defRPr>
            </a:lvl1pPr>
            <a:lvl2pPr marL="292795" indent="-224433">
              <a:spcBef>
                <a:spcPts val="244"/>
              </a:spcBef>
              <a:spcAft>
                <a:spcPts val="244"/>
              </a:spcAft>
              <a:defRPr sz="1300"/>
            </a:lvl2pPr>
          </a:lstStyle>
          <a:p>
            <a:pPr lvl="0"/>
            <a:r>
              <a:rPr lang="en-AU" noProof="0"/>
              <a:t>Bullet 2 explanation</a:t>
            </a:r>
          </a:p>
          <a:p>
            <a:pPr lvl="1"/>
            <a:r>
              <a:rPr lang="en-AU" noProof="0"/>
              <a:t>Level 2</a:t>
            </a:r>
          </a:p>
        </p:txBody>
      </p:sp>
      <p:sp>
        <p:nvSpPr>
          <p:cNvPr id="24" name="Bottom decorative border 2">
            <a:extLst>
              <a:ext uri="{FF2B5EF4-FFF2-40B4-BE49-F238E27FC236}">
                <a16:creationId xmlns:a16="http://schemas.microsoft.com/office/drawing/2014/main" id="{CEDEC4EC-1B7D-4C30-9BDC-ED714BC0AD87}"/>
              </a:ext>
              <a:ext uri="{C183D7F6-B498-43B3-948B-1728B52AA6E4}">
                <adec:decorative xmlns:adec="http://schemas.microsoft.com/office/drawing/2017/decorative" val="1"/>
              </a:ext>
            </a:extLst>
          </p:cNvPr>
          <p:cNvSpPr/>
          <p:nvPr/>
        </p:nvSpPr>
        <p:spPr>
          <a:xfrm>
            <a:off x="3103129" y="4224987"/>
            <a:ext cx="3159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11" name="Text Placeholder 2">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3639795" y="2772693"/>
            <a:ext cx="2574527" cy="1531889"/>
          </a:xfrm>
        </p:spPr>
        <p:txBody>
          <a:bodyPr>
            <a:normAutofit/>
          </a:bodyPr>
          <a:lstStyle>
            <a:lvl1pPr marL="0" indent="0" algn="l">
              <a:spcBef>
                <a:spcPts val="244"/>
              </a:spcBef>
              <a:spcAft>
                <a:spcPts val="244"/>
              </a:spcAft>
              <a:buFont typeface="Arial" panose="020B0604020202020204" pitchFamily="34" charset="0"/>
              <a:buNone/>
              <a:defRPr sz="1300">
                <a:solidFill>
                  <a:schemeClr val="tx1">
                    <a:lumMod val="75000"/>
                    <a:lumOff val="25000"/>
                  </a:schemeClr>
                </a:solidFill>
                <a:latin typeface="+mn-lt"/>
              </a:defRPr>
            </a:lvl1pPr>
            <a:lvl2pPr marL="292795" indent="-224433">
              <a:spcBef>
                <a:spcPts val="244"/>
              </a:spcBef>
              <a:spcAft>
                <a:spcPts val="244"/>
              </a:spcAft>
              <a:defRPr sz="1300"/>
            </a:lvl2pPr>
          </a:lstStyle>
          <a:p>
            <a:pPr lvl="0"/>
            <a:r>
              <a:rPr lang="en-AU" noProof="0"/>
              <a:t>Bullet 1 explanation</a:t>
            </a:r>
          </a:p>
          <a:p>
            <a:pPr lvl="1"/>
            <a:r>
              <a:rPr lang="en-AU" noProof="0"/>
              <a:t>Level 2</a:t>
            </a:r>
          </a:p>
        </p:txBody>
      </p:sp>
      <p:sp>
        <p:nvSpPr>
          <p:cNvPr id="4" name="Text Placeholder 1">
            <a:extLst>
              <a:ext uri="{FF2B5EF4-FFF2-40B4-BE49-F238E27FC236}">
                <a16:creationId xmlns:a16="http://schemas.microsoft.com/office/drawing/2014/main" id="{E58D66B1-4DB2-4D02-87DF-DA1F05F51B97}"/>
              </a:ext>
            </a:extLst>
          </p:cNvPr>
          <p:cNvSpPr>
            <a:spLocks noGrp="1"/>
          </p:cNvSpPr>
          <p:nvPr>
            <p:ph type="body" sz="quarter" idx="48" hasCustomPrompt="1"/>
          </p:nvPr>
        </p:nvSpPr>
        <p:spPr>
          <a:xfrm>
            <a:off x="3183335" y="1023219"/>
            <a:ext cx="6380857" cy="1566862"/>
          </a:xfrm>
        </p:spPr>
        <p:txBody>
          <a:bodyPr>
            <a:normAutofit/>
          </a:bodyPr>
          <a:lstStyle>
            <a:lvl1pPr>
              <a:spcBef>
                <a:spcPts val="244"/>
              </a:spcBef>
              <a:spcAft>
                <a:spcPts val="244"/>
              </a:spcAft>
              <a:defRPr/>
            </a:lvl1pPr>
            <a:lvl2pPr>
              <a:spcBef>
                <a:spcPts val="244"/>
              </a:spcBef>
              <a:spcAft>
                <a:spcPts val="244"/>
              </a:spcAft>
              <a:defRPr/>
            </a:lvl2pPr>
          </a:lstStyle>
          <a:p>
            <a:pPr lvl="0"/>
            <a:r>
              <a:rPr lang="en-US"/>
              <a:t>Enter text here</a:t>
            </a:r>
          </a:p>
          <a:p>
            <a:pPr lvl="1"/>
            <a:r>
              <a:rPr lang="en-US"/>
              <a:t>Second level</a:t>
            </a:r>
          </a:p>
        </p:txBody>
      </p:sp>
      <p:sp>
        <p:nvSpPr>
          <p:cNvPr id="23" name="Picture Placeholder 1">
            <a:extLst>
              <a:ext uri="{FF2B5EF4-FFF2-40B4-BE49-F238E27FC236}">
                <a16:creationId xmlns:a16="http://schemas.microsoft.com/office/drawing/2014/main" id="{42B3D5D2-87D3-49A6-9FA2-5D21A6486F97}"/>
              </a:ext>
              <a:ext uri="{C183D7F6-B498-43B3-948B-1728B52AA6E4}">
                <adec:decorative xmlns:adec="http://schemas.microsoft.com/office/drawing/2017/decorative" val="1"/>
              </a:ext>
            </a:extLst>
          </p:cNvPr>
          <p:cNvSpPr>
            <a:spLocks noGrp="1"/>
          </p:cNvSpPr>
          <p:nvPr>
            <p:ph type="pic" sz="quarter" idx="13" hasCustomPrompt="1"/>
          </p:nvPr>
        </p:nvSpPr>
        <p:spPr>
          <a:xfrm>
            <a:off x="341005" y="530943"/>
            <a:ext cx="2510371" cy="5630157"/>
          </a:xfrm>
          <a:solidFill>
            <a:schemeClr val="bg1">
              <a:lumMod val="95000"/>
            </a:schemeClr>
          </a:solidFill>
        </p:spPr>
        <p:txBody>
          <a:bodyPr lIns="36000" tIns="360000" rIns="36000" bIns="0" anchor="t"/>
          <a:lstStyle>
            <a:lvl1pPr marL="0" indent="0" algn="ctr">
              <a:buNone/>
              <a:defRPr/>
            </a:lvl1pPr>
          </a:lstStyle>
          <a:p>
            <a:r>
              <a:rPr lang="en-AU" noProof="0" dirty="0"/>
              <a:t>Insert or Drag and Drop your Photo</a:t>
            </a:r>
          </a:p>
        </p:txBody>
      </p:sp>
      <p:grpSp>
        <p:nvGrpSpPr>
          <p:cNvPr id="25" name="Image decorative border">
            <a:extLst>
              <a:ext uri="{FF2B5EF4-FFF2-40B4-BE49-F238E27FC236}">
                <a16:creationId xmlns:a16="http://schemas.microsoft.com/office/drawing/2014/main" id="{00A98AF6-5DA1-4AA4-9068-753B7B67CCD9}"/>
              </a:ext>
            </a:extLst>
          </p:cNvPr>
          <p:cNvGrpSpPr/>
          <p:nvPr/>
        </p:nvGrpSpPr>
        <p:grpSpPr>
          <a:xfrm>
            <a:off x="263249" y="432150"/>
            <a:ext cx="2665881" cy="5844702"/>
            <a:chOff x="180000" y="291199"/>
            <a:chExt cx="4330700" cy="6009629"/>
          </a:xfrm>
        </p:grpSpPr>
        <p:sp>
          <p:nvSpPr>
            <p:cNvPr id="26" name="Bottom decorative border 1">
              <a:extLst>
                <a:ext uri="{FF2B5EF4-FFF2-40B4-BE49-F238E27FC236}">
                  <a16:creationId xmlns:a16="http://schemas.microsoft.com/office/drawing/2014/main" id="{610C6BE2-3871-4E51-920D-2E1F13FA22D4}"/>
                </a:ext>
              </a:extLst>
            </p:cNvPr>
            <p:cNvSpPr/>
            <p:nvPr/>
          </p:nvSpPr>
          <p:spPr>
            <a:xfrm>
              <a:off x="180000" y="6118393"/>
              <a:ext cx="4330700" cy="182435"/>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27" name="Top decorative border">
              <a:extLst>
                <a:ext uri="{FF2B5EF4-FFF2-40B4-BE49-F238E27FC236}">
                  <a16:creationId xmlns:a16="http://schemas.microsoft.com/office/drawing/2014/main" id="{409F8537-0917-49A4-B9A1-0B68ED60DF2C}"/>
                </a:ext>
              </a:extLst>
            </p:cNvPr>
            <p:cNvSpPr/>
            <p:nvPr/>
          </p:nvSpPr>
          <p:spPr>
            <a:xfrm flipV="1">
              <a:off x="180000" y="29119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grpSp>
      <p:sp>
        <p:nvSpPr>
          <p:cNvPr id="2" name="Title">
            <a:extLst>
              <a:ext uri="{FF2B5EF4-FFF2-40B4-BE49-F238E27FC236}">
                <a16:creationId xmlns:a16="http://schemas.microsoft.com/office/drawing/2014/main" id="{5FC626A5-4FF6-42BD-858A-AE4B2C23A6BC}"/>
              </a:ext>
            </a:extLst>
          </p:cNvPr>
          <p:cNvSpPr>
            <a:spLocks noGrp="1"/>
          </p:cNvSpPr>
          <p:nvPr>
            <p:ph type="title" hasCustomPrompt="1"/>
          </p:nvPr>
        </p:nvSpPr>
        <p:spPr>
          <a:xfrm>
            <a:off x="3183573" y="432000"/>
            <a:ext cx="6381178" cy="432000"/>
          </a:xfrm>
          <a:prstGeom prst="rect">
            <a:avLst/>
          </a:prstGeom>
        </p:spPr>
        <p:txBody>
          <a:bodyPr/>
          <a:lstStyle>
            <a:lvl1pPr>
              <a:defRPr>
                <a:solidFill>
                  <a:schemeClr val="accent1"/>
                </a:solidFill>
              </a:defRPr>
            </a:lvl1pPr>
          </a:lstStyle>
          <a:p>
            <a:r>
              <a:rPr lang="en-AU"/>
              <a:t>4 bullets, explanation &amp; large image</a:t>
            </a:r>
            <a:endParaRPr lang="en-AU" noProof="0"/>
          </a:p>
        </p:txBody>
      </p:sp>
    </p:spTree>
    <p:extLst>
      <p:ext uri="{BB962C8B-B14F-4D97-AF65-F5344CB8AC3E}">
        <p14:creationId xmlns:p14="http://schemas.microsoft.com/office/powerpoint/2010/main" val="3422167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Final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628" y="1408451"/>
            <a:ext cx="9906000" cy="1315012"/>
          </a:xfrm>
        </p:spPr>
        <p:txBody>
          <a:bodyPr>
            <a:normAutofit/>
          </a:bodyPr>
          <a:lstStyle>
            <a:lvl1pPr marL="0" indent="0" algn="ctr">
              <a:buNone/>
              <a:defRPr sz="1625">
                <a:solidFill>
                  <a:schemeClr val="bg1">
                    <a:lumMod val="50000"/>
                  </a:schemeClr>
                </a:solidFill>
              </a:defRPr>
            </a:lvl1pPr>
            <a:lvl2pPr marL="371464" indent="0" algn="ctr">
              <a:buNone/>
              <a:defRPr sz="1625"/>
            </a:lvl2pPr>
            <a:lvl3pPr marL="742927" indent="0" algn="ctr">
              <a:buNone/>
              <a:defRPr sz="1462"/>
            </a:lvl3pPr>
            <a:lvl4pPr marL="1114391" indent="0" algn="ctr">
              <a:buNone/>
              <a:defRPr sz="1300"/>
            </a:lvl4pPr>
            <a:lvl5pPr marL="1485854" indent="0" algn="ctr">
              <a:buNone/>
              <a:defRPr sz="1300"/>
            </a:lvl5pPr>
            <a:lvl6pPr marL="1857318" indent="0" algn="ctr">
              <a:buNone/>
              <a:defRPr sz="1300"/>
            </a:lvl6pPr>
            <a:lvl7pPr marL="2228781" indent="0" algn="ctr">
              <a:buNone/>
              <a:defRPr sz="1300"/>
            </a:lvl7pPr>
            <a:lvl8pPr marL="2600245" indent="0" algn="ctr">
              <a:buNone/>
              <a:defRPr sz="1300"/>
            </a:lvl8pPr>
            <a:lvl9pPr marL="2971709" indent="0" algn="ctr">
              <a:buNone/>
              <a:defRPr sz="1300"/>
            </a:lvl9pPr>
          </a:lstStyle>
          <a:p>
            <a:r>
              <a:rPr lang="en-US"/>
              <a:t>Click to edit Master subtitle style</a:t>
            </a:r>
          </a:p>
        </p:txBody>
      </p:sp>
      <p:sp>
        <p:nvSpPr>
          <p:cNvPr id="4" name="Date Placeholder 3"/>
          <p:cNvSpPr>
            <a:spLocks noGrp="1"/>
          </p:cNvSpPr>
          <p:nvPr>
            <p:ph type="dt" sz="half" idx="10"/>
          </p:nvPr>
        </p:nvSpPr>
        <p:spPr>
          <a:xfrm>
            <a:off x="681038" y="6356352"/>
            <a:ext cx="2228850" cy="365125"/>
          </a:xfrm>
          <a:prstGeom prst="rect">
            <a:avLst/>
          </a:prstGeom>
        </p:spPr>
        <p:txBody>
          <a:bodyPr/>
          <a:lstStyle/>
          <a:p>
            <a:endParaRPr lang="en-AU" dirty="0"/>
          </a:p>
        </p:txBody>
      </p:sp>
      <p:sp>
        <p:nvSpPr>
          <p:cNvPr id="11" name="TextBox 10"/>
          <p:cNvSpPr txBox="1"/>
          <p:nvPr userDrawn="1"/>
        </p:nvSpPr>
        <p:spPr>
          <a:xfrm>
            <a:off x="568927" y="5041339"/>
            <a:ext cx="4937236" cy="907941"/>
          </a:xfrm>
          <a:prstGeom prst="rect">
            <a:avLst/>
          </a:prstGeom>
          <a:noFill/>
        </p:spPr>
        <p:txBody>
          <a:bodyPr wrap="square" rtlCol="0">
            <a:spAutoFit/>
          </a:bodyPr>
          <a:lstStyle/>
          <a:p>
            <a:pPr marL="0" indent="0" algn="ctr">
              <a:buClr>
                <a:schemeClr val="accent1"/>
              </a:buClr>
              <a:buFont typeface="Wingdings" panose="05000000000000000000" pitchFamily="2" charset="2"/>
              <a:buNone/>
            </a:pPr>
            <a:endParaRPr lang="en-AU" sz="1300" dirty="0">
              <a:solidFill>
                <a:schemeClr val="bg2">
                  <a:lumMod val="75000"/>
                </a:schemeClr>
              </a:solidFill>
            </a:endParaRPr>
          </a:p>
          <a:p>
            <a:pPr marL="730029" indent="-730029" algn="l">
              <a:buClr>
                <a:schemeClr val="bg2">
                  <a:lumMod val="50000"/>
                </a:schemeClr>
              </a:buClr>
              <a:buFont typeface="Wingdings" panose="05000000000000000000" pitchFamily="2" charset="2"/>
              <a:buChar char="*"/>
            </a:pPr>
            <a:r>
              <a:rPr lang="en-AU" sz="2000" dirty="0">
                <a:solidFill>
                  <a:schemeClr val="bg2">
                    <a:lumMod val="75000"/>
                  </a:schemeClr>
                </a:solidFill>
              </a:rPr>
              <a:t>PO Box</a:t>
            </a:r>
            <a:r>
              <a:rPr lang="en-AU" sz="2000" baseline="0" dirty="0">
                <a:solidFill>
                  <a:schemeClr val="bg2">
                    <a:lumMod val="75000"/>
                  </a:schemeClr>
                </a:solidFill>
              </a:rPr>
              <a:t> 13328</a:t>
            </a:r>
            <a:br>
              <a:rPr lang="en-AU" sz="2000" baseline="0" dirty="0">
                <a:solidFill>
                  <a:schemeClr val="bg2">
                    <a:lumMod val="75000"/>
                  </a:schemeClr>
                </a:solidFill>
              </a:rPr>
            </a:br>
            <a:r>
              <a:rPr lang="en-AU" sz="2000" baseline="0" dirty="0">
                <a:solidFill>
                  <a:schemeClr val="bg2">
                    <a:lumMod val="75000"/>
                  </a:schemeClr>
                </a:solidFill>
              </a:rPr>
              <a:t>Law Courts Victoria 8010</a:t>
            </a:r>
          </a:p>
        </p:txBody>
      </p:sp>
      <p:sp>
        <p:nvSpPr>
          <p:cNvPr id="10" name="TextBox 9"/>
          <p:cNvSpPr txBox="1"/>
          <p:nvPr userDrawn="1"/>
        </p:nvSpPr>
        <p:spPr>
          <a:xfrm>
            <a:off x="-5628" y="2774338"/>
            <a:ext cx="9906000" cy="692497"/>
          </a:xfrm>
          <a:prstGeom prst="rect">
            <a:avLst/>
          </a:prstGeom>
          <a:noFill/>
        </p:spPr>
        <p:txBody>
          <a:bodyPr wrap="square" rtlCol="0">
            <a:spAutoFit/>
          </a:bodyPr>
          <a:lstStyle/>
          <a:p>
            <a:pPr marL="0" indent="0" algn="ctr">
              <a:buClr>
                <a:schemeClr val="accent1"/>
              </a:buClr>
              <a:buFont typeface="Wingdings" panose="05000000000000000000" pitchFamily="2" charset="2"/>
              <a:buNone/>
            </a:pPr>
            <a:r>
              <a:rPr lang="en-AU" sz="3900" dirty="0">
                <a:solidFill>
                  <a:schemeClr val="bg2">
                    <a:lumMod val="75000"/>
                  </a:schemeClr>
                </a:solidFill>
              </a:rPr>
              <a:t>Thank you</a:t>
            </a:r>
            <a:endParaRPr lang="en-AU" sz="2600" baseline="0" dirty="0">
              <a:solidFill>
                <a:schemeClr val="bg2">
                  <a:lumMod val="75000"/>
                </a:schemeClr>
              </a:solidFill>
            </a:endParaRPr>
          </a:p>
        </p:txBody>
      </p:sp>
      <p:sp>
        <p:nvSpPr>
          <p:cNvPr id="12" name="TextBox 11"/>
          <p:cNvSpPr txBox="1"/>
          <p:nvPr userDrawn="1"/>
        </p:nvSpPr>
        <p:spPr>
          <a:xfrm>
            <a:off x="5575596" y="5299394"/>
            <a:ext cx="3004490" cy="400110"/>
          </a:xfrm>
          <a:prstGeom prst="rect">
            <a:avLst/>
          </a:prstGeom>
          <a:noFill/>
        </p:spPr>
        <p:txBody>
          <a:bodyPr wrap="square" rtlCol="0">
            <a:spAutoFit/>
          </a:bodyPr>
          <a:lstStyle/>
          <a:p>
            <a:pPr marL="730029" indent="-730029" algn="r">
              <a:buClr>
                <a:schemeClr val="bg2">
                  <a:lumMod val="50000"/>
                </a:schemeClr>
              </a:buClr>
              <a:buFont typeface="Wingdings" panose="05000000000000000000" pitchFamily="2" charset="2"/>
              <a:buChar char="("/>
            </a:pPr>
            <a:r>
              <a:rPr lang="en-AU" sz="2000" baseline="0" dirty="0">
                <a:solidFill>
                  <a:schemeClr val="bg2">
                    <a:lumMod val="75000"/>
                  </a:schemeClr>
                </a:solidFill>
              </a:rPr>
              <a:t>03 9236 8500</a:t>
            </a:r>
          </a:p>
        </p:txBody>
      </p:sp>
      <p:sp>
        <p:nvSpPr>
          <p:cNvPr id="25" name="TextBox 24">
            <a:extLst>
              <a:ext uri="{FF2B5EF4-FFF2-40B4-BE49-F238E27FC236}">
                <a16:creationId xmlns:a16="http://schemas.microsoft.com/office/drawing/2014/main" id="{C8C63F55-EA1D-410D-B1D9-5F530CB44CDF}"/>
              </a:ext>
            </a:extLst>
          </p:cNvPr>
          <p:cNvSpPr txBox="1"/>
          <p:nvPr userDrawn="1"/>
        </p:nvSpPr>
        <p:spPr>
          <a:xfrm>
            <a:off x="7243764" y="6188961"/>
            <a:ext cx="1044773" cy="242374"/>
          </a:xfrm>
          <a:prstGeom prst="rect">
            <a:avLst/>
          </a:prstGeom>
          <a:noFill/>
        </p:spPr>
        <p:txBody>
          <a:bodyPr wrap="square" rtlCol="0">
            <a:spAutoFit/>
          </a:bodyPr>
          <a:lstStyle/>
          <a:p>
            <a:r>
              <a:rPr lang="en-AU" sz="975" dirty="0"/>
              <a:t>A subsidiary of:</a:t>
            </a:r>
          </a:p>
        </p:txBody>
      </p:sp>
      <p:pic>
        <p:nvPicPr>
          <p:cNvPr id="26" name="Picture 25">
            <a:extLst>
              <a:ext uri="{FF2B5EF4-FFF2-40B4-BE49-F238E27FC236}">
                <a16:creationId xmlns:a16="http://schemas.microsoft.com/office/drawing/2014/main" id="{DA5E870D-B658-46D9-85A4-1E0BE2D041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17457" y="6069959"/>
            <a:ext cx="1603958" cy="792000"/>
          </a:xfrm>
          <a:prstGeom prst="rect">
            <a:avLst/>
          </a:prstGeom>
        </p:spPr>
      </p:pic>
      <p:pic>
        <p:nvPicPr>
          <p:cNvPr id="2" name="Picture 1" descr="A blue text on a black background&#10;&#10;Description automatically generated">
            <a:extLst>
              <a:ext uri="{FF2B5EF4-FFF2-40B4-BE49-F238E27FC236}">
                <a16:creationId xmlns:a16="http://schemas.microsoft.com/office/drawing/2014/main" id="{1D581E3D-9CC2-9EF3-19A3-CA16F74E22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836" y="286413"/>
            <a:ext cx="2057637" cy="696964"/>
          </a:xfrm>
          <a:prstGeom prst="rect">
            <a:avLst/>
          </a:prstGeom>
        </p:spPr>
      </p:pic>
      <p:sp>
        <p:nvSpPr>
          <p:cNvPr id="5" name="Slide Number Placeholder 5">
            <a:extLst>
              <a:ext uri="{FF2B5EF4-FFF2-40B4-BE49-F238E27FC236}">
                <a16:creationId xmlns:a16="http://schemas.microsoft.com/office/drawing/2014/main" id="{D021FDCB-BBA8-1F34-B9EA-BF3B4EBB9B39}"/>
              </a:ext>
            </a:extLst>
          </p:cNvPr>
          <p:cNvSpPr>
            <a:spLocks noGrp="1"/>
          </p:cNvSpPr>
          <p:nvPr>
            <p:ph type="sldNum" sz="quarter" idx="4"/>
          </p:nvPr>
        </p:nvSpPr>
        <p:spPr>
          <a:xfrm>
            <a:off x="9224962" y="0"/>
            <a:ext cx="441771" cy="209553"/>
          </a:xfrm>
          <a:prstGeom prst="rect">
            <a:avLst/>
          </a:prstGeom>
          <a:solidFill>
            <a:schemeClr val="tx2"/>
          </a:solidFill>
        </p:spPr>
        <p:txBody>
          <a:bodyPr vert="horz" lIns="91440" tIns="45720" rIns="91440" bIns="45720" rtlCol="0" anchor="ctr"/>
          <a:lstStyle>
            <a:lvl1pPr algn="ctr">
              <a:defRPr sz="975">
                <a:solidFill>
                  <a:schemeClr val="bg1"/>
                </a:solidFill>
              </a:defRPr>
            </a:lvl1pPr>
          </a:lstStyle>
          <a:p>
            <a:fld id="{EB9AB7F9-1CFC-4687-A283-05394C823D94}" type="slidenum">
              <a:rPr lang="en-AU" smtClean="0"/>
              <a:pPr/>
              <a:t>‹#›</a:t>
            </a:fld>
            <a:endParaRPr lang="en-AU" dirty="0"/>
          </a:p>
        </p:txBody>
      </p:sp>
    </p:spTree>
    <p:extLst>
      <p:ext uri="{BB962C8B-B14F-4D97-AF65-F5344CB8AC3E}">
        <p14:creationId xmlns:p14="http://schemas.microsoft.com/office/powerpoint/2010/main" val="14307072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Subtitle - 4 bullets w images &amp; large image">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261A19CF-169B-4B34-8C2C-CC4BC7C55499}"/>
              </a:ext>
            </a:extLst>
          </p:cNvPr>
          <p:cNvSpPr>
            <a:spLocks noGrp="1"/>
          </p:cNvSpPr>
          <p:nvPr>
            <p:ph type="sldNum" sz="quarter" idx="57"/>
          </p:nvPr>
        </p:nvSpPr>
        <p:spPr/>
        <p:txBody>
          <a:bodyPr/>
          <a:lstStyle/>
          <a:p>
            <a:fld id="{A90943C4-0022-4CA6-8B1F-41694FBEBEC6}" type="slidenum">
              <a:rPr lang="en-AU" smtClean="0"/>
              <a:t>‹#›</a:t>
            </a:fld>
            <a:endParaRPr lang="en-AU" dirty="0"/>
          </a:p>
        </p:txBody>
      </p:sp>
      <p:sp>
        <p:nvSpPr>
          <p:cNvPr id="30" name="Image bottom decorative border 25">
            <a:extLst>
              <a:ext uri="{FF2B5EF4-FFF2-40B4-BE49-F238E27FC236}">
                <a16:creationId xmlns:a16="http://schemas.microsoft.com/office/drawing/2014/main" id="{D36D919E-E710-495F-8E8C-3A987E502CF7}"/>
              </a:ext>
              <a:ext uri="{C183D7F6-B498-43B3-948B-1728B52AA6E4}">
                <adec:decorative xmlns:adec="http://schemas.microsoft.com/office/drawing/2017/decorative" val="1"/>
              </a:ext>
            </a:extLst>
          </p:cNvPr>
          <p:cNvSpPr/>
          <p:nvPr/>
        </p:nvSpPr>
        <p:spPr>
          <a:xfrm>
            <a:off x="7716863" y="5886261"/>
            <a:ext cx="1752821"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AU" sz="1463" noProof="0" dirty="0"/>
          </a:p>
        </p:txBody>
      </p:sp>
      <p:sp>
        <p:nvSpPr>
          <p:cNvPr id="36" name="Text Placeholder 4">
            <a:extLst>
              <a:ext uri="{FF2B5EF4-FFF2-40B4-BE49-F238E27FC236}">
                <a16:creationId xmlns:a16="http://schemas.microsoft.com/office/drawing/2014/main" id="{711DB09A-A42D-4902-AF3E-5D0DC168C285}"/>
              </a:ext>
            </a:extLst>
          </p:cNvPr>
          <p:cNvSpPr>
            <a:spLocks noGrp="1"/>
          </p:cNvSpPr>
          <p:nvPr>
            <p:ph type="body" sz="quarter" idx="48" hasCustomPrompt="1"/>
          </p:nvPr>
        </p:nvSpPr>
        <p:spPr>
          <a:xfrm>
            <a:off x="7867016" y="4479117"/>
            <a:ext cx="1573418" cy="1440000"/>
          </a:xfrm>
        </p:spPr>
        <p:txBody>
          <a:bodyPr>
            <a:normAutofit/>
          </a:bodyPr>
          <a:lstStyle>
            <a:lvl1pPr marL="0" indent="0" algn="l">
              <a:spcBef>
                <a:spcPts val="244"/>
              </a:spcBef>
              <a:spcAft>
                <a:spcPts val="244"/>
              </a:spcAft>
              <a:buNone/>
              <a:defRPr sz="1300">
                <a:solidFill>
                  <a:schemeClr val="tx1">
                    <a:lumMod val="75000"/>
                    <a:lumOff val="25000"/>
                  </a:schemeClr>
                </a:solidFill>
              </a:defRPr>
            </a:lvl1pPr>
            <a:lvl2pPr marL="292795" indent="-217984">
              <a:spcBef>
                <a:spcPts val="244"/>
              </a:spcBef>
              <a:spcAft>
                <a:spcPts val="244"/>
              </a:spcAft>
              <a:defRPr sz="1300"/>
            </a:lvl2pPr>
          </a:lstStyle>
          <a:p>
            <a:pPr lvl="0"/>
            <a:r>
              <a:rPr lang="en-AU" noProof="0"/>
              <a:t>Description</a:t>
            </a:r>
          </a:p>
          <a:p>
            <a:pPr lvl="1"/>
            <a:r>
              <a:rPr lang="en-AU" noProof="0"/>
              <a:t>Level 2</a:t>
            </a:r>
          </a:p>
        </p:txBody>
      </p:sp>
      <p:sp>
        <p:nvSpPr>
          <p:cNvPr id="35" name="Bullet 4">
            <a:extLst>
              <a:ext uri="{FF2B5EF4-FFF2-40B4-BE49-F238E27FC236}">
                <a16:creationId xmlns:a16="http://schemas.microsoft.com/office/drawing/2014/main" id="{D0CF6241-B0D3-4D20-B605-DD302BA1D6C1}"/>
              </a:ext>
            </a:extLst>
          </p:cNvPr>
          <p:cNvSpPr>
            <a:spLocks noGrp="1"/>
          </p:cNvSpPr>
          <p:nvPr>
            <p:ph type="body" sz="quarter" idx="47" hasCustomPrompt="1"/>
          </p:nvPr>
        </p:nvSpPr>
        <p:spPr>
          <a:xfrm>
            <a:off x="7867016" y="3992802"/>
            <a:ext cx="1573418" cy="360000"/>
          </a:xfrm>
        </p:spPr>
        <p:txBody>
          <a:bodyPr>
            <a:normAutofit/>
          </a:bodyPr>
          <a:lstStyle>
            <a:lvl1pPr marL="0" indent="0" algn="l">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4</a:t>
            </a:r>
          </a:p>
        </p:txBody>
      </p:sp>
      <p:sp>
        <p:nvSpPr>
          <p:cNvPr id="51" name="Picture Placeholder 5">
            <a:extLst>
              <a:ext uri="{FF2B5EF4-FFF2-40B4-BE49-F238E27FC236}">
                <a16:creationId xmlns:a16="http://schemas.microsoft.com/office/drawing/2014/main" id="{0032001D-DE5A-44A7-9758-0ABD8106FD96}"/>
              </a:ext>
            </a:extLst>
          </p:cNvPr>
          <p:cNvSpPr>
            <a:spLocks noGrp="1" noChangeAspect="1"/>
          </p:cNvSpPr>
          <p:nvPr>
            <p:ph type="pic" sz="quarter" idx="55" hasCustomPrompt="1"/>
          </p:nvPr>
        </p:nvSpPr>
        <p:spPr>
          <a:xfrm>
            <a:off x="6467260" y="3992802"/>
            <a:ext cx="1227866" cy="1512000"/>
          </a:xfrm>
          <a:solidFill>
            <a:schemeClr val="accent1"/>
          </a:solidFill>
        </p:spPr>
        <p:txBody>
          <a:bodyPr>
            <a:normAutofit/>
          </a:bodyPr>
          <a:lstStyle>
            <a:lvl1pPr algn="ctr">
              <a:defRPr sz="975">
                <a:solidFill>
                  <a:schemeClr val="bg1"/>
                </a:solidFill>
              </a:defRPr>
            </a:lvl1pPr>
          </a:lstStyle>
          <a:p>
            <a:r>
              <a:rPr lang="en-AU" dirty="0"/>
              <a:t>Click to add picture or select box to insert icon.</a:t>
            </a:r>
          </a:p>
        </p:txBody>
      </p:sp>
      <p:sp>
        <p:nvSpPr>
          <p:cNvPr id="29" name="Image bottom decorative border 4">
            <a:extLst>
              <a:ext uri="{FF2B5EF4-FFF2-40B4-BE49-F238E27FC236}">
                <a16:creationId xmlns:a16="http://schemas.microsoft.com/office/drawing/2014/main" id="{950320AF-7644-49E1-9D16-70547713917F}"/>
              </a:ext>
              <a:ext uri="{C183D7F6-B498-43B3-948B-1728B52AA6E4}">
                <adec:decorative xmlns:adec="http://schemas.microsoft.com/office/drawing/2017/decorative" val="1"/>
              </a:ext>
            </a:extLst>
          </p:cNvPr>
          <p:cNvSpPr/>
          <p:nvPr/>
        </p:nvSpPr>
        <p:spPr>
          <a:xfrm>
            <a:off x="4582752" y="5886261"/>
            <a:ext cx="1752821"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AU" sz="1463" noProof="0" dirty="0"/>
          </a:p>
        </p:txBody>
      </p:sp>
      <p:sp>
        <p:nvSpPr>
          <p:cNvPr id="34" name="Text Placeholder 3">
            <a:extLst>
              <a:ext uri="{FF2B5EF4-FFF2-40B4-BE49-F238E27FC236}">
                <a16:creationId xmlns:a16="http://schemas.microsoft.com/office/drawing/2014/main" id="{C0468E64-5403-40FE-84BE-184FCF30EA38}"/>
              </a:ext>
            </a:extLst>
          </p:cNvPr>
          <p:cNvSpPr>
            <a:spLocks noGrp="1"/>
          </p:cNvSpPr>
          <p:nvPr>
            <p:ph type="body" sz="quarter" idx="46" hasCustomPrompt="1"/>
          </p:nvPr>
        </p:nvSpPr>
        <p:spPr>
          <a:xfrm>
            <a:off x="4732905" y="4479117"/>
            <a:ext cx="1573418" cy="1440000"/>
          </a:xfrm>
        </p:spPr>
        <p:txBody>
          <a:bodyPr>
            <a:normAutofit/>
          </a:bodyPr>
          <a:lstStyle>
            <a:lvl1pPr marL="0" indent="0" algn="l">
              <a:spcBef>
                <a:spcPts val="244"/>
              </a:spcBef>
              <a:spcAft>
                <a:spcPts val="244"/>
              </a:spcAft>
              <a:buNone/>
              <a:defRPr sz="1300">
                <a:solidFill>
                  <a:schemeClr val="tx1">
                    <a:lumMod val="75000"/>
                    <a:lumOff val="25000"/>
                  </a:schemeClr>
                </a:solidFill>
              </a:defRPr>
            </a:lvl1pPr>
            <a:lvl2pPr marL="292795" indent="-217984">
              <a:spcBef>
                <a:spcPts val="244"/>
              </a:spcBef>
              <a:spcAft>
                <a:spcPts val="244"/>
              </a:spcAft>
              <a:defRPr sz="1300"/>
            </a:lvl2pPr>
          </a:lstStyle>
          <a:p>
            <a:pPr lvl="0"/>
            <a:r>
              <a:rPr lang="en-AU" noProof="0"/>
              <a:t>Description</a:t>
            </a:r>
          </a:p>
          <a:p>
            <a:pPr lvl="1"/>
            <a:r>
              <a:rPr lang="en-AU" noProof="0"/>
              <a:t>Level 2</a:t>
            </a:r>
          </a:p>
        </p:txBody>
      </p:sp>
      <p:sp>
        <p:nvSpPr>
          <p:cNvPr id="33" name="Bullet 3">
            <a:extLst>
              <a:ext uri="{FF2B5EF4-FFF2-40B4-BE49-F238E27FC236}">
                <a16:creationId xmlns:a16="http://schemas.microsoft.com/office/drawing/2014/main" id="{88A88076-4208-4A97-A015-3DFBFCC94A72}"/>
              </a:ext>
            </a:extLst>
          </p:cNvPr>
          <p:cNvSpPr>
            <a:spLocks noGrp="1"/>
          </p:cNvSpPr>
          <p:nvPr>
            <p:ph type="body" sz="quarter" idx="45" hasCustomPrompt="1"/>
          </p:nvPr>
        </p:nvSpPr>
        <p:spPr>
          <a:xfrm>
            <a:off x="4732905" y="3992802"/>
            <a:ext cx="1573418" cy="360000"/>
          </a:xfrm>
        </p:spPr>
        <p:txBody>
          <a:bodyPr>
            <a:normAutofit/>
          </a:bodyPr>
          <a:lstStyle>
            <a:lvl1pPr marL="0" indent="0" algn="l">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3</a:t>
            </a:r>
          </a:p>
        </p:txBody>
      </p:sp>
      <p:sp>
        <p:nvSpPr>
          <p:cNvPr id="50" name="Picture Placeholder 4">
            <a:extLst>
              <a:ext uri="{FF2B5EF4-FFF2-40B4-BE49-F238E27FC236}">
                <a16:creationId xmlns:a16="http://schemas.microsoft.com/office/drawing/2014/main" id="{55DA2CAD-EC0B-43E7-B7B2-19BC30507AD9}"/>
              </a:ext>
            </a:extLst>
          </p:cNvPr>
          <p:cNvSpPr>
            <a:spLocks noGrp="1" noChangeAspect="1"/>
          </p:cNvSpPr>
          <p:nvPr>
            <p:ph type="pic" sz="quarter" idx="54" hasCustomPrompt="1"/>
          </p:nvPr>
        </p:nvSpPr>
        <p:spPr>
          <a:xfrm>
            <a:off x="3354886" y="3992802"/>
            <a:ext cx="1227866" cy="1512000"/>
          </a:xfrm>
          <a:solidFill>
            <a:schemeClr val="accent3"/>
          </a:solidFill>
        </p:spPr>
        <p:txBody>
          <a:bodyPr>
            <a:normAutofit/>
          </a:bodyPr>
          <a:lstStyle>
            <a:lvl1pPr algn="ctr">
              <a:defRPr sz="975">
                <a:solidFill>
                  <a:schemeClr val="bg1"/>
                </a:solidFill>
              </a:defRPr>
            </a:lvl1pPr>
          </a:lstStyle>
          <a:p>
            <a:r>
              <a:rPr lang="en-AU" dirty="0"/>
              <a:t>Click to add picture or select box to insert icon.</a:t>
            </a:r>
          </a:p>
        </p:txBody>
      </p:sp>
      <p:sp>
        <p:nvSpPr>
          <p:cNvPr id="28" name="Image bottom decorative border 3">
            <a:extLst>
              <a:ext uri="{FF2B5EF4-FFF2-40B4-BE49-F238E27FC236}">
                <a16:creationId xmlns:a16="http://schemas.microsoft.com/office/drawing/2014/main" id="{61B31970-0B46-450B-916F-74D6DEF9B8F8}"/>
              </a:ext>
              <a:ext uri="{C183D7F6-B498-43B3-948B-1728B52AA6E4}">
                <adec:decorative xmlns:adec="http://schemas.microsoft.com/office/drawing/2017/decorative" val="1"/>
              </a:ext>
            </a:extLst>
          </p:cNvPr>
          <p:cNvSpPr/>
          <p:nvPr/>
        </p:nvSpPr>
        <p:spPr>
          <a:xfrm>
            <a:off x="7716863" y="3628286"/>
            <a:ext cx="1752821"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AU" sz="1463" noProof="0" dirty="0"/>
          </a:p>
        </p:txBody>
      </p:sp>
      <p:sp>
        <p:nvSpPr>
          <p:cNvPr id="14" name="Text Placeholder 2">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7867016" y="2201479"/>
            <a:ext cx="1573418" cy="1440000"/>
          </a:xfrm>
        </p:spPr>
        <p:txBody>
          <a:bodyPr>
            <a:normAutofit/>
          </a:bodyPr>
          <a:lstStyle>
            <a:lvl1pPr marL="0" indent="0" algn="l">
              <a:spcBef>
                <a:spcPts val="244"/>
              </a:spcBef>
              <a:spcAft>
                <a:spcPts val="244"/>
              </a:spcAft>
              <a:buNone/>
              <a:defRPr sz="1300">
                <a:solidFill>
                  <a:schemeClr val="tx1">
                    <a:lumMod val="75000"/>
                    <a:lumOff val="25000"/>
                  </a:schemeClr>
                </a:solidFill>
              </a:defRPr>
            </a:lvl1pPr>
            <a:lvl2pPr marL="292795" indent="-217984">
              <a:spcBef>
                <a:spcPts val="244"/>
              </a:spcBef>
              <a:spcAft>
                <a:spcPts val="244"/>
              </a:spcAft>
              <a:defRPr sz="1300"/>
            </a:lvl2pPr>
          </a:lstStyle>
          <a:p>
            <a:pPr lvl="0"/>
            <a:r>
              <a:rPr lang="en-AU" noProof="0"/>
              <a:t>Description</a:t>
            </a:r>
          </a:p>
          <a:p>
            <a:pPr lvl="1"/>
            <a:r>
              <a:rPr lang="en-AU" noProof="0"/>
              <a:t>Level 2</a:t>
            </a:r>
          </a:p>
        </p:txBody>
      </p:sp>
      <p:sp>
        <p:nvSpPr>
          <p:cNvPr id="13" name="Bullet 2">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867016" y="1735138"/>
            <a:ext cx="1573418" cy="360000"/>
          </a:xfrm>
        </p:spPr>
        <p:txBody>
          <a:bodyPr>
            <a:normAutofit/>
          </a:bodyPr>
          <a:lstStyle>
            <a:lvl1pPr marL="0" indent="0" algn="l">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2</a:t>
            </a:r>
          </a:p>
        </p:txBody>
      </p:sp>
      <p:sp>
        <p:nvSpPr>
          <p:cNvPr id="49" name="Picture Placeholder 3">
            <a:extLst>
              <a:ext uri="{FF2B5EF4-FFF2-40B4-BE49-F238E27FC236}">
                <a16:creationId xmlns:a16="http://schemas.microsoft.com/office/drawing/2014/main" id="{576C7E81-F2B2-4F2F-B32D-1EAC119A7BD5}"/>
              </a:ext>
              <a:ext uri="{C183D7F6-B498-43B3-948B-1728B52AA6E4}">
                <adec:decorative xmlns:adec="http://schemas.microsoft.com/office/drawing/2017/decorative" val="1"/>
              </a:ext>
            </a:extLst>
          </p:cNvPr>
          <p:cNvSpPr>
            <a:spLocks noGrp="1" noChangeAspect="1"/>
          </p:cNvSpPr>
          <p:nvPr>
            <p:ph type="pic" sz="quarter" idx="53" hasCustomPrompt="1"/>
          </p:nvPr>
        </p:nvSpPr>
        <p:spPr>
          <a:xfrm>
            <a:off x="6467260" y="1735138"/>
            <a:ext cx="1227866" cy="1512000"/>
          </a:xfrm>
          <a:solidFill>
            <a:schemeClr val="accent3"/>
          </a:solidFill>
        </p:spPr>
        <p:txBody>
          <a:bodyPr>
            <a:normAutofit/>
          </a:bodyPr>
          <a:lstStyle>
            <a:lvl1pPr algn="ctr">
              <a:defRPr sz="975">
                <a:solidFill>
                  <a:schemeClr val="bg1"/>
                </a:solidFill>
              </a:defRPr>
            </a:lvl1pPr>
          </a:lstStyle>
          <a:p>
            <a:r>
              <a:rPr lang="en-AU" dirty="0"/>
              <a:t>Click to add picture or select box to insert icon.</a:t>
            </a:r>
          </a:p>
        </p:txBody>
      </p:sp>
      <p:sp>
        <p:nvSpPr>
          <p:cNvPr id="24" name="Image bottom decorative border 2">
            <a:extLst>
              <a:ext uri="{FF2B5EF4-FFF2-40B4-BE49-F238E27FC236}">
                <a16:creationId xmlns:a16="http://schemas.microsoft.com/office/drawing/2014/main" id="{CEDEC4EC-1B7D-4C30-9BDC-ED714BC0AD87}"/>
              </a:ext>
              <a:ext uri="{C183D7F6-B498-43B3-948B-1728B52AA6E4}">
                <adec:decorative xmlns:adec="http://schemas.microsoft.com/office/drawing/2017/decorative" val="1"/>
              </a:ext>
            </a:extLst>
          </p:cNvPr>
          <p:cNvSpPr/>
          <p:nvPr/>
        </p:nvSpPr>
        <p:spPr>
          <a:xfrm>
            <a:off x="4582752" y="3628286"/>
            <a:ext cx="1752821"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AU" sz="1463" noProof="0" dirty="0"/>
          </a:p>
        </p:txBody>
      </p:sp>
      <p:sp>
        <p:nvSpPr>
          <p:cNvPr id="12" name="Text Placeholder 1">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4732905" y="2201479"/>
            <a:ext cx="1573418" cy="1440000"/>
          </a:xfrm>
        </p:spPr>
        <p:txBody>
          <a:bodyPr>
            <a:normAutofit/>
          </a:bodyPr>
          <a:lstStyle>
            <a:lvl1pPr marL="0" indent="0" algn="l">
              <a:spcBef>
                <a:spcPts val="244"/>
              </a:spcBef>
              <a:spcAft>
                <a:spcPts val="244"/>
              </a:spcAft>
              <a:buNone/>
              <a:defRPr sz="1300">
                <a:solidFill>
                  <a:schemeClr val="tx1">
                    <a:lumMod val="75000"/>
                    <a:lumOff val="25000"/>
                  </a:schemeClr>
                </a:solidFill>
              </a:defRPr>
            </a:lvl1pPr>
            <a:lvl2pPr marL="292795" indent="-217984">
              <a:spcBef>
                <a:spcPts val="244"/>
              </a:spcBef>
              <a:spcAft>
                <a:spcPts val="244"/>
              </a:spcAft>
              <a:defRPr sz="1300"/>
            </a:lvl2pPr>
          </a:lstStyle>
          <a:p>
            <a:pPr lvl="0"/>
            <a:r>
              <a:rPr lang="en-AU" noProof="0"/>
              <a:t>Description</a:t>
            </a:r>
          </a:p>
          <a:p>
            <a:pPr lvl="1"/>
            <a:r>
              <a:rPr lang="en-AU" noProof="0"/>
              <a:t>Level 2</a:t>
            </a:r>
          </a:p>
        </p:txBody>
      </p:sp>
      <p:sp>
        <p:nvSpPr>
          <p:cNvPr id="11" name="Bullet 1">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4732905" y="1735138"/>
            <a:ext cx="1573418" cy="360000"/>
          </a:xfrm>
        </p:spPr>
        <p:txBody>
          <a:bodyPr>
            <a:normAutofit/>
          </a:bodyPr>
          <a:lstStyle>
            <a:lvl1pPr marL="0" indent="0" algn="l">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1</a:t>
            </a:r>
          </a:p>
        </p:txBody>
      </p:sp>
      <p:sp>
        <p:nvSpPr>
          <p:cNvPr id="5" name="Picture Placeholder 2">
            <a:extLst>
              <a:ext uri="{FF2B5EF4-FFF2-40B4-BE49-F238E27FC236}">
                <a16:creationId xmlns:a16="http://schemas.microsoft.com/office/drawing/2014/main" id="{05A4F96B-4B32-47D9-99CE-97819925F3A1}"/>
              </a:ext>
              <a:ext uri="{C183D7F6-B498-43B3-948B-1728B52AA6E4}">
                <adec:decorative xmlns:adec="http://schemas.microsoft.com/office/drawing/2017/decorative" val="1"/>
              </a:ext>
            </a:extLst>
          </p:cNvPr>
          <p:cNvSpPr>
            <a:spLocks noGrp="1" noChangeAspect="1"/>
          </p:cNvSpPr>
          <p:nvPr>
            <p:ph type="pic" sz="quarter" idx="52" hasCustomPrompt="1"/>
          </p:nvPr>
        </p:nvSpPr>
        <p:spPr>
          <a:xfrm>
            <a:off x="3354886" y="1735138"/>
            <a:ext cx="1227866" cy="1512000"/>
          </a:xfrm>
          <a:solidFill>
            <a:schemeClr val="accent1"/>
          </a:solidFill>
        </p:spPr>
        <p:txBody>
          <a:bodyPr>
            <a:normAutofit/>
          </a:bodyPr>
          <a:lstStyle>
            <a:lvl1pPr algn="ctr">
              <a:defRPr sz="975">
                <a:solidFill>
                  <a:schemeClr val="bg1"/>
                </a:solidFill>
              </a:defRPr>
            </a:lvl1pPr>
          </a:lstStyle>
          <a:p>
            <a:r>
              <a:rPr lang="en-AU" dirty="0"/>
              <a:t>Click to add picture or select box to insert icon.</a:t>
            </a:r>
          </a:p>
        </p:txBody>
      </p:sp>
      <p:grpSp>
        <p:nvGrpSpPr>
          <p:cNvPr id="40" name="Image decorative border">
            <a:extLst>
              <a:ext uri="{FF2B5EF4-FFF2-40B4-BE49-F238E27FC236}">
                <a16:creationId xmlns:a16="http://schemas.microsoft.com/office/drawing/2014/main" id="{0EDCB61C-215E-403C-9A77-61F609BE6084}"/>
              </a:ext>
            </a:extLst>
          </p:cNvPr>
          <p:cNvGrpSpPr/>
          <p:nvPr/>
        </p:nvGrpSpPr>
        <p:grpSpPr>
          <a:xfrm>
            <a:off x="263249" y="432150"/>
            <a:ext cx="2665881" cy="5844702"/>
            <a:chOff x="180000" y="291199"/>
            <a:chExt cx="4330700" cy="6009629"/>
          </a:xfrm>
        </p:grpSpPr>
        <p:sp>
          <p:nvSpPr>
            <p:cNvPr id="41" name="Image bottom decorative border 1">
              <a:extLst>
                <a:ext uri="{FF2B5EF4-FFF2-40B4-BE49-F238E27FC236}">
                  <a16:creationId xmlns:a16="http://schemas.microsoft.com/office/drawing/2014/main" id="{05686748-560E-4F5A-8F43-38463F461E7F}"/>
                </a:ext>
              </a:extLst>
            </p:cNvPr>
            <p:cNvSpPr/>
            <p:nvPr/>
          </p:nvSpPr>
          <p:spPr>
            <a:xfrm>
              <a:off x="180000" y="6118393"/>
              <a:ext cx="4330700" cy="182435"/>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42" name="Image top decorative border">
              <a:extLst>
                <a:ext uri="{FF2B5EF4-FFF2-40B4-BE49-F238E27FC236}">
                  <a16:creationId xmlns:a16="http://schemas.microsoft.com/office/drawing/2014/main" id="{A07AEA97-EA9B-4B41-B41C-1E4DEF9D36D5}"/>
                </a:ext>
              </a:extLst>
            </p:cNvPr>
            <p:cNvSpPr/>
            <p:nvPr/>
          </p:nvSpPr>
          <p:spPr>
            <a:xfrm flipV="1">
              <a:off x="180000" y="29119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grpSp>
      <p:sp>
        <p:nvSpPr>
          <p:cNvPr id="39" name="Picture Placeholder 1">
            <a:extLst>
              <a:ext uri="{FF2B5EF4-FFF2-40B4-BE49-F238E27FC236}">
                <a16:creationId xmlns:a16="http://schemas.microsoft.com/office/drawing/2014/main" id="{82DE3D23-D3AD-43F2-A4D3-56DC2F7A6696}"/>
              </a:ext>
            </a:extLst>
          </p:cNvPr>
          <p:cNvSpPr>
            <a:spLocks noGrp="1"/>
          </p:cNvSpPr>
          <p:nvPr>
            <p:ph type="pic" sz="quarter" idx="13" hasCustomPrompt="1"/>
          </p:nvPr>
        </p:nvSpPr>
        <p:spPr>
          <a:xfrm>
            <a:off x="341005" y="530943"/>
            <a:ext cx="2510371" cy="5630157"/>
          </a:xfrm>
          <a:solidFill>
            <a:schemeClr val="bg1">
              <a:lumMod val="95000"/>
            </a:schemeClr>
          </a:solidFill>
        </p:spPr>
        <p:txBody>
          <a:bodyPr lIns="36000" tIns="0" rIns="36000" bIns="0" anchor="ctr"/>
          <a:lstStyle>
            <a:lvl1pPr marL="0" indent="0" algn="ctr">
              <a:buNone/>
              <a:defRPr/>
            </a:lvl1pPr>
          </a:lstStyle>
          <a:p>
            <a:r>
              <a:rPr lang="en-AU" noProof="0" dirty="0"/>
              <a:t>Insert or Drag and Drop your Photo</a:t>
            </a:r>
          </a:p>
        </p:txBody>
      </p:sp>
      <p:sp>
        <p:nvSpPr>
          <p:cNvPr id="22" name="Subtitle">
            <a:extLst>
              <a:ext uri="{FF2B5EF4-FFF2-40B4-BE49-F238E27FC236}">
                <a16:creationId xmlns:a16="http://schemas.microsoft.com/office/drawing/2014/main" id="{AE3E6576-B268-4232-858E-037F3AFA53D0}"/>
              </a:ext>
            </a:extLst>
          </p:cNvPr>
          <p:cNvSpPr>
            <a:spLocks noGrp="1"/>
          </p:cNvSpPr>
          <p:nvPr>
            <p:ph type="body" sz="quarter" idx="32" hasCustomPrompt="1"/>
          </p:nvPr>
        </p:nvSpPr>
        <p:spPr>
          <a:xfrm>
            <a:off x="3354967" y="1008000"/>
            <a:ext cx="6209226" cy="360000"/>
          </a:xfrm>
        </p:spPr>
        <p:txBody>
          <a:bodyPr>
            <a:normAutofit/>
          </a:bodyPr>
          <a:lstStyle>
            <a:lvl1pPr marL="0" indent="0">
              <a:buNone/>
              <a:defRPr b="1">
                <a:solidFill>
                  <a:schemeClr val="tx1">
                    <a:lumMod val="65000"/>
                    <a:lumOff val="35000"/>
                  </a:schemeClr>
                </a:solidFill>
              </a:defRPr>
            </a:lvl1pPr>
            <a:lvl2pPr marL="216694" indent="0">
              <a:buNone/>
              <a:defRPr/>
            </a:lvl2pPr>
            <a:lvl3pPr marL="441127" indent="0">
              <a:buNone/>
              <a:defRPr/>
            </a:lvl3pPr>
            <a:lvl4pPr marL="657820" indent="0">
              <a:buNone/>
              <a:defRPr/>
            </a:lvl4pPr>
            <a:lvl5pPr marL="874514" indent="0">
              <a:buNone/>
              <a:defRPr/>
            </a:lvl5pPr>
          </a:lstStyle>
          <a:p>
            <a:pPr lvl="0"/>
            <a:r>
              <a:rPr lang="en-AU" noProof="0"/>
              <a:t>Subtitle</a:t>
            </a:r>
          </a:p>
        </p:txBody>
      </p:sp>
      <p:sp>
        <p:nvSpPr>
          <p:cNvPr id="2" name="Title">
            <a:extLst>
              <a:ext uri="{FF2B5EF4-FFF2-40B4-BE49-F238E27FC236}">
                <a16:creationId xmlns:a16="http://schemas.microsoft.com/office/drawing/2014/main" id="{5FC626A5-4FF6-42BD-858A-AE4B2C23A6BC}"/>
              </a:ext>
            </a:extLst>
          </p:cNvPr>
          <p:cNvSpPr>
            <a:spLocks noGrp="1"/>
          </p:cNvSpPr>
          <p:nvPr>
            <p:ph type="title" hasCustomPrompt="1"/>
          </p:nvPr>
        </p:nvSpPr>
        <p:spPr>
          <a:xfrm>
            <a:off x="3355258" y="432000"/>
            <a:ext cx="6209492" cy="432000"/>
          </a:xfrm>
          <a:prstGeom prst="rect">
            <a:avLst/>
          </a:prstGeom>
        </p:spPr>
        <p:txBody>
          <a:bodyPr/>
          <a:lstStyle>
            <a:lvl1pPr>
              <a:defRPr>
                <a:solidFill>
                  <a:schemeClr val="accent1"/>
                </a:solidFill>
              </a:defRPr>
            </a:lvl1pPr>
          </a:lstStyle>
          <a:p>
            <a:r>
              <a:rPr lang="en-AU"/>
              <a:t>4 bullets &amp; large image</a:t>
            </a:r>
            <a:endParaRPr lang="en-AU" noProof="0"/>
          </a:p>
        </p:txBody>
      </p:sp>
    </p:spTree>
    <p:extLst>
      <p:ext uri="{BB962C8B-B14F-4D97-AF65-F5344CB8AC3E}">
        <p14:creationId xmlns:p14="http://schemas.microsoft.com/office/powerpoint/2010/main" val="20721763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Subtitle, 4 bullets w images">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261A19CF-169B-4B34-8C2C-CC4BC7C55499}"/>
              </a:ext>
            </a:extLst>
          </p:cNvPr>
          <p:cNvSpPr>
            <a:spLocks noGrp="1"/>
          </p:cNvSpPr>
          <p:nvPr>
            <p:ph type="sldNum" sz="quarter" idx="57"/>
          </p:nvPr>
        </p:nvSpPr>
        <p:spPr/>
        <p:txBody>
          <a:bodyPr/>
          <a:lstStyle/>
          <a:p>
            <a:fld id="{A90943C4-0022-4CA6-8B1F-41694FBEBEC6}" type="slidenum">
              <a:rPr lang="en-AU" smtClean="0"/>
              <a:t>‹#›</a:t>
            </a:fld>
            <a:endParaRPr lang="en-AU" dirty="0"/>
          </a:p>
        </p:txBody>
      </p:sp>
      <p:sp>
        <p:nvSpPr>
          <p:cNvPr id="30" name="Image bottom decorative border 25">
            <a:extLst>
              <a:ext uri="{FF2B5EF4-FFF2-40B4-BE49-F238E27FC236}">
                <a16:creationId xmlns:a16="http://schemas.microsoft.com/office/drawing/2014/main" id="{D36D919E-E710-495F-8E8C-3A987E502CF7}"/>
              </a:ext>
              <a:ext uri="{C183D7F6-B498-43B3-948B-1728B52AA6E4}">
                <adec:decorative xmlns:adec="http://schemas.microsoft.com/office/drawing/2017/decorative" val="1"/>
              </a:ext>
            </a:extLst>
          </p:cNvPr>
          <p:cNvSpPr/>
          <p:nvPr/>
        </p:nvSpPr>
        <p:spPr>
          <a:xfrm>
            <a:off x="6730022" y="5886262"/>
            <a:ext cx="2888556"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AU" sz="1463" noProof="0" dirty="0"/>
          </a:p>
        </p:txBody>
      </p:sp>
      <p:sp>
        <p:nvSpPr>
          <p:cNvPr id="36" name="Text Placeholder 4">
            <a:extLst>
              <a:ext uri="{FF2B5EF4-FFF2-40B4-BE49-F238E27FC236}">
                <a16:creationId xmlns:a16="http://schemas.microsoft.com/office/drawing/2014/main" id="{711DB09A-A42D-4902-AF3E-5D0DC168C285}"/>
              </a:ext>
            </a:extLst>
          </p:cNvPr>
          <p:cNvSpPr>
            <a:spLocks noGrp="1"/>
          </p:cNvSpPr>
          <p:nvPr>
            <p:ph type="body" sz="quarter" idx="48" hasCustomPrompt="1"/>
          </p:nvPr>
        </p:nvSpPr>
        <p:spPr>
          <a:xfrm>
            <a:off x="6785610" y="4479117"/>
            <a:ext cx="2775279" cy="1440000"/>
          </a:xfrm>
        </p:spPr>
        <p:txBody>
          <a:bodyPr>
            <a:normAutofit/>
          </a:bodyPr>
          <a:lstStyle>
            <a:lvl1pPr marL="0" marR="0" indent="0" algn="l" defTabSz="742950" rtl="0" eaLnBrk="1" fontAlgn="auto" latinLnBrk="0" hangingPunct="1">
              <a:lnSpc>
                <a:spcPct val="110000"/>
              </a:lnSpc>
              <a:spcBef>
                <a:spcPts val="244"/>
              </a:spcBef>
              <a:spcAft>
                <a:spcPts val="244"/>
              </a:spcAft>
              <a:buClr>
                <a:schemeClr val="accent3"/>
              </a:buClr>
              <a:buSzTx/>
              <a:buFont typeface="Calibri" panose="020F0502020204030204" pitchFamily="34" charset="0"/>
              <a:buNone/>
              <a:tabLst/>
              <a:defRPr sz="1300">
                <a:solidFill>
                  <a:schemeClr val="tx1">
                    <a:lumMod val="75000"/>
                    <a:lumOff val="25000"/>
                  </a:schemeClr>
                </a:solidFill>
              </a:defRPr>
            </a:lvl1pPr>
            <a:lvl2pPr marL="292795" indent="-224433">
              <a:spcBef>
                <a:spcPts val="244"/>
              </a:spcBef>
              <a:spcAft>
                <a:spcPts val="244"/>
              </a:spcAft>
              <a:defRPr sz="1300"/>
            </a:lvl2pPr>
          </a:lstStyle>
          <a:p>
            <a:pPr lvl="0"/>
            <a:r>
              <a:rPr lang="en-AU" noProof="0"/>
              <a:t>Description</a:t>
            </a:r>
          </a:p>
          <a:p>
            <a:pPr lvl="1"/>
            <a:r>
              <a:rPr lang="en-AU" noProof="0"/>
              <a:t>Sub point</a:t>
            </a:r>
          </a:p>
          <a:p>
            <a:pPr lvl="0"/>
            <a:endParaRPr lang="en-AU" noProof="0"/>
          </a:p>
        </p:txBody>
      </p:sp>
      <p:sp>
        <p:nvSpPr>
          <p:cNvPr id="35" name="Bullet 4">
            <a:extLst>
              <a:ext uri="{FF2B5EF4-FFF2-40B4-BE49-F238E27FC236}">
                <a16:creationId xmlns:a16="http://schemas.microsoft.com/office/drawing/2014/main" id="{D0CF6241-B0D3-4D20-B605-DD302BA1D6C1}"/>
              </a:ext>
            </a:extLst>
          </p:cNvPr>
          <p:cNvSpPr>
            <a:spLocks noGrp="1"/>
          </p:cNvSpPr>
          <p:nvPr>
            <p:ph type="body" sz="quarter" idx="47" hasCustomPrompt="1"/>
          </p:nvPr>
        </p:nvSpPr>
        <p:spPr>
          <a:xfrm>
            <a:off x="6785610" y="4010271"/>
            <a:ext cx="2775279" cy="360000"/>
          </a:xfrm>
        </p:spPr>
        <p:txBody>
          <a:bodyPr anchor="ctr">
            <a:normAutofit/>
          </a:bodyPr>
          <a:lstStyle>
            <a:lvl1pPr marL="0" indent="0" algn="l">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4</a:t>
            </a:r>
          </a:p>
        </p:txBody>
      </p:sp>
      <p:sp>
        <p:nvSpPr>
          <p:cNvPr id="51" name="Picture Placeholder 5">
            <a:extLst>
              <a:ext uri="{FF2B5EF4-FFF2-40B4-BE49-F238E27FC236}">
                <a16:creationId xmlns:a16="http://schemas.microsoft.com/office/drawing/2014/main" id="{0032001D-DE5A-44A7-9758-0ABD8106FD96}"/>
              </a:ext>
            </a:extLst>
          </p:cNvPr>
          <p:cNvSpPr>
            <a:spLocks noGrp="1" noChangeAspect="1"/>
          </p:cNvSpPr>
          <p:nvPr>
            <p:ph type="pic" sz="quarter" idx="55" hasCustomPrompt="1"/>
          </p:nvPr>
        </p:nvSpPr>
        <p:spPr>
          <a:xfrm>
            <a:off x="5376346" y="3992802"/>
            <a:ext cx="1227866" cy="1512000"/>
          </a:xfrm>
          <a:solidFill>
            <a:schemeClr val="accent1"/>
          </a:solidFill>
        </p:spPr>
        <p:txBody>
          <a:bodyPr>
            <a:normAutofit/>
          </a:bodyPr>
          <a:lstStyle>
            <a:lvl1pPr algn="ctr">
              <a:defRPr sz="975">
                <a:solidFill>
                  <a:schemeClr val="bg1"/>
                </a:solidFill>
              </a:defRPr>
            </a:lvl1pPr>
          </a:lstStyle>
          <a:p>
            <a:r>
              <a:rPr lang="en-AU" dirty="0"/>
              <a:t>Click to add picture or select box to insert icon.</a:t>
            </a:r>
          </a:p>
        </p:txBody>
      </p:sp>
      <p:sp>
        <p:nvSpPr>
          <p:cNvPr id="29" name="Image bottom decorative border 4">
            <a:extLst>
              <a:ext uri="{FF2B5EF4-FFF2-40B4-BE49-F238E27FC236}">
                <a16:creationId xmlns:a16="http://schemas.microsoft.com/office/drawing/2014/main" id="{950320AF-7644-49E1-9D16-70547713917F}"/>
              </a:ext>
              <a:ext uri="{C183D7F6-B498-43B3-948B-1728B52AA6E4}">
                <adec:decorative xmlns:adec="http://schemas.microsoft.com/office/drawing/2017/decorative" val="1"/>
              </a:ext>
            </a:extLst>
          </p:cNvPr>
          <p:cNvSpPr/>
          <p:nvPr/>
        </p:nvSpPr>
        <p:spPr>
          <a:xfrm>
            <a:off x="2006563" y="5886262"/>
            <a:ext cx="2888556"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AU" sz="1463" noProof="0" dirty="0"/>
          </a:p>
        </p:txBody>
      </p:sp>
      <p:sp>
        <p:nvSpPr>
          <p:cNvPr id="34" name="Text Placeholder 3">
            <a:extLst>
              <a:ext uri="{FF2B5EF4-FFF2-40B4-BE49-F238E27FC236}">
                <a16:creationId xmlns:a16="http://schemas.microsoft.com/office/drawing/2014/main" id="{C0468E64-5403-40FE-84BE-184FCF30EA38}"/>
              </a:ext>
            </a:extLst>
          </p:cNvPr>
          <p:cNvSpPr>
            <a:spLocks noGrp="1"/>
          </p:cNvSpPr>
          <p:nvPr>
            <p:ph type="body" sz="quarter" idx="46" hasCustomPrompt="1"/>
          </p:nvPr>
        </p:nvSpPr>
        <p:spPr>
          <a:xfrm>
            <a:off x="2062151" y="4479117"/>
            <a:ext cx="2775279" cy="1440000"/>
          </a:xfrm>
        </p:spPr>
        <p:txBody>
          <a:bodyPr>
            <a:normAutofit/>
          </a:bodyPr>
          <a:lstStyle>
            <a:lvl1pPr marL="0" indent="0" algn="l">
              <a:spcBef>
                <a:spcPts val="244"/>
              </a:spcBef>
              <a:spcAft>
                <a:spcPts val="244"/>
              </a:spcAft>
              <a:buNone/>
              <a:defRPr sz="1300">
                <a:solidFill>
                  <a:schemeClr val="tx1">
                    <a:lumMod val="75000"/>
                    <a:lumOff val="25000"/>
                  </a:schemeClr>
                </a:solidFill>
              </a:defRPr>
            </a:lvl1pPr>
            <a:lvl2pPr marL="300534" marR="0" indent="-232172" algn="l" defTabSz="742950" rtl="0" eaLnBrk="1" fontAlgn="auto" latinLnBrk="0" hangingPunct="1">
              <a:lnSpc>
                <a:spcPct val="110000"/>
              </a:lnSpc>
              <a:spcBef>
                <a:spcPts val="244"/>
              </a:spcBef>
              <a:spcAft>
                <a:spcPts val="244"/>
              </a:spcAft>
              <a:buClr>
                <a:schemeClr val="accent3"/>
              </a:buClr>
              <a:buSzTx/>
              <a:buFont typeface="Wingdings" panose="05000000000000000000" pitchFamily="2" charset="2"/>
              <a:buChar char="§"/>
              <a:tabLst/>
              <a:defRPr sz="1300"/>
            </a:lvl2pPr>
          </a:lstStyle>
          <a:p>
            <a:pPr lvl="0"/>
            <a:r>
              <a:rPr lang="en-AU" noProof="0"/>
              <a:t>Description</a:t>
            </a:r>
          </a:p>
          <a:p>
            <a:pPr lvl="1"/>
            <a:r>
              <a:rPr lang="en-AU" noProof="0"/>
              <a:t>Sub point</a:t>
            </a:r>
          </a:p>
        </p:txBody>
      </p:sp>
      <p:sp>
        <p:nvSpPr>
          <p:cNvPr id="33" name="Bullet 3">
            <a:extLst>
              <a:ext uri="{FF2B5EF4-FFF2-40B4-BE49-F238E27FC236}">
                <a16:creationId xmlns:a16="http://schemas.microsoft.com/office/drawing/2014/main" id="{88A88076-4208-4A97-A015-3DFBFCC94A72}"/>
              </a:ext>
            </a:extLst>
          </p:cNvPr>
          <p:cNvSpPr>
            <a:spLocks noGrp="1"/>
          </p:cNvSpPr>
          <p:nvPr>
            <p:ph type="body" sz="quarter" idx="45" hasCustomPrompt="1"/>
          </p:nvPr>
        </p:nvSpPr>
        <p:spPr>
          <a:xfrm>
            <a:off x="2062151" y="4010271"/>
            <a:ext cx="2775279" cy="360000"/>
          </a:xfrm>
        </p:spPr>
        <p:txBody>
          <a:bodyPr anchor="ctr">
            <a:normAutofit/>
          </a:bodyPr>
          <a:lstStyle>
            <a:lvl1pPr marL="0" indent="0" algn="l">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3</a:t>
            </a:r>
          </a:p>
        </p:txBody>
      </p:sp>
      <p:sp>
        <p:nvSpPr>
          <p:cNvPr id="50" name="Picture Placeholder 4">
            <a:extLst>
              <a:ext uri="{FF2B5EF4-FFF2-40B4-BE49-F238E27FC236}">
                <a16:creationId xmlns:a16="http://schemas.microsoft.com/office/drawing/2014/main" id="{55DA2CAD-EC0B-43E7-B7B2-19BC30507AD9}"/>
              </a:ext>
            </a:extLst>
          </p:cNvPr>
          <p:cNvSpPr>
            <a:spLocks noGrp="1" noChangeAspect="1"/>
          </p:cNvSpPr>
          <p:nvPr>
            <p:ph type="pic" sz="quarter" idx="54" hasCustomPrompt="1"/>
          </p:nvPr>
        </p:nvSpPr>
        <p:spPr>
          <a:xfrm>
            <a:off x="674623" y="3992802"/>
            <a:ext cx="1227866" cy="1512000"/>
          </a:xfrm>
          <a:solidFill>
            <a:schemeClr val="accent3"/>
          </a:solidFill>
        </p:spPr>
        <p:txBody>
          <a:bodyPr>
            <a:normAutofit/>
          </a:bodyPr>
          <a:lstStyle>
            <a:lvl1pPr algn="ctr">
              <a:defRPr sz="975">
                <a:solidFill>
                  <a:schemeClr val="bg1"/>
                </a:solidFill>
              </a:defRPr>
            </a:lvl1pPr>
          </a:lstStyle>
          <a:p>
            <a:r>
              <a:rPr lang="en-AU" dirty="0"/>
              <a:t>Click to add picture or select box to insert icon.</a:t>
            </a:r>
          </a:p>
        </p:txBody>
      </p:sp>
      <p:sp>
        <p:nvSpPr>
          <p:cNvPr id="28" name="Image bottom decorative border 3">
            <a:extLst>
              <a:ext uri="{FF2B5EF4-FFF2-40B4-BE49-F238E27FC236}">
                <a16:creationId xmlns:a16="http://schemas.microsoft.com/office/drawing/2014/main" id="{61B31970-0B46-450B-916F-74D6DEF9B8F8}"/>
              </a:ext>
              <a:ext uri="{C183D7F6-B498-43B3-948B-1728B52AA6E4}">
                <adec:decorative xmlns:adec="http://schemas.microsoft.com/office/drawing/2017/decorative" val="1"/>
              </a:ext>
            </a:extLst>
          </p:cNvPr>
          <p:cNvSpPr/>
          <p:nvPr/>
        </p:nvSpPr>
        <p:spPr>
          <a:xfrm>
            <a:off x="6730022" y="3628287"/>
            <a:ext cx="2888556"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AU" sz="1463" noProof="0" dirty="0"/>
          </a:p>
        </p:txBody>
      </p:sp>
      <p:sp>
        <p:nvSpPr>
          <p:cNvPr id="14" name="Text Placeholder 2">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6785610" y="2201479"/>
            <a:ext cx="2775279" cy="1440000"/>
          </a:xfrm>
        </p:spPr>
        <p:txBody>
          <a:bodyPr>
            <a:normAutofit/>
          </a:bodyPr>
          <a:lstStyle>
            <a:lvl1pPr marL="0" marR="0" indent="0" algn="l" defTabSz="742950" rtl="0" eaLnBrk="1" fontAlgn="auto" latinLnBrk="0" hangingPunct="1">
              <a:lnSpc>
                <a:spcPct val="110000"/>
              </a:lnSpc>
              <a:spcBef>
                <a:spcPts val="244"/>
              </a:spcBef>
              <a:spcAft>
                <a:spcPts val="244"/>
              </a:spcAft>
              <a:buClr>
                <a:schemeClr val="accent3"/>
              </a:buClr>
              <a:buSzTx/>
              <a:buFont typeface="Calibri" panose="020F0502020204030204" pitchFamily="34" charset="0"/>
              <a:buNone/>
              <a:tabLst/>
              <a:defRPr sz="1300">
                <a:solidFill>
                  <a:schemeClr val="tx1">
                    <a:lumMod val="75000"/>
                    <a:lumOff val="25000"/>
                  </a:schemeClr>
                </a:solidFill>
              </a:defRPr>
            </a:lvl1pPr>
            <a:lvl2pPr marL="292795" indent="-224433">
              <a:spcBef>
                <a:spcPts val="244"/>
              </a:spcBef>
              <a:spcAft>
                <a:spcPts val="244"/>
              </a:spcAft>
              <a:defRPr sz="1300"/>
            </a:lvl2pPr>
          </a:lstStyle>
          <a:p>
            <a:pPr lvl="0"/>
            <a:r>
              <a:rPr lang="en-AU" noProof="0"/>
              <a:t>Description</a:t>
            </a:r>
          </a:p>
          <a:p>
            <a:pPr lvl="1"/>
            <a:r>
              <a:rPr lang="en-AU" noProof="0"/>
              <a:t>Sub point</a:t>
            </a:r>
          </a:p>
        </p:txBody>
      </p:sp>
      <p:sp>
        <p:nvSpPr>
          <p:cNvPr id="13" name="Bullet 2">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6785610" y="1735602"/>
            <a:ext cx="2775279" cy="360000"/>
          </a:xfrm>
        </p:spPr>
        <p:txBody>
          <a:bodyPr anchor="ctr">
            <a:normAutofit/>
          </a:bodyPr>
          <a:lstStyle>
            <a:lvl1pPr marL="0" indent="0" algn="l">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2</a:t>
            </a:r>
          </a:p>
        </p:txBody>
      </p:sp>
      <p:sp>
        <p:nvSpPr>
          <p:cNvPr id="49" name="Picture Placeholder 3">
            <a:extLst>
              <a:ext uri="{FF2B5EF4-FFF2-40B4-BE49-F238E27FC236}">
                <a16:creationId xmlns:a16="http://schemas.microsoft.com/office/drawing/2014/main" id="{576C7E81-F2B2-4F2F-B32D-1EAC119A7BD5}"/>
              </a:ext>
              <a:ext uri="{C183D7F6-B498-43B3-948B-1728B52AA6E4}">
                <adec:decorative xmlns:adec="http://schemas.microsoft.com/office/drawing/2017/decorative" val="1"/>
              </a:ext>
            </a:extLst>
          </p:cNvPr>
          <p:cNvSpPr>
            <a:spLocks noGrp="1" noChangeAspect="1"/>
          </p:cNvSpPr>
          <p:nvPr>
            <p:ph type="pic" sz="quarter" idx="53" hasCustomPrompt="1"/>
          </p:nvPr>
        </p:nvSpPr>
        <p:spPr>
          <a:xfrm>
            <a:off x="5376346" y="1735138"/>
            <a:ext cx="1227866" cy="1512000"/>
          </a:xfrm>
          <a:solidFill>
            <a:schemeClr val="accent3"/>
          </a:solidFill>
        </p:spPr>
        <p:txBody>
          <a:bodyPr>
            <a:normAutofit/>
          </a:bodyPr>
          <a:lstStyle>
            <a:lvl1pPr algn="ctr">
              <a:defRPr sz="975">
                <a:solidFill>
                  <a:schemeClr val="bg1"/>
                </a:solidFill>
              </a:defRPr>
            </a:lvl1pPr>
          </a:lstStyle>
          <a:p>
            <a:r>
              <a:rPr lang="en-AU" dirty="0"/>
              <a:t>Click to add picture or select box to insert icon.</a:t>
            </a:r>
          </a:p>
        </p:txBody>
      </p:sp>
      <p:sp>
        <p:nvSpPr>
          <p:cNvPr id="24" name="Image bottom decorative border 2">
            <a:extLst>
              <a:ext uri="{FF2B5EF4-FFF2-40B4-BE49-F238E27FC236}">
                <a16:creationId xmlns:a16="http://schemas.microsoft.com/office/drawing/2014/main" id="{CEDEC4EC-1B7D-4C30-9BDC-ED714BC0AD87}"/>
              </a:ext>
              <a:ext uri="{C183D7F6-B498-43B3-948B-1728B52AA6E4}">
                <adec:decorative xmlns:adec="http://schemas.microsoft.com/office/drawing/2017/decorative" val="1"/>
              </a:ext>
            </a:extLst>
          </p:cNvPr>
          <p:cNvSpPr/>
          <p:nvPr/>
        </p:nvSpPr>
        <p:spPr>
          <a:xfrm>
            <a:off x="2006563" y="3628287"/>
            <a:ext cx="2888556"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AU" sz="1463" noProof="0" dirty="0"/>
          </a:p>
        </p:txBody>
      </p:sp>
      <p:sp>
        <p:nvSpPr>
          <p:cNvPr id="12" name="Text Placeholder 1">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2062151" y="2201479"/>
            <a:ext cx="2775279" cy="1440000"/>
          </a:xfrm>
        </p:spPr>
        <p:txBody>
          <a:bodyPr>
            <a:normAutofit/>
          </a:bodyPr>
          <a:lstStyle>
            <a:lvl1pPr marL="0" indent="0" algn="l">
              <a:spcBef>
                <a:spcPts val="244"/>
              </a:spcBef>
              <a:spcAft>
                <a:spcPts val="244"/>
              </a:spcAft>
              <a:buNone/>
              <a:defRPr sz="1300">
                <a:solidFill>
                  <a:schemeClr val="tx1">
                    <a:lumMod val="75000"/>
                    <a:lumOff val="25000"/>
                  </a:schemeClr>
                </a:solidFill>
              </a:defRPr>
            </a:lvl1pPr>
            <a:lvl2pPr marL="292795" indent="-224433">
              <a:spcBef>
                <a:spcPts val="244"/>
              </a:spcBef>
              <a:spcAft>
                <a:spcPts val="244"/>
              </a:spcAft>
              <a:defRPr sz="1300"/>
            </a:lvl2pPr>
          </a:lstStyle>
          <a:p>
            <a:pPr lvl="0"/>
            <a:r>
              <a:rPr lang="en-AU" noProof="0"/>
              <a:t>Description</a:t>
            </a:r>
          </a:p>
          <a:p>
            <a:pPr lvl="1"/>
            <a:r>
              <a:rPr lang="en-AU" noProof="0"/>
              <a:t>Sub point</a:t>
            </a:r>
          </a:p>
        </p:txBody>
      </p:sp>
      <p:sp>
        <p:nvSpPr>
          <p:cNvPr id="11" name="Bullet 1">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2062151" y="1735602"/>
            <a:ext cx="2775279" cy="360000"/>
          </a:xfrm>
        </p:spPr>
        <p:txBody>
          <a:bodyPr anchor="ctr">
            <a:normAutofit/>
          </a:bodyPr>
          <a:lstStyle>
            <a:lvl1pPr marL="0" indent="0" algn="l">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1</a:t>
            </a:r>
          </a:p>
        </p:txBody>
      </p:sp>
      <p:sp>
        <p:nvSpPr>
          <p:cNvPr id="5" name="Picture Placeholder 2">
            <a:extLst>
              <a:ext uri="{FF2B5EF4-FFF2-40B4-BE49-F238E27FC236}">
                <a16:creationId xmlns:a16="http://schemas.microsoft.com/office/drawing/2014/main" id="{05A4F96B-4B32-47D9-99CE-97819925F3A1}"/>
              </a:ext>
              <a:ext uri="{C183D7F6-B498-43B3-948B-1728B52AA6E4}">
                <adec:decorative xmlns:adec="http://schemas.microsoft.com/office/drawing/2017/decorative" val="1"/>
              </a:ext>
            </a:extLst>
          </p:cNvPr>
          <p:cNvSpPr>
            <a:spLocks noGrp="1" noChangeAspect="1"/>
          </p:cNvSpPr>
          <p:nvPr>
            <p:ph type="pic" sz="quarter" idx="52" hasCustomPrompt="1"/>
          </p:nvPr>
        </p:nvSpPr>
        <p:spPr>
          <a:xfrm>
            <a:off x="674623" y="1735138"/>
            <a:ext cx="1227866" cy="1512000"/>
          </a:xfrm>
          <a:solidFill>
            <a:schemeClr val="accent1"/>
          </a:solidFill>
        </p:spPr>
        <p:txBody>
          <a:bodyPr>
            <a:normAutofit/>
          </a:bodyPr>
          <a:lstStyle>
            <a:lvl1pPr algn="ctr">
              <a:defRPr sz="975">
                <a:solidFill>
                  <a:schemeClr val="bg1"/>
                </a:solidFill>
              </a:defRPr>
            </a:lvl1pPr>
          </a:lstStyle>
          <a:p>
            <a:r>
              <a:rPr lang="en-AU" dirty="0"/>
              <a:t>Click to add picture or select box to insert icon.</a:t>
            </a:r>
          </a:p>
        </p:txBody>
      </p:sp>
      <p:sp>
        <p:nvSpPr>
          <p:cNvPr id="22" name="Subtitle">
            <a:extLst>
              <a:ext uri="{FF2B5EF4-FFF2-40B4-BE49-F238E27FC236}">
                <a16:creationId xmlns:a16="http://schemas.microsoft.com/office/drawing/2014/main" id="{AE3E6576-B268-4232-858E-037F3AFA53D0}"/>
              </a:ext>
            </a:extLst>
          </p:cNvPr>
          <p:cNvSpPr>
            <a:spLocks noGrp="1"/>
          </p:cNvSpPr>
          <p:nvPr>
            <p:ph type="body" sz="quarter" idx="32" hasCustomPrompt="1"/>
          </p:nvPr>
        </p:nvSpPr>
        <p:spPr>
          <a:xfrm>
            <a:off x="350443" y="1008000"/>
            <a:ext cx="9213750" cy="360000"/>
          </a:xfrm>
        </p:spPr>
        <p:txBody>
          <a:bodyPr/>
          <a:lstStyle>
            <a:lvl1pPr marL="0" indent="0">
              <a:buNone/>
              <a:defRPr b="1">
                <a:solidFill>
                  <a:schemeClr val="tx1">
                    <a:lumMod val="65000"/>
                    <a:lumOff val="35000"/>
                  </a:schemeClr>
                </a:solidFill>
              </a:defRPr>
            </a:lvl1pPr>
            <a:lvl2pPr marL="216694" indent="0">
              <a:buNone/>
              <a:defRPr/>
            </a:lvl2pPr>
            <a:lvl3pPr marL="441127" indent="0">
              <a:buNone/>
              <a:defRPr/>
            </a:lvl3pPr>
            <a:lvl4pPr marL="657820" indent="0">
              <a:buNone/>
              <a:defRPr/>
            </a:lvl4pPr>
            <a:lvl5pPr marL="874514" indent="0">
              <a:buNone/>
              <a:defRPr/>
            </a:lvl5pPr>
          </a:lstStyle>
          <a:p>
            <a:pPr lvl="0"/>
            <a:r>
              <a:rPr lang="en-AU" noProof="0"/>
              <a:t>Subtitle</a:t>
            </a:r>
          </a:p>
        </p:txBody>
      </p:sp>
      <p:sp>
        <p:nvSpPr>
          <p:cNvPr id="3" name="Title">
            <a:extLst>
              <a:ext uri="{FF2B5EF4-FFF2-40B4-BE49-F238E27FC236}">
                <a16:creationId xmlns:a16="http://schemas.microsoft.com/office/drawing/2014/main" id="{D195B4B6-18FF-4F2B-A4FD-95F7F4BFE9FF}"/>
              </a:ext>
            </a:extLst>
          </p:cNvPr>
          <p:cNvSpPr>
            <a:spLocks noGrp="1"/>
          </p:cNvSpPr>
          <p:nvPr>
            <p:ph type="title" hasCustomPrompt="1"/>
          </p:nvPr>
        </p:nvSpPr>
        <p:spPr>
          <a:xfrm>
            <a:off x="351000" y="432000"/>
            <a:ext cx="9213750" cy="432000"/>
          </a:xfrm>
          <a:prstGeom prst="rect">
            <a:avLst/>
          </a:prstGeom>
        </p:spPr>
        <p:txBody>
          <a:bodyPr/>
          <a:lstStyle>
            <a:lvl1pPr>
              <a:defRPr/>
            </a:lvl1pPr>
          </a:lstStyle>
          <a:p>
            <a:r>
              <a:rPr lang="en-AU"/>
              <a:t>4 bullets with more room</a:t>
            </a:r>
          </a:p>
        </p:txBody>
      </p:sp>
    </p:spTree>
    <p:extLst>
      <p:ext uri="{BB962C8B-B14F-4D97-AF65-F5344CB8AC3E}">
        <p14:creationId xmlns:p14="http://schemas.microsoft.com/office/powerpoint/2010/main" val="3107117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Title &amp; five content">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1E54CCD7-5A47-40C3-8B78-26FFEAD5E553}"/>
              </a:ext>
            </a:extLst>
          </p:cNvPr>
          <p:cNvSpPr>
            <a:spLocks noGrp="1"/>
          </p:cNvSpPr>
          <p:nvPr>
            <p:ph type="sldNum" sz="quarter" idx="17"/>
          </p:nvPr>
        </p:nvSpPr>
        <p:spPr/>
        <p:txBody>
          <a:bodyPr/>
          <a:lstStyle/>
          <a:p>
            <a:fld id="{A90943C4-0022-4CA6-8B1F-41694FBEBEC6}" type="slidenum">
              <a:rPr lang="en-AU" smtClean="0"/>
              <a:t>‹#›</a:t>
            </a:fld>
            <a:endParaRPr lang="en-AU" dirty="0"/>
          </a:p>
        </p:txBody>
      </p:sp>
      <p:sp>
        <p:nvSpPr>
          <p:cNvPr id="14" name="Content Placeholder 5">
            <a:extLst>
              <a:ext uri="{FF2B5EF4-FFF2-40B4-BE49-F238E27FC236}">
                <a16:creationId xmlns:a16="http://schemas.microsoft.com/office/drawing/2014/main" id="{E4BE9686-1788-4587-97BB-961D63F7FF51}"/>
              </a:ext>
            </a:extLst>
          </p:cNvPr>
          <p:cNvSpPr>
            <a:spLocks noGrp="1"/>
          </p:cNvSpPr>
          <p:nvPr>
            <p:ph idx="15"/>
          </p:nvPr>
        </p:nvSpPr>
        <p:spPr>
          <a:xfrm>
            <a:off x="7800000" y="1279816"/>
            <a:ext cx="1755000" cy="4881600"/>
          </a:xfrm>
        </p:spPr>
        <p:txBody>
          <a:bodyPr/>
          <a:lstStyle>
            <a:lvl1pPr>
              <a:defRPr sz="1300">
                <a:solidFill>
                  <a:schemeClr val="tx1">
                    <a:lumMod val="75000"/>
                    <a:lumOff val="25000"/>
                  </a:schemeClr>
                </a:solidFill>
              </a:defRPr>
            </a:lvl1pPr>
            <a:lvl2pPr marL="148332" indent="-148332">
              <a:defRPr sz="1138">
                <a:solidFill>
                  <a:schemeClr val="tx1">
                    <a:lumMod val="75000"/>
                    <a:lumOff val="25000"/>
                  </a:schemeClr>
                </a:solidFill>
              </a:defRPr>
            </a:lvl2pPr>
            <a:lvl3pPr marL="288925" indent="-140593">
              <a:defRPr sz="1138">
                <a:solidFill>
                  <a:schemeClr val="tx1">
                    <a:lumMod val="75000"/>
                    <a:lumOff val="25000"/>
                  </a:schemeClr>
                </a:solidFill>
              </a:defRPr>
            </a:lvl3pPr>
            <a:lvl4pPr marL="437257" indent="-148332">
              <a:defRPr sz="1138">
                <a:solidFill>
                  <a:schemeClr val="tx1">
                    <a:lumMod val="75000"/>
                    <a:lumOff val="25000"/>
                  </a:schemeClr>
                </a:solidFill>
              </a:defRPr>
            </a:lvl4pPr>
            <a:lvl5pPr marL="585589" indent="-148332">
              <a:defRPr sz="1138">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2" name="Content Placeholder 4">
            <a:extLst>
              <a:ext uri="{FF2B5EF4-FFF2-40B4-BE49-F238E27FC236}">
                <a16:creationId xmlns:a16="http://schemas.microsoft.com/office/drawing/2014/main" id="{2DA73D32-60A8-4E9D-8BB0-0D44C9A0FE79}"/>
              </a:ext>
            </a:extLst>
          </p:cNvPr>
          <p:cNvSpPr>
            <a:spLocks noGrp="1"/>
          </p:cNvSpPr>
          <p:nvPr>
            <p:ph idx="14"/>
          </p:nvPr>
        </p:nvSpPr>
        <p:spPr>
          <a:xfrm>
            <a:off x="5937750" y="1279816"/>
            <a:ext cx="1755000" cy="4881600"/>
          </a:xfrm>
        </p:spPr>
        <p:txBody>
          <a:bodyPr/>
          <a:lstStyle>
            <a:lvl1pPr>
              <a:defRPr sz="1300">
                <a:solidFill>
                  <a:schemeClr val="tx1">
                    <a:lumMod val="75000"/>
                    <a:lumOff val="25000"/>
                  </a:schemeClr>
                </a:solidFill>
              </a:defRPr>
            </a:lvl1pPr>
            <a:lvl2pPr marL="148332" indent="-148332">
              <a:defRPr sz="1138">
                <a:solidFill>
                  <a:schemeClr val="tx1">
                    <a:lumMod val="75000"/>
                    <a:lumOff val="25000"/>
                  </a:schemeClr>
                </a:solidFill>
              </a:defRPr>
            </a:lvl2pPr>
            <a:lvl3pPr marL="288925" indent="-140593">
              <a:defRPr sz="1138">
                <a:solidFill>
                  <a:schemeClr val="tx1">
                    <a:lumMod val="75000"/>
                    <a:lumOff val="25000"/>
                  </a:schemeClr>
                </a:solidFill>
              </a:defRPr>
            </a:lvl3pPr>
            <a:lvl4pPr marL="437257" indent="-148332">
              <a:defRPr sz="1138">
                <a:solidFill>
                  <a:schemeClr val="tx1">
                    <a:lumMod val="75000"/>
                    <a:lumOff val="25000"/>
                  </a:schemeClr>
                </a:solidFill>
              </a:defRPr>
            </a:lvl4pPr>
            <a:lvl5pPr marL="585589" indent="-148332">
              <a:defRPr sz="1138">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1" name="Content Placeholder 3">
            <a:extLst>
              <a:ext uri="{FF2B5EF4-FFF2-40B4-BE49-F238E27FC236}">
                <a16:creationId xmlns:a16="http://schemas.microsoft.com/office/drawing/2014/main" id="{DAA1D89F-0610-4A9D-8B6E-61A99A47FDB5}"/>
              </a:ext>
            </a:extLst>
          </p:cNvPr>
          <p:cNvSpPr>
            <a:spLocks noGrp="1"/>
          </p:cNvSpPr>
          <p:nvPr>
            <p:ph idx="13"/>
          </p:nvPr>
        </p:nvSpPr>
        <p:spPr>
          <a:xfrm>
            <a:off x="4075500" y="1279816"/>
            <a:ext cx="1755000" cy="4881600"/>
          </a:xfrm>
        </p:spPr>
        <p:txBody>
          <a:bodyPr/>
          <a:lstStyle>
            <a:lvl1pPr>
              <a:defRPr sz="1300">
                <a:solidFill>
                  <a:schemeClr val="tx1">
                    <a:lumMod val="75000"/>
                    <a:lumOff val="25000"/>
                  </a:schemeClr>
                </a:solidFill>
              </a:defRPr>
            </a:lvl1pPr>
            <a:lvl2pPr marL="148332" indent="-148332">
              <a:defRPr sz="1138">
                <a:solidFill>
                  <a:schemeClr val="tx1">
                    <a:lumMod val="75000"/>
                    <a:lumOff val="25000"/>
                  </a:schemeClr>
                </a:solidFill>
              </a:defRPr>
            </a:lvl2pPr>
            <a:lvl3pPr marL="288925" indent="-140593">
              <a:defRPr sz="1138">
                <a:solidFill>
                  <a:schemeClr val="tx1">
                    <a:lumMod val="75000"/>
                    <a:lumOff val="25000"/>
                  </a:schemeClr>
                </a:solidFill>
              </a:defRPr>
            </a:lvl3pPr>
            <a:lvl4pPr marL="437257" indent="-148332">
              <a:defRPr sz="1138">
                <a:solidFill>
                  <a:schemeClr val="tx1">
                    <a:lumMod val="75000"/>
                    <a:lumOff val="25000"/>
                  </a:schemeClr>
                </a:solidFill>
              </a:defRPr>
            </a:lvl4pPr>
            <a:lvl5pPr marL="585589" indent="-148332">
              <a:defRPr sz="1138">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0" name="Content Placeholder 2">
            <a:extLst>
              <a:ext uri="{FF2B5EF4-FFF2-40B4-BE49-F238E27FC236}">
                <a16:creationId xmlns:a16="http://schemas.microsoft.com/office/drawing/2014/main" id="{76DEE397-1A81-4B5B-9914-E03481EBA8ED}"/>
              </a:ext>
            </a:extLst>
          </p:cNvPr>
          <p:cNvSpPr>
            <a:spLocks noGrp="1"/>
          </p:cNvSpPr>
          <p:nvPr>
            <p:ph idx="12"/>
          </p:nvPr>
        </p:nvSpPr>
        <p:spPr>
          <a:xfrm>
            <a:off x="2213250" y="1279816"/>
            <a:ext cx="1755000" cy="4881600"/>
          </a:xfrm>
        </p:spPr>
        <p:txBody>
          <a:bodyPr/>
          <a:lstStyle>
            <a:lvl1pPr>
              <a:defRPr sz="1300">
                <a:solidFill>
                  <a:schemeClr val="tx1">
                    <a:lumMod val="75000"/>
                    <a:lumOff val="25000"/>
                  </a:schemeClr>
                </a:solidFill>
              </a:defRPr>
            </a:lvl1pPr>
            <a:lvl2pPr marL="148332" indent="-148332">
              <a:defRPr sz="1138">
                <a:solidFill>
                  <a:schemeClr val="tx1">
                    <a:lumMod val="75000"/>
                    <a:lumOff val="25000"/>
                  </a:schemeClr>
                </a:solidFill>
              </a:defRPr>
            </a:lvl2pPr>
            <a:lvl3pPr marL="288925" indent="-140593">
              <a:defRPr sz="1138">
                <a:solidFill>
                  <a:schemeClr val="tx1">
                    <a:lumMod val="75000"/>
                    <a:lumOff val="25000"/>
                  </a:schemeClr>
                </a:solidFill>
              </a:defRPr>
            </a:lvl3pPr>
            <a:lvl4pPr marL="437257" indent="-148332">
              <a:defRPr sz="1138">
                <a:solidFill>
                  <a:schemeClr val="tx1">
                    <a:lumMod val="75000"/>
                    <a:lumOff val="25000"/>
                  </a:schemeClr>
                </a:solidFill>
              </a:defRPr>
            </a:lvl4pPr>
            <a:lvl5pPr marL="585589" indent="-148332">
              <a:defRPr sz="1138">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3" name="Content Placeholder 1">
            <a:extLst>
              <a:ext uri="{FF2B5EF4-FFF2-40B4-BE49-F238E27FC236}">
                <a16:creationId xmlns:a16="http://schemas.microsoft.com/office/drawing/2014/main" id="{B1948E38-8FB0-4E51-A01C-C88794372E50}"/>
              </a:ext>
            </a:extLst>
          </p:cNvPr>
          <p:cNvSpPr>
            <a:spLocks noGrp="1"/>
          </p:cNvSpPr>
          <p:nvPr>
            <p:ph idx="1"/>
          </p:nvPr>
        </p:nvSpPr>
        <p:spPr>
          <a:xfrm>
            <a:off x="351000" y="1279816"/>
            <a:ext cx="1755000" cy="4881600"/>
          </a:xfrm>
        </p:spPr>
        <p:txBody>
          <a:bodyPr/>
          <a:lstStyle>
            <a:lvl1pPr>
              <a:defRPr sz="1300">
                <a:solidFill>
                  <a:schemeClr val="tx1">
                    <a:lumMod val="75000"/>
                    <a:lumOff val="25000"/>
                  </a:schemeClr>
                </a:solidFill>
              </a:defRPr>
            </a:lvl1pPr>
            <a:lvl2pPr marL="148332" indent="-148332">
              <a:defRPr sz="1138">
                <a:solidFill>
                  <a:schemeClr val="tx1">
                    <a:lumMod val="75000"/>
                    <a:lumOff val="25000"/>
                  </a:schemeClr>
                </a:solidFill>
              </a:defRPr>
            </a:lvl2pPr>
            <a:lvl3pPr marL="288925" indent="-140593">
              <a:defRPr sz="1138">
                <a:solidFill>
                  <a:schemeClr val="tx1">
                    <a:lumMod val="75000"/>
                    <a:lumOff val="25000"/>
                  </a:schemeClr>
                </a:solidFill>
              </a:defRPr>
            </a:lvl3pPr>
            <a:lvl4pPr marL="437257" indent="-148332">
              <a:defRPr sz="1138">
                <a:solidFill>
                  <a:schemeClr val="tx1">
                    <a:lumMod val="75000"/>
                    <a:lumOff val="25000"/>
                  </a:schemeClr>
                </a:solidFill>
              </a:defRPr>
            </a:lvl4pPr>
            <a:lvl5pPr marL="585589" indent="-148332">
              <a:defRPr sz="1138">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 name="Title">
            <a:extLst>
              <a:ext uri="{FF2B5EF4-FFF2-40B4-BE49-F238E27FC236}">
                <a16:creationId xmlns:a16="http://schemas.microsoft.com/office/drawing/2014/main" id="{5CFF4C50-933F-41F9-AD11-BD02410AA7D5}"/>
              </a:ext>
            </a:extLst>
          </p:cNvPr>
          <p:cNvSpPr>
            <a:spLocks noGrp="1"/>
          </p:cNvSpPr>
          <p:nvPr>
            <p:ph type="title" hasCustomPrompt="1"/>
          </p:nvPr>
        </p:nvSpPr>
        <p:spPr>
          <a:xfrm>
            <a:off x="351000" y="432000"/>
            <a:ext cx="9213750" cy="432000"/>
          </a:xfrm>
          <a:prstGeom prst="rect">
            <a:avLst/>
          </a:prstGeom>
        </p:spPr>
        <p:txBody>
          <a:bodyPr/>
          <a:lstStyle>
            <a:lvl1pPr>
              <a:defRPr>
                <a:solidFill>
                  <a:schemeClr val="accent1"/>
                </a:solidFill>
              </a:defRPr>
            </a:lvl1pPr>
          </a:lstStyle>
          <a:p>
            <a:r>
              <a:rPr lang="en-AU"/>
              <a:t>Heading and 5 content areas</a:t>
            </a:r>
            <a:endParaRPr lang="en-AU" noProof="0"/>
          </a:p>
        </p:txBody>
      </p:sp>
    </p:spTree>
    <p:extLst>
      <p:ext uri="{BB962C8B-B14F-4D97-AF65-F5344CB8AC3E}">
        <p14:creationId xmlns:p14="http://schemas.microsoft.com/office/powerpoint/2010/main" val="10173273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Five bullets with images">
    <p:spTree>
      <p:nvGrpSpPr>
        <p:cNvPr id="1" name=""/>
        <p:cNvGrpSpPr/>
        <p:nvPr/>
      </p:nvGrpSpPr>
      <p:grpSpPr>
        <a:xfrm>
          <a:off x="0" y="0"/>
          <a:ext cx="0" cy="0"/>
          <a:chOff x="0" y="0"/>
          <a:chExt cx="0" cy="0"/>
        </a:xfrm>
      </p:grpSpPr>
      <p:sp>
        <p:nvSpPr>
          <p:cNvPr id="4" name="Slide Number Placeholder">
            <a:extLst>
              <a:ext uri="{FF2B5EF4-FFF2-40B4-BE49-F238E27FC236}">
                <a16:creationId xmlns:a16="http://schemas.microsoft.com/office/drawing/2014/main" id="{A828C5D3-9201-44DF-8F53-A3B5068D7BB5}"/>
              </a:ext>
            </a:extLst>
          </p:cNvPr>
          <p:cNvSpPr>
            <a:spLocks noGrp="1"/>
          </p:cNvSpPr>
          <p:nvPr>
            <p:ph type="sldNum" sz="quarter" idx="65"/>
          </p:nvPr>
        </p:nvSpPr>
        <p:spPr/>
        <p:txBody>
          <a:bodyPr/>
          <a:lstStyle/>
          <a:p>
            <a:fld id="{A90943C4-0022-4CA6-8B1F-41694FBEBEC6}" type="slidenum">
              <a:rPr lang="en-AU" smtClean="0"/>
              <a:t>‹#›</a:t>
            </a:fld>
            <a:endParaRPr lang="en-AU" dirty="0"/>
          </a:p>
        </p:txBody>
      </p:sp>
      <p:sp>
        <p:nvSpPr>
          <p:cNvPr id="47" name="Text Placeholder 5">
            <a:extLst>
              <a:ext uri="{FF2B5EF4-FFF2-40B4-BE49-F238E27FC236}">
                <a16:creationId xmlns:a16="http://schemas.microsoft.com/office/drawing/2014/main" id="{C25388A9-C3F5-4950-BA3C-3A7A2DBCC1FC}"/>
              </a:ext>
            </a:extLst>
          </p:cNvPr>
          <p:cNvSpPr>
            <a:spLocks noGrp="1"/>
          </p:cNvSpPr>
          <p:nvPr>
            <p:ph type="body" sz="quarter" idx="63" hasCustomPrompt="1"/>
          </p:nvPr>
        </p:nvSpPr>
        <p:spPr>
          <a:xfrm>
            <a:off x="7956000" y="4245400"/>
            <a:ext cx="1801800" cy="1908001"/>
          </a:xfrm>
        </p:spPr>
        <p:txBody>
          <a:bodyPr>
            <a:normAutofit/>
          </a:bodyPr>
          <a:lstStyle>
            <a:lvl1pPr marL="0" indent="0" algn="l">
              <a:spcBef>
                <a:spcPts val="244"/>
              </a:spcBef>
              <a:spcAft>
                <a:spcPts val="244"/>
              </a:spcAft>
              <a:buFont typeface="Wingdings" panose="05000000000000000000" pitchFamily="2" charset="2"/>
              <a:buNone/>
              <a:defRPr sz="1300">
                <a:solidFill>
                  <a:schemeClr val="tx1">
                    <a:lumMod val="75000"/>
                    <a:lumOff val="25000"/>
                  </a:schemeClr>
                </a:solidFill>
              </a:defRPr>
            </a:lvl1pPr>
            <a:lvl2pPr marL="292795" indent="-224433">
              <a:spcBef>
                <a:spcPts val="244"/>
              </a:spcBef>
              <a:spcAft>
                <a:spcPts val="244"/>
              </a:spcAft>
              <a:defRPr sz="1300"/>
            </a:lvl2pPr>
          </a:lstStyle>
          <a:p>
            <a:pPr lvl="0"/>
            <a:r>
              <a:rPr lang="en-AU" noProof="0"/>
              <a:t>Description</a:t>
            </a:r>
          </a:p>
          <a:p>
            <a:pPr lvl="1"/>
            <a:r>
              <a:rPr lang="en-AU" noProof="0"/>
              <a:t>Sub point</a:t>
            </a:r>
          </a:p>
        </p:txBody>
      </p:sp>
      <p:sp>
        <p:nvSpPr>
          <p:cNvPr id="42" name="Bullet 5">
            <a:extLst>
              <a:ext uri="{FF2B5EF4-FFF2-40B4-BE49-F238E27FC236}">
                <a16:creationId xmlns:a16="http://schemas.microsoft.com/office/drawing/2014/main" id="{9A76F307-E878-4A25-83B0-5D85C6F0F411}"/>
              </a:ext>
            </a:extLst>
          </p:cNvPr>
          <p:cNvSpPr>
            <a:spLocks noGrp="1"/>
          </p:cNvSpPr>
          <p:nvPr>
            <p:ph type="body" sz="quarter" idx="58" hasCustomPrompt="1"/>
          </p:nvPr>
        </p:nvSpPr>
        <p:spPr>
          <a:xfrm>
            <a:off x="7956000" y="3566309"/>
            <a:ext cx="1608750" cy="628454"/>
          </a:xfrm>
        </p:spPr>
        <p:txBody>
          <a:bodyPr>
            <a:normAutofit/>
          </a:bodyPr>
          <a:lstStyle>
            <a:lvl1pPr marL="0" indent="0" algn="ctr">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5</a:t>
            </a:r>
          </a:p>
        </p:txBody>
      </p:sp>
      <p:sp>
        <p:nvSpPr>
          <p:cNvPr id="24" name="Image bottom decorative border 5">
            <a:extLst>
              <a:ext uri="{FF2B5EF4-FFF2-40B4-BE49-F238E27FC236}">
                <a16:creationId xmlns:a16="http://schemas.microsoft.com/office/drawing/2014/main" id="{EAC46016-1B95-4163-8EAA-252BE4B86300}"/>
              </a:ext>
              <a:ext uri="{C183D7F6-B498-43B3-948B-1728B52AA6E4}">
                <adec:decorative xmlns:adec="http://schemas.microsoft.com/office/drawing/2017/decorative" val="1"/>
              </a:ext>
            </a:extLst>
          </p:cNvPr>
          <p:cNvSpPr/>
          <p:nvPr/>
        </p:nvSpPr>
        <p:spPr>
          <a:xfrm>
            <a:off x="8014500" y="3305395"/>
            <a:ext cx="149175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52" name="Picture Placeholder 5">
            <a:extLst>
              <a:ext uri="{FF2B5EF4-FFF2-40B4-BE49-F238E27FC236}">
                <a16:creationId xmlns:a16="http://schemas.microsoft.com/office/drawing/2014/main" id="{6FABC822-0E70-4713-AD3C-334F353E8539}"/>
              </a:ext>
            </a:extLst>
          </p:cNvPr>
          <p:cNvSpPr>
            <a:spLocks noGrp="1" noChangeAspect="1"/>
          </p:cNvSpPr>
          <p:nvPr>
            <p:ph type="pic" sz="quarter" idx="70" hasCustomPrompt="1"/>
          </p:nvPr>
        </p:nvSpPr>
        <p:spPr>
          <a:xfrm>
            <a:off x="8138119" y="1736303"/>
            <a:ext cx="1227866" cy="1512000"/>
          </a:xfrm>
          <a:solidFill>
            <a:schemeClr val="accent1"/>
          </a:solidFill>
        </p:spPr>
        <p:txBody>
          <a:bodyPr/>
          <a:lstStyle>
            <a:lvl1pPr algn="ctr">
              <a:defRPr sz="975">
                <a:solidFill>
                  <a:schemeClr val="bg1"/>
                </a:solidFill>
              </a:defRPr>
            </a:lvl1pPr>
          </a:lstStyle>
          <a:p>
            <a:r>
              <a:rPr lang="en-AU" dirty="0"/>
              <a:t>Click to add picture or select box to insert icon.</a:t>
            </a:r>
          </a:p>
        </p:txBody>
      </p:sp>
      <p:sp>
        <p:nvSpPr>
          <p:cNvPr id="46" name="Text Placeholder 4">
            <a:extLst>
              <a:ext uri="{FF2B5EF4-FFF2-40B4-BE49-F238E27FC236}">
                <a16:creationId xmlns:a16="http://schemas.microsoft.com/office/drawing/2014/main" id="{3A8C478C-38AF-4B92-919C-4F7584BE0633}"/>
              </a:ext>
            </a:extLst>
          </p:cNvPr>
          <p:cNvSpPr>
            <a:spLocks noGrp="1"/>
          </p:cNvSpPr>
          <p:nvPr>
            <p:ph type="body" sz="quarter" idx="62" hasCustomPrompt="1"/>
          </p:nvPr>
        </p:nvSpPr>
        <p:spPr>
          <a:xfrm>
            <a:off x="6054709" y="4245400"/>
            <a:ext cx="1801800" cy="1908001"/>
          </a:xfrm>
        </p:spPr>
        <p:txBody>
          <a:bodyPr>
            <a:normAutofit/>
          </a:bodyPr>
          <a:lstStyle>
            <a:lvl1pPr marL="0" indent="0" algn="l">
              <a:spcBef>
                <a:spcPts val="244"/>
              </a:spcBef>
              <a:spcAft>
                <a:spcPts val="244"/>
              </a:spcAft>
              <a:buFont typeface="Wingdings" panose="05000000000000000000" pitchFamily="2" charset="2"/>
              <a:buNone/>
              <a:defRPr sz="1300">
                <a:solidFill>
                  <a:schemeClr val="tx1">
                    <a:lumMod val="75000"/>
                    <a:lumOff val="25000"/>
                  </a:schemeClr>
                </a:solidFill>
              </a:defRPr>
            </a:lvl1pPr>
            <a:lvl2pPr marL="292795" indent="-224433">
              <a:spcBef>
                <a:spcPts val="244"/>
              </a:spcBef>
              <a:spcAft>
                <a:spcPts val="244"/>
              </a:spcAft>
              <a:defRPr sz="1300"/>
            </a:lvl2pPr>
          </a:lstStyle>
          <a:p>
            <a:pPr lvl="0"/>
            <a:r>
              <a:rPr lang="en-AU" noProof="0"/>
              <a:t>Description</a:t>
            </a:r>
          </a:p>
          <a:p>
            <a:pPr lvl="1"/>
            <a:r>
              <a:rPr lang="en-AU" noProof="0"/>
              <a:t>Sub point</a:t>
            </a:r>
          </a:p>
        </p:txBody>
      </p:sp>
      <p:sp>
        <p:nvSpPr>
          <p:cNvPr id="41" name="Bullet 4">
            <a:extLst>
              <a:ext uri="{FF2B5EF4-FFF2-40B4-BE49-F238E27FC236}">
                <a16:creationId xmlns:a16="http://schemas.microsoft.com/office/drawing/2014/main" id="{65C388EE-EE7F-4E95-896D-5156244B160C}"/>
              </a:ext>
            </a:extLst>
          </p:cNvPr>
          <p:cNvSpPr>
            <a:spLocks noGrp="1"/>
          </p:cNvSpPr>
          <p:nvPr>
            <p:ph type="body" sz="quarter" idx="57" hasCustomPrompt="1"/>
          </p:nvPr>
        </p:nvSpPr>
        <p:spPr>
          <a:xfrm>
            <a:off x="6054709" y="3566309"/>
            <a:ext cx="1608750" cy="628454"/>
          </a:xfrm>
        </p:spPr>
        <p:txBody>
          <a:bodyPr>
            <a:normAutofit/>
          </a:bodyPr>
          <a:lstStyle>
            <a:lvl1pPr marL="0" indent="0" algn="ctr">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4</a:t>
            </a:r>
          </a:p>
        </p:txBody>
      </p:sp>
      <p:sp>
        <p:nvSpPr>
          <p:cNvPr id="23" name="Image bottom decorative border 4">
            <a:extLst>
              <a:ext uri="{FF2B5EF4-FFF2-40B4-BE49-F238E27FC236}">
                <a16:creationId xmlns:a16="http://schemas.microsoft.com/office/drawing/2014/main" id="{644FE3AF-A04D-4D49-BDFD-FAF66D921FBF}"/>
              </a:ext>
              <a:ext uri="{C183D7F6-B498-43B3-948B-1728B52AA6E4}">
                <adec:decorative xmlns:adec="http://schemas.microsoft.com/office/drawing/2017/decorative" val="1"/>
              </a:ext>
            </a:extLst>
          </p:cNvPr>
          <p:cNvSpPr/>
          <p:nvPr/>
        </p:nvSpPr>
        <p:spPr>
          <a:xfrm>
            <a:off x="6113209" y="3305395"/>
            <a:ext cx="149175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51" name="Picture Placeholder 4">
            <a:extLst>
              <a:ext uri="{FF2B5EF4-FFF2-40B4-BE49-F238E27FC236}">
                <a16:creationId xmlns:a16="http://schemas.microsoft.com/office/drawing/2014/main" id="{2B87FEB4-5696-4E83-88A3-D296DA4384A6}"/>
              </a:ext>
            </a:extLst>
          </p:cNvPr>
          <p:cNvSpPr>
            <a:spLocks noGrp="1" noChangeAspect="1"/>
          </p:cNvSpPr>
          <p:nvPr>
            <p:ph type="pic" sz="quarter" idx="69" hasCustomPrompt="1"/>
          </p:nvPr>
        </p:nvSpPr>
        <p:spPr>
          <a:xfrm>
            <a:off x="6236828" y="1736303"/>
            <a:ext cx="1227866" cy="1512000"/>
          </a:xfrm>
          <a:solidFill>
            <a:schemeClr val="accent3"/>
          </a:solidFill>
        </p:spPr>
        <p:txBody>
          <a:bodyPr/>
          <a:lstStyle>
            <a:lvl1pPr marL="0" marR="0" indent="0" algn="ctr"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sz="975">
                <a:solidFill>
                  <a:schemeClr val="bg1"/>
                </a:solidFill>
              </a:defRPr>
            </a:lvl1pPr>
          </a:lstStyle>
          <a:p>
            <a:pPr marL="0" marR="0" lvl="0" indent="0" algn="ctr"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a:pPr>
            <a:r>
              <a:rPr lang="en-AU" dirty="0"/>
              <a:t>Click to add picture or select box to insert icon.</a:t>
            </a:r>
          </a:p>
        </p:txBody>
      </p:sp>
      <p:sp>
        <p:nvSpPr>
          <p:cNvPr id="45" name="Text Placeholder 3">
            <a:extLst>
              <a:ext uri="{FF2B5EF4-FFF2-40B4-BE49-F238E27FC236}">
                <a16:creationId xmlns:a16="http://schemas.microsoft.com/office/drawing/2014/main" id="{F098649D-889B-402E-A03B-F65FD6267E0E}"/>
              </a:ext>
            </a:extLst>
          </p:cNvPr>
          <p:cNvSpPr>
            <a:spLocks noGrp="1"/>
          </p:cNvSpPr>
          <p:nvPr>
            <p:ph type="body" sz="quarter" idx="61" hasCustomPrompt="1"/>
          </p:nvPr>
        </p:nvSpPr>
        <p:spPr>
          <a:xfrm>
            <a:off x="4153419" y="4245400"/>
            <a:ext cx="1801800" cy="1908001"/>
          </a:xfrm>
        </p:spPr>
        <p:txBody>
          <a:bodyPr>
            <a:normAutofit/>
          </a:bodyPr>
          <a:lstStyle>
            <a:lvl1pPr marL="0" indent="0" algn="l">
              <a:spcBef>
                <a:spcPts val="244"/>
              </a:spcBef>
              <a:spcAft>
                <a:spcPts val="244"/>
              </a:spcAft>
              <a:buFont typeface="Wingdings" panose="05000000000000000000" pitchFamily="2" charset="2"/>
              <a:buNone/>
              <a:defRPr sz="1300">
                <a:solidFill>
                  <a:schemeClr val="tx1">
                    <a:lumMod val="75000"/>
                    <a:lumOff val="25000"/>
                  </a:schemeClr>
                </a:solidFill>
              </a:defRPr>
            </a:lvl1pPr>
            <a:lvl2pPr marL="292795" indent="-224433">
              <a:spcBef>
                <a:spcPts val="244"/>
              </a:spcBef>
              <a:spcAft>
                <a:spcPts val="244"/>
              </a:spcAft>
              <a:defRPr sz="1300"/>
            </a:lvl2pPr>
          </a:lstStyle>
          <a:p>
            <a:pPr lvl="0"/>
            <a:r>
              <a:rPr lang="en-AU" noProof="0"/>
              <a:t>Description</a:t>
            </a:r>
          </a:p>
          <a:p>
            <a:pPr lvl="1"/>
            <a:r>
              <a:rPr lang="en-AU" noProof="0"/>
              <a:t>Sub point</a:t>
            </a:r>
          </a:p>
        </p:txBody>
      </p:sp>
      <p:sp>
        <p:nvSpPr>
          <p:cNvPr id="40" name="Bullet 3">
            <a:extLst>
              <a:ext uri="{FF2B5EF4-FFF2-40B4-BE49-F238E27FC236}">
                <a16:creationId xmlns:a16="http://schemas.microsoft.com/office/drawing/2014/main" id="{EF56A664-9F8B-4666-AD5F-2CFD7EEAAFBC}"/>
              </a:ext>
            </a:extLst>
          </p:cNvPr>
          <p:cNvSpPr>
            <a:spLocks noGrp="1"/>
          </p:cNvSpPr>
          <p:nvPr>
            <p:ph type="body" sz="quarter" idx="56" hasCustomPrompt="1"/>
          </p:nvPr>
        </p:nvSpPr>
        <p:spPr>
          <a:xfrm>
            <a:off x="4153419" y="3566309"/>
            <a:ext cx="1608750" cy="628454"/>
          </a:xfrm>
        </p:spPr>
        <p:txBody>
          <a:bodyPr>
            <a:normAutofit/>
          </a:bodyPr>
          <a:lstStyle>
            <a:lvl1pPr marL="0" indent="0" algn="ctr">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3</a:t>
            </a:r>
          </a:p>
        </p:txBody>
      </p:sp>
      <p:sp>
        <p:nvSpPr>
          <p:cNvPr id="27" name="Image bottom decorative border 3">
            <a:extLst>
              <a:ext uri="{FF2B5EF4-FFF2-40B4-BE49-F238E27FC236}">
                <a16:creationId xmlns:a16="http://schemas.microsoft.com/office/drawing/2014/main" id="{1E3DDEC1-3507-486F-8CCF-7F1E9EB810E9}"/>
              </a:ext>
              <a:ext uri="{C183D7F6-B498-43B3-948B-1728B52AA6E4}">
                <adec:decorative xmlns:adec="http://schemas.microsoft.com/office/drawing/2017/decorative" val="1"/>
              </a:ext>
            </a:extLst>
          </p:cNvPr>
          <p:cNvSpPr/>
          <p:nvPr/>
        </p:nvSpPr>
        <p:spPr>
          <a:xfrm>
            <a:off x="4207125" y="3305395"/>
            <a:ext cx="149175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50" name="Picture Placeholder 3">
            <a:extLst>
              <a:ext uri="{FF2B5EF4-FFF2-40B4-BE49-F238E27FC236}">
                <a16:creationId xmlns:a16="http://schemas.microsoft.com/office/drawing/2014/main" id="{82A563A3-93C7-46D0-99BD-C8FB8555C5BE}"/>
              </a:ext>
            </a:extLst>
          </p:cNvPr>
          <p:cNvSpPr>
            <a:spLocks noGrp="1" noChangeAspect="1"/>
          </p:cNvSpPr>
          <p:nvPr>
            <p:ph type="pic" sz="quarter" idx="68" hasCustomPrompt="1"/>
          </p:nvPr>
        </p:nvSpPr>
        <p:spPr>
          <a:xfrm>
            <a:off x="4335538" y="1736303"/>
            <a:ext cx="1227866" cy="1512000"/>
          </a:xfrm>
          <a:solidFill>
            <a:schemeClr val="accent1"/>
          </a:solidFill>
        </p:spPr>
        <p:txBody>
          <a:bodyPr/>
          <a:lstStyle>
            <a:lvl1pPr algn="ctr">
              <a:defRPr sz="975">
                <a:solidFill>
                  <a:schemeClr val="bg1"/>
                </a:solidFill>
              </a:defRPr>
            </a:lvl1pPr>
          </a:lstStyle>
          <a:p>
            <a:r>
              <a:rPr lang="en-AU" dirty="0"/>
              <a:t>Click to add picture or select box to insert icon.</a:t>
            </a:r>
          </a:p>
        </p:txBody>
      </p:sp>
      <p:sp>
        <p:nvSpPr>
          <p:cNvPr id="44" name="Text Placeholder 2">
            <a:extLst>
              <a:ext uri="{FF2B5EF4-FFF2-40B4-BE49-F238E27FC236}">
                <a16:creationId xmlns:a16="http://schemas.microsoft.com/office/drawing/2014/main" id="{E16DDB50-7361-4A92-9457-CE117EF6238C}"/>
              </a:ext>
            </a:extLst>
          </p:cNvPr>
          <p:cNvSpPr>
            <a:spLocks noGrp="1"/>
          </p:cNvSpPr>
          <p:nvPr>
            <p:ph type="body" sz="quarter" idx="60" hasCustomPrompt="1"/>
          </p:nvPr>
        </p:nvSpPr>
        <p:spPr>
          <a:xfrm>
            <a:off x="2252128" y="4245400"/>
            <a:ext cx="1801800" cy="1908001"/>
          </a:xfrm>
        </p:spPr>
        <p:txBody>
          <a:bodyPr>
            <a:normAutofit/>
          </a:bodyPr>
          <a:lstStyle>
            <a:lvl1pPr marL="0" indent="0" algn="l">
              <a:spcBef>
                <a:spcPts val="244"/>
              </a:spcBef>
              <a:spcAft>
                <a:spcPts val="244"/>
              </a:spcAft>
              <a:buFont typeface="Wingdings" panose="05000000000000000000" pitchFamily="2" charset="2"/>
              <a:buNone/>
              <a:defRPr sz="1300">
                <a:solidFill>
                  <a:schemeClr val="tx1">
                    <a:lumMod val="75000"/>
                    <a:lumOff val="25000"/>
                  </a:schemeClr>
                </a:solidFill>
              </a:defRPr>
            </a:lvl1pPr>
            <a:lvl2pPr marL="292795" indent="-224433">
              <a:spcBef>
                <a:spcPts val="244"/>
              </a:spcBef>
              <a:spcAft>
                <a:spcPts val="244"/>
              </a:spcAft>
              <a:defRPr sz="1300"/>
            </a:lvl2pPr>
          </a:lstStyle>
          <a:p>
            <a:pPr lvl="0"/>
            <a:r>
              <a:rPr lang="en-AU" noProof="0"/>
              <a:t>Description</a:t>
            </a:r>
          </a:p>
          <a:p>
            <a:pPr lvl="1"/>
            <a:r>
              <a:rPr lang="en-AU" noProof="0"/>
              <a:t>Sub point</a:t>
            </a:r>
          </a:p>
        </p:txBody>
      </p:sp>
      <p:sp>
        <p:nvSpPr>
          <p:cNvPr id="39" name="Bullet 2">
            <a:extLst>
              <a:ext uri="{FF2B5EF4-FFF2-40B4-BE49-F238E27FC236}">
                <a16:creationId xmlns:a16="http://schemas.microsoft.com/office/drawing/2014/main" id="{8047C846-EE50-485E-83DC-3438A967C652}"/>
              </a:ext>
            </a:extLst>
          </p:cNvPr>
          <p:cNvSpPr>
            <a:spLocks noGrp="1"/>
          </p:cNvSpPr>
          <p:nvPr>
            <p:ph type="body" sz="quarter" idx="55" hasCustomPrompt="1"/>
          </p:nvPr>
        </p:nvSpPr>
        <p:spPr>
          <a:xfrm>
            <a:off x="2252128" y="3566309"/>
            <a:ext cx="1608750" cy="628454"/>
          </a:xfrm>
        </p:spPr>
        <p:txBody>
          <a:bodyPr>
            <a:normAutofit/>
          </a:bodyPr>
          <a:lstStyle>
            <a:lvl1pPr marL="0" indent="0" algn="ctr">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2</a:t>
            </a:r>
          </a:p>
        </p:txBody>
      </p:sp>
      <p:sp>
        <p:nvSpPr>
          <p:cNvPr id="26" name="Image bottom decorative border 2">
            <a:extLst>
              <a:ext uri="{FF2B5EF4-FFF2-40B4-BE49-F238E27FC236}">
                <a16:creationId xmlns:a16="http://schemas.microsoft.com/office/drawing/2014/main" id="{78798274-03F6-4FD0-93AB-82A31D0A2649}"/>
              </a:ext>
              <a:ext uri="{C183D7F6-B498-43B3-948B-1728B52AA6E4}">
                <adec:decorative xmlns:adec="http://schemas.microsoft.com/office/drawing/2017/decorative" val="1"/>
              </a:ext>
            </a:extLst>
          </p:cNvPr>
          <p:cNvSpPr/>
          <p:nvPr/>
        </p:nvSpPr>
        <p:spPr>
          <a:xfrm>
            <a:off x="2310628" y="3305395"/>
            <a:ext cx="149175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49" name="Picture Placeholder 2">
            <a:extLst>
              <a:ext uri="{FF2B5EF4-FFF2-40B4-BE49-F238E27FC236}">
                <a16:creationId xmlns:a16="http://schemas.microsoft.com/office/drawing/2014/main" id="{CD4060D9-9138-4399-A039-E4584E32828B}"/>
              </a:ext>
            </a:extLst>
          </p:cNvPr>
          <p:cNvSpPr>
            <a:spLocks noGrp="1" noChangeAspect="1"/>
          </p:cNvSpPr>
          <p:nvPr>
            <p:ph type="pic" sz="quarter" idx="67" hasCustomPrompt="1"/>
          </p:nvPr>
        </p:nvSpPr>
        <p:spPr>
          <a:xfrm>
            <a:off x="2434247" y="1736303"/>
            <a:ext cx="1227866" cy="1512000"/>
          </a:xfrm>
          <a:solidFill>
            <a:schemeClr val="accent3"/>
          </a:solidFill>
        </p:spPr>
        <p:txBody>
          <a:bodyPr/>
          <a:lstStyle>
            <a:lvl1pPr algn="ctr">
              <a:defRPr sz="975">
                <a:solidFill>
                  <a:schemeClr val="bg1"/>
                </a:solidFill>
              </a:defRPr>
            </a:lvl1pPr>
          </a:lstStyle>
          <a:p>
            <a:r>
              <a:rPr lang="en-AU" dirty="0"/>
              <a:t>Click to add picture or select box to insert icon.</a:t>
            </a:r>
          </a:p>
        </p:txBody>
      </p:sp>
      <p:sp>
        <p:nvSpPr>
          <p:cNvPr id="43" name="Text Placeholder 1">
            <a:extLst>
              <a:ext uri="{FF2B5EF4-FFF2-40B4-BE49-F238E27FC236}">
                <a16:creationId xmlns:a16="http://schemas.microsoft.com/office/drawing/2014/main" id="{D3F1438B-BA81-4C9B-ACB5-9DB822D28B94}"/>
              </a:ext>
            </a:extLst>
          </p:cNvPr>
          <p:cNvSpPr>
            <a:spLocks noGrp="1"/>
          </p:cNvSpPr>
          <p:nvPr>
            <p:ph type="body" sz="quarter" idx="59" hasCustomPrompt="1"/>
          </p:nvPr>
        </p:nvSpPr>
        <p:spPr>
          <a:xfrm>
            <a:off x="350838" y="4245400"/>
            <a:ext cx="1801800" cy="1908001"/>
          </a:xfrm>
        </p:spPr>
        <p:txBody>
          <a:bodyPr>
            <a:normAutofit/>
          </a:bodyPr>
          <a:lstStyle>
            <a:lvl1pPr marL="0" indent="0" algn="l">
              <a:spcBef>
                <a:spcPts val="244"/>
              </a:spcBef>
              <a:spcAft>
                <a:spcPts val="244"/>
              </a:spcAft>
              <a:buFont typeface="Wingdings" panose="05000000000000000000" pitchFamily="2" charset="2"/>
              <a:buNone/>
              <a:defRPr sz="1300">
                <a:solidFill>
                  <a:schemeClr val="tx1">
                    <a:lumMod val="75000"/>
                    <a:lumOff val="25000"/>
                  </a:schemeClr>
                </a:solidFill>
              </a:defRPr>
            </a:lvl1pPr>
            <a:lvl2pPr marL="292795" indent="-224433">
              <a:spcBef>
                <a:spcPts val="244"/>
              </a:spcBef>
              <a:spcAft>
                <a:spcPts val="244"/>
              </a:spcAft>
              <a:defRPr sz="1300"/>
            </a:lvl2pPr>
          </a:lstStyle>
          <a:p>
            <a:pPr lvl="0"/>
            <a:r>
              <a:rPr lang="en-AU" noProof="0"/>
              <a:t>Description</a:t>
            </a:r>
          </a:p>
          <a:p>
            <a:pPr lvl="1"/>
            <a:r>
              <a:rPr lang="en-AU" noProof="0"/>
              <a:t>Sub point</a:t>
            </a:r>
          </a:p>
        </p:txBody>
      </p:sp>
      <p:sp>
        <p:nvSpPr>
          <p:cNvPr id="38" name="Bullet 1">
            <a:extLst>
              <a:ext uri="{FF2B5EF4-FFF2-40B4-BE49-F238E27FC236}">
                <a16:creationId xmlns:a16="http://schemas.microsoft.com/office/drawing/2014/main" id="{09A8F4B3-8BC1-48D0-AEBD-CD1177A1845D}"/>
              </a:ext>
            </a:extLst>
          </p:cNvPr>
          <p:cNvSpPr>
            <a:spLocks noGrp="1"/>
          </p:cNvSpPr>
          <p:nvPr>
            <p:ph type="body" sz="quarter" idx="54" hasCustomPrompt="1"/>
          </p:nvPr>
        </p:nvSpPr>
        <p:spPr>
          <a:xfrm>
            <a:off x="350838" y="3566309"/>
            <a:ext cx="1608750" cy="628454"/>
          </a:xfrm>
        </p:spPr>
        <p:txBody>
          <a:bodyPr>
            <a:normAutofit/>
          </a:bodyPr>
          <a:lstStyle>
            <a:lvl1pPr marL="0" indent="0" algn="ctr">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1</a:t>
            </a:r>
          </a:p>
        </p:txBody>
      </p:sp>
      <p:sp>
        <p:nvSpPr>
          <p:cNvPr id="25" name="Image bottom decorative border 1">
            <a:extLst>
              <a:ext uri="{FF2B5EF4-FFF2-40B4-BE49-F238E27FC236}">
                <a16:creationId xmlns:a16="http://schemas.microsoft.com/office/drawing/2014/main" id="{EC09029D-7190-452C-92D6-6B055D055C5B}"/>
              </a:ext>
              <a:ext uri="{C183D7F6-B498-43B3-948B-1728B52AA6E4}">
                <adec:decorative xmlns:adec="http://schemas.microsoft.com/office/drawing/2017/decorative" val="1"/>
              </a:ext>
            </a:extLst>
          </p:cNvPr>
          <p:cNvSpPr/>
          <p:nvPr/>
        </p:nvSpPr>
        <p:spPr>
          <a:xfrm>
            <a:off x="409338" y="3305395"/>
            <a:ext cx="149175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48" name="Picture Placeholder 1">
            <a:extLst>
              <a:ext uri="{FF2B5EF4-FFF2-40B4-BE49-F238E27FC236}">
                <a16:creationId xmlns:a16="http://schemas.microsoft.com/office/drawing/2014/main" id="{74737FAF-FFCA-465B-A268-38845D32B042}"/>
              </a:ext>
            </a:extLst>
          </p:cNvPr>
          <p:cNvSpPr>
            <a:spLocks noGrp="1" noChangeAspect="1"/>
          </p:cNvSpPr>
          <p:nvPr>
            <p:ph type="pic" sz="quarter" idx="66" hasCustomPrompt="1"/>
          </p:nvPr>
        </p:nvSpPr>
        <p:spPr>
          <a:xfrm>
            <a:off x="532956" y="1736303"/>
            <a:ext cx="1227866" cy="1512000"/>
          </a:xfrm>
          <a:solidFill>
            <a:schemeClr val="accent1"/>
          </a:solidFill>
        </p:spPr>
        <p:txBody>
          <a:bodyPr/>
          <a:lstStyle>
            <a:lvl1pPr algn="ctr">
              <a:defRPr sz="975">
                <a:solidFill>
                  <a:schemeClr val="bg1"/>
                </a:solidFill>
              </a:defRPr>
            </a:lvl1pPr>
          </a:lstStyle>
          <a:p>
            <a:r>
              <a:rPr lang="en-AU" dirty="0"/>
              <a:t>Click to add picture or select box to insert icon.</a:t>
            </a:r>
          </a:p>
        </p:txBody>
      </p:sp>
      <p:sp>
        <p:nvSpPr>
          <p:cNvPr id="22" name="Subtitle">
            <a:extLst>
              <a:ext uri="{FF2B5EF4-FFF2-40B4-BE49-F238E27FC236}">
                <a16:creationId xmlns:a16="http://schemas.microsoft.com/office/drawing/2014/main" id="{AE3E6576-B268-4232-858E-037F3AFA53D0}"/>
              </a:ext>
            </a:extLst>
          </p:cNvPr>
          <p:cNvSpPr>
            <a:spLocks noGrp="1"/>
          </p:cNvSpPr>
          <p:nvPr>
            <p:ph type="body" sz="quarter" idx="32" hasCustomPrompt="1"/>
          </p:nvPr>
        </p:nvSpPr>
        <p:spPr>
          <a:xfrm>
            <a:off x="350838" y="1008000"/>
            <a:ext cx="9213354" cy="360000"/>
          </a:xfrm>
        </p:spPr>
        <p:txBody>
          <a:bodyPr/>
          <a:lstStyle>
            <a:lvl1pPr marL="0" indent="0">
              <a:buNone/>
              <a:defRPr b="1">
                <a:solidFill>
                  <a:schemeClr val="tx1">
                    <a:lumMod val="65000"/>
                    <a:lumOff val="35000"/>
                  </a:schemeClr>
                </a:solidFill>
              </a:defRPr>
            </a:lvl1pPr>
            <a:lvl2pPr marL="216694" indent="0">
              <a:buNone/>
              <a:defRPr/>
            </a:lvl2pPr>
            <a:lvl3pPr marL="441127" indent="0">
              <a:buNone/>
              <a:defRPr/>
            </a:lvl3pPr>
            <a:lvl4pPr marL="657820" indent="0">
              <a:buNone/>
              <a:defRPr/>
            </a:lvl4pPr>
            <a:lvl5pPr marL="874514" indent="0">
              <a:buNone/>
              <a:defRPr/>
            </a:lvl5pPr>
          </a:lstStyle>
          <a:p>
            <a:pPr lvl="0"/>
            <a:r>
              <a:rPr lang="en-AU" noProof="0"/>
              <a:t>Subtitle</a:t>
            </a:r>
          </a:p>
        </p:txBody>
      </p:sp>
      <p:sp>
        <p:nvSpPr>
          <p:cNvPr id="2" name="Title">
            <a:extLst>
              <a:ext uri="{FF2B5EF4-FFF2-40B4-BE49-F238E27FC236}">
                <a16:creationId xmlns:a16="http://schemas.microsoft.com/office/drawing/2014/main" id="{5FC626A5-4FF6-42BD-858A-AE4B2C23A6BC}"/>
              </a:ext>
            </a:extLst>
          </p:cNvPr>
          <p:cNvSpPr>
            <a:spLocks noGrp="1"/>
          </p:cNvSpPr>
          <p:nvPr>
            <p:ph type="title" hasCustomPrompt="1"/>
          </p:nvPr>
        </p:nvSpPr>
        <p:spPr>
          <a:xfrm>
            <a:off x="351000" y="432000"/>
            <a:ext cx="9213750" cy="432000"/>
          </a:xfrm>
          <a:prstGeom prst="rect">
            <a:avLst/>
          </a:prstGeom>
        </p:spPr>
        <p:txBody>
          <a:bodyPr/>
          <a:lstStyle>
            <a:lvl1pPr>
              <a:defRPr>
                <a:solidFill>
                  <a:schemeClr val="accent1"/>
                </a:solidFill>
              </a:defRPr>
            </a:lvl1pPr>
          </a:lstStyle>
          <a:p>
            <a:r>
              <a:rPr lang="en-AU"/>
              <a:t>Heading, subheading and 5 bullet points</a:t>
            </a:r>
            <a:endParaRPr lang="en-AU" noProof="0"/>
          </a:p>
        </p:txBody>
      </p:sp>
    </p:spTree>
    <p:extLst>
      <p:ext uri="{BB962C8B-B14F-4D97-AF65-F5344CB8AC3E}">
        <p14:creationId xmlns:p14="http://schemas.microsoft.com/office/powerpoint/2010/main" val="38836159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Six bullets with images">
    <p:spTree>
      <p:nvGrpSpPr>
        <p:cNvPr id="1" name=""/>
        <p:cNvGrpSpPr/>
        <p:nvPr/>
      </p:nvGrpSpPr>
      <p:grpSpPr>
        <a:xfrm>
          <a:off x="0" y="0"/>
          <a:ext cx="0" cy="0"/>
          <a:chOff x="0" y="0"/>
          <a:chExt cx="0" cy="0"/>
        </a:xfrm>
      </p:grpSpPr>
      <p:sp>
        <p:nvSpPr>
          <p:cNvPr id="4" name="Slide Number Placeholder">
            <a:extLst>
              <a:ext uri="{FF2B5EF4-FFF2-40B4-BE49-F238E27FC236}">
                <a16:creationId xmlns:a16="http://schemas.microsoft.com/office/drawing/2014/main" id="{439FAC95-C5F3-4D8C-A316-2C9FBD886A9B}"/>
              </a:ext>
            </a:extLst>
          </p:cNvPr>
          <p:cNvSpPr>
            <a:spLocks noGrp="1"/>
          </p:cNvSpPr>
          <p:nvPr>
            <p:ph type="sldNum" sz="quarter" idx="50"/>
          </p:nvPr>
        </p:nvSpPr>
        <p:spPr/>
        <p:txBody>
          <a:bodyPr/>
          <a:lstStyle/>
          <a:p>
            <a:fld id="{A90943C4-0022-4CA6-8B1F-41694FBEBEC6}" type="slidenum">
              <a:rPr lang="en-AU" smtClean="0"/>
              <a:t>‹#›</a:t>
            </a:fld>
            <a:endParaRPr lang="en-AU" dirty="0"/>
          </a:p>
        </p:txBody>
      </p:sp>
      <p:sp>
        <p:nvSpPr>
          <p:cNvPr id="24" name="Text Placeholder 6">
            <a:extLst>
              <a:ext uri="{FF2B5EF4-FFF2-40B4-BE49-F238E27FC236}">
                <a16:creationId xmlns:a16="http://schemas.microsoft.com/office/drawing/2014/main" id="{A671736E-3711-4DA1-AF16-23EEC87C86C8}"/>
              </a:ext>
            </a:extLst>
          </p:cNvPr>
          <p:cNvSpPr>
            <a:spLocks noGrp="1"/>
          </p:cNvSpPr>
          <p:nvPr>
            <p:ph type="body" sz="quarter" idx="47" hasCustomPrompt="1"/>
          </p:nvPr>
        </p:nvSpPr>
        <p:spPr>
          <a:xfrm>
            <a:off x="8247942" y="4246992"/>
            <a:ext cx="1316250" cy="1908002"/>
          </a:xfrm>
        </p:spPr>
        <p:txBody>
          <a:bodyPr>
            <a:normAutofit/>
          </a:bodyPr>
          <a:lstStyle>
            <a:lvl1pPr marL="0" indent="0" algn="l">
              <a:spcBef>
                <a:spcPts val="244"/>
              </a:spcBef>
              <a:spcAft>
                <a:spcPts val="244"/>
              </a:spcAft>
              <a:buFont typeface="Wingdings" panose="05000000000000000000" pitchFamily="2" charset="2"/>
              <a:buNone/>
              <a:defRPr sz="1300">
                <a:solidFill>
                  <a:schemeClr val="tx1">
                    <a:lumMod val="75000"/>
                    <a:lumOff val="25000"/>
                  </a:schemeClr>
                </a:solidFill>
              </a:defRPr>
            </a:lvl1pPr>
            <a:lvl2pPr marL="145753" indent="-145753">
              <a:spcBef>
                <a:spcPts val="244"/>
              </a:spcBef>
              <a:spcAft>
                <a:spcPts val="244"/>
              </a:spcAft>
              <a:defRPr sz="1300"/>
            </a:lvl2pPr>
          </a:lstStyle>
          <a:p>
            <a:pPr lvl="0"/>
            <a:r>
              <a:rPr lang="en-AU" noProof="0"/>
              <a:t>Description</a:t>
            </a:r>
          </a:p>
          <a:p>
            <a:pPr lvl="1"/>
            <a:r>
              <a:rPr lang="en-AU" noProof="0"/>
              <a:t>Bullet</a:t>
            </a:r>
          </a:p>
        </p:txBody>
      </p:sp>
      <p:sp>
        <p:nvSpPr>
          <p:cNvPr id="23" name="Bullet 6">
            <a:extLst>
              <a:ext uri="{FF2B5EF4-FFF2-40B4-BE49-F238E27FC236}">
                <a16:creationId xmlns:a16="http://schemas.microsoft.com/office/drawing/2014/main" id="{5C2D6443-41AF-4535-B6F7-4BB6BE08976E}"/>
              </a:ext>
            </a:extLst>
          </p:cNvPr>
          <p:cNvSpPr>
            <a:spLocks noGrp="1"/>
          </p:cNvSpPr>
          <p:nvPr>
            <p:ph type="body" sz="quarter" idx="46" hasCustomPrompt="1"/>
          </p:nvPr>
        </p:nvSpPr>
        <p:spPr>
          <a:xfrm>
            <a:off x="8247942" y="3563209"/>
            <a:ext cx="1316250" cy="631554"/>
          </a:xfrm>
        </p:spPr>
        <p:txBody>
          <a:bodyPr>
            <a:normAutofit/>
          </a:bodyPr>
          <a:lstStyle>
            <a:lvl1pPr marL="0" indent="0" algn="ctr">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6</a:t>
            </a:r>
          </a:p>
        </p:txBody>
      </p:sp>
      <p:sp>
        <p:nvSpPr>
          <p:cNvPr id="50" name="Picture Placeholder 6">
            <a:extLst>
              <a:ext uri="{FF2B5EF4-FFF2-40B4-BE49-F238E27FC236}">
                <a16:creationId xmlns:a16="http://schemas.microsoft.com/office/drawing/2014/main" id="{76EAEF41-1EC8-4DBF-BE0B-4103073FAF26}"/>
              </a:ext>
              <a:ext uri="{C183D7F6-B498-43B3-948B-1728B52AA6E4}">
                <adec:decorative xmlns:adec="http://schemas.microsoft.com/office/drawing/2017/decorative" val="1"/>
              </a:ext>
            </a:extLst>
          </p:cNvPr>
          <p:cNvSpPr>
            <a:spLocks noGrp="1" noChangeAspect="1"/>
          </p:cNvSpPr>
          <p:nvPr>
            <p:ph type="pic" sz="quarter" idx="60" hasCustomPrompt="1"/>
          </p:nvPr>
        </p:nvSpPr>
        <p:spPr>
          <a:xfrm>
            <a:off x="8280964" y="1766783"/>
            <a:ext cx="1227866" cy="1512000"/>
          </a:xfrm>
          <a:solidFill>
            <a:schemeClr val="accent3"/>
          </a:solidFill>
        </p:spPr>
        <p:txBody>
          <a:bodyPr/>
          <a:lstStyle>
            <a:lvl1pPr algn="ctr">
              <a:defRPr sz="975">
                <a:solidFill>
                  <a:schemeClr val="bg1"/>
                </a:solidFill>
              </a:defRPr>
            </a:lvl1pPr>
          </a:lstStyle>
          <a:p>
            <a:r>
              <a:rPr lang="en-AU" dirty="0"/>
              <a:t>Click to add picture or select box to insert icon.</a:t>
            </a:r>
          </a:p>
        </p:txBody>
      </p:sp>
      <p:sp>
        <p:nvSpPr>
          <p:cNvPr id="17" name="Text Placeholder 5">
            <a:extLst>
              <a:ext uri="{FF2B5EF4-FFF2-40B4-BE49-F238E27FC236}">
                <a16:creationId xmlns:a16="http://schemas.microsoft.com/office/drawing/2014/main" id="{94020390-663C-426B-A32A-7DD435D35428}"/>
              </a:ext>
            </a:extLst>
          </p:cNvPr>
          <p:cNvSpPr>
            <a:spLocks noGrp="1"/>
          </p:cNvSpPr>
          <p:nvPr>
            <p:ph type="body" sz="quarter" idx="40" hasCustomPrompt="1"/>
          </p:nvPr>
        </p:nvSpPr>
        <p:spPr>
          <a:xfrm>
            <a:off x="6668522" y="4246992"/>
            <a:ext cx="1316250" cy="1908002"/>
          </a:xfrm>
        </p:spPr>
        <p:txBody>
          <a:bodyPr>
            <a:normAutofit/>
          </a:bodyPr>
          <a:lstStyle>
            <a:lvl1pPr marL="0" indent="0" algn="l">
              <a:spcBef>
                <a:spcPts val="244"/>
              </a:spcBef>
              <a:spcAft>
                <a:spcPts val="244"/>
              </a:spcAft>
              <a:buFont typeface="Wingdings" panose="05000000000000000000" pitchFamily="2" charset="2"/>
              <a:buNone/>
              <a:defRPr sz="1300">
                <a:solidFill>
                  <a:schemeClr val="tx1">
                    <a:lumMod val="75000"/>
                    <a:lumOff val="25000"/>
                  </a:schemeClr>
                </a:solidFill>
              </a:defRPr>
            </a:lvl1pPr>
            <a:lvl2pPr marL="145753" indent="-145753">
              <a:spcBef>
                <a:spcPts val="244"/>
              </a:spcBef>
              <a:spcAft>
                <a:spcPts val="244"/>
              </a:spcAft>
              <a:defRPr sz="1300"/>
            </a:lvl2pPr>
          </a:lstStyle>
          <a:p>
            <a:pPr lvl="0"/>
            <a:r>
              <a:rPr lang="en-AU" noProof="0"/>
              <a:t>Description</a:t>
            </a:r>
          </a:p>
          <a:p>
            <a:pPr lvl="1"/>
            <a:r>
              <a:rPr lang="en-AU" noProof="0"/>
              <a:t>Bullet</a:t>
            </a:r>
          </a:p>
        </p:txBody>
      </p:sp>
      <p:sp>
        <p:nvSpPr>
          <p:cNvPr id="16" name="Bullet 5">
            <a:extLst>
              <a:ext uri="{FF2B5EF4-FFF2-40B4-BE49-F238E27FC236}">
                <a16:creationId xmlns:a16="http://schemas.microsoft.com/office/drawing/2014/main" id="{695A6D51-51C5-4128-9C65-70256D07FEBB}"/>
              </a:ext>
            </a:extLst>
          </p:cNvPr>
          <p:cNvSpPr>
            <a:spLocks noGrp="1"/>
          </p:cNvSpPr>
          <p:nvPr>
            <p:ph type="body" sz="quarter" idx="39" hasCustomPrompt="1"/>
          </p:nvPr>
        </p:nvSpPr>
        <p:spPr>
          <a:xfrm>
            <a:off x="6668522" y="3563209"/>
            <a:ext cx="1316250" cy="631554"/>
          </a:xfrm>
        </p:spPr>
        <p:txBody>
          <a:bodyPr>
            <a:normAutofit/>
          </a:bodyPr>
          <a:lstStyle>
            <a:lvl1pPr marL="0" indent="0" algn="ctr">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5</a:t>
            </a:r>
          </a:p>
        </p:txBody>
      </p:sp>
      <p:sp>
        <p:nvSpPr>
          <p:cNvPr id="51" name="Picture Placeholder 5">
            <a:extLst>
              <a:ext uri="{FF2B5EF4-FFF2-40B4-BE49-F238E27FC236}">
                <a16:creationId xmlns:a16="http://schemas.microsoft.com/office/drawing/2014/main" id="{594E2B64-AACA-408D-8E9F-F5F727AB3A14}"/>
              </a:ext>
              <a:ext uri="{C183D7F6-B498-43B3-948B-1728B52AA6E4}">
                <adec:decorative xmlns:adec="http://schemas.microsoft.com/office/drawing/2017/decorative" val="1"/>
              </a:ext>
            </a:extLst>
          </p:cNvPr>
          <p:cNvSpPr>
            <a:spLocks noGrp="1" noChangeAspect="1"/>
          </p:cNvSpPr>
          <p:nvPr>
            <p:ph type="pic" sz="quarter" idx="61" hasCustomPrompt="1"/>
          </p:nvPr>
        </p:nvSpPr>
        <p:spPr>
          <a:xfrm>
            <a:off x="6701544" y="1766783"/>
            <a:ext cx="1227866" cy="1512000"/>
          </a:xfrm>
          <a:solidFill>
            <a:schemeClr val="accent1"/>
          </a:solidFill>
        </p:spPr>
        <p:txBody>
          <a:bodyPr/>
          <a:lstStyle>
            <a:lvl1pPr algn="ctr">
              <a:defRPr sz="975">
                <a:solidFill>
                  <a:schemeClr val="bg1"/>
                </a:solidFill>
              </a:defRPr>
            </a:lvl1pPr>
          </a:lstStyle>
          <a:p>
            <a:r>
              <a:rPr lang="en-AU" dirty="0"/>
              <a:t>Click to add picture or select box to insert icon.</a:t>
            </a:r>
          </a:p>
        </p:txBody>
      </p:sp>
      <p:sp>
        <p:nvSpPr>
          <p:cNvPr id="15" name="Text Placeholder 4">
            <a:extLst>
              <a:ext uri="{FF2B5EF4-FFF2-40B4-BE49-F238E27FC236}">
                <a16:creationId xmlns:a16="http://schemas.microsoft.com/office/drawing/2014/main" id="{E5554625-705D-43C2-BB3F-07E4FB3A8857}"/>
              </a:ext>
            </a:extLst>
          </p:cNvPr>
          <p:cNvSpPr>
            <a:spLocks noGrp="1"/>
          </p:cNvSpPr>
          <p:nvPr>
            <p:ph type="body" sz="quarter" idx="38" hasCustomPrompt="1"/>
          </p:nvPr>
        </p:nvSpPr>
        <p:spPr>
          <a:xfrm>
            <a:off x="5089101" y="4246992"/>
            <a:ext cx="1316250" cy="1908002"/>
          </a:xfrm>
        </p:spPr>
        <p:txBody>
          <a:bodyPr>
            <a:normAutofit/>
          </a:bodyPr>
          <a:lstStyle>
            <a:lvl1pPr marL="0" indent="0" algn="l">
              <a:spcBef>
                <a:spcPts val="244"/>
              </a:spcBef>
              <a:spcAft>
                <a:spcPts val="244"/>
              </a:spcAft>
              <a:buFont typeface="Wingdings" panose="05000000000000000000" pitchFamily="2" charset="2"/>
              <a:buNone/>
              <a:defRPr sz="1300">
                <a:solidFill>
                  <a:schemeClr val="tx1">
                    <a:lumMod val="75000"/>
                    <a:lumOff val="25000"/>
                  </a:schemeClr>
                </a:solidFill>
              </a:defRPr>
            </a:lvl1pPr>
            <a:lvl2pPr marL="145753" indent="-145753">
              <a:spcBef>
                <a:spcPts val="244"/>
              </a:spcBef>
              <a:spcAft>
                <a:spcPts val="244"/>
              </a:spcAft>
              <a:defRPr sz="1300"/>
            </a:lvl2pPr>
          </a:lstStyle>
          <a:p>
            <a:pPr lvl="0"/>
            <a:r>
              <a:rPr lang="en-AU" noProof="0"/>
              <a:t>Description</a:t>
            </a:r>
          </a:p>
          <a:p>
            <a:pPr lvl="1"/>
            <a:r>
              <a:rPr lang="en-AU" noProof="0"/>
              <a:t>Bullet</a:t>
            </a:r>
          </a:p>
        </p:txBody>
      </p:sp>
      <p:sp>
        <p:nvSpPr>
          <p:cNvPr id="14" name="Bullet 4">
            <a:extLst>
              <a:ext uri="{FF2B5EF4-FFF2-40B4-BE49-F238E27FC236}">
                <a16:creationId xmlns:a16="http://schemas.microsoft.com/office/drawing/2014/main" id="{4B8DDBCF-B9FF-412C-BB0A-F20DF81F3CCB}"/>
              </a:ext>
            </a:extLst>
          </p:cNvPr>
          <p:cNvSpPr>
            <a:spLocks noGrp="1"/>
          </p:cNvSpPr>
          <p:nvPr>
            <p:ph type="body" sz="quarter" idx="37" hasCustomPrompt="1"/>
          </p:nvPr>
        </p:nvSpPr>
        <p:spPr>
          <a:xfrm>
            <a:off x="5089101" y="3563209"/>
            <a:ext cx="1316250" cy="631554"/>
          </a:xfrm>
        </p:spPr>
        <p:txBody>
          <a:bodyPr>
            <a:normAutofit/>
          </a:bodyPr>
          <a:lstStyle>
            <a:lvl1pPr marL="0" indent="0" algn="ctr">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4</a:t>
            </a:r>
          </a:p>
        </p:txBody>
      </p:sp>
      <p:sp>
        <p:nvSpPr>
          <p:cNvPr id="49" name="Picture Placeholder 4">
            <a:extLst>
              <a:ext uri="{FF2B5EF4-FFF2-40B4-BE49-F238E27FC236}">
                <a16:creationId xmlns:a16="http://schemas.microsoft.com/office/drawing/2014/main" id="{7820ECB6-32DE-4DD0-8323-496053620B12}"/>
              </a:ext>
              <a:ext uri="{C183D7F6-B498-43B3-948B-1728B52AA6E4}">
                <adec:decorative xmlns:adec="http://schemas.microsoft.com/office/drawing/2017/decorative" val="1"/>
              </a:ext>
            </a:extLst>
          </p:cNvPr>
          <p:cNvSpPr>
            <a:spLocks noGrp="1" noChangeAspect="1"/>
          </p:cNvSpPr>
          <p:nvPr>
            <p:ph type="pic" sz="quarter" idx="59" hasCustomPrompt="1"/>
          </p:nvPr>
        </p:nvSpPr>
        <p:spPr>
          <a:xfrm>
            <a:off x="5122123" y="1766783"/>
            <a:ext cx="1227866" cy="1512000"/>
          </a:xfrm>
          <a:solidFill>
            <a:schemeClr val="accent3"/>
          </a:solidFill>
        </p:spPr>
        <p:txBody>
          <a:bodyPr/>
          <a:lstStyle>
            <a:lvl1pPr algn="ctr">
              <a:defRPr sz="975">
                <a:solidFill>
                  <a:schemeClr val="bg1"/>
                </a:solidFill>
              </a:defRPr>
            </a:lvl1pPr>
          </a:lstStyle>
          <a:p>
            <a:r>
              <a:rPr lang="en-AU" dirty="0"/>
              <a:t>Click to add picture or select box to insert icon.</a:t>
            </a:r>
          </a:p>
        </p:txBody>
      </p:sp>
      <p:sp>
        <p:nvSpPr>
          <p:cNvPr id="13" name="Text Placeholder 3">
            <a:extLst>
              <a:ext uri="{FF2B5EF4-FFF2-40B4-BE49-F238E27FC236}">
                <a16:creationId xmlns:a16="http://schemas.microsoft.com/office/drawing/2014/main" id="{50ED32C1-427F-4852-93EF-04246DAB6E09}"/>
              </a:ext>
            </a:extLst>
          </p:cNvPr>
          <p:cNvSpPr>
            <a:spLocks noGrp="1"/>
          </p:cNvSpPr>
          <p:nvPr>
            <p:ph type="body" sz="quarter" idx="36" hasCustomPrompt="1"/>
          </p:nvPr>
        </p:nvSpPr>
        <p:spPr>
          <a:xfrm>
            <a:off x="3509680" y="4246992"/>
            <a:ext cx="1316250" cy="1908002"/>
          </a:xfrm>
        </p:spPr>
        <p:txBody>
          <a:bodyPr>
            <a:normAutofit/>
          </a:bodyPr>
          <a:lstStyle>
            <a:lvl1pPr marL="0" indent="0" algn="l">
              <a:spcBef>
                <a:spcPts val="244"/>
              </a:spcBef>
              <a:spcAft>
                <a:spcPts val="244"/>
              </a:spcAft>
              <a:buFont typeface="Wingdings" panose="05000000000000000000" pitchFamily="2" charset="2"/>
              <a:buNone/>
              <a:defRPr sz="1300">
                <a:solidFill>
                  <a:schemeClr val="tx1">
                    <a:lumMod val="75000"/>
                    <a:lumOff val="25000"/>
                  </a:schemeClr>
                </a:solidFill>
              </a:defRPr>
            </a:lvl1pPr>
            <a:lvl2pPr marL="145753" indent="-145753">
              <a:spcBef>
                <a:spcPts val="244"/>
              </a:spcBef>
              <a:spcAft>
                <a:spcPts val="244"/>
              </a:spcAft>
              <a:defRPr sz="1300"/>
            </a:lvl2pPr>
          </a:lstStyle>
          <a:p>
            <a:pPr lvl="0"/>
            <a:r>
              <a:rPr lang="en-AU" noProof="0"/>
              <a:t>Description</a:t>
            </a:r>
          </a:p>
          <a:p>
            <a:pPr lvl="1"/>
            <a:r>
              <a:rPr lang="en-AU" noProof="0"/>
              <a:t>Bullet</a:t>
            </a:r>
          </a:p>
        </p:txBody>
      </p:sp>
      <p:sp>
        <p:nvSpPr>
          <p:cNvPr id="12" name="Bullet 3">
            <a:extLst>
              <a:ext uri="{FF2B5EF4-FFF2-40B4-BE49-F238E27FC236}">
                <a16:creationId xmlns:a16="http://schemas.microsoft.com/office/drawing/2014/main" id="{8BFF2A50-B1BC-445F-AAF4-5EF044B5B219}"/>
              </a:ext>
            </a:extLst>
          </p:cNvPr>
          <p:cNvSpPr>
            <a:spLocks noGrp="1"/>
          </p:cNvSpPr>
          <p:nvPr>
            <p:ph type="body" sz="quarter" idx="35" hasCustomPrompt="1"/>
          </p:nvPr>
        </p:nvSpPr>
        <p:spPr>
          <a:xfrm>
            <a:off x="3509680" y="3563209"/>
            <a:ext cx="1316250" cy="631554"/>
          </a:xfrm>
        </p:spPr>
        <p:txBody>
          <a:bodyPr>
            <a:normAutofit/>
          </a:bodyPr>
          <a:lstStyle>
            <a:lvl1pPr marL="0" indent="0" algn="ctr">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3</a:t>
            </a:r>
          </a:p>
        </p:txBody>
      </p:sp>
      <p:sp>
        <p:nvSpPr>
          <p:cNvPr id="48" name="Picture Placeholder 3">
            <a:extLst>
              <a:ext uri="{FF2B5EF4-FFF2-40B4-BE49-F238E27FC236}">
                <a16:creationId xmlns:a16="http://schemas.microsoft.com/office/drawing/2014/main" id="{883987F0-A422-4B1D-9018-AF7A4FB80C65}"/>
              </a:ext>
              <a:ext uri="{C183D7F6-B498-43B3-948B-1728B52AA6E4}">
                <adec:decorative xmlns:adec="http://schemas.microsoft.com/office/drawing/2017/decorative" val="1"/>
              </a:ext>
            </a:extLst>
          </p:cNvPr>
          <p:cNvSpPr>
            <a:spLocks noGrp="1" noChangeAspect="1"/>
          </p:cNvSpPr>
          <p:nvPr>
            <p:ph type="pic" sz="quarter" idx="58" hasCustomPrompt="1"/>
          </p:nvPr>
        </p:nvSpPr>
        <p:spPr>
          <a:xfrm>
            <a:off x="3542702" y="1766783"/>
            <a:ext cx="1227866" cy="1512000"/>
          </a:xfrm>
          <a:solidFill>
            <a:schemeClr val="accent1"/>
          </a:solidFill>
        </p:spPr>
        <p:txBody>
          <a:bodyPr/>
          <a:lstStyle>
            <a:lvl1pPr algn="ctr">
              <a:defRPr sz="975">
                <a:solidFill>
                  <a:schemeClr val="bg1"/>
                </a:solidFill>
              </a:defRPr>
            </a:lvl1pPr>
          </a:lstStyle>
          <a:p>
            <a:r>
              <a:rPr lang="en-AU" dirty="0"/>
              <a:t>Click to add picture or select box to insert icon.</a:t>
            </a:r>
          </a:p>
        </p:txBody>
      </p:sp>
      <p:sp>
        <p:nvSpPr>
          <p:cNvPr id="11" name="Text Placeholder 2">
            <a:extLst>
              <a:ext uri="{FF2B5EF4-FFF2-40B4-BE49-F238E27FC236}">
                <a16:creationId xmlns:a16="http://schemas.microsoft.com/office/drawing/2014/main" id="{5822DE8D-141C-4FC8-8690-DC699987557A}"/>
              </a:ext>
            </a:extLst>
          </p:cNvPr>
          <p:cNvSpPr>
            <a:spLocks noGrp="1"/>
          </p:cNvSpPr>
          <p:nvPr>
            <p:ph type="body" sz="quarter" idx="34" hasCustomPrompt="1"/>
          </p:nvPr>
        </p:nvSpPr>
        <p:spPr>
          <a:xfrm>
            <a:off x="1930259" y="4246992"/>
            <a:ext cx="1316250" cy="1908002"/>
          </a:xfrm>
        </p:spPr>
        <p:txBody>
          <a:bodyPr>
            <a:normAutofit/>
          </a:bodyPr>
          <a:lstStyle>
            <a:lvl1pPr marL="0" indent="0" algn="l">
              <a:spcBef>
                <a:spcPts val="244"/>
              </a:spcBef>
              <a:spcAft>
                <a:spcPts val="244"/>
              </a:spcAft>
              <a:buFont typeface="Wingdings" panose="05000000000000000000" pitchFamily="2" charset="2"/>
              <a:buNone/>
              <a:defRPr sz="1300">
                <a:solidFill>
                  <a:schemeClr val="tx1">
                    <a:lumMod val="75000"/>
                    <a:lumOff val="25000"/>
                  </a:schemeClr>
                </a:solidFill>
              </a:defRPr>
            </a:lvl1pPr>
            <a:lvl2pPr marL="145753" indent="-145753">
              <a:spcBef>
                <a:spcPts val="244"/>
              </a:spcBef>
              <a:spcAft>
                <a:spcPts val="244"/>
              </a:spcAft>
              <a:defRPr sz="1300"/>
            </a:lvl2pPr>
          </a:lstStyle>
          <a:p>
            <a:pPr lvl="0"/>
            <a:r>
              <a:rPr lang="en-AU" noProof="0"/>
              <a:t>Description</a:t>
            </a:r>
          </a:p>
          <a:p>
            <a:pPr lvl="1"/>
            <a:r>
              <a:rPr lang="en-AU" noProof="0"/>
              <a:t>Bullet</a:t>
            </a:r>
          </a:p>
        </p:txBody>
      </p:sp>
      <p:sp>
        <p:nvSpPr>
          <p:cNvPr id="10" name="Bullet 2">
            <a:extLst>
              <a:ext uri="{FF2B5EF4-FFF2-40B4-BE49-F238E27FC236}">
                <a16:creationId xmlns:a16="http://schemas.microsoft.com/office/drawing/2014/main" id="{3FBB809B-C7A4-40BB-A5F6-0692C7B3E74A}"/>
              </a:ext>
            </a:extLst>
          </p:cNvPr>
          <p:cNvSpPr>
            <a:spLocks noGrp="1"/>
          </p:cNvSpPr>
          <p:nvPr>
            <p:ph type="body" sz="quarter" idx="33" hasCustomPrompt="1"/>
          </p:nvPr>
        </p:nvSpPr>
        <p:spPr>
          <a:xfrm>
            <a:off x="1930259" y="3563209"/>
            <a:ext cx="1316250" cy="631554"/>
          </a:xfrm>
        </p:spPr>
        <p:txBody>
          <a:bodyPr>
            <a:normAutofit/>
          </a:bodyPr>
          <a:lstStyle>
            <a:lvl1pPr marL="0" indent="0" algn="ctr">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2</a:t>
            </a:r>
          </a:p>
        </p:txBody>
      </p:sp>
      <p:sp>
        <p:nvSpPr>
          <p:cNvPr id="47" name="Picture Placeholder 2">
            <a:extLst>
              <a:ext uri="{FF2B5EF4-FFF2-40B4-BE49-F238E27FC236}">
                <a16:creationId xmlns:a16="http://schemas.microsoft.com/office/drawing/2014/main" id="{999129F1-8340-45D8-886A-88396755F80B}"/>
              </a:ext>
              <a:ext uri="{C183D7F6-B498-43B3-948B-1728B52AA6E4}">
                <adec:decorative xmlns:adec="http://schemas.microsoft.com/office/drawing/2017/decorative" val="1"/>
              </a:ext>
            </a:extLst>
          </p:cNvPr>
          <p:cNvSpPr>
            <a:spLocks noGrp="1" noChangeAspect="1"/>
          </p:cNvSpPr>
          <p:nvPr>
            <p:ph type="pic" sz="quarter" idx="57" hasCustomPrompt="1"/>
          </p:nvPr>
        </p:nvSpPr>
        <p:spPr>
          <a:xfrm>
            <a:off x="1963280" y="1766783"/>
            <a:ext cx="1227866" cy="1512000"/>
          </a:xfrm>
          <a:solidFill>
            <a:schemeClr val="accent3"/>
          </a:solidFill>
        </p:spPr>
        <p:txBody>
          <a:bodyPr/>
          <a:lstStyle>
            <a:lvl1pPr algn="ctr">
              <a:defRPr sz="975">
                <a:solidFill>
                  <a:schemeClr val="bg1"/>
                </a:solidFill>
              </a:defRPr>
            </a:lvl1pPr>
          </a:lstStyle>
          <a:p>
            <a:r>
              <a:rPr lang="en-AU" dirty="0"/>
              <a:t>Click to add picture or select box to insert icon.</a:t>
            </a:r>
          </a:p>
        </p:txBody>
      </p:sp>
      <p:sp>
        <p:nvSpPr>
          <p:cNvPr id="9" name="Text Placeholder 1">
            <a:extLst>
              <a:ext uri="{FF2B5EF4-FFF2-40B4-BE49-F238E27FC236}">
                <a16:creationId xmlns:a16="http://schemas.microsoft.com/office/drawing/2014/main" id="{2AE8CF21-3DA6-45E6-9CB4-F48688C3B744}"/>
              </a:ext>
            </a:extLst>
          </p:cNvPr>
          <p:cNvSpPr>
            <a:spLocks noGrp="1"/>
          </p:cNvSpPr>
          <p:nvPr>
            <p:ph type="body" sz="quarter" idx="18" hasCustomPrompt="1"/>
          </p:nvPr>
        </p:nvSpPr>
        <p:spPr>
          <a:xfrm>
            <a:off x="350838" y="4246992"/>
            <a:ext cx="1316250" cy="1908002"/>
          </a:xfrm>
        </p:spPr>
        <p:txBody>
          <a:bodyPr>
            <a:normAutofit/>
          </a:bodyPr>
          <a:lstStyle>
            <a:lvl1pPr marL="0" indent="0" algn="l">
              <a:spcBef>
                <a:spcPts val="244"/>
              </a:spcBef>
              <a:spcAft>
                <a:spcPts val="244"/>
              </a:spcAft>
              <a:buFont typeface="Wingdings" panose="05000000000000000000" pitchFamily="2" charset="2"/>
              <a:buNone/>
              <a:defRPr sz="1300">
                <a:solidFill>
                  <a:schemeClr val="tx1">
                    <a:lumMod val="75000"/>
                    <a:lumOff val="25000"/>
                  </a:schemeClr>
                </a:solidFill>
              </a:defRPr>
            </a:lvl1pPr>
            <a:lvl2pPr marL="145753" indent="-145753">
              <a:spcBef>
                <a:spcPts val="244"/>
              </a:spcBef>
              <a:spcAft>
                <a:spcPts val="244"/>
              </a:spcAft>
              <a:defRPr sz="1300"/>
            </a:lvl2pPr>
          </a:lstStyle>
          <a:p>
            <a:pPr lvl="0"/>
            <a:r>
              <a:rPr lang="en-AU" noProof="0"/>
              <a:t>Description</a:t>
            </a:r>
          </a:p>
          <a:p>
            <a:pPr lvl="1"/>
            <a:r>
              <a:rPr lang="en-AU" noProof="0"/>
              <a:t>Bullet</a:t>
            </a:r>
          </a:p>
        </p:txBody>
      </p:sp>
      <p:sp>
        <p:nvSpPr>
          <p:cNvPr id="8" name="Bullet 1">
            <a:extLst>
              <a:ext uri="{FF2B5EF4-FFF2-40B4-BE49-F238E27FC236}">
                <a16:creationId xmlns:a16="http://schemas.microsoft.com/office/drawing/2014/main" id="{6B292F32-22A3-4DBC-93C9-F66C5F87D4EE}"/>
              </a:ext>
            </a:extLst>
          </p:cNvPr>
          <p:cNvSpPr>
            <a:spLocks noGrp="1"/>
          </p:cNvSpPr>
          <p:nvPr>
            <p:ph type="body" sz="quarter" idx="17" hasCustomPrompt="1"/>
          </p:nvPr>
        </p:nvSpPr>
        <p:spPr>
          <a:xfrm>
            <a:off x="350838" y="3563209"/>
            <a:ext cx="1316250" cy="631554"/>
          </a:xfrm>
        </p:spPr>
        <p:txBody>
          <a:bodyPr>
            <a:normAutofit/>
          </a:bodyPr>
          <a:lstStyle>
            <a:lvl1pPr marL="0" indent="0" algn="ctr">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1</a:t>
            </a:r>
          </a:p>
        </p:txBody>
      </p:sp>
      <p:sp>
        <p:nvSpPr>
          <p:cNvPr id="46" name="Picture Placeholder 1">
            <a:extLst>
              <a:ext uri="{FF2B5EF4-FFF2-40B4-BE49-F238E27FC236}">
                <a16:creationId xmlns:a16="http://schemas.microsoft.com/office/drawing/2014/main" id="{D3E4D2C5-DD8C-4F23-9511-66FC6E94C9BA}"/>
              </a:ext>
              <a:ext uri="{C183D7F6-B498-43B3-948B-1728B52AA6E4}">
                <adec:decorative xmlns:adec="http://schemas.microsoft.com/office/drawing/2017/decorative" val="1"/>
              </a:ext>
            </a:extLst>
          </p:cNvPr>
          <p:cNvSpPr>
            <a:spLocks noGrp="1" noChangeAspect="1"/>
          </p:cNvSpPr>
          <p:nvPr>
            <p:ph type="pic" sz="quarter" idx="56" hasCustomPrompt="1"/>
          </p:nvPr>
        </p:nvSpPr>
        <p:spPr>
          <a:xfrm>
            <a:off x="383859" y="1766783"/>
            <a:ext cx="1227866" cy="1512000"/>
          </a:xfrm>
          <a:solidFill>
            <a:schemeClr val="accent1"/>
          </a:solidFill>
        </p:spPr>
        <p:txBody>
          <a:bodyPr/>
          <a:lstStyle>
            <a:lvl1pPr algn="ctr">
              <a:defRPr sz="975">
                <a:solidFill>
                  <a:schemeClr val="bg1"/>
                </a:solidFill>
              </a:defRPr>
            </a:lvl1pPr>
          </a:lstStyle>
          <a:p>
            <a:r>
              <a:rPr lang="en-AU" dirty="0"/>
              <a:t>Click to add picture or select box to insert icon.</a:t>
            </a:r>
          </a:p>
        </p:txBody>
      </p:sp>
      <p:sp>
        <p:nvSpPr>
          <p:cNvPr id="5" name="Subtitle">
            <a:extLst>
              <a:ext uri="{FF2B5EF4-FFF2-40B4-BE49-F238E27FC236}">
                <a16:creationId xmlns:a16="http://schemas.microsoft.com/office/drawing/2014/main" id="{9C2BB107-6CD7-47EE-9C59-5345A7F63B02}"/>
              </a:ext>
            </a:extLst>
          </p:cNvPr>
          <p:cNvSpPr>
            <a:spLocks noGrp="1"/>
          </p:cNvSpPr>
          <p:nvPr>
            <p:ph type="body" sz="quarter" idx="32" hasCustomPrompt="1"/>
          </p:nvPr>
        </p:nvSpPr>
        <p:spPr>
          <a:xfrm>
            <a:off x="350838" y="1008000"/>
            <a:ext cx="9213354" cy="360000"/>
          </a:xfrm>
        </p:spPr>
        <p:txBody>
          <a:bodyPr/>
          <a:lstStyle>
            <a:lvl1pPr marL="0" indent="0">
              <a:buNone/>
              <a:defRPr b="1">
                <a:solidFill>
                  <a:schemeClr val="tx1">
                    <a:lumMod val="65000"/>
                    <a:lumOff val="35000"/>
                  </a:schemeClr>
                </a:solidFill>
              </a:defRPr>
            </a:lvl1pPr>
            <a:lvl2pPr marL="216694" indent="0">
              <a:buNone/>
              <a:defRPr/>
            </a:lvl2pPr>
            <a:lvl3pPr marL="441127" indent="0">
              <a:buNone/>
              <a:defRPr/>
            </a:lvl3pPr>
            <a:lvl4pPr marL="657820" indent="0">
              <a:buNone/>
              <a:defRPr/>
            </a:lvl4pPr>
            <a:lvl5pPr marL="874514" indent="0">
              <a:buNone/>
              <a:defRPr/>
            </a:lvl5pPr>
          </a:lstStyle>
          <a:p>
            <a:pPr lvl="0"/>
            <a:r>
              <a:rPr lang="en-AU" noProof="0"/>
              <a:t>Subtitle</a:t>
            </a:r>
          </a:p>
        </p:txBody>
      </p:sp>
      <p:sp>
        <p:nvSpPr>
          <p:cNvPr id="2" name="Title">
            <a:extLst>
              <a:ext uri="{FF2B5EF4-FFF2-40B4-BE49-F238E27FC236}">
                <a16:creationId xmlns:a16="http://schemas.microsoft.com/office/drawing/2014/main" id="{5FC626A5-4FF6-42BD-858A-AE4B2C23A6BC}"/>
              </a:ext>
            </a:extLst>
          </p:cNvPr>
          <p:cNvSpPr>
            <a:spLocks noGrp="1"/>
          </p:cNvSpPr>
          <p:nvPr>
            <p:ph type="title" hasCustomPrompt="1"/>
          </p:nvPr>
        </p:nvSpPr>
        <p:spPr>
          <a:xfrm>
            <a:off x="351000" y="432000"/>
            <a:ext cx="9213750" cy="432000"/>
          </a:xfrm>
          <a:prstGeom prst="rect">
            <a:avLst/>
          </a:prstGeom>
        </p:spPr>
        <p:txBody>
          <a:bodyPr/>
          <a:lstStyle>
            <a:lvl1pPr>
              <a:defRPr>
                <a:solidFill>
                  <a:schemeClr val="accent1"/>
                </a:solidFill>
              </a:defRPr>
            </a:lvl1pPr>
          </a:lstStyle>
          <a:p>
            <a:r>
              <a:rPr lang="en-AU"/>
              <a:t>Title and 6 bullets</a:t>
            </a:r>
            <a:endParaRPr lang="en-AU" noProof="0"/>
          </a:p>
        </p:txBody>
      </p:sp>
    </p:spTree>
    <p:extLst>
      <p:ext uri="{BB962C8B-B14F-4D97-AF65-F5344CB8AC3E}">
        <p14:creationId xmlns:p14="http://schemas.microsoft.com/office/powerpoint/2010/main" val="41886361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6 bullet honeycomb w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E229B-166C-440F-8444-D5FBB89CE195}"/>
              </a:ext>
            </a:extLst>
          </p:cNvPr>
          <p:cNvSpPr>
            <a:spLocks noGrp="1"/>
          </p:cNvSpPr>
          <p:nvPr>
            <p:ph type="title" hasCustomPrompt="1"/>
          </p:nvPr>
        </p:nvSpPr>
        <p:spPr>
          <a:xfrm>
            <a:off x="351000" y="432000"/>
            <a:ext cx="9213750" cy="432000"/>
          </a:xfrm>
          <a:prstGeom prst="rect">
            <a:avLst/>
          </a:prstGeom>
        </p:spPr>
        <p:txBody>
          <a:bodyPr/>
          <a:lstStyle>
            <a:lvl1pPr>
              <a:defRPr/>
            </a:lvl1pPr>
          </a:lstStyle>
          <a:p>
            <a:r>
              <a:rPr lang="en-US"/>
              <a:t>Honeycomb 6 bullet with image or icon</a:t>
            </a:r>
            <a:endParaRPr lang="en-AU"/>
          </a:p>
        </p:txBody>
      </p:sp>
      <p:sp>
        <p:nvSpPr>
          <p:cNvPr id="3" name="Slide Number Placeholder 2">
            <a:extLst>
              <a:ext uri="{FF2B5EF4-FFF2-40B4-BE49-F238E27FC236}">
                <a16:creationId xmlns:a16="http://schemas.microsoft.com/office/drawing/2014/main" id="{449BD449-E5B0-4CF4-8551-709C87405F07}"/>
              </a:ext>
            </a:extLst>
          </p:cNvPr>
          <p:cNvSpPr>
            <a:spLocks noGrp="1"/>
          </p:cNvSpPr>
          <p:nvPr>
            <p:ph type="sldNum" sz="quarter" idx="10"/>
          </p:nvPr>
        </p:nvSpPr>
        <p:spPr/>
        <p:txBody>
          <a:bodyPr/>
          <a:lstStyle/>
          <a:p>
            <a:fld id="{A90943C4-0022-4CA6-8B1F-41694FBEBEC6}" type="slidenum">
              <a:rPr lang="en-AU" smtClean="0"/>
              <a:t>‹#›</a:t>
            </a:fld>
            <a:endParaRPr lang="en-AU" dirty="0"/>
          </a:p>
        </p:txBody>
      </p:sp>
      <p:sp>
        <p:nvSpPr>
          <p:cNvPr id="45" name="Picture Placeholder 44">
            <a:extLst>
              <a:ext uri="{FF2B5EF4-FFF2-40B4-BE49-F238E27FC236}">
                <a16:creationId xmlns:a16="http://schemas.microsoft.com/office/drawing/2014/main" id="{D1247D61-D78C-415E-8132-2A457E21224D}"/>
              </a:ext>
            </a:extLst>
          </p:cNvPr>
          <p:cNvSpPr>
            <a:spLocks noGrp="1" noChangeAspect="1"/>
          </p:cNvSpPr>
          <p:nvPr>
            <p:ph type="pic" sz="quarter" idx="11" hasCustomPrompt="1"/>
          </p:nvPr>
        </p:nvSpPr>
        <p:spPr>
          <a:xfrm>
            <a:off x="3662030" y="1128940"/>
            <a:ext cx="1170000" cy="1583999"/>
          </a:xfrm>
          <a:custGeom>
            <a:avLst/>
            <a:gdLst>
              <a:gd name="connsiteX0" fmla="*/ 900000 w 1800000"/>
              <a:gd name="connsiteY0" fmla="*/ 0 h 1980000"/>
              <a:gd name="connsiteX1" fmla="*/ 1800000 w 1800000"/>
              <a:gd name="connsiteY1" fmla="*/ 396000 h 1980000"/>
              <a:gd name="connsiteX2" fmla="*/ 1800000 w 1800000"/>
              <a:gd name="connsiteY2" fmla="*/ 1584000 h 1980000"/>
              <a:gd name="connsiteX3" fmla="*/ 900000 w 1800000"/>
              <a:gd name="connsiteY3" fmla="*/ 1980000 h 1980000"/>
              <a:gd name="connsiteX4" fmla="*/ 0 w 1800000"/>
              <a:gd name="connsiteY4" fmla="*/ 1584000 h 1980000"/>
              <a:gd name="connsiteX5" fmla="*/ 0 w 1800000"/>
              <a:gd name="connsiteY5" fmla="*/ 396000 h 19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0000" h="1980000">
                <a:moveTo>
                  <a:pt x="900000" y="0"/>
                </a:moveTo>
                <a:lnTo>
                  <a:pt x="1800000" y="396000"/>
                </a:lnTo>
                <a:lnTo>
                  <a:pt x="1800000" y="1584000"/>
                </a:lnTo>
                <a:lnTo>
                  <a:pt x="900000" y="1980000"/>
                </a:lnTo>
                <a:lnTo>
                  <a:pt x="0" y="1584000"/>
                </a:lnTo>
                <a:lnTo>
                  <a:pt x="0" y="396000"/>
                </a:lnTo>
                <a:close/>
              </a:path>
            </a:pathLst>
          </a:custGeom>
          <a:solidFill>
            <a:schemeClr val="accent1"/>
          </a:solidFill>
          <a:ln>
            <a:noFill/>
          </a:ln>
        </p:spPr>
        <p:txBody>
          <a:bodyPr wrap="square" anchor="ctr">
            <a:noAutofit/>
          </a:bodyPr>
          <a:lstStyle>
            <a:lvl1pPr marL="0" marR="0" indent="0" algn="ctr"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sz="1300">
                <a:solidFill>
                  <a:schemeClr val="bg1"/>
                </a:solidFill>
              </a:defRPr>
            </a:lvl1pPr>
          </a:lstStyle>
          <a:p>
            <a:pPr marL="0" marR="0" lvl="0" indent="0" algn="ctr"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a:pPr>
            <a:r>
              <a:rPr lang="en-AU" dirty="0"/>
              <a:t>Insert picture or icon here</a:t>
            </a:r>
          </a:p>
        </p:txBody>
      </p:sp>
      <p:sp>
        <p:nvSpPr>
          <p:cNvPr id="46" name="Picture Placeholder 45">
            <a:extLst>
              <a:ext uri="{FF2B5EF4-FFF2-40B4-BE49-F238E27FC236}">
                <a16:creationId xmlns:a16="http://schemas.microsoft.com/office/drawing/2014/main" id="{F60369A2-B729-45EA-B4E9-080F2C2B8618}"/>
              </a:ext>
            </a:extLst>
          </p:cNvPr>
          <p:cNvSpPr>
            <a:spLocks noGrp="1" noChangeAspect="1"/>
          </p:cNvSpPr>
          <p:nvPr>
            <p:ph type="pic" sz="quarter" idx="12" hasCustomPrompt="1"/>
          </p:nvPr>
        </p:nvSpPr>
        <p:spPr>
          <a:xfrm>
            <a:off x="2967609" y="2654020"/>
            <a:ext cx="1170000" cy="1583999"/>
          </a:xfrm>
          <a:custGeom>
            <a:avLst/>
            <a:gdLst>
              <a:gd name="connsiteX0" fmla="*/ 900000 w 1800000"/>
              <a:gd name="connsiteY0" fmla="*/ 0 h 1980000"/>
              <a:gd name="connsiteX1" fmla="*/ 1800000 w 1800000"/>
              <a:gd name="connsiteY1" fmla="*/ 396000 h 1980000"/>
              <a:gd name="connsiteX2" fmla="*/ 1800000 w 1800000"/>
              <a:gd name="connsiteY2" fmla="*/ 1584000 h 1980000"/>
              <a:gd name="connsiteX3" fmla="*/ 900000 w 1800000"/>
              <a:gd name="connsiteY3" fmla="*/ 1980000 h 1980000"/>
              <a:gd name="connsiteX4" fmla="*/ 0 w 1800000"/>
              <a:gd name="connsiteY4" fmla="*/ 1584000 h 1980000"/>
              <a:gd name="connsiteX5" fmla="*/ 0 w 1800000"/>
              <a:gd name="connsiteY5" fmla="*/ 396000 h 19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0000" h="1980000">
                <a:moveTo>
                  <a:pt x="900000" y="0"/>
                </a:moveTo>
                <a:lnTo>
                  <a:pt x="1800000" y="396000"/>
                </a:lnTo>
                <a:lnTo>
                  <a:pt x="1800000" y="1584000"/>
                </a:lnTo>
                <a:lnTo>
                  <a:pt x="900000" y="1980000"/>
                </a:lnTo>
                <a:lnTo>
                  <a:pt x="0" y="1584000"/>
                </a:lnTo>
                <a:lnTo>
                  <a:pt x="0" y="396000"/>
                </a:lnTo>
                <a:close/>
              </a:path>
            </a:pathLst>
          </a:custGeom>
          <a:solidFill>
            <a:schemeClr val="accent3"/>
          </a:solidFill>
          <a:ln>
            <a:noFill/>
          </a:ln>
        </p:spPr>
        <p:txBody>
          <a:bodyPr wrap="square" anchor="ctr">
            <a:noAutofit/>
          </a:bodyPr>
          <a:lstStyle>
            <a:lvl1pPr marL="0" marR="0" indent="0" algn="ctr"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sz="1300">
                <a:solidFill>
                  <a:schemeClr val="bg1"/>
                </a:solidFill>
              </a:defRPr>
            </a:lvl1pPr>
          </a:lstStyle>
          <a:p>
            <a:pPr marL="0" marR="0" lvl="0" indent="0" algn="ctr"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a:pPr>
            <a:r>
              <a:rPr lang="en-AU" dirty="0"/>
              <a:t>Insert picture or icon here</a:t>
            </a:r>
          </a:p>
        </p:txBody>
      </p:sp>
      <p:sp>
        <p:nvSpPr>
          <p:cNvPr id="47" name="Picture Placeholder 46">
            <a:extLst>
              <a:ext uri="{FF2B5EF4-FFF2-40B4-BE49-F238E27FC236}">
                <a16:creationId xmlns:a16="http://schemas.microsoft.com/office/drawing/2014/main" id="{A27864B7-08FC-4EED-A12D-15A4390F93A5}"/>
              </a:ext>
            </a:extLst>
          </p:cNvPr>
          <p:cNvSpPr>
            <a:spLocks noGrp="1" noChangeAspect="1"/>
          </p:cNvSpPr>
          <p:nvPr>
            <p:ph type="pic" sz="quarter" idx="13" hasCustomPrompt="1"/>
          </p:nvPr>
        </p:nvSpPr>
        <p:spPr>
          <a:xfrm>
            <a:off x="3662030" y="4167352"/>
            <a:ext cx="1170000" cy="1583999"/>
          </a:xfrm>
          <a:custGeom>
            <a:avLst/>
            <a:gdLst>
              <a:gd name="connsiteX0" fmla="*/ 900000 w 1800000"/>
              <a:gd name="connsiteY0" fmla="*/ 0 h 1980000"/>
              <a:gd name="connsiteX1" fmla="*/ 1800000 w 1800000"/>
              <a:gd name="connsiteY1" fmla="*/ 396000 h 1980000"/>
              <a:gd name="connsiteX2" fmla="*/ 1800000 w 1800000"/>
              <a:gd name="connsiteY2" fmla="*/ 1584000 h 1980000"/>
              <a:gd name="connsiteX3" fmla="*/ 900000 w 1800000"/>
              <a:gd name="connsiteY3" fmla="*/ 1980000 h 1980000"/>
              <a:gd name="connsiteX4" fmla="*/ 0 w 1800000"/>
              <a:gd name="connsiteY4" fmla="*/ 1584000 h 1980000"/>
              <a:gd name="connsiteX5" fmla="*/ 0 w 1800000"/>
              <a:gd name="connsiteY5" fmla="*/ 396000 h 19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0000" h="1980000">
                <a:moveTo>
                  <a:pt x="900000" y="0"/>
                </a:moveTo>
                <a:lnTo>
                  <a:pt x="1800000" y="396000"/>
                </a:lnTo>
                <a:lnTo>
                  <a:pt x="1800000" y="1584000"/>
                </a:lnTo>
                <a:lnTo>
                  <a:pt x="900000" y="1980000"/>
                </a:lnTo>
                <a:lnTo>
                  <a:pt x="0" y="1584000"/>
                </a:lnTo>
                <a:lnTo>
                  <a:pt x="0" y="396000"/>
                </a:lnTo>
                <a:close/>
              </a:path>
            </a:pathLst>
          </a:custGeom>
          <a:solidFill>
            <a:schemeClr val="accent1"/>
          </a:solidFill>
          <a:ln>
            <a:noFill/>
          </a:ln>
        </p:spPr>
        <p:txBody>
          <a:bodyPr wrap="square" anchor="ctr">
            <a:noAutofit/>
          </a:bodyPr>
          <a:lstStyle>
            <a:lvl1pPr marL="0" marR="0" indent="0" algn="ctr"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sz="1300">
                <a:solidFill>
                  <a:schemeClr val="bg1"/>
                </a:solidFill>
              </a:defRPr>
            </a:lvl1pPr>
          </a:lstStyle>
          <a:p>
            <a:pPr marL="0" marR="0" lvl="0" indent="0" algn="ctr"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a:pPr>
            <a:r>
              <a:rPr lang="en-AU" dirty="0"/>
              <a:t>Insert picture or icon here</a:t>
            </a:r>
          </a:p>
        </p:txBody>
      </p:sp>
      <p:sp>
        <p:nvSpPr>
          <p:cNvPr id="48" name="Picture Placeholder 47">
            <a:extLst>
              <a:ext uri="{FF2B5EF4-FFF2-40B4-BE49-F238E27FC236}">
                <a16:creationId xmlns:a16="http://schemas.microsoft.com/office/drawing/2014/main" id="{031D28F2-5305-4A4F-89B3-382C8536CE3A}"/>
              </a:ext>
            </a:extLst>
          </p:cNvPr>
          <p:cNvSpPr>
            <a:spLocks noGrp="1" noChangeAspect="1"/>
          </p:cNvSpPr>
          <p:nvPr>
            <p:ph type="pic" sz="quarter" idx="14" hasCustomPrompt="1"/>
          </p:nvPr>
        </p:nvSpPr>
        <p:spPr>
          <a:xfrm>
            <a:off x="5084891" y="4167352"/>
            <a:ext cx="1170000" cy="1583999"/>
          </a:xfrm>
          <a:custGeom>
            <a:avLst/>
            <a:gdLst>
              <a:gd name="connsiteX0" fmla="*/ 900000 w 1800000"/>
              <a:gd name="connsiteY0" fmla="*/ 0 h 1980000"/>
              <a:gd name="connsiteX1" fmla="*/ 1800000 w 1800000"/>
              <a:gd name="connsiteY1" fmla="*/ 396000 h 1980000"/>
              <a:gd name="connsiteX2" fmla="*/ 1800000 w 1800000"/>
              <a:gd name="connsiteY2" fmla="*/ 1584000 h 1980000"/>
              <a:gd name="connsiteX3" fmla="*/ 900000 w 1800000"/>
              <a:gd name="connsiteY3" fmla="*/ 1980000 h 1980000"/>
              <a:gd name="connsiteX4" fmla="*/ 0 w 1800000"/>
              <a:gd name="connsiteY4" fmla="*/ 1584000 h 1980000"/>
              <a:gd name="connsiteX5" fmla="*/ 0 w 1800000"/>
              <a:gd name="connsiteY5" fmla="*/ 396000 h 19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0000" h="1980000">
                <a:moveTo>
                  <a:pt x="900000" y="0"/>
                </a:moveTo>
                <a:lnTo>
                  <a:pt x="1800000" y="396000"/>
                </a:lnTo>
                <a:lnTo>
                  <a:pt x="1800000" y="1584000"/>
                </a:lnTo>
                <a:lnTo>
                  <a:pt x="900000" y="1980000"/>
                </a:lnTo>
                <a:lnTo>
                  <a:pt x="0" y="1584000"/>
                </a:lnTo>
                <a:lnTo>
                  <a:pt x="0" y="396000"/>
                </a:lnTo>
                <a:close/>
              </a:path>
            </a:pathLst>
          </a:custGeom>
          <a:solidFill>
            <a:schemeClr val="accent3"/>
          </a:solidFill>
          <a:ln>
            <a:noFill/>
          </a:ln>
        </p:spPr>
        <p:txBody>
          <a:bodyPr wrap="square" anchor="ctr">
            <a:noAutofit/>
          </a:bodyPr>
          <a:lstStyle>
            <a:lvl1pPr marL="0" marR="0" indent="0" algn="ctr"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sz="1300">
                <a:solidFill>
                  <a:schemeClr val="bg1"/>
                </a:solidFill>
              </a:defRPr>
            </a:lvl1pPr>
          </a:lstStyle>
          <a:p>
            <a:pPr marL="0" marR="0" lvl="0" indent="0" algn="ctr"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a:pPr>
            <a:r>
              <a:rPr lang="en-AU" dirty="0"/>
              <a:t>Insert picture or icon here</a:t>
            </a:r>
          </a:p>
        </p:txBody>
      </p:sp>
      <p:sp>
        <p:nvSpPr>
          <p:cNvPr id="49" name="Picture Placeholder 48">
            <a:extLst>
              <a:ext uri="{FF2B5EF4-FFF2-40B4-BE49-F238E27FC236}">
                <a16:creationId xmlns:a16="http://schemas.microsoft.com/office/drawing/2014/main" id="{527548C0-51F3-4D69-9EA3-BDCA9036F52A}"/>
              </a:ext>
            </a:extLst>
          </p:cNvPr>
          <p:cNvSpPr>
            <a:spLocks noGrp="1" noChangeAspect="1"/>
          </p:cNvSpPr>
          <p:nvPr>
            <p:ph type="pic" sz="quarter" idx="15" hasCustomPrompt="1"/>
          </p:nvPr>
        </p:nvSpPr>
        <p:spPr>
          <a:xfrm>
            <a:off x="5789947" y="2654020"/>
            <a:ext cx="1170000" cy="1583999"/>
          </a:xfrm>
          <a:custGeom>
            <a:avLst/>
            <a:gdLst>
              <a:gd name="connsiteX0" fmla="*/ 900000 w 1800000"/>
              <a:gd name="connsiteY0" fmla="*/ 0 h 1980000"/>
              <a:gd name="connsiteX1" fmla="*/ 1800000 w 1800000"/>
              <a:gd name="connsiteY1" fmla="*/ 396000 h 1980000"/>
              <a:gd name="connsiteX2" fmla="*/ 1800000 w 1800000"/>
              <a:gd name="connsiteY2" fmla="*/ 1584000 h 1980000"/>
              <a:gd name="connsiteX3" fmla="*/ 900000 w 1800000"/>
              <a:gd name="connsiteY3" fmla="*/ 1980000 h 1980000"/>
              <a:gd name="connsiteX4" fmla="*/ 0 w 1800000"/>
              <a:gd name="connsiteY4" fmla="*/ 1584000 h 1980000"/>
              <a:gd name="connsiteX5" fmla="*/ 0 w 1800000"/>
              <a:gd name="connsiteY5" fmla="*/ 396000 h 19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0000" h="1980000">
                <a:moveTo>
                  <a:pt x="900000" y="0"/>
                </a:moveTo>
                <a:lnTo>
                  <a:pt x="1800000" y="396000"/>
                </a:lnTo>
                <a:lnTo>
                  <a:pt x="1800000" y="1584000"/>
                </a:lnTo>
                <a:lnTo>
                  <a:pt x="900000" y="1980000"/>
                </a:lnTo>
                <a:lnTo>
                  <a:pt x="0" y="1584000"/>
                </a:lnTo>
                <a:lnTo>
                  <a:pt x="0" y="396000"/>
                </a:lnTo>
                <a:close/>
              </a:path>
            </a:pathLst>
          </a:custGeom>
          <a:solidFill>
            <a:schemeClr val="accent1"/>
          </a:solidFill>
          <a:ln>
            <a:noFill/>
          </a:ln>
        </p:spPr>
        <p:txBody>
          <a:bodyPr wrap="square" anchor="ctr">
            <a:noAutofit/>
          </a:bodyPr>
          <a:lstStyle>
            <a:lvl1pPr marL="0" marR="0" indent="0" algn="ctr"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sz="1300">
                <a:solidFill>
                  <a:schemeClr val="bg1"/>
                </a:solidFill>
              </a:defRPr>
            </a:lvl1pPr>
          </a:lstStyle>
          <a:p>
            <a:pPr marL="0" marR="0" lvl="0" indent="0" algn="ctr"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a:pPr>
            <a:r>
              <a:rPr lang="en-AU" dirty="0"/>
              <a:t>Insert picture or icon here</a:t>
            </a:r>
          </a:p>
        </p:txBody>
      </p:sp>
      <p:sp>
        <p:nvSpPr>
          <p:cNvPr id="50" name="Picture Placeholder 49">
            <a:extLst>
              <a:ext uri="{FF2B5EF4-FFF2-40B4-BE49-F238E27FC236}">
                <a16:creationId xmlns:a16="http://schemas.microsoft.com/office/drawing/2014/main" id="{0CBA7D26-A0F5-4BDF-BE81-DD39F9F9F07F}"/>
              </a:ext>
            </a:extLst>
          </p:cNvPr>
          <p:cNvSpPr>
            <a:spLocks noGrp="1" noChangeAspect="1"/>
          </p:cNvSpPr>
          <p:nvPr>
            <p:ph type="pic" sz="quarter" idx="16" hasCustomPrompt="1"/>
          </p:nvPr>
        </p:nvSpPr>
        <p:spPr>
          <a:xfrm>
            <a:off x="5084891" y="1128940"/>
            <a:ext cx="1170000" cy="1583999"/>
          </a:xfrm>
          <a:custGeom>
            <a:avLst/>
            <a:gdLst>
              <a:gd name="connsiteX0" fmla="*/ 900000 w 1800000"/>
              <a:gd name="connsiteY0" fmla="*/ 0 h 1980000"/>
              <a:gd name="connsiteX1" fmla="*/ 1800000 w 1800000"/>
              <a:gd name="connsiteY1" fmla="*/ 396000 h 1980000"/>
              <a:gd name="connsiteX2" fmla="*/ 1800000 w 1800000"/>
              <a:gd name="connsiteY2" fmla="*/ 1584000 h 1980000"/>
              <a:gd name="connsiteX3" fmla="*/ 900000 w 1800000"/>
              <a:gd name="connsiteY3" fmla="*/ 1980000 h 1980000"/>
              <a:gd name="connsiteX4" fmla="*/ 0 w 1800000"/>
              <a:gd name="connsiteY4" fmla="*/ 1584000 h 1980000"/>
              <a:gd name="connsiteX5" fmla="*/ 0 w 1800000"/>
              <a:gd name="connsiteY5" fmla="*/ 396000 h 19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0000" h="1980000">
                <a:moveTo>
                  <a:pt x="900000" y="0"/>
                </a:moveTo>
                <a:lnTo>
                  <a:pt x="1800000" y="396000"/>
                </a:lnTo>
                <a:lnTo>
                  <a:pt x="1800000" y="1584000"/>
                </a:lnTo>
                <a:lnTo>
                  <a:pt x="900000" y="1980000"/>
                </a:lnTo>
                <a:lnTo>
                  <a:pt x="0" y="1584000"/>
                </a:lnTo>
                <a:lnTo>
                  <a:pt x="0" y="396000"/>
                </a:lnTo>
                <a:close/>
              </a:path>
            </a:pathLst>
          </a:custGeom>
          <a:solidFill>
            <a:schemeClr val="accent3"/>
          </a:solidFill>
          <a:ln>
            <a:noFill/>
          </a:ln>
        </p:spPr>
        <p:txBody>
          <a:bodyPr wrap="square" anchor="ctr">
            <a:noAutofit/>
          </a:bodyPr>
          <a:lstStyle>
            <a:lvl1pPr algn="ctr">
              <a:defRPr sz="1300">
                <a:solidFill>
                  <a:schemeClr val="bg1"/>
                </a:solidFill>
              </a:defRPr>
            </a:lvl1pPr>
          </a:lstStyle>
          <a:p>
            <a:r>
              <a:rPr lang="en-AU" dirty="0"/>
              <a:t>Insert picture or icon here</a:t>
            </a:r>
          </a:p>
        </p:txBody>
      </p:sp>
      <p:sp>
        <p:nvSpPr>
          <p:cNvPr id="51" name="Text Placeholder 6">
            <a:extLst>
              <a:ext uri="{FF2B5EF4-FFF2-40B4-BE49-F238E27FC236}">
                <a16:creationId xmlns:a16="http://schemas.microsoft.com/office/drawing/2014/main" id="{A7035797-A3DA-43FE-9193-B7496E9DD5DA}"/>
              </a:ext>
            </a:extLst>
          </p:cNvPr>
          <p:cNvSpPr>
            <a:spLocks noGrp="1"/>
          </p:cNvSpPr>
          <p:nvPr>
            <p:ph type="body" sz="quarter" idx="47" hasCustomPrompt="1"/>
          </p:nvPr>
        </p:nvSpPr>
        <p:spPr>
          <a:xfrm>
            <a:off x="983053" y="1854324"/>
            <a:ext cx="2340000" cy="756000"/>
          </a:xfrm>
        </p:spPr>
        <p:txBody>
          <a:bodyPr>
            <a:normAutofit/>
          </a:bodyPr>
          <a:lstStyle>
            <a:lvl1pPr marL="0" indent="0" algn="r">
              <a:buFont typeface="Wingdings" panose="05000000000000000000" pitchFamily="2" charset="2"/>
              <a:buNone/>
              <a:defRPr sz="1300">
                <a:solidFill>
                  <a:schemeClr val="tx1">
                    <a:lumMod val="75000"/>
                    <a:lumOff val="25000"/>
                  </a:schemeClr>
                </a:solidFill>
              </a:defRPr>
            </a:lvl1pPr>
          </a:lstStyle>
          <a:p>
            <a:pPr lvl="0"/>
            <a:r>
              <a:rPr lang="en-AU" noProof="0"/>
              <a:t>Description</a:t>
            </a:r>
          </a:p>
        </p:txBody>
      </p:sp>
      <p:sp>
        <p:nvSpPr>
          <p:cNvPr id="52" name="Bullet 6">
            <a:extLst>
              <a:ext uri="{FF2B5EF4-FFF2-40B4-BE49-F238E27FC236}">
                <a16:creationId xmlns:a16="http://schemas.microsoft.com/office/drawing/2014/main" id="{0CE47632-9C29-48D7-B2CF-A1DD13E40BE5}"/>
              </a:ext>
            </a:extLst>
          </p:cNvPr>
          <p:cNvSpPr>
            <a:spLocks noGrp="1"/>
          </p:cNvSpPr>
          <p:nvPr>
            <p:ph type="body" sz="quarter" idx="46" hasCustomPrompt="1"/>
          </p:nvPr>
        </p:nvSpPr>
        <p:spPr>
          <a:xfrm>
            <a:off x="983053" y="1448491"/>
            <a:ext cx="2340000" cy="324000"/>
          </a:xfrm>
        </p:spPr>
        <p:txBody>
          <a:bodyPr>
            <a:normAutofit/>
          </a:bodyPr>
          <a:lstStyle>
            <a:lvl1pPr marL="0" indent="0" algn="r">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6</a:t>
            </a:r>
          </a:p>
        </p:txBody>
      </p:sp>
      <p:sp>
        <p:nvSpPr>
          <p:cNvPr id="53" name="Text Placeholder 5">
            <a:extLst>
              <a:ext uri="{FF2B5EF4-FFF2-40B4-BE49-F238E27FC236}">
                <a16:creationId xmlns:a16="http://schemas.microsoft.com/office/drawing/2014/main" id="{C27F06AD-9A1A-47EE-A9EA-27A380C94BE2}"/>
              </a:ext>
            </a:extLst>
          </p:cNvPr>
          <p:cNvSpPr>
            <a:spLocks noGrp="1"/>
          </p:cNvSpPr>
          <p:nvPr>
            <p:ph type="body" sz="quarter" idx="40" hasCustomPrompt="1"/>
          </p:nvPr>
        </p:nvSpPr>
        <p:spPr>
          <a:xfrm>
            <a:off x="282377" y="3401825"/>
            <a:ext cx="2340000" cy="756000"/>
          </a:xfrm>
        </p:spPr>
        <p:txBody>
          <a:bodyPr>
            <a:normAutofit/>
          </a:bodyPr>
          <a:lstStyle>
            <a:lvl1pPr marL="0" indent="0" algn="r">
              <a:buFont typeface="Wingdings" panose="05000000000000000000" pitchFamily="2" charset="2"/>
              <a:buNone/>
              <a:defRPr sz="1300">
                <a:solidFill>
                  <a:schemeClr val="tx1">
                    <a:lumMod val="75000"/>
                    <a:lumOff val="25000"/>
                  </a:schemeClr>
                </a:solidFill>
              </a:defRPr>
            </a:lvl1pPr>
          </a:lstStyle>
          <a:p>
            <a:pPr lvl="0"/>
            <a:r>
              <a:rPr lang="en-AU" noProof="0"/>
              <a:t>Description</a:t>
            </a:r>
          </a:p>
        </p:txBody>
      </p:sp>
      <p:sp>
        <p:nvSpPr>
          <p:cNvPr id="54" name="Bullet 5">
            <a:extLst>
              <a:ext uri="{FF2B5EF4-FFF2-40B4-BE49-F238E27FC236}">
                <a16:creationId xmlns:a16="http://schemas.microsoft.com/office/drawing/2014/main" id="{5F597FAC-4D33-4D58-B465-663906188E68}"/>
              </a:ext>
            </a:extLst>
          </p:cNvPr>
          <p:cNvSpPr>
            <a:spLocks noGrp="1"/>
          </p:cNvSpPr>
          <p:nvPr>
            <p:ph type="body" sz="quarter" idx="39" hasCustomPrompt="1"/>
          </p:nvPr>
        </p:nvSpPr>
        <p:spPr>
          <a:xfrm>
            <a:off x="282377" y="3010044"/>
            <a:ext cx="2340000" cy="324000"/>
          </a:xfrm>
        </p:spPr>
        <p:txBody>
          <a:bodyPr>
            <a:normAutofit/>
          </a:bodyPr>
          <a:lstStyle>
            <a:lvl1pPr marL="0" indent="0" algn="r">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5</a:t>
            </a:r>
          </a:p>
        </p:txBody>
      </p:sp>
      <p:sp>
        <p:nvSpPr>
          <p:cNvPr id="55" name="Text Placeholder 4">
            <a:extLst>
              <a:ext uri="{FF2B5EF4-FFF2-40B4-BE49-F238E27FC236}">
                <a16:creationId xmlns:a16="http://schemas.microsoft.com/office/drawing/2014/main" id="{BBE050DE-5FB4-4B59-B31B-188C2B45F9C0}"/>
              </a:ext>
            </a:extLst>
          </p:cNvPr>
          <p:cNvSpPr>
            <a:spLocks noGrp="1"/>
          </p:cNvSpPr>
          <p:nvPr>
            <p:ph type="body" sz="quarter" idx="38" hasCustomPrompt="1"/>
          </p:nvPr>
        </p:nvSpPr>
        <p:spPr>
          <a:xfrm>
            <a:off x="983053" y="4904992"/>
            <a:ext cx="2340000" cy="756000"/>
          </a:xfrm>
        </p:spPr>
        <p:txBody>
          <a:bodyPr>
            <a:normAutofit/>
          </a:bodyPr>
          <a:lstStyle>
            <a:lvl1pPr marL="0" indent="0" algn="r">
              <a:buFont typeface="Wingdings" panose="05000000000000000000" pitchFamily="2" charset="2"/>
              <a:buNone/>
              <a:defRPr sz="1300">
                <a:solidFill>
                  <a:schemeClr val="tx1">
                    <a:lumMod val="75000"/>
                    <a:lumOff val="25000"/>
                  </a:schemeClr>
                </a:solidFill>
              </a:defRPr>
            </a:lvl1pPr>
          </a:lstStyle>
          <a:p>
            <a:pPr lvl="0"/>
            <a:r>
              <a:rPr lang="en-AU" noProof="0"/>
              <a:t>Description</a:t>
            </a:r>
          </a:p>
        </p:txBody>
      </p:sp>
      <p:sp>
        <p:nvSpPr>
          <p:cNvPr id="56" name="Bullet 4">
            <a:extLst>
              <a:ext uri="{FF2B5EF4-FFF2-40B4-BE49-F238E27FC236}">
                <a16:creationId xmlns:a16="http://schemas.microsoft.com/office/drawing/2014/main" id="{7377CD5B-A82E-4264-BB58-F761EA53CE9B}"/>
              </a:ext>
            </a:extLst>
          </p:cNvPr>
          <p:cNvSpPr>
            <a:spLocks noGrp="1"/>
          </p:cNvSpPr>
          <p:nvPr>
            <p:ph type="body" sz="quarter" idx="37" hasCustomPrompt="1"/>
          </p:nvPr>
        </p:nvSpPr>
        <p:spPr>
          <a:xfrm>
            <a:off x="983053" y="4507784"/>
            <a:ext cx="2340000" cy="324000"/>
          </a:xfrm>
        </p:spPr>
        <p:txBody>
          <a:bodyPr>
            <a:normAutofit/>
          </a:bodyPr>
          <a:lstStyle>
            <a:lvl1pPr marL="0" indent="0" algn="r">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4</a:t>
            </a:r>
          </a:p>
        </p:txBody>
      </p:sp>
      <p:sp>
        <p:nvSpPr>
          <p:cNvPr id="57" name="Text Placeholder 3">
            <a:extLst>
              <a:ext uri="{FF2B5EF4-FFF2-40B4-BE49-F238E27FC236}">
                <a16:creationId xmlns:a16="http://schemas.microsoft.com/office/drawing/2014/main" id="{F313E4AC-0DA3-4FA3-89F6-BBD7E0BB818D}"/>
              </a:ext>
            </a:extLst>
          </p:cNvPr>
          <p:cNvSpPr>
            <a:spLocks noGrp="1"/>
          </p:cNvSpPr>
          <p:nvPr>
            <p:ph type="body" sz="quarter" idx="36" hasCustomPrompt="1"/>
          </p:nvPr>
        </p:nvSpPr>
        <p:spPr>
          <a:xfrm>
            <a:off x="6557246" y="4904992"/>
            <a:ext cx="2340000" cy="756000"/>
          </a:xfrm>
        </p:spPr>
        <p:txBody>
          <a:bodyPr>
            <a:normAutofit/>
          </a:bodyPr>
          <a:lstStyle>
            <a:lvl1pPr marL="0" indent="0" algn="l">
              <a:buFont typeface="Wingdings" panose="05000000000000000000" pitchFamily="2" charset="2"/>
              <a:buNone/>
              <a:defRPr sz="1300">
                <a:solidFill>
                  <a:schemeClr val="tx1">
                    <a:lumMod val="75000"/>
                    <a:lumOff val="25000"/>
                  </a:schemeClr>
                </a:solidFill>
              </a:defRPr>
            </a:lvl1pPr>
          </a:lstStyle>
          <a:p>
            <a:pPr lvl="0"/>
            <a:r>
              <a:rPr lang="en-AU" noProof="0"/>
              <a:t>Description</a:t>
            </a:r>
          </a:p>
        </p:txBody>
      </p:sp>
      <p:sp>
        <p:nvSpPr>
          <p:cNvPr id="58" name="Bullet 3">
            <a:extLst>
              <a:ext uri="{FF2B5EF4-FFF2-40B4-BE49-F238E27FC236}">
                <a16:creationId xmlns:a16="http://schemas.microsoft.com/office/drawing/2014/main" id="{BD495DE9-C615-488E-B175-9A6E97A40E4D}"/>
              </a:ext>
            </a:extLst>
          </p:cNvPr>
          <p:cNvSpPr>
            <a:spLocks noGrp="1"/>
          </p:cNvSpPr>
          <p:nvPr>
            <p:ph type="body" sz="quarter" idx="35" hasCustomPrompt="1"/>
          </p:nvPr>
        </p:nvSpPr>
        <p:spPr>
          <a:xfrm>
            <a:off x="6557246" y="4507784"/>
            <a:ext cx="2340000" cy="324000"/>
          </a:xfrm>
        </p:spPr>
        <p:txBody>
          <a:bodyPr>
            <a:normAutofit/>
          </a:bodyPr>
          <a:lstStyle>
            <a:lvl1pPr marL="0" indent="0" algn="l">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3</a:t>
            </a:r>
          </a:p>
        </p:txBody>
      </p:sp>
      <p:sp>
        <p:nvSpPr>
          <p:cNvPr id="59" name="Text Placeholder 2">
            <a:extLst>
              <a:ext uri="{FF2B5EF4-FFF2-40B4-BE49-F238E27FC236}">
                <a16:creationId xmlns:a16="http://schemas.microsoft.com/office/drawing/2014/main" id="{283D811A-BC36-48A9-A445-B34F420A310E}"/>
              </a:ext>
            </a:extLst>
          </p:cNvPr>
          <p:cNvSpPr>
            <a:spLocks noGrp="1"/>
          </p:cNvSpPr>
          <p:nvPr>
            <p:ph type="body" sz="quarter" idx="34" hasCustomPrompt="1"/>
          </p:nvPr>
        </p:nvSpPr>
        <p:spPr>
          <a:xfrm>
            <a:off x="7269800" y="3401825"/>
            <a:ext cx="2340000" cy="756000"/>
          </a:xfrm>
        </p:spPr>
        <p:txBody>
          <a:bodyPr>
            <a:normAutofit/>
          </a:bodyPr>
          <a:lstStyle>
            <a:lvl1pPr marL="0" indent="0" algn="l">
              <a:buFont typeface="Wingdings" panose="05000000000000000000" pitchFamily="2" charset="2"/>
              <a:buNone/>
              <a:defRPr sz="1300">
                <a:solidFill>
                  <a:schemeClr val="tx1">
                    <a:lumMod val="75000"/>
                    <a:lumOff val="25000"/>
                  </a:schemeClr>
                </a:solidFill>
              </a:defRPr>
            </a:lvl1pPr>
          </a:lstStyle>
          <a:p>
            <a:pPr lvl="0"/>
            <a:r>
              <a:rPr lang="en-AU" noProof="0"/>
              <a:t>Description</a:t>
            </a:r>
          </a:p>
        </p:txBody>
      </p:sp>
      <p:sp>
        <p:nvSpPr>
          <p:cNvPr id="60" name="Bullet 2">
            <a:extLst>
              <a:ext uri="{FF2B5EF4-FFF2-40B4-BE49-F238E27FC236}">
                <a16:creationId xmlns:a16="http://schemas.microsoft.com/office/drawing/2014/main" id="{ED4B16C2-C6F5-4F76-8689-82883316C82E}"/>
              </a:ext>
            </a:extLst>
          </p:cNvPr>
          <p:cNvSpPr>
            <a:spLocks noGrp="1"/>
          </p:cNvSpPr>
          <p:nvPr>
            <p:ph type="body" sz="quarter" idx="33" hasCustomPrompt="1"/>
          </p:nvPr>
        </p:nvSpPr>
        <p:spPr>
          <a:xfrm>
            <a:off x="7269800" y="3010044"/>
            <a:ext cx="2340000" cy="324000"/>
          </a:xfrm>
        </p:spPr>
        <p:txBody>
          <a:bodyPr>
            <a:normAutofit/>
          </a:bodyPr>
          <a:lstStyle>
            <a:lvl1pPr marL="0" indent="0" algn="l">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2</a:t>
            </a:r>
          </a:p>
        </p:txBody>
      </p:sp>
      <p:sp>
        <p:nvSpPr>
          <p:cNvPr id="61" name="Text Placeholder 1">
            <a:extLst>
              <a:ext uri="{FF2B5EF4-FFF2-40B4-BE49-F238E27FC236}">
                <a16:creationId xmlns:a16="http://schemas.microsoft.com/office/drawing/2014/main" id="{68C5DAC2-06DA-426D-AFB8-666BBDEAB30E}"/>
              </a:ext>
            </a:extLst>
          </p:cNvPr>
          <p:cNvSpPr>
            <a:spLocks noGrp="1"/>
          </p:cNvSpPr>
          <p:nvPr>
            <p:ph type="body" sz="quarter" idx="18" hasCustomPrompt="1"/>
          </p:nvPr>
        </p:nvSpPr>
        <p:spPr>
          <a:xfrm>
            <a:off x="6557246" y="1857252"/>
            <a:ext cx="2340000" cy="756000"/>
          </a:xfrm>
        </p:spPr>
        <p:txBody>
          <a:bodyPr>
            <a:normAutofit/>
          </a:bodyPr>
          <a:lstStyle>
            <a:lvl1pPr marL="0" indent="0" algn="l">
              <a:buFont typeface="Wingdings" panose="05000000000000000000" pitchFamily="2" charset="2"/>
              <a:buNone/>
              <a:defRPr sz="1300">
                <a:solidFill>
                  <a:schemeClr val="tx1">
                    <a:lumMod val="75000"/>
                    <a:lumOff val="25000"/>
                  </a:schemeClr>
                </a:solidFill>
              </a:defRPr>
            </a:lvl1pPr>
          </a:lstStyle>
          <a:p>
            <a:pPr lvl="0"/>
            <a:r>
              <a:rPr lang="en-AU" noProof="0"/>
              <a:t>Description</a:t>
            </a:r>
          </a:p>
        </p:txBody>
      </p:sp>
      <p:sp>
        <p:nvSpPr>
          <p:cNvPr id="62" name="Bullet 1">
            <a:extLst>
              <a:ext uri="{FF2B5EF4-FFF2-40B4-BE49-F238E27FC236}">
                <a16:creationId xmlns:a16="http://schemas.microsoft.com/office/drawing/2014/main" id="{0EAAC1C0-1B4F-4D56-B393-266269FD37D7}"/>
              </a:ext>
            </a:extLst>
          </p:cNvPr>
          <p:cNvSpPr>
            <a:spLocks noGrp="1"/>
          </p:cNvSpPr>
          <p:nvPr>
            <p:ph type="body" sz="quarter" idx="17" hasCustomPrompt="1"/>
          </p:nvPr>
        </p:nvSpPr>
        <p:spPr>
          <a:xfrm>
            <a:off x="6557245" y="1474769"/>
            <a:ext cx="2340000" cy="324000"/>
          </a:xfrm>
        </p:spPr>
        <p:txBody>
          <a:bodyPr>
            <a:normAutofit/>
          </a:bodyPr>
          <a:lstStyle>
            <a:lvl1pPr marL="0" indent="0" algn="l">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1</a:t>
            </a:r>
          </a:p>
        </p:txBody>
      </p:sp>
    </p:spTree>
    <p:extLst>
      <p:ext uri="{BB962C8B-B14F-4D97-AF65-F5344CB8AC3E}">
        <p14:creationId xmlns:p14="http://schemas.microsoft.com/office/powerpoint/2010/main" val="23508978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6 bullet honeycomb w tex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449BD449-E5B0-4CF4-8551-709C87405F07}"/>
              </a:ext>
            </a:extLst>
          </p:cNvPr>
          <p:cNvSpPr>
            <a:spLocks noGrp="1"/>
          </p:cNvSpPr>
          <p:nvPr>
            <p:ph type="sldNum" sz="quarter" idx="10"/>
          </p:nvPr>
        </p:nvSpPr>
        <p:spPr/>
        <p:txBody>
          <a:bodyPr/>
          <a:lstStyle/>
          <a:p>
            <a:fld id="{A90943C4-0022-4CA6-8B1F-41694FBEBEC6}" type="slidenum">
              <a:rPr lang="en-AU" smtClean="0"/>
              <a:t>‹#›</a:t>
            </a:fld>
            <a:endParaRPr lang="en-AU" dirty="0"/>
          </a:p>
        </p:txBody>
      </p:sp>
      <p:sp>
        <p:nvSpPr>
          <p:cNvPr id="51" name="Text Placeholder 6">
            <a:extLst>
              <a:ext uri="{FF2B5EF4-FFF2-40B4-BE49-F238E27FC236}">
                <a16:creationId xmlns:a16="http://schemas.microsoft.com/office/drawing/2014/main" id="{A7035797-A3DA-43FE-9193-B7496E9DD5DA}"/>
              </a:ext>
            </a:extLst>
          </p:cNvPr>
          <p:cNvSpPr>
            <a:spLocks noGrp="1"/>
          </p:cNvSpPr>
          <p:nvPr>
            <p:ph type="body" sz="quarter" idx="47" hasCustomPrompt="1"/>
          </p:nvPr>
        </p:nvSpPr>
        <p:spPr>
          <a:xfrm>
            <a:off x="921777" y="1480692"/>
            <a:ext cx="2504048" cy="1017872"/>
          </a:xfrm>
        </p:spPr>
        <p:txBody>
          <a:bodyPr>
            <a:normAutofit/>
          </a:bodyPr>
          <a:lstStyle>
            <a:lvl1pPr marL="0" indent="0" algn="r">
              <a:buFont typeface="Wingdings" panose="05000000000000000000" pitchFamily="2" charset="2"/>
              <a:buNone/>
              <a:defRPr sz="1300">
                <a:solidFill>
                  <a:schemeClr val="tx1">
                    <a:lumMod val="75000"/>
                    <a:lumOff val="25000"/>
                  </a:schemeClr>
                </a:solidFill>
              </a:defRPr>
            </a:lvl1pPr>
          </a:lstStyle>
          <a:p>
            <a:pPr lvl="0"/>
            <a:r>
              <a:rPr lang="en-AU" noProof="0"/>
              <a:t>Description</a:t>
            </a:r>
          </a:p>
        </p:txBody>
      </p:sp>
      <p:sp>
        <p:nvSpPr>
          <p:cNvPr id="53" name="Text Placeholder 5">
            <a:extLst>
              <a:ext uri="{FF2B5EF4-FFF2-40B4-BE49-F238E27FC236}">
                <a16:creationId xmlns:a16="http://schemas.microsoft.com/office/drawing/2014/main" id="{C27F06AD-9A1A-47EE-A9EA-27A380C94BE2}"/>
              </a:ext>
            </a:extLst>
          </p:cNvPr>
          <p:cNvSpPr>
            <a:spLocks noGrp="1"/>
          </p:cNvSpPr>
          <p:nvPr>
            <p:ph type="body" sz="quarter" idx="40" hasCustomPrompt="1"/>
          </p:nvPr>
        </p:nvSpPr>
        <p:spPr>
          <a:xfrm>
            <a:off x="221101" y="3028193"/>
            <a:ext cx="2504048" cy="1017872"/>
          </a:xfrm>
        </p:spPr>
        <p:txBody>
          <a:bodyPr>
            <a:normAutofit/>
          </a:bodyPr>
          <a:lstStyle>
            <a:lvl1pPr marL="0" indent="0" algn="r">
              <a:buFont typeface="Wingdings" panose="05000000000000000000" pitchFamily="2" charset="2"/>
              <a:buNone/>
              <a:defRPr sz="1300">
                <a:solidFill>
                  <a:schemeClr val="tx1">
                    <a:lumMod val="75000"/>
                    <a:lumOff val="25000"/>
                  </a:schemeClr>
                </a:solidFill>
              </a:defRPr>
            </a:lvl1pPr>
          </a:lstStyle>
          <a:p>
            <a:pPr lvl="0"/>
            <a:r>
              <a:rPr lang="en-AU" noProof="0"/>
              <a:t>Description</a:t>
            </a:r>
          </a:p>
        </p:txBody>
      </p:sp>
      <p:sp>
        <p:nvSpPr>
          <p:cNvPr id="55" name="Text Placeholder 4">
            <a:extLst>
              <a:ext uri="{FF2B5EF4-FFF2-40B4-BE49-F238E27FC236}">
                <a16:creationId xmlns:a16="http://schemas.microsoft.com/office/drawing/2014/main" id="{BBE050DE-5FB4-4B59-B31B-188C2B45F9C0}"/>
              </a:ext>
            </a:extLst>
          </p:cNvPr>
          <p:cNvSpPr>
            <a:spLocks noGrp="1"/>
          </p:cNvSpPr>
          <p:nvPr>
            <p:ph type="body" sz="quarter" idx="38" hasCustomPrompt="1"/>
          </p:nvPr>
        </p:nvSpPr>
        <p:spPr>
          <a:xfrm>
            <a:off x="921777" y="4548752"/>
            <a:ext cx="2504048" cy="1017872"/>
          </a:xfrm>
        </p:spPr>
        <p:txBody>
          <a:bodyPr>
            <a:normAutofit/>
          </a:bodyPr>
          <a:lstStyle>
            <a:lvl1pPr marL="0" indent="0" algn="r">
              <a:buFont typeface="Wingdings" panose="05000000000000000000" pitchFamily="2" charset="2"/>
              <a:buNone/>
              <a:defRPr sz="1300">
                <a:solidFill>
                  <a:schemeClr val="tx1">
                    <a:lumMod val="75000"/>
                    <a:lumOff val="25000"/>
                  </a:schemeClr>
                </a:solidFill>
              </a:defRPr>
            </a:lvl1pPr>
          </a:lstStyle>
          <a:p>
            <a:pPr lvl="0"/>
            <a:r>
              <a:rPr lang="en-AU" noProof="0"/>
              <a:t>Description</a:t>
            </a:r>
          </a:p>
        </p:txBody>
      </p:sp>
      <p:sp>
        <p:nvSpPr>
          <p:cNvPr id="57" name="Text Placeholder 3">
            <a:extLst>
              <a:ext uri="{FF2B5EF4-FFF2-40B4-BE49-F238E27FC236}">
                <a16:creationId xmlns:a16="http://schemas.microsoft.com/office/drawing/2014/main" id="{F313E4AC-0DA3-4FA3-89F6-BBD7E0BB818D}"/>
              </a:ext>
            </a:extLst>
          </p:cNvPr>
          <p:cNvSpPr>
            <a:spLocks noGrp="1"/>
          </p:cNvSpPr>
          <p:nvPr>
            <p:ph type="body" sz="quarter" idx="36" hasCustomPrompt="1"/>
          </p:nvPr>
        </p:nvSpPr>
        <p:spPr>
          <a:xfrm>
            <a:off x="6513196" y="4548752"/>
            <a:ext cx="2487063" cy="1020800"/>
          </a:xfrm>
        </p:spPr>
        <p:txBody>
          <a:bodyPr>
            <a:normAutofit/>
          </a:bodyPr>
          <a:lstStyle>
            <a:lvl1pPr marL="0" indent="0" algn="l">
              <a:buFont typeface="Wingdings" panose="05000000000000000000" pitchFamily="2" charset="2"/>
              <a:buNone/>
              <a:defRPr sz="1300">
                <a:solidFill>
                  <a:schemeClr val="tx1">
                    <a:lumMod val="75000"/>
                    <a:lumOff val="25000"/>
                  </a:schemeClr>
                </a:solidFill>
              </a:defRPr>
            </a:lvl1pPr>
          </a:lstStyle>
          <a:p>
            <a:pPr lvl="0"/>
            <a:r>
              <a:rPr lang="en-AU" noProof="0"/>
              <a:t>Description</a:t>
            </a:r>
          </a:p>
        </p:txBody>
      </p:sp>
      <p:sp>
        <p:nvSpPr>
          <p:cNvPr id="59" name="Text Placeholder 2">
            <a:extLst>
              <a:ext uri="{FF2B5EF4-FFF2-40B4-BE49-F238E27FC236}">
                <a16:creationId xmlns:a16="http://schemas.microsoft.com/office/drawing/2014/main" id="{283D811A-BC36-48A9-A445-B34F420A310E}"/>
              </a:ext>
            </a:extLst>
          </p:cNvPr>
          <p:cNvSpPr>
            <a:spLocks noGrp="1"/>
          </p:cNvSpPr>
          <p:nvPr>
            <p:ph type="body" sz="quarter" idx="34" hasCustomPrompt="1"/>
          </p:nvPr>
        </p:nvSpPr>
        <p:spPr>
          <a:xfrm>
            <a:off x="7225749" y="3025265"/>
            <a:ext cx="2487063" cy="1020800"/>
          </a:xfrm>
        </p:spPr>
        <p:txBody>
          <a:bodyPr>
            <a:normAutofit/>
          </a:bodyPr>
          <a:lstStyle>
            <a:lvl1pPr marL="0" indent="0" algn="l">
              <a:buFont typeface="Wingdings" panose="05000000000000000000" pitchFamily="2" charset="2"/>
              <a:buNone/>
              <a:defRPr sz="1300">
                <a:solidFill>
                  <a:schemeClr val="tx1">
                    <a:lumMod val="75000"/>
                    <a:lumOff val="25000"/>
                  </a:schemeClr>
                </a:solidFill>
              </a:defRPr>
            </a:lvl1pPr>
          </a:lstStyle>
          <a:p>
            <a:pPr lvl="0"/>
            <a:r>
              <a:rPr lang="en-AU" noProof="0"/>
              <a:t>Description</a:t>
            </a:r>
          </a:p>
        </p:txBody>
      </p:sp>
      <p:sp>
        <p:nvSpPr>
          <p:cNvPr id="61" name="Text Placeholder 1">
            <a:extLst>
              <a:ext uri="{FF2B5EF4-FFF2-40B4-BE49-F238E27FC236}">
                <a16:creationId xmlns:a16="http://schemas.microsoft.com/office/drawing/2014/main" id="{68C5DAC2-06DA-426D-AFB8-666BBDEAB30E}"/>
              </a:ext>
            </a:extLst>
          </p:cNvPr>
          <p:cNvSpPr>
            <a:spLocks noGrp="1"/>
          </p:cNvSpPr>
          <p:nvPr>
            <p:ph type="body" sz="quarter" idx="18" hasCustomPrompt="1"/>
          </p:nvPr>
        </p:nvSpPr>
        <p:spPr>
          <a:xfrm>
            <a:off x="6513196" y="1480692"/>
            <a:ext cx="2487063" cy="1020800"/>
          </a:xfrm>
        </p:spPr>
        <p:txBody>
          <a:bodyPr>
            <a:normAutofit/>
          </a:bodyPr>
          <a:lstStyle>
            <a:lvl1pPr marL="0" indent="0" algn="l">
              <a:buFont typeface="Wingdings" panose="05000000000000000000" pitchFamily="2" charset="2"/>
              <a:buNone/>
              <a:defRPr sz="1300">
                <a:solidFill>
                  <a:schemeClr val="tx1">
                    <a:lumMod val="75000"/>
                    <a:lumOff val="25000"/>
                  </a:schemeClr>
                </a:solidFill>
              </a:defRPr>
            </a:lvl1pPr>
          </a:lstStyle>
          <a:p>
            <a:pPr lvl="0"/>
            <a:r>
              <a:rPr lang="en-AU" noProof="0"/>
              <a:t>Description</a:t>
            </a:r>
          </a:p>
        </p:txBody>
      </p:sp>
      <p:sp>
        <p:nvSpPr>
          <p:cNvPr id="2" name="Title">
            <a:extLst>
              <a:ext uri="{FF2B5EF4-FFF2-40B4-BE49-F238E27FC236}">
                <a16:creationId xmlns:a16="http://schemas.microsoft.com/office/drawing/2014/main" id="{089E229B-166C-440F-8444-D5FBB89CE195}"/>
              </a:ext>
            </a:extLst>
          </p:cNvPr>
          <p:cNvSpPr>
            <a:spLocks noGrp="1"/>
          </p:cNvSpPr>
          <p:nvPr>
            <p:ph type="title" hasCustomPrompt="1"/>
          </p:nvPr>
        </p:nvSpPr>
        <p:spPr>
          <a:xfrm>
            <a:off x="351000" y="432000"/>
            <a:ext cx="9213750" cy="432000"/>
          </a:xfrm>
          <a:prstGeom prst="rect">
            <a:avLst/>
          </a:prstGeom>
        </p:spPr>
        <p:txBody>
          <a:bodyPr/>
          <a:lstStyle>
            <a:lvl1pPr>
              <a:defRPr/>
            </a:lvl1pPr>
          </a:lstStyle>
          <a:p>
            <a:r>
              <a:rPr lang="en-US"/>
              <a:t>Honeycomb 6 bullet with text in shape</a:t>
            </a:r>
            <a:endParaRPr lang="en-AU"/>
          </a:p>
        </p:txBody>
      </p:sp>
      <p:sp>
        <p:nvSpPr>
          <p:cNvPr id="16" name="Bullet 6">
            <a:extLst>
              <a:ext uri="{FF2B5EF4-FFF2-40B4-BE49-F238E27FC236}">
                <a16:creationId xmlns:a16="http://schemas.microsoft.com/office/drawing/2014/main" id="{52BF60A8-E83B-409B-A21B-D235BD239B84}"/>
              </a:ext>
            </a:extLst>
          </p:cNvPr>
          <p:cNvSpPr>
            <a:spLocks noGrp="1" noChangeAspect="1"/>
          </p:cNvSpPr>
          <p:nvPr>
            <p:ph type="body" sz="quarter" idx="53" hasCustomPrompt="1"/>
          </p:nvPr>
        </p:nvSpPr>
        <p:spPr>
          <a:xfrm>
            <a:off x="3667321" y="1131188"/>
            <a:ext cx="1170000" cy="1582420"/>
          </a:xfrm>
          <a:custGeom>
            <a:avLst/>
            <a:gdLst>
              <a:gd name="connsiteX0" fmla="*/ 819000 w 1638000"/>
              <a:gd name="connsiteY0" fmla="*/ 0 h 1800000"/>
              <a:gd name="connsiteX1" fmla="*/ 1638000 w 1638000"/>
              <a:gd name="connsiteY1" fmla="*/ 358706 h 1800000"/>
              <a:gd name="connsiteX2" fmla="*/ 1638000 w 1638000"/>
              <a:gd name="connsiteY2" fmla="*/ 1441294 h 1800000"/>
              <a:gd name="connsiteX3" fmla="*/ 819000 w 1638000"/>
              <a:gd name="connsiteY3" fmla="*/ 1800000 h 1800000"/>
              <a:gd name="connsiteX4" fmla="*/ 0 w 1638000"/>
              <a:gd name="connsiteY4" fmla="*/ 1441294 h 1800000"/>
              <a:gd name="connsiteX5" fmla="*/ 0 w 1638000"/>
              <a:gd name="connsiteY5" fmla="*/ 358706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000" h="1800000">
                <a:moveTo>
                  <a:pt x="819000" y="0"/>
                </a:moveTo>
                <a:lnTo>
                  <a:pt x="1638000" y="358706"/>
                </a:lnTo>
                <a:lnTo>
                  <a:pt x="1638000" y="1441294"/>
                </a:lnTo>
                <a:lnTo>
                  <a:pt x="819000" y="1800000"/>
                </a:lnTo>
                <a:lnTo>
                  <a:pt x="0" y="1441294"/>
                </a:lnTo>
                <a:lnTo>
                  <a:pt x="0" y="358706"/>
                </a:lnTo>
                <a:close/>
              </a:path>
            </a:pathLst>
          </a:custGeom>
          <a:solidFill>
            <a:schemeClr val="accent1"/>
          </a:solidFill>
        </p:spPr>
        <p:txBody>
          <a:bodyPr wrap="square" lIns="72000" tIns="72000" rIns="72000" bIns="72000" anchor="ctr">
            <a:normAutofit/>
          </a:bodyPr>
          <a:lstStyle>
            <a:lvl1pPr algn="ctr">
              <a:defRPr>
                <a:solidFill>
                  <a:schemeClr val="bg1"/>
                </a:solidFill>
                <a:latin typeface="+mj-lt"/>
              </a:defRPr>
            </a:lvl1pPr>
          </a:lstStyle>
          <a:p>
            <a:pPr lvl="0"/>
            <a:r>
              <a:rPr lang="en-US"/>
              <a:t>Bullet 6</a:t>
            </a:r>
            <a:endParaRPr lang="en-AU"/>
          </a:p>
        </p:txBody>
      </p:sp>
      <p:sp>
        <p:nvSpPr>
          <p:cNvPr id="17" name="Bullet 5">
            <a:extLst>
              <a:ext uri="{FF2B5EF4-FFF2-40B4-BE49-F238E27FC236}">
                <a16:creationId xmlns:a16="http://schemas.microsoft.com/office/drawing/2014/main" id="{3A6D7E6A-F629-419F-9EE8-0C0B70DA3526}"/>
              </a:ext>
            </a:extLst>
          </p:cNvPr>
          <p:cNvSpPr>
            <a:spLocks noGrp="1" noChangeAspect="1"/>
          </p:cNvSpPr>
          <p:nvPr>
            <p:ph type="body" sz="quarter" idx="52" hasCustomPrompt="1"/>
          </p:nvPr>
        </p:nvSpPr>
        <p:spPr>
          <a:xfrm>
            <a:off x="2963981" y="2662509"/>
            <a:ext cx="1170000" cy="1582420"/>
          </a:xfrm>
          <a:custGeom>
            <a:avLst/>
            <a:gdLst>
              <a:gd name="connsiteX0" fmla="*/ 819000 w 1638000"/>
              <a:gd name="connsiteY0" fmla="*/ 0 h 1800000"/>
              <a:gd name="connsiteX1" fmla="*/ 1638000 w 1638000"/>
              <a:gd name="connsiteY1" fmla="*/ 358706 h 1800000"/>
              <a:gd name="connsiteX2" fmla="*/ 1638000 w 1638000"/>
              <a:gd name="connsiteY2" fmla="*/ 1441294 h 1800000"/>
              <a:gd name="connsiteX3" fmla="*/ 819000 w 1638000"/>
              <a:gd name="connsiteY3" fmla="*/ 1800000 h 1800000"/>
              <a:gd name="connsiteX4" fmla="*/ 0 w 1638000"/>
              <a:gd name="connsiteY4" fmla="*/ 1441294 h 1800000"/>
              <a:gd name="connsiteX5" fmla="*/ 0 w 1638000"/>
              <a:gd name="connsiteY5" fmla="*/ 358706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000" h="1800000">
                <a:moveTo>
                  <a:pt x="819000" y="0"/>
                </a:moveTo>
                <a:lnTo>
                  <a:pt x="1638000" y="358706"/>
                </a:lnTo>
                <a:lnTo>
                  <a:pt x="1638000" y="1441294"/>
                </a:lnTo>
                <a:lnTo>
                  <a:pt x="819000" y="1800000"/>
                </a:lnTo>
                <a:lnTo>
                  <a:pt x="0" y="1441294"/>
                </a:lnTo>
                <a:lnTo>
                  <a:pt x="0" y="358706"/>
                </a:lnTo>
                <a:close/>
              </a:path>
            </a:pathLst>
          </a:custGeom>
          <a:solidFill>
            <a:schemeClr val="accent3"/>
          </a:solidFill>
        </p:spPr>
        <p:txBody>
          <a:bodyPr wrap="square" lIns="72000" tIns="72000" rIns="72000" bIns="72000" anchor="ctr">
            <a:normAutofit/>
          </a:bodyPr>
          <a:lstStyle>
            <a:lvl1pPr algn="ctr">
              <a:defRPr>
                <a:solidFill>
                  <a:schemeClr val="bg1"/>
                </a:solidFill>
                <a:latin typeface="+mj-lt"/>
              </a:defRPr>
            </a:lvl1pPr>
          </a:lstStyle>
          <a:p>
            <a:pPr lvl="0"/>
            <a:r>
              <a:rPr lang="en-US"/>
              <a:t>Bullet 5</a:t>
            </a:r>
            <a:endParaRPr lang="en-AU"/>
          </a:p>
        </p:txBody>
      </p:sp>
      <p:sp>
        <p:nvSpPr>
          <p:cNvPr id="18" name="Bullet 4">
            <a:extLst>
              <a:ext uri="{FF2B5EF4-FFF2-40B4-BE49-F238E27FC236}">
                <a16:creationId xmlns:a16="http://schemas.microsoft.com/office/drawing/2014/main" id="{ED6B3A90-F3F1-4F83-9B8D-9064E1116D46}"/>
              </a:ext>
            </a:extLst>
          </p:cNvPr>
          <p:cNvSpPr>
            <a:spLocks noGrp="1" noChangeAspect="1"/>
          </p:cNvSpPr>
          <p:nvPr>
            <p:ph type="body" sz="quarter" idx="51" hasCustomPrompt="1"/>
          </p:nvPr>
        </p:nvSpPr>
        <p:spPr>
          <a:xfrm>
            <a:off x="3683667" y="4157825"/>
            <a:ext cx="1170000" cy="1582420"/>
          </a:xfrm>
          <a:custGeom>
            <a:avLst/>
            <a:gdLst>
              <a:gd name="connsiteX0" fmla="*/ 819000 w 1638000"/>
              <a:gd name="connsiteY0" fmla="*/ 0 h 1800000"/>
              <a:gd name="connsiteX1" fmla="*/ 1638000 w 1638000"/>
              <a:gd name="connsiteY1" fmla="*/ 358706 h 1800000"/>
              <a:gd name="connsiteX2" fmla="*/ 1638000 w 1638000"/>
              <a:gd name="connsiteY2" fmla="*/ 1441294 h 1800000"/>
              <a:gd name="connsiteX3" fmla="*/ 819000 w 1638000"/>
              <a:gd name="connsiteY3" fmla="*/ 1800000 h 1800000"/>
              <a:gd name="connsiteX4" fmla="*/ 0 w 1638000"/>
              <a:gd name="connsiteY4" fmla="*/ 1441294 h 1800000"/>
              <a:gd name="connsiteX5" fmla="*/ 0 w 1638000"/>
              <a:gd name="connsiteY5" fmla="*/ 358706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000" h="1800000">
                <a:moveTo>
                  <a:pt x="819000" y="0"/>
                </a:moveTo>
                <a:lnTo>
                  <a:pt x="1638000" y="358706"/>
                </a:lnTo>
                <a:lnTo>
                  <a:pt x="1638000" y="1441294"/>
                </a:lnTo>
                <a:lnTo>
                  <a:pt x="819000" y="1800000"/>
                </a:lnTo>
                <a:lnTo>
                  <a:pt x="0" y="1441294"/>
                </a:lnTo>
                <a:lnTo>
                  <a:pt x="0" y="358706"/>
                </a:lnTo>
                <a:close/>
              </a:path>
            </a:pathLst>
          </a:custGeom>
          <a:solidFill>
            <a:schemeClr val="accent1"/>
          </a:solidFill>
        </p:spPr>
        <p:txBody>
          <a:bodyPr wrap="square" lIns="72000" tIns="72000" rIns="72000" bIns="72000" anchor="ctr">
            <a:normAutofit/>
          </a:bodyPr>
          <a:lstStyle>
            <a:lvl1pPr algn="ctr">
              <a:defRPr>
                <a:solidFill>
                  <a:schemeClr val="bg1"/>
                </a:solidFill>
                <a:latin typeface="+mj-lt"/>
              </a:defRPr>
            </a:lvl1pPr>
          </a:lstStyle>
          <a:p>
            <a:pPr lvl="0"/>
            <a:r>
              <a:rPr lang="en-US"/>
              <a:t>Bullet 4</a:t>
            </a:r>
            <a:endParaRPr lang="en-AU"/>
          </a:p>
        </p:txBody>
      </p:sp>
      <p:sp>
        <p:nvSpPr>
          <p:cNvPr id="19" name="Bullet 3">
            <a:extLst>
              <a:ext uri="{FF2B5EF4-FFF2-40B4-BE49-F238E27FC236}">
                <a16:creationId xmlns:a16="http://schemas.microsoft.com/office/drawing/2014/main" id="{E3BC93D9-D340-4C8F-8070-1AFE6DC05D82}"/>
              </a:ext>
            </a:extLst>
          </p:cNvPr>
          <p:cNvSpPr>
            <a:spLocks noGrp="1" noChangeAspect="1"/>
          </p:cNvSpPr>
          <p:nvPr>
            <p:ph type="body" sz="quarter" idx="50" hasCustomPrompt="1"/>
          </p:nvPr>
        </p:nvSpPr>
        <p:spPr>
          <a:xfrm>
            <a:off x="5089518" y="4174039"/>
            <a:ext cx="1170000" cy="1582420"/>
          </a:xfrm>
          <a:custGeom>
            <a:avLst/>
            <a:gdLst>
              <a:gd name="connsiteX0" fmla="*/ 819000 w 1638000"/>
              <a:gd name="connsiteY0" fmla="*/ 0 h 1800000"/>
              <a:gd name="connsiteX1" fmla="*/ 1638000 w 1638000"/>
              <a:gd name="connsiteY1" fmla="*/ 358706 h 1800000"/>
              <a:gd name="connsiteX2" fmla="*/ 1638000 w 1638000"/>
              <a:gd name="connsiteY2" fmla="*/ 1441294 h 1800000"/>
              <a:gd name="connsiteX3" fmla="*/ 819000 w 1638000"/>
              <a:gd name="connsiteY3" fmla="*/ 1800000 h 1800000"/>
              <a:gd name="connsiteX4" fmla="*/ 0 w 1638000"/>
              <a:gd name="connsiteY4" fmla="*/ 1441294 h 1800000"/>
              <a:gd name="connsiteX5" fmla="*/ 0 w 1638000"/>
              <a:gd name="connsiteY5" fmla="*/ 358706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000" h="1800000">
                <a:moveTo>
                  <a:pt x="819000" y="0"/>
                </a:moveTo>
                <a:lnTo>
                  <a:pt x="1638000" y="358706"/>
                </a:lnTo>
                <a:lnTo>
                  <a:pt x="1638000" y="1441294"/>
                </a:lnTo>
                <a:lnTo>
                  <a:pt x="819000" y="1800000"/>
                </a:lnTo>
                <a:lnTo>
                  <a:pt x="0" y="1441294"/>
                </a:lnTo>
                <a:lnTo>
                  <a:pt x="0" y="358706"/>
                </a:lnTo>
                <a:close/>
              </a:path>
            </a:pathLst>
          </a:custGeom>
          <a:solidFill>
            <a:schemeClr val="accent3"/>
          </a:solidFill>
        </p:spPr>
        <p:txBody>
          <a:bodyPr wrap="square" lIns="72000" tIns="72000" rIns="72000" bIns="72000" anchor="ctr">
            <a:normAutofit/>
          </a:bodyPr>
          <a:lstStyle>
            <a:lvl1pPr algn="ctr">
              <a:defRPr>
                <a:solidFill>
                  <a:schemeClr val="bg1"/>
                </a:solidFill>
                <a:latin typeface="+mj-lt"/>
              </a:defRPr>
            </a:lvl1pPr>
          </a:lstStyle>
          <a:p>
            <a:pPr lvl="0"/>
            <a:r>
              <a:rPr lang="en-US"/>
              <a:t>Bullet 3</a:t>
            </a:r>
            <a:endParaRPr lang="en-AU"/>
          </a:p>
        </p:txBody>
      </p:sp>
      <p:sp>
        <p:nvSpPr>
          <p:cNvPr id="20" name="Bullet 2">
            <a:extLst>
              <a:ext uri="{FF2B5EF4-FFF2-40B4-BE49-F238E27FC236}">
                <a16:creationId xmlns:a16="http://schemas.microsoft.com/office/drawing/2014/main" id="{FCB650F9-0AA2-425B-85C4-C9AC9AD70A40}"/>
              </a:ext>
            </a:extLst>
          </p:cNvPr>
          <p:cNvSpPr>
            <a:spLocks noGrp="1" noChangeAspect="1"/>
          </p:cNvSpPr>
          <p:nvPr>
            <p:ph type="body" sz="quarter" idx="49" hasCustomPrompt="1"/>
          </p:nvPr>
        </p:nvSpPr>
        <p:spPr>
          <a:xfrm>
            <a:off x="5804157" y="2667018"/>
            <a:ext cx="1170000" cy="1582420"/>
          </a:xfrm>
          <a:custGeom>
            <a:avLst/>
            <a:gdLst>
              <a:gd name="connsiteX0" fmla="*/ 819000 w 1638000"/>
              <a:gd name="connsiteY0" fmla="*/ 0 h 1800000"/>
              <a:gd name="connsiteX1" fmla="*/ 1638000 w 1638000"/>
              <a:gd name="connsiteY1" fmla="*/ 358706 h 1800000"/>
              <a:gd name="connsiteX2" fmla="*/ 1638000 w 1638000"/>
              <a:gd name="connsiteY2" fmla="*/ 1441294 h 1800000"/>
              <a:gd name="connsiteX3" fmla="*/ 819000 w 1638000"/>
              <a:gd name="connsiteY3" fmla="*/ 1800000 h 1800000"/>
              <a:gd name="connsiteX4" fmla="*/ 0 w 1638000"/>
              <a:gd name="connsiteY4" fmla="*/ 1441294 h 1800000"/>
              <a:gd name="connsiteX5" fmla="*/ 0 w 1638000"/>
              <a:gd name="connsiteY5" fmla="*/ 358706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000" h="1800000">
                <a:moveTo>
                  <a:pt x="819000" y="0"/>
                </a:moveTo>
                <a:lnTo>
                  <a:pt x="1638000" y="358706"/>
                </a:lnTo>
                <a:lnTo>
                  <a:pt x="1638000" y="1441294"/>
                </a:lnTo>
                <a:lnTo>
                  <a:pt x="819000" y="1800000"/>
                </a:lnTo>
                <a:lnTo>
                  <a:pt x="0" y="1441294"/>
                </a:lnTo>
                <a:lnTo>
                  <a:pt x="0" y="358706"/>
                </a:lnTo>
                <a:close/>
              </a:path>
            </a:pathLst>
          </a:custGeom>
          <a:solidFill>
            <a:schemeClr val="accent1"/>
          </a:solidFill>
        </p:spPr>
        <p:txBody>
          <a:bodyPr wrap="square" lIns="72000" tIns="72000" rIns="72000" bIns="72000" anchor="ctr">
            <a:normAutofit/>
          </a:bodyPr>
          <a:lstStyle>
            <a:lvl1pPr algn="ctr">
              <a:defRPr>
                <a:solidFill>
                  <a:schemeClr val="bg1"/>
                </a:solidFill>
                <a:latin typeface="+mj-lt"/>
              </a:defRPr>
            </a:lvl1pPr>
          </a:lstStyle>
          <a:p>
            <a:pPr lvl="0"/>
            <a:r>
              <a:rPr lang="en-US"/>
              <a:t>Bullet 2</a:t>
            </a:r>
            <a:endParaRPr lang="en-AU"/>
          </a:p>
        </p:txBody>
      </p:sp>
      <p:sp>
        <p:nvSpPr>
          <p:cNvPr id="21" name="Bullet 1">
            <a:extLst>
              <a:ext uri="{FF2B5EF4-FFF2-40B4-BE49-F238E27FC236}">
                <a16:creationId xmlns:a16="http://schemas.microsoft.com/office/drawing/2014/main" id="{3B961FBC-DE97-444A-B043-293052AB8657}"/>
              </a:ext>
            </a:extLst>
          </p:cNvPr>
          <p:cNvSpPr>
            <a:spLocks noGrp="1" noChangeAspect="1"/>
          </p:cNvSpPr>
          <p:nvPr>
            <p:ph type="body" sz="quarter" idx="48" hasCustomPrompt="1"/>
          </p:nvPr>
        </p:nvSpPr>
        <p:spPr>
          <a:xfrm>
            <a:off x="5089518" y="1140686"/>
            <a:ext cx="1170000" cy="1582420"/>
          </a:xfrm>
          <a:custGeom>
            <a:avLst/>
            <a:gdLst>
              <a:gd name="connsiteX0" fmla="*/ 819000 w 1638000"/>
              <a:gd name="connsiteY0" fmla="*/ 0 h 1800000"/>
              <a:gd name="connsiteX1" fmla="*/ 1638000 w 1638000"/>
              <a:gd name="connsiteY1" fmla="*/ 358706 h 1800000"/>
              <a:gd name="connsiteX2" fmla="*/ 1638000 w 1638000"/>
              <a:gd name="connsiteY2" fmla="*/ 1441294 h 1800000"/>
              <a:gd name="connsiteX3" fmla="*/ 819000 w 1638000"/>
              <a:gd name="connsiteY3" fmla="*/ 1800000 h 1800000"/>
              <a:gd name="connsiteX4" fmla="*/ 0 w 1638000"/>
              <a:gd name="connsiteY4" fmla="*/ 1441294 h 1800000"/>
              <a:gd name="connsiteX5" fmla="*/ 0 w 1638000"/>
              <a:gd name="connsiteY5" fmla="*/ 358706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8000" h="1800000">
                <a:moveTo>
                  <a:pt x="819000" y="0"/>
                </a:moveTo>
                <a:lnTo>
                  <a:pt x="1638000" y="358706"/>
                </a:lnTo>
                <a:lnTo>
                  <a:pt x="1638000" y="1441294"/>
                </a:lnTo>
                <a:lnTo>
                  <a:pt x="819000" y="1800000"/>
                </a:lnTo>
                <a:lnTo>
                  <a:pt x="0" y="1441294"/>
                </a:lnTo>
                <a:lnTo>
                  <a:pt x="0" y="358706"/>
                </a:lnTo>
                <a:close/>
              </a:path>
            </a:pathLst>
          </a:custGeom>
          <a:solidFill>
            <a:schemeClr val="accent3"/>
          </a:solidFill>
        </p:spPr>
        <p:txBody>
          <a:bodyPr wrap="square" lIns="72000" tIns="72000" rIns="72000" bIns="72000" anchor="ctr">
            <a:normAutofit/>
          </a:bodyPr>
          <a:lstStyle>
            <a:lvl1pPr algn="ctr">
              <a:defRPr>
                <a:solidFill>
                  <a:schemeClr val="bg1"/>
                </a:solidFill>
                <a:latin typeface="+mj-lt"/>
              </a:defRPr>
            </a:lvl1pPr>
          </a:lstStyle>
          <a:p>
            <a:pPr lvl="0"/>
            <a:r>
              <a:rPr lang="en-US"/>
              <a:t>Bullet 1</a:t>
            </a:r>
            <a:endParaRPr lang="en-AU"/>
          </a:p>
        </p:txBody>
      </p:sp>
    </p:spTree>
    <p:extLst>
      <p:ext uri="{BB962C8B-B14F-4D97-AF65-F5344CB8AC3E}">
        <p14:creationId xmlns:p14="http://schemas.microsoft.com/office/powerpoint/2010/main" val="13053668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6 bullet honeycomb w text">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449BD449-E5B0-4CF4-8551-709C87405F07}"/>
              </a:ext>
            </a:extLst>
          </p:cNvPr>
          <p:cNvSpPr>
            <a:spLocks noGrp="1"/>
          </p:cNvSpPr>
          <p:nvPr>
            <p:ph type="sldNum" sz="quarter" idx="10"/>
          </p:nvPr>
        </p:nvSpPr>
        <p:spPr/>
        <p:txBody>
          <a:bodyPr/>
          <a:lstStyle/>
          <a:p>
            <a:fld id="{A90943C4-0022-4CA6-8B1F-41694FBEBEC6}" type="slidenum">
              <a:rPr lang="en-AU" smtClean="0"/>
              <a:t>‹#›</a:t>
            </a:fld>
            <a:endParaRPr lang="en-AU" dirty="0"/>
          </a:p>
        </p:txBody>
      </p:sp>
      <p:sp>
        <p:nvSpPr>
          <p:cNvPr id="51" name="Text Placeholder 6">
            <a:extLst>
              <a:ext uri="{FF2B5EF4-FFF2-40B4-BE49-F238E27FC236}">
                <a16:creationId xmlns:a16="http://schemas.microsoft.com/office/drawing/2014/main" id="{A7035797-A3DA-43FE-9193-B7496E9DD5DA}"/>
              </a:ext>
            </a:extLst>
          </p:cNvPr>
          <p:cNvSpPr>
            <a:spLocks noGrp="1"/>
          </p:cNvSpPr>
          <p:nvPr>
            <p:ph type="body" sz="quarter" idx="47" hasCustomPrompt="1"/>
          </p:nvPr>
        </p:nvSpPr>
        <p:spPr>
          <a:xfrm>
            <a:off x="921777" y="1854324"/>
            <a:ext cx="2106000" cy="756000"/>
          </a:xfrm>
        </p:spPr>
        <p:txBody>
          <a:bodyPr>
            <a:normAutofit/>
          </a:bodyPr>
          <a:lstStyle>
            <a:lvl1pPr marL="0" indent="0" algn="r">
              <a:buFont typeface="Wingdings" panose="05000000000000000000" pitchFamily="2" charset="2"/>
              <a:buNone/>
              <a:defRPr sz="1300">
                <a:solidFill>
                  <a:schemeClr val="tx1">
                    <a:lumMod val="75000"/>
                    <a:lumOff val="25000"/>
                  </a:schemeClr>
                </a:solidFill>
              </a:defRPr>
            </a:lvl1pPr>
          </a:lstStyle>
          <a:p>
            <a:pPr lvl="0"/>
            <a:r>
              <a:rPr lang="en-AU" noProof="0"/>
              <a:t>Description</a:t>
            </a:r>
          </a:p>
        </p:txBody>
      </p:sp>
      <p:sp>
        <p:nvSpPr>
          <p:cNvPr id="52" name="Bullet 6">
            <a:extLst>
              <a:ext uri="{FF2B5EF4-FFF2-40B4-BE49-F238E27FC236}">
                <a16:creationId xmlns:a16="http://schemas.microsoft.com/office/drawing/2014/main" id="{0CE47632-9C29-48D7-B2CF-A1DD13E40BE5}"/>
              </a:ext>
            </a:extLst>
          </p:cNvPr>
          <p:cNvSpPr>
            <a:spLocks noGrp="1"/>
          </p:cNvSpPr>
          <p:nvPr>
            <p:ph type="body" sz="quarter" idx="46" hasCustomPrompt="1"/>
          </p:nvPr>
        </p:nvSpPr>
        <p:spPr>
          <a:xfrm>
            <a:off x="921777" y="1448491"/>
            <a:ext cx="2106000" cy="324000"/>
          </a:xfrm>
        </p:spPr>
        <p:txBody>
          <a:bodyPr>
            <a:normAutofit/>
          </a:bodyPr>
          <a:lstStyle>
            <a:lvl1pPr marL="0" indent="0" algn="r">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6</a:t>
            </a:r>
          </a:p>
        </p:txBody>
      </p:sp>
      <p:sp>
        <p:nvSpPr>
          <p:cNvPr id="24" name="Bullet 6 square 2">
            <a:extLst>
              <a:ext uri="{FF2B5EF4-FFF2-40B4-BE49-F238E27FC236}">
                <a16:creationId xmlns:a16="http://schemas.microsoft.com/office/drawing/2014/main" id="{9B4323A6-3E96-4D80-944C-4505DF1FC470}"/>
              </a:ext>
            </a:extLst>
          </p:cNvPr>
          <p:cNvSpPr>
            <a:spLocks/>
          </p:cNvSpPr>
          <p:nvPr userDrawn="1"/>
        </p:nvSpPr>
        <p:spPr>
          <a:xfrm rot="5400000">
            <a:off x="3677629" y="1338323"/>
            <a:ext cx="1260000" cy="1023750"/>
          </a:xfrm>
          <a:prstGeom prst="rect">
            <a:avLst/>
          </a:prstGeom>
          <a:solidFill>
            <a:schemeClr val="accent1">
              <a:lumMod val="20000"/>
              <a:lumOff val="80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31" name="Bullet 6 square 1">
            <a:extLst>
              <a:ext uri="{FF2B5EF4-FFF2-40B4-BE49-F238E27FC236}">
                <a16:creationId xmlns:a16="http://schemas.microsoft.com/office/drawing/2014/main" id="{B18D8D35-E1A1-4FA0-A95C-AF58B349DB0B}"/>
              </a:ext>
            </a:extLst>
          </p:cNvPr>
          <p:cNvSpPr>
            <a:spLocks/>
          </p:cNvSpPr>
          <p:nvPr userDrawn="1"/>
        </p:nvSpPr>
        <p:spPr>
          <a:xfrm rot="5400000">
            <a:off x="3801454" y="1490723"/>
            <a:ext cx="1260000" cy="1023750"/>
          </a:xfrm>
          <a:prstGeom prst="rect">
            <a:avLst/>
          </a:prstGeom>
          <a:solidFill>
            <a:schemeClr val="bg1"/>
          </a:solidFill>
          <a:ln>
            <a:solidFill>
              <a:schemeClr val="bg1"/>
            </a:solidFill>
          </a:ln>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41" name="Bullet 6 image">
            <a:extLst>
              <a:ext uri="{FF2B5EF4-FFF2-40B4-BE49-F238E27FC236}">
                <a16:creationId xmlns:a16="http://schemas.microsoft.com/office/drawing/2014/main" id="{D8EB7B3B-BA3F-4005-BD7D-0674A5137383}"/>
              </a:ext>
            </a:extLst>
          </p:cNvPr>
          <p:cNvSpPr>
            <a:spLocks noGrp="1"/>
          </p:cNvSpPr>
          <p:nvPr>
            <p:ph type="pic" sz="quarter" idx="53" hasCustomPrompt="1"/>
          </p:nvPr>
        </p:nvSpPr>
        <p:spPr>
          <a:xfrm>
            <a:off x="4011300" y="1468850"/>
            <a:ext cx="848250" cy="1044000"/>
          </a:xfrm>
        </p:spPr>
        <p:txBody>
          <a:bodyPr/>
          <a:lstStyle>
            <a:lvl1pPr marL="0" marR="0" indent="0" algn="ctr"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sz="975"/>
            </a:lvl1pPr>
          </a:lstStyle>
          <a:p>
            <a:pPr marL="0" marR="0" lvl="0" indent="0" algn="l"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a:pPr>
            <a:r>
              <a:rPr lang="en-AU" dirty="0"/>
              <a:t>Insert picture or icon here</a:t>
            </a:r>
          </a:p>
        </p:txBody>
      </p:sp>
      <p:sp>
        <p:nvSpPr>
          <p:cNvPr id="53" name="Text Placeholder 5">
            <a:extLst>
              <a:ext uri="{FF2B5EF4-FFF2-40B4-BE49-F238E27FC236}">
                <a16:creationId xmlns:a16="http://schemas.microsoft.com/office/drawing/2014/main" id="{C27F06AD-9A1A-47EE-A9EA-27A380C94BE2}"/>
              </a:ext>
            </a:extLst>
          </p:cNvPr>
          <p:cNvSpPr>
            <a:spLocks noGrp="1"/>
          </p:cNvSpPr>
          <p:nvPr>
            <p:ph type="body" sz="quarter" idx="40" hasCustomPrompt="1"/>
          </p:nvPr>
        </p:nvSpPr>
        <p:spPr>
          <a:xfrm>
            <a:off x="221102" y="3401825"/>
            <a:ext cx="2106000" cy="756000"/>
          </a:xfrm>
        </p:spPr>
        <p:txBody>
          <a:bodyPr>
            <a:normAutofit/>
          </a:bodyPr>
          <a:lstStyle>
            <a:lvl1pPr marL="0" indent="0" algn="r">
              <a:buFont typeface="Wingdings" panose="05000000000000000000" pitchFamily="2" charset="2"/>
              <a:buNone/>
              <a:defRPr sz="1300">
                <a:solidFill>
                  <a:schemeClr val="tx1">
                    <a:lumMod val="75000"/>
                    <a:lumOff val="25000"/>
                  </a:schemeClr>
                </a:solidFill>
              </a:defRPr>
            </a:lvl1pPr>
          </a:lstStyle>
          <a:p>
            <a:pPr lvl="0"/>
            <a:r>
              <a:rPr lang="en-AU" noProof="0"/>
              <a:t>Description</a:t>
            </a:r>
          </a:p>
        </p:txBody>
      </p:sp>
      <p:sp>
        <p:nvSpPr>
          <p:cNvPr id="28" name="Bullet 5 square 2">
            <a:extLst>
              <a:ext uri="{FF2B5EF4-FFF2-40B4-BE49-F238E27FC236}">
                <a16:creationId xmlns:a16="http://schemas.microsoft.com/office/drawing/2014/main" id="{A2BB7208-2286-493A-AB67-3BC5F2C1E25B}"/>
              </a:ext>
            </a:extLst>
          </p:cNvPr>
          <p:cNvSpPr>
            <a:spLocks/>
          </p:cNvSpPr>
          <p:nvPr userDrawn="1"/>
        </p:nvSpPr>
        <p:spPr>
          <a:xfrm rot="5400000">
            <a:off x="2989856" y="2863403"/>
            <a:ext cx="1260000" cy="1023750"/>
          </a:xfrm>
          <a:prstGeom prst="rect">
            <a:avLst/>
          </a:prstGeom>
          <a:solidFill>
            <a:schemeClr val="accent1">
              <a:lumMod val="40000"/>
              <a:lumOff val="60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35" name="Bullet 5 square 1">
            <a:extLst>
              <a:ext uri="{FF2B5EF4-FFF2-40B4-BE49-F238E27FC236}">
                <a16:creationId xmlns:a16="http://schemas.microsoft.com/office/drawing/2014/main" id="{72AE2B93-23AA-4786-B56F-D0922EE9808C}"/>
              </a:ext>
            </a:extLst>
          </p:cNvPr>
          <p:cNvSpPr>
            <a:spLocks/>
          </p:cNvSpPr>
          <p:nvPr userDrawn="1"/>
        </p:nvSpPr>
        <p:spPr>
          <a:xfrm rot="5400000">
            <a:off x="3113682" y="3015803"/>
            <a:ext cx="1260000" cy="1023750"/>
          </a:xfrm>
          <a:prstGeom prst="rect">
            <a:avLst/>
          </a:prstGeom>
          <a:solidFill>
            <a:schemeClr val="bg1"/>
          </a:solidFill>
          <a:ln>
            <a:solidFill>
              <a:schemeClr val="bg1"/>
            </a:solidFill>
          </a:ln>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54" name="Bullet 5">
            <a:extLst>
              <a:ext uri="{FF2B5EF4-FFF2-40B4-BE49-F238E27FC236}">
                <a16:creationId xmlns:a16="http://schemas.microsoft.com/office/drawing/2014/main" id="{5F597FAC-4D33-4D58-B465-663906188E68}"/>
              </a:ext>
            </a:extLst>
          </p:cNvPr>
          <p:cNvSpPr>
            <a:spLocks noGrp="1"/>
          </p:cNvSpPr>
          <p:nvPr>
            <p:ph type="body" sz="quarter" idx="39" hasCustomPrompt="1"/>
          </p:nvPr>
        </p:nvSpPr>
        <p:spPr>
          <a:xfrm>
            <a:off x="221102" y="3010044"/>
            <a:ext cx="2106000" cy="324000"/>
          </a:xfrm>
        </p:spPr>
        <p:txBody>
          <a:bodyPr>
            <a:normAutofit/>
          </a:bodyPr>
          <a:lstStyle>
            <a:lvl1pPr marL="0" indent="0" algn="r">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5</a:t>
            </a:r>
          </a:p>
        </p:txBody>
      </p:sp>
      <p:sp>
        <p:nvSpPr>
          <p:cNvPr id="40" name="Bullet 5 image">
            <a:extLst>
              <a:ext uri="{FF2B5EF4-FFF2-40B4-BE49-F238E27FC236}">
                <a16:creationId xmlns:a16="http://schemas.microsoft.com/office/drawing/2014/main" id="{E5E3A261-8DE6-4D83-9332-C26013FEBB96}"/>
              </a:ext>
            </a:extLst>
          </p:cNvPr>
          <p:cNvSpPr>
            <a:spLocks noGrp="1"/>
          </p:cNvSpPr>
          <p:nvPr>
            <p:ph type="pic" sz="quarter" idx="52" hasCustomPrompt="1"/>
          </p:nvPr>
        </p:nvSpPr>
        <p:spPr>
          <a:xfrm>
            <a:off x="3319557" y="3005678"/>
            <a:ext cx="848250" cy="1044000"/>
          </a:xfrm>
        </p:spPr>
        <p:txBody>
          <a:bodyPr/>
          <a:lstStyle>
            <a:lvl1pPr marL="0" marR="0" indent="0" algn="ctr"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sz="975"/>
            </a:lvl1pPr>
          </a:lstStyle>
          <a:p>
            <a:pPr marL="0" marR="0" lvl="0" indent="0" algn="l"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a:pPr>
            <a:r>
              <a:rPr lang="en-AU" dirty="0"/>
              <a:t>Insert picture or icon here</a:t>
            </a:r>
          </a:p>
        </p:txBody>
      </p:sp>
      <p:sp>
        <p:nvSpPr>
          <p:cNvPr id="55" name="Text Placeholder 4">
            <a:extLst>
              <a:ext uri="{FF2B5EF4-FFF2-40B4-BE49-F238E27FC236}">
                <a16:creationId xmlns:a16="http://schemas.microsoft.com/office/drawing/2014/main" id="{BBE050DE-5FB4-4B59-B31B-188C2B45F9C0}"/>
              </a:ext>
            </a:extLst>
          </p:cNvPr>
          <p:cNvSpPr>
            <a:spLocks noGrp="1"/>
          </p:cNvSpPr>
          <p:nvPr>
            <p:ph type="body" sz="quarter" idx="38" hasCustomPrompt="1"/>
          </p:nvPr>
        </p:nvSpPr>
        <p:spPr>
          <a:xfrm>
            <a:off x="921777" y="4904992"/>
            <a:ext cx="2106000" cy="756000"/>
          </a:xfrm>
        </p:spPr>
        <p:txBody>
          <a:bodyPr>
            <a:normAutofit/>
          </a:bodyPr>
          <a:lstStyle>
            <a:lvl1pPr marL="0" indent="0" algn="r">
              <a:buFont typeface="Wingdings" panose="05000000000000000000" pitchFamily="2" charset="2"/>
              <a:buNone/>
              <a:defRPr sz="1300">
                <a:solidFill>
                  <a:schemeClr val="tx1">
                    <a:lumMod val="75000"/>
                    <a:lumOff val="25000"/>
                  </a:schemeClr>
                </a:solidFill>
              </a:defRPr>
            </a:lvl1pPr>
          </a:lstStyle>
          <a:p>
            <a:pPr lvl="0"/>
            <a:r>
              <a:rPr lang="en-AU" noProof="0"/>
              <a:t>Description</a:t>
            </a:r>
          </a:p>
        </p:txBody>
      </p:sp>
      <p:sp>
        <p:nvSpPr>
          <p:cNvPr id="56" name="Bullet 4">
            <a:extLst>
              <a:ext uri="{FF2B5EF4-FFF2-40B4-BE49-F238E27FC236}">
                <a16:creationId xmlns:a16="http://schemas.microsoft.com/office/drawing/2014/main" id="{7377CD5B-A82E-4264-BB58-F761EA53CE9B}"/>
              </a:ext>
            </a:extLst>
          </p:cNvPr>
          <p:cNvSpPr>
            <a:spLocks noGrp="1"/>
          </p:cNvSpPr>
          <p:nvPr>
            <p:ph type="body" sz="quarter" idx="37" hasCustomPrompt="1"/>
          </p:nvPr>
        </p:nvSpPr>
        <p:spPr>
          <a:xfrm>
            <a:off x="921777" y="4507784"/>
            <a:ext cx="2106000" cy="324000"/>
          </a:xfrm>
        </p:spPr>
        <p:txBody>
          <a:bodyPr>
            <a:normAutofit/>
          </a:bodyPr>
          <a:lstStyle>
            <a:lvl1pPr marL="0" indent="0" algn="r">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4</a:t>
            </a:r>
          </a:p>
        </p:txBody>
      </p:sp>
      <p:sp>
        <p:nvSpPr>
          <p:cNvPr id="26" name="Bullet 4 square 2">
            <a:extLst>
              <a:ext uri="{FF2B5EF4-FFF2-40B4-BE49-F238E27FC236}">
                <a16:creationId xmlns:a16="http://schemas.microsoft.com/office/drawing/2014/main" id="{AD0BC46A-F437-4EFD-A0C5-A826D450DC93}"/>
              </a:ext>
            </a:extLst>
          </p:cNvPr>
          <p:cNvSpPr>
            <a:spLocks/>
          </p:cNvSpPr>
          <p:nvPr userDrawn="1"/>
        </p:nvSpPr>
        <p:spPr>
          <a:xfrm rot="5400000">
            <a:off x="3671906" y="4347216"/>
            <a:ext cx="1260000" cy="1023750"/>
          </a:xfrm>
          <a:prstGeom prst="rect">
            <a:avLst/>
          </a:prstGeom>
          <a:solidFill>
            <a:schemeClr val="accent1">
              <a:lumMod val="60000"/>
              <a:lumOff val="40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33" name="Bullet 4 square 1">
            <a:extLst>
              <a:ext uri="{FF2B5EF4-FFF2-40B4-BE49-F238E27FC236}">
                <a16:creationId xmlns:a16="http://schemas.microsoft.com/office/drawing/2014/main" id="{D98D3828-7F2E-47EE-96DB-62A52706A56C}"/>
              </a:ext>
            </a:extLst>
          </p:cNvPr>
          <p:cNvSpPr>
            <a:spLocks/>
          </p:cNvSpPr>
          <p:nvPr userDrawn="1"/>
        </p:nvSpPr>
        <p:spPr>
          <a:xfrm rot="5400000">
            <a:off x="3795731" y="4499616"/>
            <a:ext cx="1260000" cy="1023750"/>
          </a:xfrm>
          <a:prstGeom prst="rect">
            <a:avLst/>
          </a:prstGeom>
          <a:solidFill>
            <a:schemeClr val="bg1"/>
          </a:solidFill>
          <a:ln>
            <a:solidFill>
              <a:schemeClr val="bg1"/>
            </a:solidFill>
          </a:ln>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39" name="Bullet 4 image">
            <a:extLst>
              <a:ext uri="{FF2B5EF4-FFF2-40B4-BE49-F238E27FC236}">
                <a16:creationId xmlns:a16="http://schemas.microsoft.com/office/drawing/2014/main" id="{9F8B1B1C-AD96-4720-9394-02A9577A4D56}"/>
              </a:ext>
            </a:extLst>
          </p:cNvPr>
          <p:cNvSpPr>
            <a:spLocks noGrp="1"/>
          </p:cNvSpPr>
          <p:nvPr>
            <p:ph type="pic" sz="quarter" idx="51" hasCustomPrompt="1"/>
          </p:nvPr>
        </p:nvSpPr>
        <p:spPr>
          <a:xfrm>
            <a:off x="3979419" y="4477743"/>
            <a:ext cx="848250" cy="1044000"/>
          </a:xfrm>
        </p:spPr>
        <p:txBody>
          <a:bodyPr/>
          <a:lstStyle>
            <a:lvl1pPr marL="0" marR="0" indent="0" algn="ctr"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sz="975"/>
            </a:lvl1pPr>
          </a:lstStyle>
          <a:p>
            <a:pPr marL="0" marR="0" lvl="0" indent="0" algn="l"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a:pPr>
            <a:r>
              <a:rPr lang="en-AU" dirty="0"/>
              <a:t>Insert picture or icon here</a:t>
            </a:r>
          </a:p>
        </p:txBody>
      </p:sp>
      <p:sp>
        <p:nvSpPr>
          <p:cNvPr id="57" name="Text Placeholder 3">
            <a:extLst>
              <a:ext uri="{FF2B5EF4-FFF2-40B4-BE49-F238E27FC236}">
                <a16:creationId xmlns:a16="http://schemas.microsoft.com/office/drawing/2014/main" id="{F313E4AC-0DA3-4FA3-89F6-BBD7E0BB818D}"/>
              </a:ext>
            </a:extLst>
          </p:cNvPr>
          <p:cNvSpPr>
            <a:spLocks noGrp="1"/>
          </p:cNvSpPr>
          <p:nvPr>
            <p:ph type="body" sz="quarter" idx="36" hasCustomPrompt="1"/>
          </p:nvPr>
        </p:nvSpPr>
        <p:spPr>
          <a:xfrm>
            <a:off x="6894258" y="4904992"/>
            <a:ext cx="2106000" cy="756000"/>
          </a:xfrm>
        </p:spPr>
        <p:txBody>
          <a:bodyPr>
            <a:normAutofit/>
          </a:bodyPr>
          <a:lstStyle>
            <a:lvl1pPr marL="0" indent="0" algn="l">
              <a:buFont typeface="Wingdings" panose="05000000000000000000" pitchFamily="2" charset="2"/>
              <a:buNone/>
              <a:defRPr sz="1300">
                <a:solidFill>
                  <a:schemeClr val="tx1">
                    <a:lumMod val="75000"/>
                    <a:lumOff val="25000"/>
                  </a:schemeClr>
                </a:solidFill>
              </a:defRPr>
            </a:lvl1pPr>
          </a:lstStyle>
          <a:p>
            <a:pPr lvl="0"/>
            <a:r>
              <a:rPr lang="en-AU" noProof="0"/>
              <a:t>Description</a:t>
            </a:r>
          </a:p>
        </p:txBody>
      </p:sp>
      <p:sp>
        <p:nvSpPr>
          <p:cNvPr id="58" name="Bullet 3">
            <a:extLst>
              <a:ext uri="{FF2B5EF4-FFF2-40B4-BE49-F238E27FC236}">
                <a16:creationId xmlns:a16="http://schemas.microsoft.com/office/drawing/2014/main" id="{BD495DE9-C615-488E-B175-9A6E97A40E4D}"/>
              </a:ext>
            </a:extLst>
          </p:cNvPr>
          <p:cNvSpPr>
            <a:spLocks noGrp="1"/>
          </p:cNvSpPr>
          <p:nvPr>
            <p:ph type="body" sz="quarter" idx="35" hasCustomPrompt="1"/>
          </p:nvPr>
        </p:nvSpPr>
        <p:spPr>
          <a:xfrm>
            <a:off x="6894258" y="4507784"/>
            <a:ext cx="2106000" cy="324000"/>
          </a:xfrm>
        </p:spPr>
        <p:txBody>
          <a:bodyPr>
            <a:normAutofit/>
          </a:bodyPr>
          <a:lstStyle>
            <a:lvl1pPr marL="0" indent="0" algn="l">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3</a:t>
            </a:r>
          </a:p>
        </p:txBody>
      </p:sp>
      <p:sp>
        <p:nvSpPr>
          <p:cNvPr id="25" name="Bullet 3 square 2">
            <a:extLst>
              <a:ext uri="{FF2B5EF4-FFF2-40B4-BE49-F238E27FC236}">
                <a16:creationId xmlns:a16="http://schemas.microsoft.com/office/drawing/2014/main" id="{7A0EA37D-5B79-4BA8-92FF-DFAC4BA4FD93}"/>
              </a:ext>
            </a:extLst>
          </p:cNvPr>
          <p:cNvSpPr>
            <a:spLocks/>
          </p:cNvSpPr>
          <p:nvPr userDrawn="1"/>
        </p:nvSpPr>
        <p:spPr>
          <a:xfrm rot="5400000">
            <a:off x="5107138" y="4335468"/>
            <a:ext cx="1260000" cy="1023750"/>
          </a:xfrm>
          <a:prstGeom prst="rect">
            <a:avLst/>
          </a:prstGeom>
          <a:solidFill>
            <a:schemeClr val="accent1"/>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32" name="Bullet 3 square 1">
            <a:extLst>
              <a:ext uri="{FF2B5EF4-FFF2-40B4-BE49-F238E27FC236}">
                <a16:creationId xmlns:a16="http://schemas.microsoft.com/office/drawing/2014/main" id="{04E2D6B0-378F-46F2-8BF9-14DF645F3223}"/>
              </a:ext>
            </a:extLst>
          </p:cNvPr>
          <p:cNvSpPr>
            <a:spLocks/>
          </p:cNvSpPr>
          <p:nvPr userDrawn="1"/>
        </p:nvSpPr>
        <p:spPr>
          <a:xfrm rot="5400000">
            <a:off x="5230963" y="4487868"/>
            <a:ext cx="1260000" cy="1023750"/>
          </a:xfrm>
          <a:prstGeom prst="rect">
            <a:avLst/>
          </a:prstGeom>
          <a:solidFill>
            <a:schemeClr val="bg1"/>
          </a:solidFill>
          <a:ln>
            <a:solidFill>
              <a:schemeClr val="bg1"/>
            </a:solidFill>
          </a:ln>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38" name="Bullet 3 image">
            <a:extLst>
              <a:ext uri="{FF2B5EF4-FFF2-40B4-BE49-F238E27FC236}">
                <a16:creationId xmlns:a16="http://schemas.microsoft.com/office/drawing/2014/main" id="{61F88BB7-609D-48F8-BE26-3204C5ECBEF3}"/>
              </a:ext>
            </a:extLst>
          </p:cNvPr>
          <p:cNvSpPr>
            <a:spLocks noGrp="1"/>
          </p:cNvSpPr>
          <p:nvPr>
            <p:ph type="pic" sz="quarter" idx="50" hasCustomPrompt="1"/>
          </p:nvPr>
        </p:nvSpPr>
        <p:spPr>
          <a:xfrm>
            <a:off x="5421852" y="4477743"/>
            <a:ext cx="848250" cy="1044000"/>
          </a:xfrm>
        </p:spPr>
        <p:txBody>
          <a:bodyPr/>
          <a:lstStyle>
            <a:lvl1pPr marL="0" marR="0" indent="0" algn="ctr"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sz="975"/>
            </a:lvl1pPr>
          </a:lstStyle>
          <a:p>
            <a:pPr marL="0" marR="0" lvl="0" indent="0" algn="l"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a:pPr>
            <a:r>
              <a:rPr lang="en-AU" dirty="0"/>
              <a:t>Insert picture or icon here</a:t>
            </a:r>
          </a:p>
        </p:txBody>
      </p:sp>
      <p:sp>
        <p:nvSpPr>
          <p:cNvPr id="59" name="Text Placeholder 2">
            <a:extLst>
              <a:ext uri="{FF2B5EF4-FFF2-40B4-BE49-F238E27FC236}">
                <a16:creationId xmlns:a16="http://schemas.microsoft.com/office/drawing/2014/main" id="{283D811A-BC36-48A9-A445-B34F420A310E}"/>
              </a:ext>
            </a:extLst>
          </p:cNvPr>
          <p:cNvSpPr>
            <a:spLocks noGrp="1"/>
          </p:cNvSpPr>
          <p:nvPr>
            <p:ph type="body" sz="quarter" idx="34" hasCustomPrompt="1"/>
          </p:nvPr>
        </p:nvSpPr>
        <p:spPr>
          <a:xfrm>
            <a:off x="7606812" y="3401825"/>
            <a:ext cx="2106000" cy="756000"/>
          </a:xfrm>
        </p:spPr>
        <p:txBody>
          <a:bodyPr>
            <a:normAutofit/>
          </a:bodyPr>
          <a:lstStyle>
            <a:lvl1pPr marL="0" indent="0" algn="l">
              <a:buFont typeface="Wingdings" panose="05000000000000000000" pitchFamily="2" charset="2"/>
              <a:buNone/>
              <a:defRPr sz="1300">
                <a:solidFill>
                  <a:schemeClr val="tx1">
                    <a:lumMod val="75000"/>
                    <a:lumOff val="25000"/>
                  </a:schemeClr>
                </a:solidFill>
              </a:defRPr>
            </a:lvl1pPr>
          </a:lstStyle>
          <a:p>
            <a:pPr lvl="0"/>
            <a:r>
              <a:rPr lang="en-AU" noProof="0"/>
              <a:t>Description</a:t>
            </a:r>
          </a:p>
        </p:txBody>
      </p:sp>
      <p:sp>
        <p:nvSpPr>
          <p:cNvPr id="60" name="Bullet 2">
            <a:extLst>
              <a:ext uri="{FF2B5EF4-FFF2-40B4-BE49-F238E27FC236}">
                <a16:creationId xmlns:a16="http://schemas.microsoft.com/office/drawing/2014/main" id="{ED4B16C2-C6F5-4F76-8689-82883316C82E}"/>
              </a:ext>
            </a:extLst>
          </p:cNvPr>
          <p:cNvSpPr>
            <a:spLocks noGrp="1"/>
          </p:cNvSpPr>
          <p:nvPr>
            <p:ph type="body" sz="quarter" idx="33" hasCustomPrompt="1"/>
          </p:nvPr>
        </p:nvSpPr>
        <p:spPr>
          <a:xfrm>
            <a:off x="7606812" y="3010044"/>
            <a:ext cx="2106000" cy="324000"/>
          </a:xfrm>
        </p:spPr>
        <p:txBody>
          <a:bodyPr>
            <a:normAutofit/>
          </a:bodyPr>
          <a:lstStyle>
            <a:lvl1pPr marL="0" indent="0" algn="l">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2</a:t>
            </a:r>
          </a:p>
        </p:txBody>
      </p:sp>
      <p:sp>
        <p:nvSpPr>
          <p:cNvPr id="27" name="Bullet 2 square 2">
            <a:extLst>
              <a:ext uri="{FF2B5EF4-FFF2-40B4-BE49-F238E27FC236}">
                <a16:creationId xmlns:a16="http://schemas.microsoft.com/office/drawing/2014/main" id="{9AD1182A-EE1F-46DE-9850-F3E85CB97214}"/>
              </a:ext>
            </a:extLst>
          </p:cNvPr>
          <p:cNvSpPr>
            <a:spLocks/>
          </p:cNvSpPr>
          <p:nvPr userDrawn="1"/>
        </p:nvSpPr>
        <p:spPr>
          <a:xfrm rot="5400000">
            <a:off x="5798897" y="2863403"/>
            <a:ext cx="1260000" cy="1023750"/>
          </a:xfrm>
          <a:prstGeom prst="rect">
            <a:avLst/>
          </a:prstGeom>
          <a:solidFill>
            <a:schemeClr val="accent1">
              <a:lumMod val="7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34" name="Bullet 2 square 1">
            <a:extLst>
              <a:ext uri="{FF2B5EF4-FFF2-40B4-BE49-F238E27FC236}">
                <a16:creationId xmlns:a16="http://schemas.microsoft.com/office/drawing/2014/main" id="{2FE8BA10-2E36-461B-9E9B-A2310AAAE1EB}"/>
              </a:ext>
            </a:extLst>
          </p:cNvPr>
          <p:cNvSpPr>
            <a:spLocks/>
          </p:cNvSpPr>
          <p:nvPr userDrawn="1"/>
        </p:nvSpPr>
        <p:spPr>
          <a:xfrm rot="5400000">
            <a:off x="5922722" y="3015803"/>
            <a:ext cx="1260000" cy="1023750"/>
          </a:xfrm>
          <a:prstGeom prst="rect">
            <a:avLst/>
          </a:prstGeom>
          <a:solidFill>
            <a:schemeClr val="bg1"/>
          </a:solidFill>
          <a:ln>
            <a:solidFill>
              <a:schemeClr val="bg1"/>
            </a:solidFill>
          </a:ln>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36" name="Bullet 2 image">
            <a:extLst>
              <a:ext uri="{FF2B5EF4-FFF2-40B4-BE49-F238E27FC236}">
                <a16:creationId xmlns:a16="http://schemas.microsoft.com/office/drawing/2014/main" id="{CC5A3C5E-9295-4CF0-8B5D-814570C89BA9}"/>
              </a:ext>
            </a:extLst>
          </p:cNvPr>
          <p:cNvSpPr>
            <a:spLocks noGrp="1"/>
          </p:cNvSpPr>
          <p:nvPr>
            <p:ph type="pic" sz="quarter" idx="49" hasCustomPrompt="1"/>
          </p:nvPr>
        </p:nvSpPr>
        <p:spPr>
          <a:xfrm>
            <a:off x="6128597" y="3000623"/>
            <a:ext cx="848250" cy="1044000"/>
          </a:xfrm>
        </p:spPr>
        <p:txBody>
          <a:bodyPr/>
          <a:lstStyle>
            <a:lvl1pPr marL="0" marR="0" indent="0" algn="ctr"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sz="975"/>
            </a:lvl1pPr>
          </a:lstStyle>
          <a:p>
            <a:pPr marL="0" marR="0" lvl="0" indent="0" algn="l"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a:pPr>
            <a:r>
              <a:rPr lang="en-AU" dirty="0"/>
              <a:t>Insert picture or icon here</a:t>
            </a:r>
          </a:p>
        </p:txBody>
      </p:sp>
      <p:sp>
        <p:nvSpPr>
          <p:cNvPr id="61" name="Text Placeholder 1">
            <a:extLst>
              <a:ext uri="{FF2B5EF4-FFF2-40B4-BE49-F238E27FC236}">
                <a16:creationId xmlns:a16="http://schemas.microsoft.com/office/drawing/2014/main" id="{68C5DAC2-06DA-426D-AFB8-666BBDEAB30E}"/>
              </a:ext>
            </a:extLst>
          </p:cNvPr>
          <p:cNvSpPr>
            <a:spLocks noGrp="1"/>
          </p:cNvSpPr>
          <p:nvPr>
            <p:ph type="body" sz="quarter" idx="18" hasCustomPrompt="1"/>
          </p:nvPr>
        </p:nvSpPr>
        <p:spPr>
          <a:xfrm>
            <a:off x="6894258" y="1857252"/>
            <a:ext cx="2106000" cy="756000"/>
          </a:xfrm>
        </p:spPr>
        <p:txBody>
          <a:bodyPr>
            <a:normAutofit/>
          </a:bodyPr>
          <a:lstStyle>
            <a:lvl1pPr marL="0" indent="0" algn="l">
              <a:buFont typeface="Wingdings" panose="05000000000000000000" pitchFamily="2" charset="2"/>
              <a:buNone/>
              <a:defRPr sz="1300">
                <a:solidFill>
                  <a:schemeClr val="tx1">
                    <a:lumMod val="75000"/>
                    <a:lumOff val="25000"/>
                  </a:schemeClr>
                </a:solidFill>
              </a:defRPr>
            </a:lvl1pPr>
          </a:lstStyle>
          <a:p>
            <a:pPr lvl="0"/>
            <a:r>
              <a:rPr lang="en-AU" noProof="0"/>
              <a:t>Description</a:t>
            </a:r>
          </a:p>
        </p:txBody>
      </p:sp>
      <p:sp>
        <p:nvSpPr>
          <p:cNvPr id="62" name="Bullet 1">
            <a:extLst>
              <a:ext uri="{FF2B5EF4-FFF2-40B4-BE49-F238E27FC236}">
                <a16:creationId xmlns:a16="http://schemas.microsoft.com/office/drawing/2014/main" id="{0EAAC1C0-1B4F-4D56-B393-266269FD37D7}"/>
              </a:ext>
            </a:extLst>
          </p:cNvPr>
          <p:cNvSpPr>
            <a:spLocks noGrp="1"/>
          </p:cNvSpPr>
          <p:nvPr>
            <p:ph type="body" sz="quarter" idx="17" hasCustomPrompt="1"/>
          </p:nvPr>
        </p:nvSpPr>
        <p:spPr>
          <a:xfrm>
            <a:off x="6894257" y="1474769"/>
            <a:ext cx="2106000" cy="324000"/>
          </a:xfrm>
        </p:spPr>
        <p:txBody>
          <a:bodyPr>
            <a:normAutofit/>
          </a:bodyPr>
          <a:lstStyle>
            <a:lvl1pPr marL="0" indent="0" algn="l">
              <a:buFont typeface="Arial" panose="020B0604020202020204" pitchFamily="34" charset="0"/>
              <a:buNone/>
              <a:defRPr sz="1950">
                <a:solidFill>
                  <a:schemeClr val="accent1"/>
                </a:solidFill>
                <a:latin typeface="Montserrat Medium" panose="00000600000000000000" pitchFamily="50" charset="0"/>
              </a:defRPr>
            </a:lvl1pPr>
          </a:lstStyle>
          <a:p>
            <a:pPr lvl="0"/>
            <a:r>
              <a:rPr lang="en-AU" noProof="0"/>
              <a:t>Bullet 1</a:t>
            </a:r>
          </a:p>
        </p:txBody>
      </p:sp>
      <p:sp>
        <p:nvSpPr>
          <p:cNvPr id="4" name="Bullet 1 square 2">
            <a:extLst>
              <a:ext uri="{FF2B5EF4-FFF2-40B4-BE49-F238E27FC236}">
                <a16:creationId xmlns:a16="http://schemas.microsoft.com/office/drawing/2014/main" id="{937397F4-476E-430E-9387-46A6F6273EEF}"/>
              </a:ext>
            </a:extLst>
          </p:cNvPr>
          <p:cNvSpPr>
            <a:spLocks/>
          </p:cNvSpPr>
          <p:nvPr userDrawn="1"/>
        </p:nvSpPr>
        <p:spPr>
          <a:xfrm rot="5400000">
            <a:off x="5112861" y="1326575"/>
            <a:ext cx="1260000" cy="1023750"/>
          </a:xfrm>
          <a:prstGeom prst="rect">
            <a:avLst/>
          </a:prstGeom>
          <a:solidFill>
            <a:schemeClr val="accent1">
              <a:lumMod val="50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30" name="Bullet 1 square 1">
            <a:extLst>
              <a:ext uri="{FF2B5EF4-FFF2-40B4-BE49-F238E27FC236}">
                <a16:creationId xmlns:a16="http://schemas.microsoft.com/office/drawing/2014/main" id="{2FD0FFC8-70C0-47E6-8E02-5F488D96ED65}"/>
              </a:ext>
            </a:extLst>
          </p:cNvPr>
          <p:cNvSpPr>
            <a:spLocks/>
          </p:cNvSpPr>
          <p:nvPr userDrawn="1"/>
        </p:nvSpPr>
        <p:spPr>
          <a:xfrm rot="5400000">
            <a:off x="5236685" y="1478975"/>
            <a:ext cx="1260000" cy="1023750"/>
          </a:xfrm>
          <a:prstGeom prst="rect">
            <a:avLst/>
          </a:prstGeom>
          <a:solidFill>
            <a:schemeClr val="bg1"/>
          </a:solidFill>
          <a:ln>
            <a:solidFill>
              <a:schemeClr val="bg1"/>
            </a:solidFill>
          </a:ln>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6" name="Bullet 1 image">
            <a:extLst>
              <a:ext uri="{FF2B5EF4-FFF2-40B4-BE49-F238E27FC236}">
                <a16:creationId xmlns:a16="http://schemas.microsoft.com/office/drawing/2014/main" id="{F5532D5B-6094-4EFC-8A64-23686729A453}"/>
              </a:ext>
            </a:extLst>
          </p:cNvPr>
          <p:cNvSpPr>
            <a:spLocks noGrp="1"/>
          </p:cNvSpPr>
          <p:nvPr>
            <p:ph type="pic" sz="quarter" idx="48" hasCustomPrompt="1"/>
          </p:nvPr>
        </p:nvSpPr>
        <p:spPr>
          <a:xfrm>
            <a:off x="5448300" y="1474787"/>
            <a:ext cx="848250" cy="1044000"/>
          </a:xfrm>
        </p:spPr>
        <p:txBody>
          <a:bodyPr/>
          <a:lstStyle>
            <a:lvl1pPr marL="0" marR="0" indent="0" algn="ctr"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sz="975"/>
            </a:lvl1pPr>
          </a:lstStyle>
          <a:p>
            <a:pPr marL="0" marR="0" lvl="0" indent="0" algn="l" defTabSz="742950" rtl="0" eaLnBrk="1" fontAlgn="auto" latinLnBrk="0" hangingPunct="1">
              <a:lnSpc>
                <a:spcPct val="110000"/>
              </a:lnSpc>
              <a:spcBef>
                <a:spcPts val="488"/>
              </a:spcBef>
              <a:spcAft>
                <a:spcPts val="488"/>
              </a:spcAft>
              <a:buClr>
                <a:schemeClr val="accent3"/>
              </a:buClr>
              <a:buSzTx/>
              <a:buFont typeface="Calibri" panose="020F0502020204030204" pitchFamily="34" charset="0"/>
              <a:buNone/>
              <a:tabLst/>
              <a:defRPr/>
            </a:pPr>
            <a:r>
              <a:rPr lang="en-AU" dirty="0"/>
              <a:t>Insert picture or icon here</a:t>
            </a:r>
          </a:p>
        </p:txBody>
      </p:sp>
      <p:sp>
        <p:nvSpPr>
          <p:cNvPr id="2" name="Title">
            <a:extLst>
              <a:ext uri="{FF2B5EF4-FFF2-40B4-BE49-F238E27FC236}">
                <a16:creationId xmlns:a16="http://schemas.microsoft.com/office/drawing/2014/main" id="{089E229B-166C-440F-8444-D5FBB89CE195}"/>
              </a:ext>
            </a:extLst>
          </p:cNvPr>
          <p:cNvSpPr>
            <a:spLocks noGrp="1"/>
          </p:cNvSpPr>
          <p:nvPr>
            <p:ph type="title" hasCustomPrompt="1"/>
          </p:nvPr>
        </p:nvSpPr>
        <p:spPr>
          <a:xfrm>
            <a:off x="351000" y="432000"/>
            <a:ext cx="9213750" cy="432000"/>
          </a:xfrm>
          <a:prstGeom prst="rect">
            <a:avLst/>
          </a:prstGeom>
        </p:spPr>
        <p:txBody>
          <a:bodyPr/>
          <a:lstStyle>
            <a:lvl1pPr>
              <a:defRPr/>
            </a:lvl1pPr>
          </a:lstStyle>
          <a:p>
            <a:r>
              <a:rPr lang="en-US"/>
              <a:t>Title, 6 square bullets with images</a:t>
            </a:r>
            <a:endParaRPr lang="en-AU"/>
          </a:p>
        </p:txBody>
      </p:sp>
    </p:spTree>
    <p:extLst>
      <p:ext uri="{BB962C8B-B14F-4D97-AF65-F5344CB8AC3E}">
        <p14:creationId xmlns:p14="http://schemas.microsoft.com/office/powerpoint/2010/main" val="29214375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Laptop display">
    <p:spTree>
      <p:nvGrpSpPr>
        <p:cNvPr id="1" name=""/>
        <p:cNvGrpSpPr/>
        <p:nvPr/>
      </p:nvGrpSpPr>
      <p:grpSpPr>
        <a:xfrm>
          <a:off x="0" y="0"/>
          <a:ext cx="0" cy="0"/>
          <a:chOff x="0" y="0"/>
          <a:chExt cx="0" cy="0"/>
        </a:xfrm>
      </p:grpSpPr>
      <p:sp>
        <p:nvSpPr>
          <p:cNvPr id="10" name="Slide Number Placeholder">
            <a:extLst>
              <a:ext uri="{FF2B5EF4-FFF2-40B4-BE49-F238E27FC236}">
                <a16:creationId xmlns:a16="http://schemas.microsoft.com/office/drawing/2014/main" id="{5DD40160-1B71-47C0-ABCA-03CCD4226409}"/>
              </a:ext>
            </a:extLst>
          </p:cNvPr>
          <p:cNvSpPr>
            <a:spLocks noGrp="1"/>
          </p:cNvSpPr>
          <p:nvPr>
            <p:ph type="sldNum" sz="quarter" idx="16"/>
          </p:nvPr>
        </p:nvSpPr>
        <p:spPr/>
        <p:txBody>
          <a:bodyPr/>
          <a:lstStyle/>
          <a:p>
            <a:fld id="{A90943C4-0022-4CA6-8B1F-41694FBEBEC6}" type="slidenum">
              <a:rPr lang="en-AU" smtClean="0"/>
              <a:t>‹#›</a:t>
            </a:fld>
            <a:endParaRPr lang="en-AU" dirty="0"/>
          </a:p>
        </p:txBody>
      </p:sp>
      <p:sp>
        <p:nvSpPr>
          <p:cNvPr id="8" name="Picture Placeholder">
            <a:extLst>
              <a:ext uri="{FF2B5EF4-FFF2-40B4-BE49-F238E27FC236}">
                <a16:creationId xmlns:a16="http://schemas.microsoft.com/office/drawing/2014/main" id="{D7C80831-068A-4F76-B718-3D893A2E5B24}"/>
              </a:ext>
            </a:extLst>
          </p:cNvPr>
          <p:cNvSpPr>
            <a:spLocks noGrp="1"/>
          </p:cNvSpPr>
          <p:nvPr>
            <p:ph type="pic" sz="quarter" idx="13" hasCustomPrompt="1"/>
          </p:nvPr>
        </p:nvSpPr>
        <p:spPr>
          <a:xfrm>
            <a:off x="4239071" y="1412717"/>
            <a:ext cx="5666928"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894"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16694" lvl="0" indent="-216694" algn="ctr"/>
            <a:r>
              <a:rPr lang="en-AU" noProof="0" dirty="0"/>
              <a:t>Insert or Drag and Drop your Screen Design here</a:t>
            </a:r>
          </a:p>
        </p:txBody>
      </p:sp>
      <p:pic>
        <p:nvPicPr>
          <p:cNvPr id="7" name="Laptop picture" descr="Picture of a laptop">
            <a:extLst>
              <a:ext uri="{FF2B5EF4-FFF2-40B4-BE49-F238E27FC236}">
                <a16:creationId xmlns:a16="http://schemas.microsoft.com/office/drawing/2014/main" id="{A4BB9D81-6871-4A9D-BF45-2D079E80309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33"/>
          <a:stretch/>
        </p:blipFill>
        <p:spPr>
          <a:xfrm>
            <a:off x="507840" y="969410"/>
            <a:ext cx="9398161" cy="5645385"/>
          </a:xfrm>
          <a:prstGeom prst="rect">
            <a:avLst/>
          </a:prstGeom>
        </p:spPr>
      </p:pic>
      <p:sp>
        <p:nvSpPr>
          <p:cNvPr id="3" name="Content Placeholder">
            <a:extLst>
              <a:ext uri="{FF2B5EF4-FFF2-40B4-BE49-F238E27FC236}">
                <a16:creationId xmlns:a16="http://schemas.microsoft.com/office/drawing/2014/main" id="{B1948E38-8FB0-4E51-A01C-C88794372E50}"/>
              </a:ext>
            </a:extLst>
          </p:cNvPr>
          <p:cNvSpPr>
            <a:spLocks noGrp="1"/>
          </p:cNvSpPr>
          <p:nvPr>
            <p:ph idx="1"/>
          </p:nvPr>
        </p:nvSpPr>
        <p:spPr>
          <a:xfrm>
            <a:off x="344801" y="2104103"/>
            <a:ext cx="3232665" cy="404105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Sub heading">
            <a:extLst>
              <a:ext uri="{FF2B5EF4-FFF2-40B4-BE49-F238E27FC236}">
                <a16:creationId xmlns:a16="http://schemas.microsoft.com/office/drawing/2014/main" id="{86E450DC-177B-4710-8122-B192B58AB345}"/>
              </a:ext>
            </a:extLst>
          </p:cNvPr>
          <p:cNvSpPr>
            <a:spLocks noGrp="1"/>
          </p:cNvSpPr>
          <p:nvPr>
            <p:ph type="body" sz="quarter" idx="14" hasCustomPrompt="1"/>
          </p:nvPr>
        </p:nvSpPr>
        <p:spPr>
          <a:xfrm>
            <a:off x="341595" y="1275667"/>
            <a:ext cx="3233638" cy="642375"/>
          </a:xfrm>
        </p:spPr>
        <p:txBody>
          <a:bodyPr anchor="ctr"/>
          <a:lstStyle>
            <a:lvl1pPr marL="0" indent="0">
              <a:buNone/>
              <a:defRPr sz="1950">
                <a:solidFill>
                  <a:schemeClr val="accent3">
                    <a:lumMod val="75000"/>
                  </a:schemeClr>
                </a:solidFill>
                <a:latin typeface="Montserrat Medium" panose="00000600000000000000" pitchFamily="50" charset="0"/>
              </a:defRPr>
            </a:lvl1pPr>
            <a:lvl2pPr marL="216694" indent="0">
              <a:buNone/>
              <a:defRPr>
                <a:latin typeface="+mj-lt"/>
              </a:defRPr>
            </a:lvl2pPr>
            <a:lvl3pPr marL="441127" indent="0">
              <a:buNone/>
              <a:defRPr>
                <a:latin typeface="+mj-lt"/>
              </a:defRPr>
            </a:lvl3pPr>
            <a:lvl4pPr marL="657820" indent="0">
              <a:buNone/>
              <a:defRPr>
                <a:latin typeface="+mj-lt"/>
              </a:defRPr>
            </a:lvl4pPr>
            <a:lvl5pPr marL="874514" indent="0">
              <a:buNone/>
              <a:defRPr>
                <a:latin typeface="+mj-lt"/>
              </a:defRPr>
            </a:lvl5pPr>
          </a:lstStyle>
          <a:p>
            <a:pPr lvl="0"/>
            <a:r>
              <a:rPr lang="en-AU" noProof="0"/>
              <a:t>Emphasised Text</a:t>
            </a:r>
          </a:p>
        </p:txBody>
      </p:sp>
      <p:sp>
        <p:nvSpPr>
          <p:cNvPr id="9" name="Title">
            <a:extLst>
              <a:ext uri="{FF2B5EF4-FFF2-40B4-BE49-F238E27FC236}">
                <a16:creationId xmlns:a16="http://schemas.microsoft.com/office/drawing/2014/main" id="{5CA0D6D2-4DA0-4AEE-95C1-E8BDD0515364}"/>
              </a:ext>
            </a:extLst>
          </p:cNvPr>
          <p:cNvSpPr>
            <a:spLocks noGrp="1"/>
          </p:cNvSpPr>
          <p:nvPr>
            <p:ph type="title" hasCustomPrompt="1"/>
          </p:nvPr>
        </p:nvSpPr>
        <p:spPr>
          <a:xfrm>
            <a:off x="351000" y="432000"/>
            <a:ext cx="9237638" cy="432000"/>
          </a:xfrm>
          <a:prstGeom prst="rect">
            <a:avLst/>
          </a:prstGeom>
        </p:spPr>
        <p:txBody>
          <a:bodyPr anchor="t"/>
          <a:lstStyle>
            <a:lvl1pPr>
              <a:defRPr>
                <a:solidFill>
                  <a:schemeClr val="accent1"/>
                </a:solidFill>
              </a:defRPr>
            </a:lvl1pPr>
          </a:lstStyle>
          <a:p>
            <a:r>
              <a:rPr lang="en-AU" noProof="0"/>
              <a:t>Click to edit title</a:t>
            </a:r>
          </a:p>
        </p:txBody>
      </p:sp>
    </p:spTree>
    <p:extLst>
      <p:ext uri="{BB962C8B-B14F-4D97-AF65-F5344CB8AC3E}">
        <p14:creationId xmlns:p14="http://schemas.microsoft.com/office/powerpoint/2010/main" val="20199613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Tablet display">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9A5F0423-B6EE-42FD-9306-5E965142C6CE}"/>
              </a:ext>
            </a:extLst>
          </p:cNvPr>
          <p:cNvSpPr>
            <a:spLocks noGrp="1"/>
          </p:cNvSpPr>
          <p:nvPr>
            <p:ph type="sldNum" sz="quarter" idx="11"/>
          </p:nvPr>
        </p:nvSpPr>
        <p:spPr/>
        <p:txBody>
          <a:bodyPr/>
          <a:lstStyle/>
          <a:p>
            <a:fld id="{A90943C4-0022-4CA6-8B1F-41694FBEBEC6}" type="slidenum">
              <a:rPr lang="en-AU" smtClean="0"/>
              <a:t>‹#›</a:t>
            </a:fld>
            <a:endParaRPr lang="en-AU" dirty="0"/>
          </a:p>
        </p:txBody>
      </p:sp>
      <p:sp>
        <p:nvSpPr>
          <p:cNvPr id="8" name="Picture Placeholder">
            <a:extLst>
              <a:ext uri="{FF2B5EF4-FFF2-40B4-BE49-F238E27FC236}">
                <a16:creationId xmlns:a16="http://schemas.microsoft.com/office/drawing/2014/main" id="{D7C80831-068A-4F76-B718-3D893A2E5B24}"/>
              </a:ext>
            </a:extLst>
          </p:cNvPr>
          <p:cNvSpPr>
            <a:spLocks noGrp="1"/>
          </p:cNvSpPr>
          <p:nvPr>
            <p:ph type="pic" sz="quarter" idx="13" hasCustomPrompt="1"/>
          </p:nvPr>
        </p:nvSpPr>
        <p:spPr>
          <a:xfrm>
            <a:off x="6052250" y="1419945"/>
            <a:ext cx="2633238" cy="4248411"/>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894"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16694" lvl="0" indent="-216694" algn="ctr"/>
            <a:r>
              <a:rPr lang="en-AU" noProof="0" dirty="0"/>
              <a:t>Insert or Drag and Drop your Screen Design here</a:t>
            </a:r>
          </a:p>
        </p:txBody>
      </p:sp>
      <p:grpSp>
        <p:nvGrpSpPr>
          <p:cNvPr id="10" name="Image of tablet" descr="Image of tablet">
            <a:extLst>
              <a:ext uri="{FF2B5EF4-FFF2-40B4-BE49-F238E27FC236}">
                <a16:creationId xmlns:a16="http://schemas.microsoft.com/office/drawing/2014/main" id="{2B42942E-C9E6-4CA7-A787-38A7CF020A45}"/>
              </a:ext>
            </a:extLst>
          </p:cNvPr>
          <p:cNvGrpSpPr/>
          <p:nvPr/>
        </p:nvGrpSpPr>
        <p:grpSpPr>
          <a:xfrm>
            <a:off x="5700927" y="824708"/>
            <a:ext cx="3343275" cy="5353487"/>
            <a:chOff x="14427200" y="12090400"/>
            <a:chExt cx="15590475" cy="20283713"/>
          </a:xfrm>
        </p:grpSpPr>
        <p:sp>
          <p:nvSpPr>
            <p:cNvPr id="11" name="Shape 6">
              <a:extLst>
                <a:ext uri="{FF2B5EF4-FFF2-40B4-BE49-F238E27FC236}">
                  <a16:creationId xmlns:a16="http://schemas.microsoft.com/office/drawing/2014/main" id="{226D2897-9991-4730-B3ED-1FC49E9827CC}"/>
                </a:ext>
              </a:extLst>
            </p:cNvPr>
            <p:cNvSpPr/>
            <p:nvPr/>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chemeClr val="tx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lang="en-AU" sz="2438" noProof="0" dirty="0"/>
            </a:p>
          </p:txBody>
        </p:sp>
        <p:sp>
          <p:nvSpPr>
            <p:cNvPr id="12" name="Shape 7">
              <a:extLst>
                <a:ext uri="{FF2B5EF4-FFF2-40B4-BE49-F238E27FC236}">
                  <a16:creationId xmlns:a16="http://schemas.microsoft.com/office/drawing/2014/main" id="{B26AA3EA-0005-4CBF-870E-B03D29A983F2}"/>
                </a:ext>
              </a:extLst>
            </p:cNvPr>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lang="en-AU" sz="2438" noProof="0" dirty="0"/>
            </a:p>
          </p:txBody>
        </p:sp>
        <p:sp>
          <p:nvSpPr>
            <p:cNvPr id="13" name="Shape 8">
              <a:extLst>
                <a:ext uri="{FF2B5EF4-FFF2-40B4-BE49-F238E27FC236}">
                  <a16:creationId xmlns:a16="http://schemas.microsoft.com/office/drawing/2014/main" id="{6D935361-7DCA-42F9-8818-B7A8829F66EA}"/>
                </a:ext>
              </a:extLst>
            </p:cNvPr>
            <p:cNvSpPr/>
            <p:nvPr/>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lang="en-AU" sz="2438" noProof="0" dirty="0"/>
            </a:p>
          </p:txBody>
        </p:sp>
        <p:sp>
          <p:nvSpPr>
            <p:cNvPr id="14" name="Shape 9">
              <a:extLst>
                <a:ext uri="{FF2B5EF4-FFF2-40B4-BE49-F238E27FC236}">
                  <a16:creationId xmlns:a16="http://schemas.microsoft.com/office/drawing/2014/main" id="{E839BF3A-6BBA-4B56-9AB7-6F765C744E19}"/>
                </a:ext>
              </a:extLst>
            </p:cNvPr>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lang="en-AU" sz="2438" noProof="0" dirty="0"/>
            </a:p>
          </p:txBody>
        </p:sp>
        <p:sp>
          <p:nvSpPr>
            <p:cNvPr id="15" name="Shape 10">
              <a:extLst>
                <a:ext uri="{FF2B5EF4-FFF2-40B4-BE49-F238E27FC236}">
                  <a16:creationId xmlns:a16="http://schemas.microsoft.com/office/drawing/2014/main" id="{7AEBBF36-AC73-4CB9-BD0C-474124DCB266}"/>
                </a:ext>
              </a:extLst>
            </p:cNvPr>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lang="en-AU" sz="2438" noProof="0" dirty="0"/>
            </a:p>
          </p:txBody>
        </p:sp>
        <p:sp>
          <p:nvSpPr>
            <p:cNvPr id="16" name="Shape 11">
              <a:extLst>
                <a:ext uri="{FF2B5EF4-FFF2-40B4-BE49-F238E27FC236}">
                  <a16:creationId xmlns:a16="http://schemas.microsoft.com/office/drawing/2014/main" id="{C8110E29-0377-4711-9684-7C170F5B4A6A}"/>
                </a:ext>
              </a:extLst>
            </p:cNvPr>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lang="en-AU" sz="2438" noProof="0" dirty="0"/>
            </a:p>
          </p:txBody>
        </p:sp>
        <p:sp>
          <p:nvSpPr>
            <p:cNvPr id="17" name="Freeform 30">
              <a:extLst>
                <a:ext uri="{FF2B5EF4-FFF2-40B4-BE49-F238E27FC236}">
                  <a16:creationId xmlns:a16="http://schemas.microsoft.com/office/drawing/2014/main" id="{08ED60F8-8B17-4D09-BBC4-2D67E4C534F6}"/>
                </a:ext>
              </a:extLst>
            </p:cNvPr>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lang="en-AU" sz="2438" noProof="0" dirty="0"/>
            </a:p>
          </p:txBody>
        </p:sp>
        <p:sp>
          <p:nvSpPr>
            <p:cNvPr id="18" name="Shape 29">
              <a:extLst>
                <a:ext uri="{FF2B5EF4-FFF2-40B4-BE49-F238E27FC236}">
                  <a16:creationId xmlns:a16="http://schemas.microsoft.com/office/drawing/2014/main" id="{703677FB-7F85-4B95-8436-1991554E652E}"/>
                </a:ext>
              </a:extLst>
            </p:cNvPr>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lang="en-AU" sz="2438" noProof="0" dirty="0"/>
            </a:p>
          </p:txBody>
        </p:sp>
        <p:sp>
          <p:nvSpPr>
            <p:cNvPr id="19" name="Shape 30">
              <a:extLst>
                <a:ext uri="{FF2B5EF4-FFF2-40B4-BE49-F238E27FC236}">
                  <a16:creationId xmlns:a16="http://schemas.microsoft.com/office/drawing/2014/main" id="{1D7862E1-E15E-4894-A620-21627A7BC3AB}"/>
                </a:ext>
              </a:extLst>
            </p:cNvPr>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lang="en-AU" sz="2438" noProof="0" dirty="0"/>
            </a:p>
          </p:txBody>
        </p:sp>
        <p:sp>
          <p:nvSpPr>
            <p:cNvPr id="20" name="Shape 31">
              <a:extLst>
                <a:ext uri="{FF2B5EF4-FFF2-40B4-BE49-F238E27FC236}">
                  <a16:creationId xmlns:a16="http://schemas.microsoft.com/office/drawing/2014/main" id="{182D3E7B-9D01-44C9-AD0F-66B09DA04B18}"/>
                </a:ext>
              </a:extLst>
            </p:cNvPr>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lang="en-AU" sz="2438" noProof="0" dirty="0"/>
            </a:p>
          </p:txBody>
        </p:sp>
        <p:sp>
          <p:nvSpPr>
            <p:cNvPr id="21" name="Shape 32">
              <a:extLst>
                <a:ext uri="{FF2B5EF4-FFF2-40B4-BE49-F238E27FC236}">
                  <a16:creationId xmlns:a16="http://schemas.microsoft.com/office/drawing/2014/main" id="{102CBB69-4BA1-4332-978A-A3265EEFE321}"/>
                </a:ext>
              </a:extLst>
            </p:cNvPr>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lang="en-AU" sz="2438" noProof="0" dirty="0"/>
            </a:p>
          </p:txBody>
        </p:sp>
        <p:sp>
          <p:nvSpPr>
            <p:cNvPr id="22" name="Shape 33">
              <a:extLst>
                <a:ext uri="{FF2B5EF4-FFF2-40B4-BE49-F238E27FC236}">
                  <a16:creationId xmlns:a16="http://schemas.microsoft.com/office/drawing/2014/main" id="{00958254-3F3C-44EA-A1F7-C72B6B9F4759}"/>
                </a:ext>
              </a:extLst>
            </p:cNvPr>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lang="en-AU" sz="2438" noProof="0" dirty="0"/>
            </a:p>
          </p:txBody>
        </p:sp>
      </p:grpSp>
      <p:sp>
        <p:nvSpPr>
          <p:cNvPr id="23" name="Content Placeholder">
            <a:extLst>
              <a:ext uri="{FF2B5EF4-FFF2-40B4-BE49-F238E27FC236}">
                <a16:creationId xmlns:a16="http://schemas.microsoft.com/office/drawing/2014/main" id="{B19565BA-B411-4314-B405-439A4C213327}"/>
              </a:ext>
            </a:extLst>
          </p:cNvPr>
          <p:cNvSpPr>
            <a:spLocks noGrp="1"/>
          </p:cNvSpPr>
          <p:nvPr>
            <p:ph idx="1"/>
          </p:nvPr>
        </p:nvSpPr>
        <p:spPr>
          <a:xfrm>
            <a:off x="344801" y="2104103"/>
            <a:ext cx="4309111" cy="404105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Sub heading">
            <a:extLst>
              <a:ext uri="{FF2B5EF4-FFF2-40B4-BE49-F238E27FC236}">
                <a16:creationId xmlns:a16="http://schemas.microsoft.com/office/drawing/2014/main" id="{86E450DC-177B-4710-8122-B192B58AB345}"/>
              </a:ext>
            </a:extLst>
          </p:cNvPr>
          <p:cNvSpPr>
            <a:spLocks noGrp="1"/>
          </p:cNvSpPr>
          <p:nvPr>
            <p:ph type="body" sz="quarter" idx="14" hasCustomPrompt="1"/>
          </p:nvPr>
        </p:nvSpPr>
        <p:spPr>
          <a:xfrm>
            <a:off x="341595" y="1275667"/>
            <a:ext cx="4312316" cy="642375"/>
          </a:xfrm>
        </p:spPr>
        <p:txBody>
          <a:bodyPr anchor="ctr"/>
          <a:lstStyle>
            <a:lvl1pPr marL="0" indent="0">
              <a:buNone/>
              <a:defRPr sz="1950">
                <a:solidFill>
                  <a:schemeClr val="accent3">
                    <a:lumMod val="75000"/>
                  </a:schemeClr>
                </a:solidFill>
                <a:latin typeface="Montserrat Medium" panose="00000600000000000000" pitchFamily="50" charset="0"/>
              </a:defRPr>
            </a:lvl1pPr>
            <a:lvl2pPr marL="216694" indent="0">
              <a:buNone/>
              <a:defRPr>
                <a:latin typeface="+mj-lt"/>
              </a:defRPr>
            </a:lvl2pPr>
            <a:lvl3pPr marL="441127" indent="0">
              <a:buNone/>
              <a:defRPr>
                <a:latin typeface="+mj-lt"/>
              </a:defRPr>
            </a:lvl3pPr>
            <a:lvl4pPr marL="657820" indent="0">
              <a:buNone/>
              <a:defRPr>
                <a:latin typeface="+mj-lt"/>
              </a:defRPr>
            </a:lvl4pPr>
            <a:lvl5pPr marL="874514" indent="0">
              <a:buNone/>
              <a:defRPr>
                <a:latin typeface="+mj-lt"/>
              </a:defRPr>
            </a:lvl5pPr>
          </a:lstStyle>
          <a:p>
            <a:pPr lvl="0"/>
            <a:r>
              <a:rPr lang="en-AU" noProof="0"/>
              <a:t>Emphasised Text</a:t>
            </a:r>
          </a:p>
        </p:txBody>
      </p:sp>
      <p:sp>
        <p:nvSpPr>
          <p:cNvPr id="9" name="Title">
            <a:extLst>
              <a:ext uri="{FF2B5EF4-FFF2-40B4-BE49-F238E27FC236}">
                <a16:creationId xmlns:a16="http://schemas.microsoft.com/office/drawing/2014/main" id="{5CA0D6D2-4DA0-4AEE-95C1-E8BDD0515364}"/>
              </a:ext>
            </a:extLst>
          </p:cNvPr>
          <p:cNvSpPr>
            <a:spLocks noGrp="1"/>
          </p:cNvSpPr>
          <p:nvPr>
            <p:ph type="title" hasCustomPrompt="1"/>
          </p:nvPr>
        </p:nvSpPr>
        <p:spPr>
          <a:xfrm>
            <a:off x="351000" y="432000"/>
            <a:ext cx="9208930" cy="432000"/>
          </a:xfrm>
          <a:prstGeom prst="rect">
            <a:avLst/>
          </a:prstGeom>
        </p:spPr>
        <p:txBody>
          <a:bodyPr anchor="t"/>
          <a:lstStyle>
            <a:lvl1pPr>
              <a:defRPr>
                <a:solidFill>
                  <a:schemeClr val="accent1"/>
                </a:solidFill>
              </a:defRPr>
            </a:lvl1pPr>
          </a:lstStyle>
          <a:p>
            <a:r>
              <a:rPr lang="en-AU" noProof="0"/>
              <a:t>Click to edit title</a:t>
            </a:r>
          </a:p>
        </p:txBody>
      </p:sp>
    </p:spTree>
    <p:extLst>
      <p:ext uri="{BB962C8B-B14F-4D97-AF65-F5344CB8AC3E}">
        <p14:creationId xmlns:p14="http://schemas.microsoft.com/office/powerpoint/2010/main" val="969209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1038" y="6356352"/>
            <a:ext cx="2228850" cy="365125"/>
          </a:xfrm>
          <a:prstGeom prst="rect">
            <a:avLst/>
          </a:prstGeom>
        </p:spPr>
        <p:txBody>
          <a:bodyPr/>
          <a:lstStyle/>
          <a:p>
            <a:endParaRPr lang="en-AU" dirty="0"/>
          </a:p>
        </p:txBody>
      </p:sp>
      <p:sp>
        <p:nvSpPr>
          <p:cNvPr id="6" name="Slide Number Placeholder 5"/>
          <p:cNvSpPr>
            <a:spLocks noGrp="1"/>
          </p:cNvSpPr>
          <p:nvPr>
            <p:ph type="sldNum" sz="quarter" idx="12"/>
          </p:nvPr>
        </p:nvSpPr>
        <p:spPr>
          <a:solidFill>
            <a:schemeClr val="tx2"/>
          </a:solidFill>
        </p:spPr>
        <p:txBody>
          <a:bodyPr/>
          <a:lstStyle/>
          <a:p>
            <a:fld id="{EB9AB7F9-1CFC-4687-A283-05394C823D94}" type="slidenum">
              <a:rPr lang="en-AU" smtClean="0"/>
              <a:t>‹#›</a:t>
            </a:fld>
            <a:endParaRPr lang="en-AU" dirty="0"/>
          </a:p>
        </p:txBody>
      </p:sp>
    </p:spTree>
    <p:extLst>
      <p:ext uri="{BB962C8B-B14F-4D97-AF65-F5344CB8AC3E}">
        <p14:creationId xmlns:p14="http://schemas.microsoft.com/office/powerpoint/2010/main" val="1247599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Phone display">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9A5F0423-B6EE-42FD-9306-5E965142C6CE}"/>
              </a:ext>
            </a:extLst>
          </p:cNvPr>
          <p:cNvSpPr>
            <a:spLocks noGrp="1"/>
          </p:cNvSpPr>
          <p:nvPr>
            <p:ph type="sldNum" sz="quarter" idx="11"/>
          </p:nvPr>
        </p:nvSpPr>
        <p:spPr/>
        <p:txBody>
          <a:bodyPr/>
          <a:lstStyle/>
          <a:p>
            <a:fld id="{A90943C4-0022-4CA6-8B1F-41694FBEBEC6}" type="slidenum">
              <a:rPr lang="en-AU" smtClean="0"/>
              <a:t>‹#›</a:t>
            </a:fld>
            <a:endParaRPr lang="en-AU" dirty="0"/>
          </a:p>
        </p:txBody>
      </p:sp>
      <p:pic>
        <p:nvPicPr>
          <p:cNvPr id="23" name="Mobile phone image" descr="Photo of mobile phone">
            <a:extLst>
              <a:ext uri="{FF2B5EF4-FFF2-40B4-BE49-F238E27FC236}">
                <a16:creationId xmlns:a16="http://schemas.microsoft.com/office/drawing/2014/main" id="{C8D3C3B6-4BA2-49C4-8E4A-5223E4944B3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6194" r="34968"/>
          <a:stretch/>
        </p:blipFill>
        <p:spPr>
          <a:xfrm>
            <a:off x="6116814" y="210208"/>
            <a:ext cx="2474080" cy="6348961"/>
          </a:xfrm>
          <a:prstGeom prst="rect">
            <a:avLst/>
          </a:prstGeom>
        </p:spPr>
      </p:pic>
      <p:sp>
        <p:nvSpPr>
          <p:cNvPr id="8" name="Picture Placeholder">
            <a:extLst>
              <a:ext uri="{FF2B5EF4-FFF2-40B4-BE49-F238E27FC236}">
                <a16:creationId xmlns:a16="http://schemas.microsoft.com/office/drawing/2014/main" id="{D7C80831-068A-4F76-B718-3D893A2E5B24}"/>
              </a:ext>
            </a:extLst>
          </p:cNvPr>
          <p:cNvSpPr>
            <a:spLocks noGrp="1"/>
          </p:cNvSpPr>
          <p:nvPr>
            <p:ph type="pic" sz="quarter" idx="13" hasCustomPrompt="1"/>
          </p:nvPr>
        </p:nvSpPr>
        <p:spPr>
          <a:xfrm>
            <a:off x="6342855" y="1017688"/>
            <a:ext cx="1901250" cy="4474808"/>
          </a:xfrm>
          <a:prstGeom prst="roundRect">
            <a:avLst>
              <a:gd name="adj" fmla="val 6620"/>
            </a:avLst>
          </a:prstGeo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894"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16694" lvl="0" indent="-216694" algn="ctr"/>
            <a:r>
              <a:rPr lang="en-AU" noProof="0" dirty="0"/>
              <a:t>Insert or Drag and Drop your Screen Design here</a:t>
            </a:r>
          </a:p>
        </p:txBody>
      </p:sp>
      <p:sp>
        <p:nvSpPr>
          <p:cNvPr id="11" name="Content Placeholder">
            <a:extLst>
              <a:ext uri="{FF2B5EF4-FFF2-40B4-BE49-F238E27FC236}">
                <a16:creationId xmlns:a16="http://schemas.microsoft.com/office/drawing/2014/main" id="{23C8532E-FA4C-4026-9E08-22FA32DB77F8}"/>
              </a:ext>
            </a:extLst>
          </p:cNvPr>
          <p:cNvSpPr>
            <a:spLocks noGrp="1"/>
          </p:cNvSpPr>
          <p:nvPr>
            <p:ph idx="1"/>
          </p:nvPr>
        </p:nvSpPr>
        <p:spPr>
          <a:xfrm>
            <a:off x="344801" y="2104103"/>
            <a:ext cx="4309111" cy="404105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0" name="Sub heading">
            <a:extLst>
              <a:ext uri="{FF2B5EF4-FFF2-40B4-BE49-F238E27FC236}">
                <a16:creationId xmlns:a16="http://schemas.microsoft.com/office/drawing/2014/main" id="{38DD038B-5B52-4C0D-B20B-FE33DE1BA2CA}"/>
              </a:ext>
            </a:extLst>
          </p:cNvPr>
          <p:cNvSpPr>
            <a:spLocks noGrp="1"/>
          </p:cNvSpPr>
          <p:nvPr>
            <p:ph type="body" sz="quarter" idx="14" hasCustomPrompt="1"/>
          </p:nvPr>
        </p:nvSpPr>
        <p:spPr>
          <a:xfrm>
            <a:off x="341595" y="1275667"/>
            <a:ext cx="4312316" cy="642375"/>
          </a:xfrm>
        </p:spPr>
        <p:txBody>
          <a:bodyPr anchor="ctr"/>
          <a:lstStyle>
            <a:lvl1pPr marL="0" indent="0">
              <a:buNone/>
              <a:defRPr sz="1950">
                <a:solidFill>
                  <a:schemeClr val="accent3">
                    <a:lumMod val="75000"/>
                  </a:schemeClr>
                </a:solidFill>
                <a:latin typeface="Montserrat Medium" panose="00000600000000000000" pitchFamily="50" charset="0"/>
              </a:defRPr>
            </a:lvl1pPr>
            <a:lvl2pPr marL="216694" indent="0">
              <a:buNone/>
              <a:defRPr>
                <a:latin typeface="+mj-lt"/>
              </a:defRPr>
            </a:lvl2pPr>
            <a:lvl3pPr marL="441127" indent="0">
              <a:buNone/>
              <a:defRPr>
                <a:latin typeface="+mj-lt"/>
              </a:defRPr>
            </a:lvl3pPr>
            <a:lvl4pPr marL="657820" indent="0">
              <a:buNone/>
              <a:defRPr>
                <a:latin typeface="+mj-lt"/>
              </a:defRPr>
            </a:lvl4pPr>
            <a:lvl5pPr marL="874514" indent="0">
              <a:buNone/>
              <a:defRPr>
                <a:latin typeface="+mj-lt"/>
              </a:defRPr>
            </a:lvl5pPr>
          </a:lstStyle>
          <a:p>
            <a:pPr lvl="0"/>
            <a:r>
              <a:rPr lang="en-AU" noProof="0"/>
              <a:t>Emphasised Text</a:t>
            </a:r>
          </a:p>
        </p:txBody>
      </p:sp>
      <p:sp>
        <p:nvSpPr>
          <p:cNvPr id="2" name="Title">
            <a:extLst>
              <a:ext uri="{FF2B5EF4-FFF2-40B4-BE49-F238E27FC236}">
                <a16:creationId xmlns:a16="http://schemas.microsoft.com/office/drawing/2014/main" id="{6CC00EC5-56DC-4969-85E0-91CB2CD184D6}"/>
              </a:ext>
            </a:extLst>
          </p:cNvPr>
          <p:cNvSpPr>
            <a:spLocks noGrp="1"/>
          </p:cNvSpPr>
          <p:nvPr>
            <p:ph type="title"/>
          </p:nvPr>
        </p:nvSpPr>
        <p:spPr>
          <a:xfrm>
            <a:off x="351000" y="432000"/>
            <a:ext cx="9213750" cy="432000"/>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34800410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TV display">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9A5F0423-B6EE-42FD-9306-5E965142C6CE}"/>
              </a:ext>
            </a:extLst>
          </p:cNvPr>
          <p:cNvSpPr>
            <a:spLocks noGrp="1"/>
          </p:cNvSpPr>
          <p:nvPr>
            <p:ph type="sldNum" sz="quarter" idx="11"/>
          </p:nvPr>
        </p:nvSpPr>
        <p:spPr/>
        <p:txBody>
          <a:bodyPr/>
          <a:lstStyle/>
          <a:p>
            <a:fld id="{A90943C4-0022-4CA6-8B1F-41694FBEBEC6}" type="slidenum">
              <a:rPr lang="en-AU" smtClean="0"/>
              <a:t>‹#›</a:t>
            </a:fld>
            <a:endParaRPr lang="en-AU" dirty="0"/>
          </a:p>
        </p:txBody>
      </p:sp>
      <p:sp>
        <p:nvSpPr>
          <p:cNvPr id="8" name="Picture Placeholder">
            <a:extLst>
              <a:ext uri="{FF2B5EF4-FFF2-40B4-BE49-F238E27FC236}">
                <a16:creationId xmlns:a16="http://schemas.microsoft.com/office/drawing/2014/main" id="{D7C80831-068A-4F76-B718-3D893A2E5B24}"/>
              </a:ext>
            </a:extLst>
          </p:cNvPr>
          <p:cNvSpPr>
            <a:spLocks noGrp="1"/>
          </p:cNvSpPr>
          <p:nvPr>
            <p:ph type="pic" sz="quarter" idx="13" hasCustomPrompt="1"/>
          </p:nvPr>
        </p:nvSpPr>
        <p:spPr>
          <a:xfrm>
            <a:off x="4299625" y="1459148"/>
            <a:ext cx="5485185" cy="3793788"/>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894"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16694" lvl="0" indent="-216694" algn="ctr"/>
            <a:r>
              <a:rPr lang="en-AU" noProof="0" dirty="0"/>
              <a:t>Insert or Drag and Drop your Screen Design here</a:t>
            </a:r>
          </a:p>
        </p:txBody>
      </p:sp>
      <p:sp>
        <p:nvSpPr>
          <p:cNvPr id="12" name="Content Placeholder">
            <a:extLst>
              <a:ext uri="{FF2B5EF4-FFF2-40B4-BE49-F238E27FC236}">
                <a16:creationId xmlns:a16="http://schemas.microsoft.com/office/drawing/2014/main" id="{E00EC4DC-7252-4059-907B-E94F7039018F}"/>
              </a:ext>
            </a:extLst>
          </p:cNvPr>
          <p:cNvSpPr>
            <a:spLocks noGrp="1"/>
          </p:cNvSpPr>
          <p:nvPr>
            <p:ph idx="1"/>
          </p:nvPr>
        </p:nvSpPr>
        <p:spPr>
          <a:xfrm>
            <a:off x="344802" y="2104103"/>
            <a:ext cx="3793351" cy="404105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1" name="Sub heading">
            <a:extLst>
              <a:ext uri="{FF2B5EF4-FFF2-40B4-BE49-F238E27FC236}">
                <a16:creationId xmlns:a16="http://schemas.microsoft.com/office/drawing/2014/main" id="{51845AA3-7F4D-4A02-A419-E44BAEE75974}"/>
              </a:ext>
            </a:extLst>
          </p:cNvPr>
          <p:cNvSpPr>
            <a:spLocks noGrp="1"/>
          </p:cNvSpPr>
          <p:nvPr>
            <p:ph type="body" sz="quarter" idx="14" hasCustomPrompt="1"/>
          </p:nvPr>
        </p:nvSpPr>
        <p:spPr>
          <a:xfrm>
            <a:off x="341596" y="1275667"/>
            <a:ext cx="3796173" cy="642375"/>
          </a:xfrm>
        </p:spPr>
        <p:txBody>
          <a:bodyPr anchor="ctr"/>
          <a:lstStyle>
            <a:lvl1pPr marL="0" indent="0">
              <a:buNone/>
              <a:defRPr sz="1950">
                <a:solidFill>
                  <a:schemeClr val="accent3">
                    <a:lumMod val="75000"/>
                  </a:schemeClr>
                </a:solidFill>
                <a:latin typeface="Montserrat Medium" panose="00000600000000000000" pitchFamily="50" charset="0"/>
              </a:defRPr>
            </a:lvl1pPr>
            <a:lvl2pPr marL="216694" indent="0">
              <a:buNone/>
              <a:defRPr>
                <a:latin typeface="+mj-lt"/>
              </a:defRPr>
            </a:lvl2pPr>
            <a:lvl3pPr marL="441127" indent="0">
              <a:buNone/>
              <a:defRPr>
                <a:latin typeface="+mj-lt"/>
              </a:defRPr>
            </a:lvl3pPr>
            <a:lvl4pPr marL="657820" indent="0">
              <a:buNone/>
              <a:defRPr>
                <a:latin typeface="+mj-lt"/>
              </a:defRPr>
            </a:lvl4pPr>
            <a:lvl5pPr marL="874514" indent="0">
              <a:buNone/>
              <a:defRPr>
                <a:latin typeface="+mj-lt"/>
              </a:defRPr>
            </a:lvl5pPr>
          </a:lstStyle>
          <a:p>
            <a:pPr lvl="0"/>
            <a:r>
              <a:rPr lang="en-AU" noProof="0"/>
              <a:t>Emphasised Text</a:t>
            </a:r>
          </a:p>
        </p:txBody>
      </p:sp>
      <p:sp>
        <p:nvSpPr>
          <p:cNvPr id="2" name="Title">
            <a:extLst>
              <a:ext uri="{FF2B5EF4-FFF2-40B4-BE49-F238E27FC236}">
                <a16:creationId xmlns:a16="http://schemas.microsoft.com/office/drawing/2014/main" id="{CFD04A72-A088-410D-8EFD-D47C74753035}"/>
              </a:ext>
            </a:extLst>
          </p:cNvPr>
          <p:cNvSpPr>
            <a:spLocks noGrp="1"/>
          </p:cNvSpPr>
          <p:nvPr>
            <p:ph type="title" hasCustomPrompt="1"/>
          </p:nvPr>
        </p:nvSpPr>
        <p:spPr>
          <a:xfrm>
            <a:off x="351000" y="432000"/>
            <a:ext cx="9213750" cy="432000"/>
          </a:xfrm>
          <a:prstGeom prst="rect">
            <a:avLst/>
          </a:prstGeom>
        </p:spPr>
        <p:txBody>
          <a:bodyPr/>
          <a:lstStyle>
            <a:lvl1pPr>
              <a:defRPr/>
            </a:lvl1pPr>
          </a:lstStyle>
          <a:p>
            <a:r>
              <a:rPr lang="en-US"/>
              <a:t>TV with static image</a:t>
            </a:r>
            <a:endParaRPr lang="en-AU"/>
          </a:p>
        </p:txBody>
      </p:sp>
      <p:pic>
        <p:nvPicPr>
          <p:cNvPr id="9" name="Picture 8">
            <a:extLst>
              <a:ext uri="{FF2B5EF4-FFF2-40B4-BE49-F238E27FC236}">
                <a16:creationId xmlns:a16="http://schemas.microsoft.com/office/drawing/2014/main" id="{C133439D-B7C4-4BB1-A939-EC3E3436CD8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37772" y="1275666"/>
            <a:ext cx="5804667" cy="4752000"/>
          </a:xfrm>
          <a:custGeom>
            <a:avLst/>
            <a:gdLst>
              <a:gd name="connsiteX0" fmla="*/ 243840 w 8818880"/>
              <a:gd name="connsiteY0" fmla="*/ 233680 h 5865912"/>
              <a:gd name="connsiteX1" fmla="*/ 243840 w 8818880"/>
              <a:gd name="connsiteY1" fmla="*/ 4912360 h 5865912"/>
              <a:gd name="connsiteX2" fmla="*/ 8577840 w 8818880"/>
              <a:gd name="connsiteY2" fmla="*/ 4912360 h 5865912"/>
              <a:gd name="connsiteX3" fmla="*/ 8577840 w 8818880"/>
              <a:gd name="connsiteY3" fmla="*/ 233680 h 5865912"/>
              <a:gd name="connsiteX4" fmla="*/ 0 w 8818880"/>
              <a:gd name="connsiteY4" fmla="*/ 0 h 5865912"/>
              <a:gd name="connsiteX5" fmla="*/ 8818880 w 8818880"/>
              <a:gd name="connsiteY5" fmla="*/ 0 h 5865912"/>
              <a:gd name="connsiteX6" fmla="*/ 8818880 w 8818880"/>
              <a:gd name="connsiteY6" fmla="*/ 5865912 h 5865912"/>
              <a:gd name="connsiteX7" fmla="*/ 0 w 8818880"/>
              <a:gd name="connsiteY7" fmla="*/ 5865912 h 586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8880" h="5865912">
                <a:moveTo>
                  <a:pt x="243840" y="233680"/>
                </a:moveTo>
                <a:lnTo>
                  <a:pt x="243840" y="4912360"/>
                </a:lnTo>
                <a:lnTo>
                  <a:pt x="8577840" y="4912360"/>
                </a:lnTo>
                <a:lnTo>
                  <a:pt x="8577840" y="233680"/>
                </a:lnTo>
                <a:close/>
                <a:moveTo>
                  <a:pt x="0" y="0"/>
                </a:moveTo>
                <a:lnTo>
                  <a:pt x="8818880" y="0"/>
                </a:lnTo>
                <a:lnTo>
                  <a:pt x="8818880" y="5865912"/>
                </a:lnTo>
                <a:lnTo>
                  <a:pt x="0" y="5865912"/>
                </a:lnTo>
                <a:close/>
              </a:path>
            </a:pathLst>
          </a:custGeom>
        </p:spPr>
      </p:pic>
    </p:spTree>
    <p:extLst>
      <p:ext uri="{BB962C8B-B14F-4D97-AF65-F5344CB8AC3E}">
        <p14:creationId xmlns:p14="http://schemas.microsoft.com/office/powerpoint/2010/main" val="24990075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V display">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9A5F0423-B6EE-42FD-9306-5E965142C6CE}"/>
              </a:ext>
            </a:extLst>
          </p:cNvPr>
          <p:cNvSpPr>
            <a:spLocks noGrp="1"/>
          </p:cNvSpPr>
          <p:nvPr>
            <p:ph type="sldNum" sz="quarter" idx="11"/>
          </p:nvPr>
        </p:nvSpPr>
        <p:spPr/>
        <p:txBody>
          <a:bodyPr/>
          <a:lstStyle/>
          <a:p>
            <a:fld id="{A90943C4-0022-4CA6-8B1F-41694FBEBEC6}" type="slidenum">
              <a:rPr lang="en-AU" smtClean="0"/>
              <a:t>‹#›</a:t>
            </a:fld>
            <a:endParaRPr lang="en-AU" dirty="0"/>
          </a:p>
        </p:txBody>
      </p:sp>
      <p:sp>
        <p:nvSpPr>
          <p:cNvPr id="12" name="Content Placeholder">
            <a:extLst>
              <a:ext uri="{FF2B5EF4-FFF2-40B4-BE49-F238E27FC236}">
                <a16:creationId xmlns:a16="http://schemas.microsoft.com/office/drawing/2014/main" id="{E00EC4DC-7252-4059-907B-E94F7039018F}"/>
              </a:ext>
            </a:extLst>
          </p:cNvPr>
          <p:cNvSpPr>
            <a:spLocks noGrp="1"/>
          </p:cNvSpPr>
          <p:nvPr>
            <p:ph idx="1"/>
          </p:nvPr>
        </p:nvSpPr>
        <p:spPr>
          <a:xfrm>
            <a:off x="344802" y="2104103"/>
            <a:ext cx="3793351" cy="404105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1" name="Sub heading">
            <a:extLst>
              <a:ext uri="{FF2B5EF4-FFF2-40B4-BE49-F238E27FC236}">
                <a16:creationId xmlns:a16="http://schemas.microsoft.com/office/drawing/2014/main" id="{51845AA3-7F4D-4A02-A419-E44BAEE75974}"/>
              </a:ext>
            </a:extLst>
          </p:cNvPr>
          <p:cNvSpPr>
            <a:spLocks noGrp="1"/>
          </p:cNvSpPr>
          <p:nvPr>
            <p:ph type="body" sz="quarter" idx="14" hasCustomPrompt="1"/>
          </p:nvPr>
        </p:nvSpPr>
        <p:spPr>
          <a:xfrm>
            <a:off x="341596" y="1275667"/>
            <a:ext cx="3796173" cy="642375"/>
          </a:xfrm>
        </p:spPr>
        <p:txBody>
          <a:bodyPr anchor="ctr"/>
          <a:lstStyle>
            <a:lvl1pPr marL="0" indent="0">
              <a:buNone/>
              <a:defRPr sz="1950">
                <a:solidFill>
                  <a:schemeClr val="accent3">
                    <a:lumMod val="75000"/>
                  </a:schemeClr>
                </a:solidFill>
                <a:latin typeface="Montserrat Medium" panose="00000600000000000000" pitchFamily="50" charset="0"/>
              </a:defRPr>
            </a:lvl1pPr>
            <a:lvl2pPr marL="216694" indent="0">
              <a:buNone/>
              <a:defRPr>
                <a:latin typeface="+mj-lt"/>
              </a:defRPr>
            </a:lvl2pPr>
            <a:lvl3pPr marL="441127" indent="0">
              <a:buNone/>
              <a:defRPr>
                <a:latin typeface="+mj-lt"/>
              </a:defRPr>
            </a:lvl3pPr>
            <a:lvl4pPr marL="657820" indent="0">
              <a:buNone/>
              <a:defRPr>
                <a:latin typeface="+mj-lt"/>
              </a:defRPr>
            </a:lvl4pPr>
            <a:lvl5pPr marL="874514" indent="0">
              <a:buNone/>
              <a:defRPr>
                <a:latin typeface="+mj-lt"/>
              </a:defRPr>
            </a:lvl5pPr>
          </a:lstStyle>
          <a:p>
            <a:pPr lvl="0"/>
            <a:r>
              <a:rPr lang="en-AU" noProof="0"/>
              <a:t>Emphasised Text</a:t>
            </a:r>
          </a:p>
        </p:txBody>
      </p:sp>
      <p:sp>
        <p:nvSpPr>
          <p:cNvPr id="2" name="Title">
            <a:extLst>
              <a:ext uri="{FF2B5EF4-FFF2-40B4-BE49-F238E27FC236}">
                <a16:creationId xmlns:a16="http://schemas.microsoft.com/office/drawing/2014/main" id="{CFD04A72-A088-410D-8EFD-D47C74753035}"/>
              </a:ext>
            </a:extLst>
          </p:cNvPr>
          <p:cNvSpPr>
            <a:spLocks noGrp="1"/>
          </p:cNvSpPr>
          <p:nvPr>
            <p:ph type="title" hasCustomPrompt="1"/>
          </p:nvPr>
        </p:nvSpPr>
        <p:spPr>
          <a:xfrm>
            <a:off x="351000" y="432000"/>
            <a:ext cx="9213750" cy="432000"/>
          </a:xfrm>
          <a:prstGeom prst="rect">
            <a:avLst/>
          </a:prstGeom>
        </p:spPr>
        <p:txBody>
          <a:bodyPr/>
          <a:lstStyle>
            <a:lvl1pPr>
              <a:defRPr/>
            </a:lvl1pPr>
          </a:lstStyle>
          <a:p>
            <a:r>
              <a:rPr lang="en-US"/>
              <a:t>TV with video</a:t>
            </a:r>
            <a:endParaRPr lang="en-AU"/>
          </a:p>
        </p:txBody>
      </p:sp>
      <p:sp>
        <p:nvSpPr>
          <p:cNvPr id="4" name="Media Placeholder 3">
            <a:extLst>
              <a:ext uri="{FF2B5EF4-FFF2-40B4-BE49-F238E27FC236}">
                <a16:creationId xmlns:a16="http://schemas.microsoft.com/office/drawing/2014/main" id="{60E6D621-C437-415F-B4AA-DE35375E822F}"/>
              </a:ext>
            </a:extLst>
          </p:cNvPr>
          <p:cNvSpPr>
            <a:spLocks noGrp="1"/>
          </p:cNvSpPr>
          <p:nvPr>
            <p:ph type="media" sz="quarter" idx="15"/>
          </p:nvPr>
        </p:nvSpPr>
        <p:spPr>
          <a:xfrm>
            <a:off x="4291311" y="1468439"/>
            <a:ext cx="5493444" cy="3794125"/>
          </a:xfrm>
        </p:spPr>
        <p:txBody>
          <a:bodyPr/>
          <a:lstStyle/>
          <a:p>
            <a:endParaRPr lang="en-AU" dirty="0"/>
          </a:p>
        </p:txBody>
      </p:sp>
      <p:grpSp>
        <p:nvGrpSpPr>
          <p:cNvPr id="9" name="Group 8">
            <a:extLst>
              <a:ext uri="{FF2B5EF4-FFF2-40B4-BE49-F238E27FC236}">
                <a16:creationId xmlns:a16="http://schemas.microsoft.com/office/drawing/2014/main" id="{A977F49C-FBDE-461E-A3DA-A5007FF12979}"/>
              </a:ext>
            </a:extLst>
          </p:cNvPr>
          <p:cNvGrpSpPr/>
          <p:nvPr userDrawn="1"/>
        </p:nvGrpSpPr>
        <p:grpSpPr>
          <a:xfrm>
            <a:off x="4137772" y="1275666"/>
            <a:ext cx="5804667" cy="4752000"/>
            <a:chOff x="5092642" y="1275666"/>
            <a:chExt cx="7144206" cy="4752000"/>
          </a:xfrm>
        </p:grpSpPr>
        <p:pic>
          <p:nvPicPr>
            <p:cNvPr id="15" name="Picture 14">
              <a:extLst>
                <a:ext uri="{FF2B5EF4-FFF2-40B4-BE49-F238E27FC236}">
                  <a16:creationId xmlns:a16="http://schemas.microsoft.com/office/drawing/2014/main" id="{F083D161-654A-4A04-B541-18485C33CCF4}"/>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92642" y="1275666"/>
              <a:ext cx="7144206" cy="4752000"/>
            </a:xfrm>
            <a:custGeom>
              <a:avLst/>
              <a:gdLst>
                <a:gd name="connsiteX0" fmla="*/ 243840 w 8818880"/>
                <a:gd name="connsiteY0" fmla="*/ 233680 h 5865912"/>
                <a:gd name="connsiteX1" fmla="*/ 243840 w 8818880"/>
                <a:gd name="connsiteY1" fmla="*/ 4912360 h 5865912"/>
                <a:gd name="connsiteX2" fmla="*/ 8577840 w 8818880"/>
                <a:gd name="connsiteY2" fmla="*/ 4912360 h 5865912"/>
                <a:gd name="connsiteX3" fmla="*/ 8577840 w 8818880"/>
                <a:gd name="connsiteY3" fmla="*/ 233680 h 5865912"/>
                <a:gd name="connsiteX4" fmla="*/ 0 w 8818880"/>
                <a:gd name="connsiteY4" fmla="*/ 0 h 5865912"/>
                <a:gd name="connsiteX5" fmla="*/ 8818880 w 8818880"/>
                <a:gd name="connsiteY5" fmla="*/ 0 h 5865912"/>
                <a:gd name="connsiteX6" fmla="*/ 8818880 w 8818880"/>
                <a:gd name="connsiteY6" fmla="*/ 5865912 h 5865912"/>
                <a:gd name="connsiteX7" fmla="*/ 0 w 8818880"/>
                <a:gd name="connsiteY7" fmla="*/ 5865912 h 586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8880" h="5865912">
                  <a:moveTo>
                    <a:pt x="243840" y="233680"/>
                  </a:moveTo>
                  <a:lnTo>
                    <a:pt x="243840" y="4912360"/>
                  </a:lnTo>
                  <a:lnTo>
                    <a:pt x="8577840" y="4912360"/>
                  </a:lnTo>
                  <a:lnTo>
                    <a:pt x="8577840" y="233680"/>
                  </a:lnTo>
                  <a:close/>
                  <a:moveTo>
                    <a:pt x="0" y="0"/>
                  </a:moveTo>
                  <a:lnTo>
                    <a:pt x="8818880" y="0"/>
                  </a:lnTo>
                  <a:lnTo>
                    <a:pt x="8818880" y="5865912"/>
                  </a:lnTo>
                  <a:lnTo>
                    <a:pt x="0" y="5865912"/>
                  </a:lnTo>
                  <a:close/>
                </a:path>
              </a:pathLst>
            </a:custGeom>
          </p:spPr>
        </p:pic>
        <p:sp>
          <p:nvSpPr>
            <p:cNvPr id="8" name="Rectangle 7">
              <a:extLst>
                <a:ext uri="{FF2B5EF4-FFF2-40B4-BE49-F238E27FC236}">
                  <a16:creationId xmlns:a16="http://schemas.microsoft.com/office/drawing/2014/main" id="{413AB9A8-9246-49CB-A847-7E18071D3E18}"/>
                </a:ext>
              </a:extLst>
            </p:cNvPr>
            <p:cNvSpPr/>
            <p:nvPr userDrawn="1"/>
          </p:nvSpPr>
          <p:spPr>
            <a:xfrm>
              <a:off x="8543925" y="5262563"/>
              <a:ext cx="266700" cy="5619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grpSp>
    </p:spTree>
    <p:extLst>
      <p:ext uri="{BB962C8B-B14F-4D97-AF65-F5344CB8AC3E}">
        <p14:creationId xmlns:p14="http://schemas.microsoft.com/office/powerpoint/2010/main" val="11930231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three circles">
    <p:spTree>
      <p:nvGrpSpPr>
        <p:cNvPr id="1" name=""/>
        <p:cNvGrpSpPr/>
        <p:nvPr/>
      </p:nvGrpSpPr>
      <p:grpSpPr>
        <a:xfrm>
          <a:off x="0" y="0"/>
          <a:ext cx="0" cy="0"/>
          <a:chOff x="0" y="0"/>
          <a:chExt cx="0" cy="0"/>
        </a:xfrm>
      </p:grpSpPr>
      <p:sp>
        <p:nvSpPr>
          <p:cNvPr id="26" name="Oval 3">
            <a:extLst>
              <a:ext uri="{FF2B5EF4-FFF2-40B4-BE49-F238E27FC236}">
                <a16:creationId xmlns:a16="http://schemas.microsoft.com/office/drawing/2014/main" id="{7165E7E6-0F30-4A49-8804-5C1FFBF0FC33}"/>
              </a:ext>
            </a:extLst>
          </p:cNvPr>
          <p:cNvSpPr>
            <a:spLocks noChangeAspect="1"/>
          </p:cNvSpPr>
          <p:nvPr/>
        </p:nvSpPr>
        <p:spPr>
          <a:xfrm>
            <a:off x="6692984" y="2205688"/>
            <a:ext cx="2535975" cy="31212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25" name="Oval 2">
            <a:extLst>
              <a:ext uri="{FF2B5EF4-FFF2-40B4-BE49-F238E27FC236}">
                <a16:creationId xmlns:a16="http://schemas.microsoft.com/office/drawing/2014/main" id="{6C8EEC9C-A79E-4997-BFAC-261F1B61CD5B}"/>
              </a:ext>
            </a:extLst>
          </p:cNvPr>
          <p:cNvSpPr>
            <a:spLocks noChangeAspect="1"/>
          </p:cNvSpPr>
          <p:nvPr/>
        </p:nvSpPr>
        <p:spPr>
          <a:xfrm>
            <a:off x="3998381" y="1948724"/>
            <a:ext cx="2954250" cy="36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8" name="Oval 1">
            <a:extLst>
              <a:ext uri="{FF2B5EF4-FFF2-40B4-BE49-F238E27FC236}">
                <a16:creationId xmlns:a16="http://schemas.microsoft.com/office/drawing/2014/main" id="{175337E7-152B-48D3-AF9D-F3730E2EDB94}"/>
              </a:ext>
            </a:extLst>
          </p:cNvPr>
          <p:cNvSpPr>
            <a:spLocks noChangeAspect="1"/>
          </p:cNvSpPr>
          <p:nvPr/>
        </p:nvSpPr>
        <p:spPr>
          <a:xfrm>
            <a:off x="701182" y="1499477"/>
            <a:ext cx="3533400" cy="4348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4" name="Slide Number Placeholder">
            <a:extLst>
              <a:ext uri="{FF2B5EF4-FFF2-40B4-BE49-F238E27FC236}">
                <a16:creationId xmlns:a16="http://schemas.microsoft.com/office/drawing/2014/main" id="{014ECF1C-BE22-43C2-B4D0-7F2214AF8692}"/>
              </a:ext>
            </a:extLst>
          </p:cNvPr>
          <p:cNvSpPr>
            <a:spLocks noGrp="1"/>
          </p:cNvSpPr>
          <p:nvPr>
            <p:ph type="sldNum" sz="quarter" idx="35"/>
          </p:nvPr>
        </p:nvSpPr>
        <p:spPr/>
        <p:txBody>
          <a:bodyPr/>
          <a:lstStyle/>
          <a:p>
            <a:fld id="{A90943C4-0022-4CA6-8B1F-41694FBEBEC6}" type="slidenum">
              <a:rPr lang="en-AU" smtClean="0"/>
              <a:t>‹#›</a:t>
            </a:fld>
            <a:endParaRPr lang="en-AU" dirty="0"/>
          </a:p>
        </p:txBody>
      </p:sp>
      <p:sp>
        <p:nvSpPr>
          <p:cNvPr id="21" name="Text Placeholder 3">
            <a:extLst>
              <a:ext uri="{FF2B5EF4-FFF2-40B4-BE49-F238E27FC236}">
                <a16:creationId xmlns:a16="http://schemas.microsoft.com/office/drawing/2014/main" id="{99A33CFC-3C95-43CD-92E8-05A5E6D98559}"/>
              </a:ext>
            </a:extLst>
          </p:cNvPr>
          <p:cNvSpPr>
            <a:spLocks noGrp="1"/>
          </p:cNvSpPr>
          <p:nvPr>
            <p:ph type="body" sz="quarter" idx="13" hasCustomPrompt="1"/>
          </p:nvPr>
        </p:nvSpPr>
        <p:spPr>
          <a:xfrm>
            <a:off x="7156988" y="4243333"/>
            <a:ext cx="1608750" cy="720000"/>
          </a:xfrm>
        </p:spPr>
        <p:txBody>
          <a:bodyPr/>
          <a:lstStyle>
            <a:lvl1pPr marL="0" indent="0" algn="ctr">
              <a:buFont typeface="Arial" panose="020B0604020202020204" pitchFamily="34" charset="0"/>
              <a:buNone/>
              <a:defRPr sz="1138">
                <a:solidFill>
                  <a:schemeClr val="bg1"/>
                </a:solidFill>
              </a:defRPr>
            </a:lvl1pPr>
          </a:lstStyle>
          <a:p>
            <a:pPr lvl="0"/>
            <a:r>
              <a:rPr lang="en-AU" noProof="0"/>
              <a:t>Section Description</a:t>
            </a:r>
          </a:p>
        </p:txBody>
      </p:sp>
      <p:sp>
        <p:nvSpPr>
          <p:cNvPr id="18" name="Number 3">
            <a:extLst>
              <a:ext uri="{FF2B5EF4-FFF2-40B4-BE49-F238E27FC236}">
                <a16:creationId xmlns:a16="http://schemas.microsoft.com/office/drawing/2014/main" id="{26328AB3-6C8E-4BB6-9C01-852150BDFE17}"/>
              </a:ext>
            </a:extLst>
          </p:cNvPr>
          <p:cNvSpPr>
            <a:spLocks noGrp="1"/>
          </p:cNvSpPr>
          <p:nvPr>
            <p:ph type="body" sz="quarter" idx="33" hasCustomPrompt="1"/>
          </p:nvPr>
        </p:nvSpPr>
        <p:spPr>
          <a:xfrm>
            <a:off x="6944520" y="2205688"/>
            <a:ext cx="2110097" cy="1440000"/>
          </a:xfrm>
          <a:prstGeom prst="rect">
            <a:avLst/>
          </a:prstGeom>
          <a:noFill/>
        </p:spPr>
        <p:txBody>
          <a:bodyPr vert="horz" lIns="0" tIns="0" rIns="0" bIns="0" rtlCol="0" anchor="b">
            <a:noAutofit/>
          </a:bodyPr>
          <a:lstStyle>
            <a:lvl1pPr marL="0" indent="0" algn="ctr">
              <a:spcBef>
                <a:spcPts val="0"/>
              </a:spcBef>
              <a:spcAft>
                <a:spcPts val="0"/>
              </a:spcAft>
              <a:buNone/>
              <a:defRPr lang="en-ZA" sz="5363" dirty="0">
                <a:solidFill>
                  <a:schemeClr val="bg1"/>
                </a:solidFill>
                <a:latin typeface="Montserrat ExtraBold" panose="00000900000000000000" pitchFamily="50" charset="0"/>
              </a:defRPr>
            </a:lvl1pPr>
          </a:lstStyle>
          <a:p>
            <a:pPr marL="216694" lvl="0" indent="-216694" algn="ctr"/>
            <a:r>
              <a:rPr lang="en-AU" noProof="0"/>
              <a:t>3</a:t>
            </a:r>
          </a:p>
        </p:txBody>
      </p:sp>
      <p:sp>
        <p:nvSpPr>
          <p:cNvPr id="20" name="Text Placeholder 2">
            <a:extLst>
              <a:ext uri="{FF2B5EF4-FFF2-40B4-BE49-F238E27FC236}">
                <a16:creationId xmlns:a16="http://schemas.microsoft.com/office/drawing/2014/main" id="{7488A707-03CD-495D-B761-9F9DAE92C6CA}"/>
              </a:ext>
            </a:extLst>
          </p:cNvPr>
          <p:cNvSpPr>
            <a:spLocks noGrp="1"/>
          </p:cNvSpPr>
          <p:nvPr>
            <p:ph type="body" sz="quarter" idx="12" hasCustomPrompt="1"/>
          </p:nvPr>
        </p:nvSpPr>
        <p:spPr>
          <a:xfrm>
            <a:off x="4670758" y="4243333"/>
            <a:ext cx="1608750" cy="720000"/>
          </a:xfrm>
        </p:spPr>
        <p:txBody>
          <a:bodyPr/>
          <a:lstStyle>
            <a:lvl1pPr marL="0" indent="0" algn="ctr">
              <a:buFont typeface="Arial" panose="020B0604020202020204" pitchFamily="34" charset="0"/>
              <a:buNone/>
              <a:defRPr sz="1138">
                <a:solidFill>
                  <a:schemeClr val="bg1"/>
                </a:solidFill>
              </a:defRPr>
            </a:lvl1pPr>
          </a:lstStyle>
          <a:p>
            <a:pPr lvl="0"/>
            <a:r>
              <a:rPr lang="en-AU" noProof="0"/>
              <a:t>Section Description</a:t>
            </a:r>
          </a:p>
        </p:txBody>
      </p:sp>
      <p:sp>
        <p:nvSpPr>
          <p:cNvPr id="17" name="Number 2">
            <a:extLst>
              <a:ext uri="{FF2B5EF4-FFF2-40B4-BE49-F238E27FC236}">
                <a16:creationId xmlns:a16="http://schemas.microsoft.com/office/drawing/2014/main" id="{4E9F4FE1-F54C-4B3C-9CED-6C3058B00352}"/>
              </a:ext>
            </a:extLst>
          </p:cNvPr>
          <p:cNvSpPr>
            <a:spLocks noGrp="1"/>
          </p:cNvSpPr>
          <p:nvPr>
            <p:ph type="body" sz="quarter" idx="31" hasCustomPrompt="1"/>
          </p:nvPr>
        </p:nvSpPr>
        <p:spPr>
          <a:xfrm>
            <a:off x="4332913" y="2205688"/>
            <a:ext cx="2284440" cy="1440000"/>
          </a:xfrm>
          <a:prstGeom prst="rect">
            <a:avLst/>
          </a:prstGeom>
          <a:noFill/>
        </p:spPr>
        <p:txBody>
          <a:bodyPr vert="horz" lIns="0" tIns="0" rIns="0" bIns="0" rtlCol="0" anchor="b">
            <a:noAutofit/>
          </a:bodyPr>
          <a:lstStyle>
            <a:lvl1pPr marL="0" indent="0" algn="ctr">
              <a:spcBef>
                <a:spcPts val="0"/>
              </a:spcBef>
              <a:spcAft>
                <a:spcPts val="0"/>
              </a:spcAft>
              <a:buNone/>
              <a:defRPr lang="en-ZA" sz="5363" dirty="0">
                <a:solidFill>
                  <a:schemeClr val="bg1"/>
                </a:solidFill>
                <a:latin typeface="Montserrat ExtraBold" panose="00000900000000000000" pitchFamily="50" charset="0"/>
              </a:defRPr>
            </a:lvl1pPr>
          </a:lstStyle>
          <a:p>
            <a:pPr marL="216694" lvl="0" indent="-216694" algn="ctr"/>
            <a:r>
              <a:rPr lang="en-AU" noProof="0"/>
              <a:t>2</a:t>
            </a:r>
          </a:p>
        </p:txBody>
      </p:sp>
      <p:sp>
        <p:nvSpPr>
          <p:cNvPr id="19" name="Content Placeholder 1">
            <a:extLst>
              <a:ext uri="{FF2B5EF4-FFF2-40B4-BE49-F238E27FC236}">
                <a16:creationId xmlns:a16="http://schemas.microsoft.com/office/drawing/2014/main" id="{B1F9D630-F36F-43B5-B6A8-62245E084CAB}"/>
              </a:ext>
            </a:extLst>
          </p:cNvPr>
          <p:cNvSpPr>
            <a:spLocks noGrp="1"/>
          </p:cNvSpPr>
          <p:nvPr>
            <p:ph sz="half" idx="2" hasCustomPrompt="1"/>
          </p:nvPr>
        </p:nvSpPr>
        <p:spPr>
          <a:xfrm>
            <a:off x="1685725" y="4243333"/>
            <a:ext cx="1608750" cy="720000"/>
          </a:xfrm>
        </p:spPr>
        <p:txBody>
          <a:bodyPr/>
          <a:lstStyle>
            <a:lvl1pPr marL="0" indent="0" algn="ctr">
              <a:buFont typeface="Arial" panose="020B0604020202020204" pitchFamily="34" charset="0"/>
              <a:buNone/>
              <a:defRPr sz="1138">
                <a:solidFill>
                  <a:schemeClr val="tx1">
                    <a:lumMod val="85000"/>
                    <a:lumOff val="15000"/>
                  </a:schemeClr>
                </a:solidFill>
              </a:defRPr>
            </a:lvl1pPr>
          </a:lstStyle>
          <a:p>
            <a:pPr lvl="0"/>
            <a:r>
              <a:rPr lang="en-AU" noProof="0"/>
              <a:t>Section Description</a:t>
            </a:r>
          </a:p>
        </p:txBody>
      </p:sp>
      <p:sp>
        <p:nvSpPr>
          <p:cNvPr id="16" name="Number 1">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1347880" y="2205688"/>
            <a:ext cx="2284440" cy="1440000"/>
          </a:xfrm>
          <a:prstGeom prst="rect">
            <a:avLst/>
          </a:prstGeom>
          <a:noFill/>
        </p:spPr>
        <p:txBody>
          <a:bodyPr anchor="b"/>
          <a:lstStyle>
            <a:lvl1pPr marL="0" indent="0" algn="ctr">
              <a:spcBef>
                <a:spcPts val="0"/>
              </a:spcBef>
              <a:spcAft>
                <a:spcPts val="0"/>
              </a:spcAft>
              <a:buNone/>
              <a:defRPr sz="5363">
                <a:solidFill>
                  <a:schemeClr val="tx1">
                    <a:lumMod val="85000"/>
                    <a:lumOff val="15000"/>
                  </a:schemeClr>
                </a:solidFill>
                <a:latin typeface="Montserrat ExtraBold" panose="00000900000000000000" pitchFamily="50" charset="0"/>
              </a:defRPr>
            </a:lvl1pPr>
            <a:lvl2pPr marL="216694" indent="0">
              <a:buNone/>
              <a:defRPr/>
            </a:lvl2pPr>
            <a:lvl3pPr marL="441127" indent="0">
              <a:buNone/>
              <a:defRPr/>
            </a:lvl3pPr>
            <a:lvl4pPr marL="657820" indent="0">
              <a:buNone/>
              <a:defRPr/>
            </a:lvl4pPr>
            <a:lvl5pPr marL="874514" indent="0">
              <a:buNone/>
              <a:defRPr/>
            </a:lvl5pPr>
          </a:lstStyle>
          <a:p>
            <a:pPr lvl="0"/>
            <a:r>
              <a:rPr lang="en-AU" noProof="0"/>
              <a:t>1</a:t>
            </a:r>
          </a:p>
        </p:txBody>
      </p:sp>
      <p:sp>
        <p:nvSpPr>
          <p:cNvPr id="5" name="Subtitle">
            <a:extLst>
              <a:ext uri="{FF2B5EF4-FFF2-40B4-BE49-F238E27FC236}">
                <a16:creationId xmlns:a16="http://schemas.microsoft.com/office/drawing/2014/main" id="{AF8E62C6-0CCA-4909-AE69-A32ED6AC06BE}"/>
              </a:ext>
            </a:extLst>
          </p:cNvPr>
          <p:cNvSpPr>
            <a:spLocks noGrp="1"/>
          </p:cNvSpPr>
          <p:nvPr>
            <p:ph type="body" sz="quarter" idx="32" hasCustomPrompt="1"/>
          </p:nvPr>
        </p:nvSpPr>
        <p:spPr>
          <a:xfrm>
            <a:off x="350838" y="1008000"/>
            <a:ext cx="9213354" cy="360000"/>
          </a:xfrm>
        </p:spPr>
        <p:txBody>
          <a:bodyPr/>
          <a:lstStyle>
            <a:lvl1pPr marL="0" indent="0">
              <a:buNone/>
              <a:defRPr/>
            </a:lvl1pPr>
            <a:lvl2pPr marL="216694" indent="0">
              <a:buNone/>
              <a:defRPr/>
            </a:lvl2pPr>
            <a:lvl3pPr marL="441127" indent="0">
              <a:buNone/>
              <a:defRPr/>
            </a:lvl3pPr>
            <a:lvl4pPr marL="657820" indent="0">
              <a:buNone/>
              <a:defRPr/>
            </a:lvl4pPr>
            <a:lvl5pPr marL="874514" indent="0">
              <a:buNone/>
              <a:defRPr/>
            </a:lvl5pPr>
          </a:lstStyle>
          <a:p>
            <a:pPr lvl="0"/>
            <a:r>
              <a:rPr lang="en-AU" noProof="0"/>
              <a:t>Subtitle</a:t>
            </a:r>
          </a:p>
        </p:txBody>
      </p:sp>
      <p:sp>
        <p:nvSpPr>
          <p:cNvPr id="2" name="Title">
            <a:extLst>
              <a:ext uri="{FF2B5EF4-FFF2-40B4-BE49-F238E27FC236}">
                <a16:creationId xmlns:a16="http://schemas.microsoft.com/office/drawing/2014/main" id="{5FC626A5-4FF6-42BD-858A-AE4B2C23A6BC}"/>
              </a:ext>
            </a:extLst>
          </p:cNvPr>
          <p:cNvSpPr>
            <a:spLocks noGrp="1"/>
          </p:cNvSpPr>
          <p:nvPr>
            <p:ph type="title" hasCustomPrompt="1"/>
          </p:nvPr>
        </p:nvSpPr>
        <p:spPr>
          <a:xfrm>
            <a:off x="351000" y="432000"/>
            <a:ext cx="9213750" cy="432000"/>
          </a:xfrm>
          <a:prstGeom prst="rect">
            <a:avLst/>
          </a:prstGeom>
        </p:spPr>
        <p:txBody>
          <a:bodyPr/>
          <a:lstStyle>
            <a:lvl1pPr>
              <a:defRPr>
                <a:solidFill>
                  <a:schemeClr val="accent1"/>
                </a:solidFill>
              </a:defRPr>
            </a:lvl1pPr>
          </a:lstStyle>
          <a:p>
            <a:r>
              <a:rPr lang="en-US" noProof="0"/>
              <a:t>3 item comparison</a:t>
            </a:r>
            <a:endParaRPr lang="en-AU" noProof="0"/>
          </a:p>
        </p:txBody>
      </p:sp>
      <p:sp>
        <p:nvSpPr>
          <p:cNvPr id="14" name="Oval 2">
            <a:extLst>
              <a:ext uri="{FF2B5EF4-FFF2-40B4-BE49-F238E27FC236}">
                <a16:creationId xmlns:a16="http://schemas.microsoft.com/office/drawing/2014/main" id="{AFCFB174-28F8-4485-BBE8-02F4BF73C759}"/>
              </a:ext>
            </a:extLst>
          </p:cNvPr>
          <p:cNvSpPr>
            <a:spLocks noChangeAspect="1"/>
          </p:cNvSpPr>
          <p:nvPr userDrawn="1"/>
        </p:nvSpPr>
        <p:spPr>
          <a:xfrm>
            <a:off x="3995999" y="1948288"/>
            <a:ext cx="238583" cy="3636000"/>
          </a:xfrm>
          <a:prstGeom prst="rect">
            <a:avLst/>
          </a:prstGeom>
          <a:solidFill>
            <a:srgbClr val="05C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15" name="Oval 3">
            <a:extLst>
              <a:ext uri="{FF2B5EF4-FFF2-40B4-BE49-F238E27FC236}">
                <a16:creationId xmlns:a16="http://schemas.microsoft.com/office/drawing/2014/main" id="{304B398D-D316-451F-99C7-7596CFB15CAE}"/>
              </a:ext>
            </a:extLst>
          </p:cNvPr>
          <p:cNvSpPr>
            <a:spLocks noChangeAspect="1"/>
          </p:cNvSpPr>
          <p:nvPr userDrawn="1"/>
        </p:nvSpPr>
        <p:spPr>
          <a:xfrm>
            <a:off x="6692984" y="2205688"/>
            <a:ext cx="259647" cy="3121200"/>
          </a:xfrm>
          <a:prstGeom prst="rect">
            <a:avLst/>
          </a:prstGeom>
          <a:solidFill>
            <a:srgbClr val="028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Tree>
    <p:extLst>
      <p:ext uri="{BB962C8B-B14F-4D97-AF65-F5344CB8AC3E}">
        <p14:creationId xmlns:p14="http://schemas.microsoft.com/office/powerpoint/2010/main" val="39922952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single quote">
    <p:spTree>
      <p:nvGrpSpPr>
        <p:cNvPr id="1" name=""/>
        <p:cNvGrpSpPr/>
        <p:nvPr/>
      </p:nvGrpSpPr>
      <p:grpSpPr>
        <a:xfrm>
          <a:off x="0" y="0"/>
          <a:ext cx="0" cy="0"/>
          <a:chOff x="0" y="0"/>
          <a:chExt cx="0" cy="0"/>
        </a:xfrm>
      </p:grpSpPr>
      <p:sp>
        <p:nvSpPr>
          <p:cNvPr id="11" name="Slide Number Placeholder">
            <a:extLst>
              <a:ext uri="{FF2B5EF4-FFF2-40B4-BE49-F238E27FC236}">
                <a16:creationId xmlns:a16="http://schemas.microsoft.com/office/drawing/2014/main" id="{3CDC1C32-CEAA-4698-B75D-49D67CB6A630}"/>
              </a:ext>
            </a:extLst>
          </p:cNvPr>
          <p:cNvSpPr>
            <a:spLocks noGrp="1"/>
          </p:cNvSpPr>
          <p:nvPr>
            <p:ph type="sldNum" sz="quarter" idx="14"/>
          </p:nvPr>
        </p:nvSpPr>
        <p:spPr/>
        <p:txBody>
          <a:bodyPr/>
          <a:lstStyle/>
          <a:p>
            <a:fld id="{A90943C4-0022-4CA6-8B1F-41694FBEBEC6}" type="slidenum">
              <a:rPr lang="en-AU" smtClean="0"/>
              <a:t>‹#›</a:t>
            </a:fld>
            <a:endParaRPr lang="en-AU" dirty="0"/>
          </a:p>
        </p:txBody>
      </p:sp>
      <p:grpSp>
        <p:nvGrpSpPr>
          <p:cNvPr id="12" name="Quote decorative border">
            <a:extLst>
              <a:ext uri="{FF2B5EF4-FFF2-40B4-BE49-F238E27FC236}">
                <a16:creationId xmlns:a16="http://schemas.microsoft.com/office/drawing/2014/main" id="{CD31A8A7-23A1-4AD6-A62A-E04DC6326617}"/>
              </a:ext>
              <a:ext uri="{C183D7F6-B498-43B3-948B-1728B52AA6E4}">
                <adec:decorative xmlns:adec="http://schemas.microsoft.com/office/drawing/2017/decorative" val="1"/>
              </a:ext>
            </a:extLst>
          </p:cNvPr>
          <p:cNvGrpSpPr/>
          <p:nvPr/>
        </p:nvGrpSpPr>
        <p:grpSpPr>
          <a:xfrm>
            <a:off x="0" y="1361440"/>
            <a:ext cx="9906000" cy="4462442"/>
            <a:chOff x="0" y="1361440"/>
            <a:chExt cx="12192000" cy="4462442"/>
          </a:xfrm>
        </p:grpSpPr>
        <p:sp>
          <p:nvSpPr>
            <p:cNvPr id="10" name="Quote bottom decorative border">
              <a:extLst>
                <a:ext uri="{FF2B5EF4-FFF2-40B4-BE49-F238E27FC236}">
                  <a16:creationId xmlns:a16="http://schemas.microsoft.com/office/drawing/2014/main" id="{DCCCD0A7-8B17-43DD-8FFF-78785CF47704}"/>
                </a:ext>
                <a:ext uri="{C183D7F6-B498-43B3-948B-1728B52AA6E4}">
                  <adec:decorative xmlns:adec="http://schemas.microsoft.com/office/drawing/2017/decorative" val="1"/>
                </a:ext>
              </a:extLst>
            </p:cNvPr>
            <p:cNvSpPr/>
            <p:nvPr/>
          </p:nvSpPr>
          <p:spPr>
            <a:xfrm>
              <a:off x="0" y="5072006"/>
              <a:ext cx="12192000" cy="7518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5" name="Quote top decorative border">
              <a:extLst>
                <a:ext uri="{FF2B5EF4-FFF2-40B4-BE49-F238E27FC236}">
                  <a16:creationId xmlns:a16="http://schemas.microsoft.com/office/drawing/2014/main" id="{86961484-3A4E-4092-8C48-6CDA67B69D4A}"/>
                </a:ext>
                <a:ext uri="{C183D7F6-B498-43B3-948B-1728B52AA6E4}">
                  <adec:decorative xmlns:adec="http://schemas.microsoft.com/office/drawing/2017/decorative" val="1"/>
                </a:ext>
              </a:extLst>
            </p:cNvPr>
            <p:cNvSpPr/>
            <p:nvPr/>
          </p:nvSpPr>
          <p:spPr>
            <a:xfrm>
              <a:off x="0" y="1361440"/>
              <a:ext cx="12192000" cy="7518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grpSp>
      <p:sp>
        <p:nvSpPr>
          <p:cNvPr id="9" name="Content Placeholder">
            <a:extLst>
              <a:ext uri="{FF2B5EF4-FFF2-40B4-BE49-F238E27FC236}">
                <a16:creationId xmlns:a16="http://schemas.microsoft.com/office/drawing/2014/main" id="{C4D995E3-449F-456B-A0AE-41B6D6844751}"/>
              </a:ext>
            </a:extLst>
          </p:cNvPr>
          <p:cNvSpPr>
            <a:spLocks noGrp="1"/>
          </p:cNvSpPr>
          <p:nvPr>
            <p:ph sz="quarter" idx="12" hasCustomPrompt="1"/>
          </p:nvPr>
        </p:nvSpPr>
        <p:spPr>
          <a:xfrm>
            <a:off x="184648" y="2225040"/>
            <a:ext cx="9522041" cy="2736000"/>
          </a:xfrm>
          <a:prstGeom prst="rect">
            <a:avLst/>
          </a:prstGeom>
          <a:ln w="66675" cap="rnd">
            <a:noFill/>
            <a:extLst>
              <a:ext uri="{C807C97D-BFC1-408E-A445-0C87EB9F89A2}">
                <ask:lineSketchStyleProps xmlns="" xmlns:ask="http://schemas.microsoft.com/office/drawing/2018/sketchyshapes" sd="1219033472">
                  <a:custGeom>
                    <a:avLst/>
                    <a:gdLst>
                      <a:gd name="connsiteX0" fmla="*/ 0 w 8225699"/>
                      <a:gd name="connsiteY0" fmla="*/ 0 h 3908978"/>
                      <a:gd name="connsiteX1" fmla="*/ 685475 w 8225699"/>
                      <a:gd name="connsiteY1" fmla="*/ 0 h 3908978"/>
                      <a:gd name="connsiteX2" fmla="*/ 1370950 w 8225699"/>
                      <a:gd name="connsiteY2" fmla="*/ 0 h 3908978"/>
                      <a:gd name="connsiteX3" fmla="*/ 1370950 w 8225699"/>
                      <a:gd name="connsiteY3" fmla="*/ 0 h 3908978"/>
                      <a:gd name="connsiteX4" fmla="*/ 2035861 w 8225699"/>
                      <a:gd name="connsiteY4" fmla="*/ 0 h 3908978"/>
                      <a:gd name="connsiteX5" fmla="*/ 2659643 w 8225699"/>
                      <a:gd name="connsiteY5" fmla="*/ 0 h 3908978"/>
                      <a:gd name="connsiteX6" fmla="*/ 3427375 w 8225699"/>
                      <a:gd name="connsiteY6" fmla="*/ 0 h 3908978"/>
                      <a:gd name="connsiteX7" fmla="*/ 4112850 w 8225699"/>
                      <a:gd name="connsiteY7" fmla="*/ 0 h 3908978"/>
                      <a:gd name="connsiteX8" fmla="*/ 4846308 w 8225699"/>
                      <a:gd name="connsiteY8" fmla="*/ 0 h 3908978"/>
                      <a:gd name="connsiteX9" fmla="*/ 5579766 w 8225699"/>
                      <a:gd name="connsiteY9" fmla="*/ 0 h 3908978"/>
                      <a:gd name="connsiteX10" fmla="*/ 6169274 w 8225699"/>
                      <a:gd name="connsiteY10" fmla="*/ 0 h 3908978"/>
                      <a:gd name="connsiteX11" fmla="*/ 6950716 w 8225699"/>
                      <a:gd name="connsiteY11" fmla="*/ 0 h 3908978"/>
                      <a:gd name="connsiteX12" fmla="*/ 7636191 w 8225699"/>
                      <a:gd name="connsiteY12" fmla="*/ 0 h 3908978"/>
                      <a:gd name="connsiteX13" fmla="*/ 8225699 w 8225699"/>
                      <a:gd name="connsiteY13" fmla="*/ 0 h 3908978"/>
                      <a:gd name="connsiteX14" fmla="*/ 8225699 w 8225699"/>
                      <a:gd name="connsiteY14" fmla="*/ 570059 h 3908978"/>
                      <a:gd name="connsiteX15" fmla="*/ 8225699 w 8225699"/>
                      <a:gd name="connsiteY15" fmla="*/ 1071711 h 3908978"/>
                      <a:gd name="connsiteX16" fmla="*/ 8225699 w 8225699"/>
                      <a:gd name="connsiteY16" fmla="*/ 1641771 h 3908978"/>
                      <a:gd name="connsiteX17" fmla="*/ 8225699 w 8225699"/>
                      <a:gd name="connsiteY17" fmla="*/ 2280237 h 3908978"/>
                      <a:gd name="connsiteX18" fmla="*/ 8225699 w 8225699"/>
                      <a:gd name="connsiteY18" fmla="*/ 2280237 h 3908978"/>
                      <a:gd name="connsiteX19" fmla="*/ 8225699 w 8225699"/>
                      <a:gd name="connsiteY19" fmla="*/ 2788404 h 3908978"/>
                      <a:gd name="connsiteX20" fmla="*/ 8225699 w 8225699"/>
                      <a:gd name="connsiteY20" fmla="*/ 3257482 h 3908978"/>
                      <a:gd name="connsiteX21" fmla="*/ 8225699 w 8225699"/>
                      <a:gd name="connsiteY21" fmla="*/ 3908978 h 3908978"/>
                      <a:gd name="connsiteX22" fmla="*/ 7492241 w 8225699"/>
                      <a:gd name="connsiteY22" fmla="*/ 3908978 h 3908978"/>
                      <a:gd name="connsiteX23" fmla="*/ 6710800 w 8225699"/>
                      <a:gd name="connsiteY23" fmla="*/ 3908978 h 3908978"/>
                      <a:gd name="connsiteX24" fmla="*/ 6169274 w 8225699"/>
                      <a:gd name="connsiteY24" fmla="*/ 3908978 h 3908978"/>
                      <a:gd name="connsiteX25" fmla="*/ 5627749 w 8225699"/>
                      <a:gd name="connsiteY25" fmla="*/ 3908978 h 3908978"/>
                      <a:gd name="connsiteX26" fmla="*/ 4846308 w 8225699"/>
                      <a:gd name="connsiteY26" fmla="*/ 3908978 h 3908978"/>
                      <a:gd name="connsiteX27" fmla="*/ 4304783 w 8225699"/>
                      <a:gd name="connsiteY27" fmla="*/ 3908978 h 3908978"/>
                      <a:gd name="connsiteX28" fmla="*/ 3427375 w 8225699"/>
                      <a:gd name="connsiteY28" fmla="*/ 3908978 h 3908978"/>
                      <a:gd name="connsiteX29" fmla="*/ 2841059 w 8225699"/>
                      <a:gd name="connsiteY29" fmla="*/ 4110755 h 3908978"/>
                      <a:gd name="connsiteX30" fmla="*/ 2280235 w 8225699"/>
                      <a:gd name="connsiteY30" fmla="*/ 4303759 h 3908978"/>
                      <a:gd name="connsiteX31" fmla="*/ 1591952 w 8225699"/>
                      <a:gd name="connsiteY31" fmla="*/ 4540628 h 3908978"/>
                      <a:gd name="connsiteX32" fmla="*/ 878176 w 8225699"/>
                      <a:gd name="connsiteY32" fmla="*/ 4786270 h 3908978"/>
                      <a:gd name="connsiteX33" fmla="*/ 1109780 w 8225699"/>
                      <a:gd name="connsiteY33" fmla="*/ 4373943 h 3908978"/>
                      <a:gd name="connsiteX34" fmla="*/ 1370950 w 8225699"/>
                      <a:gd name="connsiteY34" fmla="*/ 3908978 h 3908978"/>
                      <a:gd name="connsiteX35" fmla="*/ 685475 w 8225699"/>
                      <a:gd name="connsiteY35" fmla="*/ 3908978 h 3908978"/>
                      <a:gd name="connsiteX36" fmla="*/ 0 w 8225699"/>
                      <a:gd name="connsiteY36" fmla="*/ 3908978 h 3908978"/>
                      <a:gd name="connsiteX37" fmla="*/ 0 w 8225699"/>
                      <a:gd name="connsiteY37" fmla="*/ 3257482 h 3908978"/>
                      <a:gd name="connsiteX38" fmla="*/ 0 w 8225699"/>
                      <a:gd name="connsiteY38" fmla="*/ 2749315 h 3908978"/>
                      <a:gd name="connsiteX39" fmla="*/ 0 w 8225699"/>
                      <a:gd name="connsiteY39" fmla="*/ 2280237 h 3908978"/>
                      <a:gd name="connsiteX40" fmla="*/ 0 w 8225699"/>
                      <a:gd name="connsiteY40" fmla="*/ 2280237 h 3908978"/>
                      <a:gd name="connsiteX41" fmla="*/ 0 w 8225699"/>
                      <a:gd name="connsiteY41" fmla="*/ 1664573 h 3908978"/>
                      <a:gd name="connsiteX42" fmla="*/ 0 w 8225699"/>
                      <a:gd name="connsiteY42" fmla="*/ 1071711 h 3908978"/>
                      <a:gd name="connsiteX43" fmla="*/ 0 w 8225699"/>
                      <a:gd name="connsiteY43" fmla="*/ 501652 h 3908978"/>
                      <a:gd name="connsiteX44" fmla="*/ 0 w 8225699"/>
                      <a:gd name="connsiteY44" fmla="*/ 0 h 390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225699" h="3908978" fill="none" extrusionOk="0">
                        <a:moveTo>
                          <a:pt x="0" y="0"/>
                        </a:moveTo>
                        <a:cubicBezTo>
                          <a:pt x="284143" y="25194"/>
                          <a:pt x="495769" y="2208"/>
                          <a:pt x="685475" y="0"/>
                        </a:cubicBezTo>
                        <a:cubicBezTo>
                          <a:pt x="875181" y="-2208"/>
                          <a:pt x="1169896" y="31057"/>
                          <a:pt x="1370950" y="0"/>
                        </a:cubicBezTo>
                        <a:lnTo>
                          <a:pt x="1370950" y="0"/>
                        </a:lnTo>
                        <a:cubicBezTo>
                          <a:pt x="1591982" y="-28726"/>
                          <a:pt x="1751669" y="-14271"/>
                          <a:pt x="2035861" y="0"/>
                        </a:cubicBezTo>
                        <a:cubicBezTo>
                          <a:pt x="2320053" y="14271"/>
                          <a:pt x="2384348" y="30296"/>
                          <a:pt x="2659643" y="0"/>
                        </a:cubicBezTo>
                        <a:cubicBezTo>
                          <a:pt x="2934938" y="-30296"/>
                          <a:pt x="3081635" y="14312"/>
                          <a:pt x="3427375" y="0"/>
                        </a:cubicBezTo>
                        <a:cubicBezTo>
                          <a:pt x="3730260" y="17729"/>
                          <a:pt x="3779311" y="-25911"/>
                          <a:pt x="4112850" y="0"/>
                        </a:cubicBezTo>
                        <a:cubicBezTo>
                          <a:pt x="4446389" y="25911"/>
                          <a:pt x="4585217" y="34511"/>
                          <a:pt x="4846308" y="0"/>
                        </a:cubicBezTo>
                        <a:cubicBezTo>
                          <a:pt x="5107399" y="-34511"/>
                          <a:pt x="5258128" y="-33670"/>
                          <a:pt x="5579766" y="0"/>
                        </a:cubicBezTo>
                        <a:cubicBezTo>
                          <a:pt x="5901404" y="33670"/>
                          <a:pt x="5897624" y="-2034"/>
                          <a:pt x="6169274" y="0"/>
                        </a:cubicBezTo>
                        <a:cubicBezTo>
                          <a:pt x="6440924" y="2034"/>
                          <a:pt x="6723683" y="25737"/>
                          <a:pt x="6950716" y="0"/>
                        </a:cubicBezTo>
                        <a:cubicBezTo>
                          <a:pt x="7177749" y="-25737"/>
                          <a:pt x="7375087" y="34231"/>
                          <a:pt x="7636191" y="0"/>
                        </a:cubicBezTo>
                        <a:cubicBezTo>
                          <a:pt x="7897295" y="-34231"/>
                          <a:pt x="8056424" y="26183"/>
                          <a:pt x="8225699" y="0"/>
                        </a:cubicBezTo>
                        <a:cubicBezTo>
                          <a:pt x="8242822" y="194297"/>
                          <a:pt x="8249987" y="404363"/>
                          <a:pt x="8225699" y="570059"/>
                        </a:cubicBezTo>
                        <a:cubicBezTo>
                          <a:pt x="8201411" y="735755"/>
                          <a:pt x="8227168" y="926309"/>
                          <a:pt x="8225699" y="1071711"/>
                        </a:cubicBezTo>
                        <a:cubicBezTo>
                          <a:pt x="8224230" y="1217113"/>
                          <a:pt x="8212228" y="1505671"/>
                          <a:pt x="8225699" y="1641771"/>
                        </a:cubicBezTo>
                        <a:cubicBezTo>
                          <a:pt x="8239170" y="1777871"/>
                          <a:pt x="8217554" y="1970783"/>
                          <a:pt x="8225699" y="2280237"/>
                        </a:cubicBezTo>
                        <a:lnTo>
                          <a:pt x="8225699" y="2280237"/>
                        </a:lnTo>
                        <a:cubicBezTo>
                          <a:pt x="8247085" y="2446549"/>
                          <a:pt x="8248936" y="2657163"/>
                          <a:pt x="8225699" y="2788404"/>
                        </a:cubicBezTo>
                        <a:cubicBezTo>
                          <a:pt x="8202462" y="2919645"/>
                          <a:pt x="8232494" y="3025067"/>
                          <a:pt x="8225699" y="3257482"/>
                        </a:cubicBezTo>
                        <a:cubicBezTo>
                          <a:pt x="8219634" y="3431938"/>
                          <a:pt x="8226865" y="3769387"/>
                          <a:pt x="8225699" y="3908978"/>
                        </a:cubicBezTo>
                        <a:cubicBezTo>
                          <a:pt x="8077089" y="3942380"/>
                          <a:pt x="7808482" y="3911192"/>
                          <a:pt x="7492241" y="3908978"/>
                        </a:cubicBezTo>
                        <a:cubicBezTo>
                          <a:pt x="7176000" y="3906764"/>
                          <a:pt x="7063902" y="3877363"/>
                          <a:pt x="6710800" y="3908978"/>
                        </a:cubicBezTo>
                        <a:cubicBezTo>
                          <a:pt x="6357698" y="3940593"/>
                          <a:pt x="6400442" y="3899838"/>
                          <a:pt x="6169274" y="3908978"/>
                        </a:cubicBezTo>
                        <a:cubicBezTo>
                          <a:pt x="5938106" y="3918118"/>
                          <a:pt x="5793082" y="3927846"/>
                          <a:pt x="5627749" y="3908978"/>
                        </a:cubicBezTo>
                        <a:cubicBezTo>
                          <a:pt x="5462417" y="3890110"/>
                          <a:pt x="5126357" y="3877443"/>
                          <a:pt x="4846308" y="3908978"/>
                        </a:cubicBezTo>
                        <a:cubicBezTo>
                          <a:pt x="4566259" y="3940513"/>
                          <a:pt x="4482138" y="3899301"/>
                          <a:pt x="4304783" y="3908978"/>
                        </a:cubicBezTo>
                        <a:cubicBezTo>
                          <a:pt x="4127429" y="3918655"/>
                          <a:pt x="3740987" y="3919045"/>
                          <a:pt x="3427375" y="3908978"/>
                        </a:cubicBezTo>
                        <a:cubicBezTo>
                          <a:pt x="3267547" y="3974063"/>
                          <a:pt x="3004531" y="4033504"/>
                          <a:pt x="2841059" y="4110755"/>
                        </a:cubicBezTo>
                        <a:cubicBezTo>
                          <a:pt x="2677587" y="4188006"/>
                          <a:pt x="2445916" y="4230252"/>
                          <a:pt x="2280235" y="4303759"/>
                        </a:cubicBezTo>
                        <a:cubicBezTo>
                          <a:pt x="2114554" y="4377266"/>
                          <a:pt x="1838967" y="4493130"/>
                          <a:pt x="1591952" y="4540628"/>
                        </a:cubicBezTo>
                        <a:cubicBezTo>
                          <a:pt x="1344937" y="4588126"/>
                          <a:pt x="1049219" y="4751572"/>
                          <a:pt x="878176" y="4786270"/>
                        </a:cubicBezTo>
                        <a:cubicBezTo>
                          <a:pt x="938501" y="4663469"/>
                          <a:pt x="1019510" y="4580196"/>
                          <a:pt x="1109780" y="4373943"/>
                        </a:cubicBezTo>
                        <a:cubicBezTo>
                          <a:pt x="1200050" y="4167690"/>
                          <a:pt x="1316249" y="4021958"/>
                          <a:pt x="1370950" y="3908978"/>
                        </a:cubicBezTo>
                        <a:cubicBezTo>
                          <a:pt x="1171342" y="3929999"/>
                          <a:pt x="965292" y="3904032"/>
                          <a:pt x="685475" y="3908978"/>
                        </a:cubicBezTo>
                        <a:cubicBezTo>
                          <a:pt x="405659" y="3913924"/>
                          <a:pt x="144764" y="3932156"/>
                          <a:pt x="0" y="3908978"/>
                        </a:cubicBezTo>
                        <a:cubicBezTo>
                          <a:pt x="-1277" y="3720598"/>
                          <a:pt x="-13029" y="3402208"/>
                          <a:pt x="0" y="3257482"/>
                        </a:cubicBezTo>
                        <a:cubicBezTo>
                          <a:pt x="-8066" y="3087262"/>
                          <a:pt x="22519" y="2864478"/>
                          <a:pt x="0" y="2749315"/>
                        </a:cubicBezTo>
                        <a:cubicBezTo>
                          <a:pt x="-22519" y="2634152"/>
                          <a:pt x="-16896" y="2435406"/>
                          <a:pt x="0" y="2280237"/>
                        </a:cubicBezTo>
                        <a:lnTo>
                          <a:pt x="0" y="2280237"/>
                        </a:lnTo>
                        <a:cubicBezTo>
                          <a:pt x="716" y="2049819"/>
                          <a:pt x="24862" y="1936166"/>
                          <a:pt x="0" y="1664573"/>
                        </a:cubicBezTo>
                        <a:cubicBezTo>
                          <a:pt x="-24862" y="1392980"/>
                          <a:pt x="24340" y="1289606"/>
                          <a:pt x="0" y="1071711"/>
                        </a:cubicBezTo>
                        <a:cubicBezTo>
                          <a:pt x="-24340" y="853816"/>
                          <a:pt x="-22701" y="727875"/>
                          <a:pt x="0" y="501652"/>
                        </a:cubicBezTo>
                        <a:cubicBezTo>
                          <a:pt x="22701" y="275429"/>
                          <a:pt x="-17414" y="129703"/>
                          <a:pt x="0" y="0"/>
                        </a:cubicBezTo>
                        <a:close/>
                      </a:path>
                      <a:path w="8225699" h="3908978" stroke="0" extrusionOk="0">
                        <a:moveTo>
                          <a:pt x="0" y="0"/>
                        </a:moveTo>
                        <a:cubicBezTo>
                          <a:pt x="205815" y="9926"/>
                          <a:pt x="389571" y="-3925"/>
                          <a:pt x="671766" y="0"/>
                        </a:cubicBezTo>
                        <a:cubicBezTo>
                          <a:pt x="953961" y="3925"/>
                          <a:pt x="1215045" y="11631"/>
                          <a:pt x="1370950" y="0"/>
                        </a:cubicBezTo>
                        <a:lnTo>
                          <a:pt x="1370950" y="0"/>
                        </a:lnTo>
                        <a:cubicBezTo>
                          <a:pt x="1560662" y="12222"/>
                          <a:pt x="1874367" y="22488"/>
                          <a:pt x="2097554" y="0"/>
                        </a:cubicBezTo>
                        <a:cubicBezTo>
                          <a:pt x="2320741" y="-22488"/>
                          <a:pt x="2574987" y="-14504"/>
                          <a:pt x="2783029" y="0"/>
                        </a:cubicBezTo>
                        <a:cubicBezTo>
                          <a:pt x="2991072" y="14504"/>
                          <a:pt x="3107539" y="29253"/>
                          <a:pt x="3427375" y="0"/>
                        </a:cubicBezTo>
                        <a:cubicBezTo>
                          <a:pt x="3617308" y="17219"/>
                          <a:pt x="3728988" y="4419"/>
                          <a:pt x="4016883" y="0"/>
                        </a:cubicBezTo>
                        <a:cubicBezTo>
                          <a:pt x="4304778" y="-4419"/>
                          <a:pt x="4450591" y="-18572"/>
                          <a:pt x="4606392" y="0"/>
                        </a:cubicBezTo>
                        <a:cubicBezTo>
                          <a:pt x="4762193" y="18572"/>
                          <a:pt x="5220009" y="-22452"/>
                          <a:pt x="5387833" y="0"/>
                        </a:cubicBezTo>
                        <a:cubicBezTo>
                          <a:pt x="5555657" y="22452"/>
                          <a:pt x="5764370" y="7958"/>
                          <a:pt x="5929358" y="0"/>
                        </a:cubicBezTo>
                        <a:cubicBezTo>
                          <a:pt x="6094347" y="-7958"/>
                          <a:pt x="6348361" y="25084"/>
                          <a:pt x="6614833" y="0"/>
                        </a:cubicBezTo>
                        <a:cubicBezTo>
                          <a:pt x="6881306" y="-25084"/>
                          <a:pt x="6969691" y="18550"/>
                          <a:pt x="7300308" y="0"/>
                        </a:cubicBezTo>
                        <a:cubicBezTo>
                          <a:pt x="7630925" y="-18550"/>
                          <a:pt x="8013849" y="-37068"/>
                          <a:pt x="8225699" y="0"/>
                        </a:cubicBezTo>
                        <a:cubicBezTo>
                          <a:pt x="8207774" y="141170"/>
                          <a:pt x="8241766" y="412883"/>
                          <a:pt x="8225699" y="615664"/>
                        </a:cubicBezTo>
                        <a:cubicBezTo>
                          <a:pt x="8209632" y="818445"/>
                          <a:pt x="8218722" y="926085"/>
                          <a:pt x="8225699" y="1231328"/>
                        </a:cubicBezTo>
                        <a:cubicBezTo>
                          <a:pt x="8232676" y="1536571"/>
                          <a:pt x="8234354" y="1847150"/>
                          <a:pt x="8225699" y="2280237"/>
                        </a:cubicBezTo>
                        <a:lnTo>
                          <a:pt x="8225699" y="2280237"/>
                        </a:lnTo>
                        <a:cubicBezTo>
                          <a:pt x="8211167" y="2449629"/>
                          <a:pt x="8223394" y="2558647"/>
                          <a:pt x="8225699" y="2768860"/>
                        </a:cubicBezTo>
                        <a:cubicBezTo>
                          <a:pt x="8228004" y="2979073"/>
                          <a:pt x="8215848" y="3090884"/>
                          <a:pt x="8225699" y="3257482"/>
                        </a:cubicBezTo>
                        <a:cubicBezTo>
                          <a:pt x="8233962" y="3561421"/>
                          <a:pt x="8248870" y="3690442"/>
                          <a:pt x="8225699" y="3908978"/>
                        </a:cubicBezTo>
                        <a:cubicBezTo>
                          <a:pt x="7913104" y="3939655"/>
                          <a:pt x="7627462" y="3895495"/>
                          <a:pt x="7444258" y="3908978"/>
                        </a:cubicBezTo>
                        <a:cubicBezTo>
                          <a:pt x="7261054" y="3922461"/>
                          <a:pt x="6846327" y="3940151"/>
                          <a:pt x="6662816" y="3908978"/>
                        </a:cubicBezTo>
                        <a:cubicBezTo>
                          <a:pt x="6479305" y="3877805"/>
                          <a:pt x="6155128" y="3912438"/>
                          <a:pt x="5977341" y="3908978"/>
                        </a:cubicBezTo>
                        <a:cubicBezTo>
                          <a:pt x="5799554" y="3905518"/>
                          <a:pt x="5590094" y="3893593"/>
                          <a:pt x="5339850" y="3908978"/>
                        </a:cubicBezTo>
                        <a:cubicBezTo>
                          <a:pt x="5089606" y="3924363"/>
                          <a:pt x="4951663" y="3934413"/>
                          <a:pt x="4798325" y="3908978"/>
                        </a:cubicBezTo>
                        <a:cubicBezTo>
                          <a:pt x="4644988" y="3883543"/>
                          <a:pt x="4422643" y="3917262"/>
                          <a:pt x="4256800" y="3908978"/>
                        </a:cubicBezTo>
                        <a:cubicBezTo>
                          <a:pt x="4090957" y="3900694"/>
                          <a:pt x="3649215" y="3917490"/>
                          <a:pt x="3427375" y="3908978"/>
                        </a:cubicBezTo>
                        <a:cubicBezTo>
                          <a:pt x="3211407" y="3969566"/>
                          <a:pt x="3047317" y="4070896"/>
                          <a:pt x="2841059" y="4110755"/>
                        </a:cubicBezTo>
                        <a:cubicBezTo>
                          <a:pt x="2634801" y="4150614"/>
                          <a:pt x="2421412" y="4225417"/>
                          <a:pt x="2229251" y="4321305"/>
                        </a:cubicBezTo>
                        <a:cubicBezTo>
                          <a:pt x="2037090" y="4417193"/>
                          <a:pt x="1756541" y="4479000"/>
                          <a:pt x="1540968" y="4558174"/>
                        </a:cubicBezTo>
                        <a:cubicBezTo>
                          <a:pt x="1325395" y="4637347"/>
                          <a:pt x="1062009" y="4689435"/>
                          <a:pt x="878176" y="4786270"/>
                        </a:cubicBezTo>
                        <a:cubicBezTo>
                          <a:pt x="951486" y="4686970"/>
                          <a:pt x="1004434" y="4522287"/>
                          <a:pt x="1129491" y="4338851"/>
                        </a:cubicBezTo>
                        <a:cubicBezTo>
                          <a:pt x="1254548" y="4155415"/>
                          <a:pt x="1321779" y="3997805"/>
                          <a:pt x="1370950" y="3908978"/>
                        </a:cubicBezTo>
                        <a:cubicBezTo>
                          <a:pt x="1083312" y="3904754"/>
                          <a:pt x="866366" y="3922249"/>
                          <a:pt x="712894" y="3908978"/>
                        </a:cubicBezTo>
                        <a:cubicBezTo>
                          <a:pt x="559422" y="3895707"/>
                          <a:pt x="243644" y="3905292"/>
                          <a:pt x="0" y="3908978"/>
                        </a:cubicBezTo>
                        <a:cubicBezTo>
                          <a:pt x="-21205" y="3591480"/>
                          <a:pt x="-4011" y="3410585"/>
                          <a:pt x="0" y="3257482"/>
                        </a:cubicBezTo>
                        <a:cubicBezTo>
                          <a:pt x="-5093" y="3105995"/>
                          <a:pt x="21546" y="2892256"/>
                          <a:pt x="0" y="2768860"/>
                        </a:cubicBezTo>
                        <a:cubicBezTo>
                          <a:pt x="-21546" y="2645464"/>
                          <a:pt x="15793" y="2448378"/>
                          <a:pt x="0" y="2280237"/>
                        </a:cubicBezTo>
                        <a:lnTo>
                          <a:pt x="0" y="2280237"/>
                        </a:lnTo>
                        <a:cubicBezTo>
                          <a:pt x="17142" y="2032091"/>
                          <a:pt x="10347" y="1870507"/>
                          <a:pt x="0" y="1755782"/>
                        </a:cubicBezTo>
                        <a:cubicBezTo>
                          <a:pt x="-10347" y="1641057"/>
                          <a:pt x="5187" y="1457949"/>
                          <a:pt x="0" y="1231328"/>
                        </a:cubicBezTo>
                        <a:cubicBezTo>
                          <a:pt x="-5187" y="1004707"/>
                          <a:pt x="-16570" y="904546"/>
                          <a:pt x="0" y="661269"/>
                        </a:cubicBezTo>
                        <a:cubicBezTo>
                          <a:pt x="16570" y="417992"/>
                          <a:pt x="26198" y="152725"/>
                          <a:pt x="0" y="0"/>
                        </a:cubicBezTo>
                        <a:close/>
                      </a:path>
                    </a:pathLst>
                  </a:custGeom>
                  <ask:type>
                    <ask:lineSketchNone/>
                  </ask:type>
                </ask:lineSketchStyleProps>
              </a:ext>
            </a:extLst>
          </a:ln>
        </p:spPr>
        <p:txBody>
          <a:bodyPr lIns="180000" tIns="180000" rIns="180000" bIns="180000" anchor="ctr">
            <a:normAutofit/>
          </a:bodyPr>
          <a:lstStyle>
            <a:lvl1pPr marL="0" indent="0" algn="ctr">
              <a:buFontTx/>
              <a:buNone/>
              <a:defRPr sz="4388" i="1"/>
            </a:lvl1pPr>
            <a:lvl2pPr marL="216694" indent="0">
              <a:buFontTx/>
              <a:buNone/>
              <a:defRPr sz="1950" i="1"/>
            </a:lvl2pPr>
            <a:lvl3pPr marL="441127" indent="0">
              <a:buFontTx/>
              <a:buNone/>
              <a:defRPr sz="1950" i="1"/>
            </a:lvl3pPr>
            <a:lvl4pPr marL="657820" indent="0">
              <a:buFontTx/>
              <a:buNone/>
              <a:defRPr sz="1950" i="1"/>
            </a:lvl4pPr>
            <a:lvl5pPr marL="874514" indent="0">
              <a:buFontTx/>
              <a:buNone/>
              <a:defRPr sz="1950" i="1"/>
            </a:lvl5pPr>
          </a:lstStyle>
          <a:p>
            <a:pPr lvl="0"/>
            <a:r>
              <a:rPr lang="en-AU" noProof="0"/>
              <a:t>Add quote here</a:t>
            </a:r>
          </a:p>
        </p:txBody>
      </p:sp>
      <p:sp>
        <p:nvSpPr>
          <p:cNvPr id="2" name="Title">
            <a:extLst>
              <a:ext uri="{FF2B5EF4-FFF2-40B4-BE49-F238E27FC236}">
                <a16:creationId xmlns:a16="http://schemas.microsoft.com/office/drawing/2014/main" id="{3DD5323A-A72A-4F4E-A893-3129EA32E207}"/>
              </a:ext>
            </a:extLst>
          </p:cNvPr>
          <p:cNvSpPr>
            <a:spLocks noGrp="1"/>
          </p:cNvSpPr>
          <p:nvPr>
            <p:ph type="title"/>
          </p:nvPr>
        </p:nvSpPr>
        <p:spPr>
          <a:xfrm>
            <a:off x="351000" y="432000"/>
            <a:ext cx="9213750" cy="432000"/>
          </a:xfrm>
          <a:prstGeom prst="rect">
            <a:avLst/>
          </a:prstGeom>
        </p:spPr>
        <p:txBody>
          <a:bodyPr/>
          <a:lstStyle/>
          <a:p>
            <a:r>
              <a:rPr lang="en-US" noProof="0"/>
              <a:t>Click to edit Master title style</a:t>
            </a:r>
            <a:endParaRPr lang="en-AU" noProof="0"/>
          </a:p>
        </p:txBody>
      </p:sp>
      <p:sp>
        <p:nvSpPr>
          <p:cNvPr id="14" name="Freeform 7">
            <a:extLst>
              <a:ext uri="{FF2B5EF4-FFF2-40B4-BE49-F238E27FC236}">
                <a16:creationId xmlns:a16="http://schemas.microsoft.com/office/drawing/2014/main" id="{1992EC14-F430-40B7-AEF8-A24F69108C3C}"/>
              </a:ext>
            </a:extLst>
          </p:cNvPr>
          <p:cNvSpPr/>
          <p:nvPr userDrawn="1"/>
        </p:nvSpPr>
        <p:spPr>
          <a:xfrm rot="10800000">
            <a:off x="8854632" y="4968132"/>
            <a:ext cx="464607" cy="1103282"/>
          </a:xfrm>
          <a:custGeom>
            <a:avLst/>
            <a:gdLst>
              <a:gd name="connsiteX0" fmla="*/ 2587725 w 2587726"/>
              <a:gd name="connsiteY0" fmla="*/ 0 h 4992780"/>
              <a:gd name="connsiteX1" fmla="*/ 2572735 w 2587726"/>
              <a:gd name="connsiteY1" fmla="*/ 1259174 h 4992780"/>
              <a:gd name="connsiteX2" fmla="*/ 1242553 w 2587726"/>
              <a:gd name="connsiteY2" fmla="*/ 2291910 h 4992780"/>
              <a:gd name="connsiteX3" fmla="*/ 1240457 w 2587726"/>
              <a:gd name="connsiteY3" fmla="*/ 2414472 h 4992780"/>
              <a:gd name="connsiteX4" fmla="*/ 2587726 w 2587726"/>
              <a:gd name="connsiteY4" fmla="*/ 2414472 h 4992780"/>
              <a:gd name="connsiteX5" fmla="*/ 2587726 w 2587726"/>
              <a:gd name="connsiteY5" fmla="*/ 4992780 h 4992780"/>
              <a:gd name="connsiteX6" fmla="*/ 9417 w 2587726"/>
              <a:gd name="connsiteY6" fmla="*/ 4992780 h 4992780"/>
              <a:gd name="connsiteX7" fmla="*/ 9417 w 2587726"/>
              <a:gd name="connsiteY7" fmla="*/ 2773180 h 4992780"/>
              <a:gd name="connsiteX8" fmla="*/ 2587725 w 2587726"/>
              <a:gd name="connsiteY8" fmla="*/ 0 h 499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7726" h="4992780">
                <a:moveTo>
                  <a:pt x="2587725" y="0"/>
                </a:moveTo>
                <a:lnTo>
                  <a:pt x="2572735" y="1259174"/>
                </a:lnTo>
                <a:cubicBezTo>
                  <a:pt x="1777008" y="1328192"/>
                  <a:pt x="1288051" y="1664396"/>
                  <a:pt x="1242553" y="2291910"/>
                </a:cubicBezTo>
                <a:lnTo>
                  <a:pt x="1240457" y="2414472"/>
                </a:lnTo>
                <a:lnTo>
                  <a:pt x="2587726" y="2414472"/>
                </a:lnTo>
                <a:lnTo>
                  <a:pt x="2587726" y="4992780"/>
                </a:lnTo>
                <a:lnTo>
                  <a:pt x="9417" y="4992780"/>
                </a:lnTo>
                <a:lnTo>
                  <a:pt x="9417" y="2773180"/>
                </a:lnTo>
                <a:cubicBezTo>
                  <a:pt x="-165469" y="199869"/>
                  <a:pt x="2148013" y="24983"/>
                  <a:pt x="2587725" y="0"/>
                </a:cubicBezTo>
                <a:close/>
              </a:path>
            </a:pathLst>
          </a:custGeom>
          <a:solidFill>
            <a:schemeClr val="accent3"/>
          </a:solidFill>
          <a:ln w="9525" cap="flat" cmpd="sng" algn="ctr">
            <a:noFill/>
            <a:prstDash val="solid"/>
            <a:miter lim="800000"/>
          </a:ln>
          <a:effectLst>
            <a:outerShdw blurRad="50800" dist="38100" dir="8100000" algn="tr" rotWithShape="0">
              <a:prstClr val="black">
                <a:alpha val="40000"/>
              </a:prstClr>
            </a:outerShdw>
          </a:effectLst>
        </p:spPr>
        <p:txBody>
          <a:bodyPr rtlCol="0" anchor="ctr"/>
          <a:lstStyle/>
          <a:p>
            <a:pPr algn="ctr">
              <a:defRPr/>
            </a:pPr>
            <a:endParaRPr lang="en-US" sz="1463" kern="0" dirty="0">
              <a:solidFill>
                <a:prstClr val="white"/>
              </a:solidFill>
              <a:latin typeface="Arial" panose="020B0604020202020204" pitchFamily="34" charset="0"/>
              <a:cs typeface="Arial" panose="020B0604020202020204" pitchFamily="34" charset="0"/>
            </a:endParaRPr>
          </a:p>
        </p:txBody>
      </p:sp>
      <p:sp>
        <p:nvSpPr>
          <p:cNvPr id="16" name="Freeform 7">
            <a:extLst>
              <a:ext uri="{FF2B5EF4-FFF2-40B4-BE49-F238E27FC236}">
                <a16:creationId xmlns:a16="http://schemas.microsoft.com/office/drawing/2014/main" id="{D17B891D-2A27-4B2E-82CE-C8CCF46CFB2D}"/>
              </a:ext>
            </a:extLst>
          </p:cNvPr>
          <p:cNvSpPr/>
          <p:nvPr userDrawn="1"/>
        </p:nvSpPr>
        <p:spPr>
          <a:xfrm rot="10800000">
            <a:off x="8285693" y="4978115"/>
            <a:ext cx="464607" cy="1103282"/>
          </a:xfrm>
          <a:custGeom>
            <a:avLst/>
            <a:gdLst>
              <a:gd name="connsiteX0" fmla="*/ 2587725 w 2587726"/>
              <a:gd name="connsiteY0" fmla="*/ 0 h 4992780"/>
              <a:gd name="connsiteX1" fmla="*/ 2572735 w 2587726"/>
              <a:gd name="connsiteY1" fmla="*/ 1259174 h 4992780"/>
              <a:gd name="connsiteX2" fmla="*/ 1242553 w 2587726"/>
              <a:gd name="connsiteY2" fmla="*/ 2291910 h 4992780"/>
              <a:gd name="connsiteX3" fmla="*/ 1240457 w 2587726"/>
              <a:gd name="connsiteY3" fmla="*/ 2414472 h 4992780"/>
              <a:gd name="connsiteX4" fmla="*/ 2587726 w 2587726"/>
              <a:gd name="connsiteY4" fmla="*/ 2414472 h 4992780"/>
              <a:gd name="connsiteX5" fmla="*/ 2587726 w 2587726"/>
              <a:gd name="connsiteY5" fmla="*/ 4992780 h 4992780"/>
              <a:gd name="connsiteX6" fmla="*/ 9417 w 2587726"/>
              <a:gd name="connsiteY6" fmla="*/ 4992780 h 4992780"/>
              <a:gd name="connsiteX7" fmla="*/ 9417 w 2587726"/>
              <a:gd name="connsiteY7" fmla="*/ 2773180 h 4992780"/>
              <a:gd name="connsiteX8" fmla="*/ 2587725 w 2587726"/>
              <a:gd name="connsiteY8" fmla="*/ 0 h 499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7726" h="4992780">
                <a:moveTo>
                  <a:pt x="2587725" y="0"/>
                </a:moveTo>
                <a:lnTo>
                  <a:pt x="2572735" y="1259174"/>
                </a:lnTo>
                <a:cubicBezTo>
                  <a:pt x="1777008" y="1328192"/>
                  <a:pt x="1288051" y="1664396"/>
                  <a:pt x="1242553" y="2291910"/>
                </a:cubicBezTo>
                <a:lnTo>
                  <a:pt x="1240457" y="2414472"/>
                </a:lnTo>
                <a:lnTo>
                  <a:pt x="2587726" y="2414472"/>
                </a:lnTo>
                <a:lnTo>
                  <a:pt x="2587726" y="4992780"/>
                </a:lnTo>
                <a:lnTo>
                  <a:pt x="9417" y="4992780"/>
                </a:lnTo>
                <a:lnTo>
                  <a:pt x="9417" y="2773180"/>
                </a:lnTo>
                <a:cubicBezTo>
                  <a:pt x="-165469" y="199869"/>
                  <a:pt x="2148013" y="24983"/>
                  <a:pt x="2587725" y="0"/>
                </a:cubicBezTo>
                <a:close/>
              </a:path>
            </a:pathLst>
          </a:custGeom>
          <a:solidFill>
            <a:schemeClr val="accent3"/>
          </a:solidFill>
          <a:ln w="9525" cap="flat" cmpd="sng" algn="ctr">
            <a:noFill/>
            <a:prstDash val="solid"/>
            <a:miter lim="800000"/>
          </a:ln>
          <a:effectLst>
            <a:outerShdw blurRad="50800" dist="38100" dir="8100000" algn="tr" rotWithShape="0">
              <a:prstClr val="black">
                <a:alpha val="40000"/>
              </a:prstClr>
            </a:outerShdw>
          </a:effectLst>
        </p:spPr>
        <p:txBody>
          <a:bodyPr rtlCol="0" anchor="ctr"/>
          <a:lstStyle/>
          <a:p>
            <a:pPr algn="ctr">
              <a:defRPr/>
            </a:pPr>
            <a:endParaRPr lang="en-US" sz="1463" kern="0" dirty="0">
              <a:solidFill>
                <a:prstClr val="white"/>
              </a:solidFill>
              <a:latin typeface="Arial" panose="020B0604020202020204" pitchFamily="34" charset="0"/>
              <a:cs typeface="Arial" panose="020B0604020202020204" pitchFamily="34" charset="0"/>
            </a:endParaRPr>
          </a:p>
        </p:txBody>
      </p:sp>
      <p:sp>
        <p:nvSpPr>
          <p:cNvPr id="17" name="Freeform 7">
            <a:extLst>
              <a:ext uri="{FF2B5EF4-FFF2-40B4-BE49-F238E27FC236}">
                <a16:creationId xmlns:a16="http://schemas.microsoft.com/office/drawing/2014/main" id="{54E26190-56F4-4ECE-9D22-A4C1FE63538B}"/>
              </a:ext>
            </a:extLst>
          </p:cNvPr>
          <p:cNvSpPr/>
          <p:nvPr userDrawn="1"/>
        </p:nvSpPr>
        <p:spPr>
          <a:xfrm rot="10800000" flipH="1">
            <a:off x="876036" y="1185737"/>
            <a:ext cx="464607" cy="1103282"/>
          </a:xfrm>
          <a:custGeom>
            <a:avLst/>
            <a:gdLst>
              <a:gd name="connsiteX0" fmla="*/ 2587725 w 2587726"/>
              <a:gd name="connsiteY0" fmla="*/ 0 h 4992780"/>
              <a:gd name="connsiteX1" fmla="*/ 2572735 w 2587726"/>
              <a:gd name="connsiteY1" fmla="*/ 1259174 h 4992780"/>
              <a:gd name="connsiteX2" fmla="*/ 1242553 w 2587726"/>
              <a:gd name="connsiteY2" fmla="*/ 2291910 h 4992780"/>
              <a:gd name="connsiteX3" fmla="*/ 1240457 w 2587726"/>
              <a:gd name="connsiteY3" fmla="*/ 2414472 h 4992780"/>
              <a:gd name="connsiteX4" fmla="*/ 2587726 w 2587726"/>
              <a:gd name="connsiteY4" fmla="*/ 2414472 h 4992780"/>
              <a:gd name="connsiteX5" fmla="*/ 2587726 w 2587726"/>
              <a:gd name="connsiteY5" fmla="*/ 4992780 h 4992780"/>
              <a:gd name="connsiteX6" fmla="*/ 9417 w 2587726"/>
              <a:gd name="connsiteY6" fmla="*/ 4992780 h 4992780"/>
              <a:gd name="connsiteX7" fmla="*/ 9417 w 2587726"/>
              <a:gd name="connsiteY7" fmla="*/ 2773180 h 4992780"/>
              <a:gd name="connsiteX8" fmla="*/ 2587725 w 2587726"/>
              <a:gd name="connsiteY8" fmla="*/ 0 h 499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7726" h="4992780">
                <a:moveTo>
                  <a:pt x="2587725" y="0"/>
                </a:moveTo>
                <a:lnTo>
                  <a:pt x="2572735" y="1259174"/>
                </a:lnTo>
                <a:cubicBezTo>
                  <a:pt x="1777008" y="1328192"/>
                  <a:pt x="1288051" y="1664396"/>
                  <a:pt x="1242553" y="2291910"/>
                </a:cubicBezTo>
                <a:lnTo>
                  <a:pt x="1240457" y="2414472"/>
                </a:lnTo>
                <a:lnTo>
                  <a:pt x="2587726" y="2414472"/>
                </a:lnTo>
                <a:lnTo>
                  <a:pt x="2587726" y="4992780"/>
                </a:lnTo>
                <a:lnTo>
                  <a:pt x="9417" y="4992780"/>
                </a:lnTo>
                <a:lnTo>
                  <a:pt x="9417" y="2773180"/>
                </a:lnTo>
                <a:cubicBezTo>
                  <a:pt x="-165469" y="199869"/>
                  <a:pt x="2148013" y="24983"/>
                  <a:pt x="2587725" y="0"/>
                </a:cubicBezTo>
                <a:close/>
              </a:path>
            </a:pathLst>
          </a:custGeom>
          <a:solidFill>
            <a:schemeClr val="accent3"/>
          </a:solidFill>
          <a:ln w="9525" cap="flat" cmpd="sng" algn="ctr">
            <a:noFill/>
            <a:prstDash val="solid"/>
            <a:miter lim="800000"/>
          </a:ln>
          <a:effectLst>
            <a:outerShdw blurRad="50800" dist="38100" dir="8100000" algn="tr" rotWithShape="0">
              <a:prstClr val="black">
                <a:alpha val="40000"/>
              </a:prstClr>
            </a:outerShdw>
          </a:effectLst>
        </p:spPr>
        <p:txBody>
          <a:bodyPr rtlCol="0" anchor="ctr"/>
          <a:lstStyle/>
          <a:p>
            <a:pPr algn="ctr">
              <a:defRPr/>
            </a:pPr>
            <a:endParaRPr lang="en-US" sz="1463" kern="0" dirty="0">
              <a:solidFill>
                <a:prstClr val="white"/>
              </a:solidFill>
              <a:latin typeface="Arial" panose="020B0604020202020204" pitchFamily="34" charset="0"/>
              <a:cs typeface="Arial" panose="020B0604020202020204" pitchFamily="34" charset="0"/>
            </a:endParaRPr>
          </a:p>
        </p:txBody>
      </p:sp>
      <p:sp>
        <p:nvSpPr>
          <p:cNvPr id="18" name="Freeform 7">
            <a:extLst>
              <a:ext uri="{FF2B5EF4-FFF2-40B4-BE49-F238E27FC236}">
                <a16:creationId xmlns:a16="http://schemas.microsoft.com/office/drawing/2014/main" id="{67C47971-5B02-4CBD-B757-CE3017E718FB}"/>
              </a:ext>
            </a:extLst>
          </p:cNvPr>
          <p:cNvSpPr/>
          <p:nvPr userDrawn="1"/>
        </p:nvSpPr>
        <p:spPr>
          <a:xfrm rot="10800000" flipH="1">
            <a:off x="263755" y="1185737"/>
            <a:ext cx="464608" cy="1103282"/>
          </a:xfrm>
          <a:custGeom>
            <a:avLst/>
            <a:gdLst>
              <a:gd name="connsiteX0" fmla="*/ 2587725 w 2587726"/>
              <a:gd name="connsiteY0" fmla="*/ 0 h 4992780"/>
              <a:gd name="connsiteX1" fmla="*/ 2572735 w 2587726"/>
              <a:gd name="connsiteY1" fmla="*/ 1259174 h 4992780"/>
              <a:gd name="connsiteX2" fmla="*/ 1242553 w 2587726"/>
              <a:gd name="connsiteY2" fmla="*/ 2291910 h 4992780"/>
              <a:gd name="connsiteX3" fmla="*/ 1240457 w 2587726"/>
              <a:gd name="connsiteY3" fmla="*/ 2414472 h 4992780"/>
              <a:gd name="connsiteX4" fmla="*/ 2587726 w 2587726"/>
              <a:gd name="connsiteY4" fmla="*/ 2414472 h 4992780"/>
              <a:gd name="connsiteX5" fmla="*/ 2587726 w 2587726"/>
              <a:gd name="connsiteY5" fmla="*/ 4992780 h 4992780"/>
              <a:gd name="connsiteX6" fmla="*/ 9417 w 2587726"/>
              <a:gd name="connsiteY6" fmla="*/ 4992780 h 4992780"/>
              <a:gd name="connsiteX7" fmla="*/ 9417 w 2587726"/>
              <a:gd name="connsiteY7" fmla="*/ 2773180 h 4992780"/>
              <a:gd name="connsiteX8" fmla="*/ 2587725 w 2587726"/>
              <a:gd name="connsiteY8" fmla="*/ 0 h 499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7726" h="4992780">
                <a:moveTo>
                  <a:pt x="2587725" y="0"/>
                </a:moveTo>
                <a:lnTo>
                  <a:pt x="2572735" y="1259174"/>
                </a:lnTo>
                <a:cubicBezTo>
                  <a:pt x="1777008" y="1328192"/>
                  <a:pt x="1288051" y="1664396"/>
                  <a:pt x="1242553" y="2291910"/>
                </a:cubicBezTo>
                <a:lnTo>
                  <a:pt x="1240457" y="2414472"/>
                </a:lnTo>
                <a:lnTo>
                  <a:pt x="2587726" y="2414472"/>
                </a:lnTo>
                <a:lnTo>
                  <a:pt x="2587726" y="4992780"/>
                </a:lnTo>
                <a:lnTo>
                  <a:pt x="9417" y="4992780"/>
                </a:lnTo>
                <a:lnTo>
                  <a:pt x="9417" y="2773180"/>
                </a:lnTo>
                <a:cubicBezTo>
                  <a:pt x="-165469" y="199869"/>
                  <a:pt x="2148013" y="24983"/>
                  <a:pt x="2587725" y="0"/>
                </a:cubicBezTo>
                <a:close/>
              </a:path>
            </a:pathLst>
          </a:custGeom>
          <a:solidFill>
            <a:schemeClr val="accent3"/>
          </a:solidFill>
          <a:ln w="9525" cap="flat" cmpd="sng" algn="ctr">
            <a:noFill/>
            <a:prstDash val="solid"/>
            <a:miter lim="800000"/>
          </a:ln>
          <a:effectLst>
            <a:outerShdw blurRad="50800" dist="38100" dir="8100000" algn="tr" rotWithShape="0">
              <a:prstClr val="black">
                <a:alpha val="40000"/>
              </a:prstClr>
            </a:outerShdw>
          </a:effectLst>
        </p:spPr>
        <p:txBody>
          <a:bodyPr rtlCol="0" anchor="ctr"/>
          <a:lstStyle/>
          <a:p>
            <a:pPr algn="ctr">
              <a:defRPr/>
            </a:pPr>
            <a:endParaRPr lang="en-US" sz="1463" kern="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44616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four quote">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5B9A5352-9968-4D83-A941-E667AA4BC7CB}"/>
              </a:ext>
            </a:extLst>
          </p:cNvPr>
          <p:cNvSpPr>
            <a:spLocks noGrp="1"/>
          </p:cNvSpPr>
          <p:nvPr>
            <p:ph type="sldNum" sz="quarter" idx="20"/>
          </p:nvPr>
        </p:nvSpPr>
        <p:spPr/>
        <p:txBody>
          <a:bodyPr/>
          <a:lstStyle/>
          <a:p>
            <a:fld id="{A90943C4-0022-4CA6-8B1F-41694FBEBEC6}" type="slidenum">
              <a:rPr lang="en-AU" smtClean="0"/>
              <a:t>‹#›</a:t>
            </a:fld>
            <a:endParaRPr lang="en-AU" dirty="0"/>
          </a:p>
        </p:txBody>
      </p:sp>
      <p:sp>
        <p:nvSpPr>
          <p:cNvPr id="16" name="Content Placeholder 4">
            <a:extLst>
              <a:ext uri="{FF2B5EF4-FFF2-40B4-BE49-F238E27FC236}">
                <a16:creationId xmlns:a16="http://schemas.microsoft.com/office/drawing/2014/main" id="{5779D80D-6EF9-475D-845B-8DA71C423DE6}"/>
              </a:ext>
            </a:extLst>
          </p:cNvPr>
          <p:cNvSpPr>
            <a:spLocks noGrp="1"/>
          </p:cNvSpPr>
          <p:nvPr>
            <p:ph sz="quarter" idx="18" hasCustomPrompt="1"/>
          </p:nvPr>
        </p:nvSpPr>
        <p:spPr>
          <a:xfrm>
            <a:off x="5164495" y="3981720"/>
            <a:ext cx="4387500" cy="2160000"/>
          </a:xfrm>
          <a:prstGeom prst="wedgeRectCallout">
            <a:avLst>
              <a:gd name="adj1" fmla="val 33918"/>
              <a:gd name="adj2" fmla="val 66028"/>
            </a:avLst>
          </a:prstGeom>
          <a:solidFill>
            <a:schemeClr val="bg1"/>
          </a:solidFill>
          <a:ln w="66675" cap="rnd">
            <a:solidFill>
              <a:schemeClr val="accent3"/>
            </a:solidFill>
            <a:miter lim="800000"/>
            <a:extLst>
              <a:ext uri="{C807C97D-BFC1-408E-A445-0C87EB9F89A2}">
                <ask:lineSketchStyleProps xmlns="" xmlns:ask="http://schemas.microsoft.com/office/drawing/2018/sketchyshapes" sd="1219033472">
                  <a:custGeom>
                    <a:avLst/>
                    <a:gdLst>
                      <a:gd name="connsiteX0" fmla="*/ 0 w 8225699"/>
                      <a:gd name="connsiteY0" fmla="*/ 0 h 3908978"/>
                      <a:gd name="connsiteX1" fmla="*/ 685475 w 8225699"/>
                      <a:gd name="connsiteY1" fmla="*/ 0 h 3908978"/>
                      <a:gd name="connsiteX2" fmla="*/ 1370950 w 8225699"/>
                      <a:gd name="connsiteY2" fmla="*/ 0 h 3908978"/>
                      <a:gd name="connsiteX3" fmla="*/ 1370950 w 8225699"/>
                      <a:gd name="connsiteY3" fmla="*/ 0 h 3908978"/>
                      <a:gd name="connsiteX4" fmla="*/ 2035861 w 8225699"/>
                      <a:gd name="connsiteY4" fmla="*/ 0 h 3908978"/>
                      <a:gd name="connsiteX5" fmla="*/ 2659643 w 8225699"/>
                      <a:gd name="connsiteY5" fmla="*/ 0 h 3908978"/>
                      <a:gd name="connsiteX6" fmla="*/ 3427375 w 8225699"/>
                      <a:gd name="connsiteY6" fmla="*/ 0 h 3908978"/>
                      <a:gd name="connsiteX7" fmla="*/ 4112850 w 8225699"/>
                      <a:gd name="connsiteY7" fmla="*/ 0 h 3908978"/>
                      <a:gd name="connsiteX8" fmla="*/ 4846308 w 8225699"/>
                      <a:gd name="connsiteY8" fmla="*/ 0 h 3908978"/>
                      <a:gd name="connsiteX9" fmla="*/ 5579766 w 8225699"/>
                      <a:gd name="connsiteY9" fmla="*/ 0 h 3908978"/>
                      <a:gd name="connsiteX10" fmla="*/ 6169274 w 8225699"/>
                      <a:gd name="connsiteY10" fmla="*/ 0 h 3908978"/>
                      <a:gd name="connsiteX11" fmla="*/ 6950716 w 8225699"/>
                      <a:gd name="connsiteY11" fmla="*/ 0 h 3908978"/>
                      <a:gd name="connsiteX12" fmla="*/ 7636191 w 8225699"/>
                      <a:gd name="connsiteY12" fmla="*/ 0 h 3908978"/>
                      <a:gd name="connsiteX13" fmla="*/ 8225699 w 8225699"/>
                      <a:gd name="connsiteY13" fmla="*/ 0 h 3908978"/>
                      <a:gd name="connsiteX14" fmla="*/ 8225699 w 8225699"/>
                      <a:gd name="connsiteY14" fmla="*/ 570059 h 3908978"/>
                      <a:gd name="connsiteX15" fmla="*/ 8225699 w 8225699"/>
                      <a:gd name="connsiteY15" fmla="*/ 1071711 h 3908978"/>
                      <a:gd name="connsiteX16" fmla="*/ 8225699 w 8225699"/>
                      <a:gd name="connsiteY16" fmla="*/ 1641771 h 3908978"/>
                      <a:gd name="connsiteX17" fmla="*/ 8225699 w 8225699"/>
                      <a:gd name="connsiteY17" fmla="*/ 2280237 h 3908978"/>
                      <a:gd name="connsiteX18" fmla="*/ 8225699 w 8225699"/>
                      <a:gd name="connsiteY18" fmla="*/ 2280237 h 3908978"/>
                      <a:gd name="connsiteX19" fmla="*/ 8225699 w 8225699"/>
                      <a:gd name="connsiteY19" fmla="*/ 2788404 h 3908978"/>
                      <a:gd name="connsiteX20" fmla="*/ 8225699 w 8225699"/>
                      <a:gd name="connsiteY20" fmla="*/ 3257482 h 3908978"/>
                      <a:gd name="connsiteX21" fmla="*/ 8225699 w 8225699"/>
                      <a:gd name="connsiteY21" fmla="*/ 3908978 h 3908978"/>
                      <a:gd name="connsiteX22" fmla="*/ 7492241 w 8225699"/>
                      <a:gd name="connsiteY22" fmla="*/ 3908978 h 3908978"/>
                      <a:gd name="connsiteX23" fmla="*/ 6710800 w 8225699"/>
                      <a:gd name="connsiteY23" fmla="*/ 3908978 h 3908978"/>
                      <a:gd name="connsiteX24" fmla="*/ 6169274 w 8225699"/>
                      <a:gd name="connsiteY24" fmla="*/ 3908978 h 3908978"/>
                      <a:gd name="connsiteX25" fmla="*/ 5627749 w 8225699"/>
                      <a:gd name="connsiteY25" fmla="*/ 3908978 h 3908978"/>
                      <a:gd name="connsiteX26" fmla="*/ 4846308 w 8225699"/>
                      <a:gd name="connsiteY26" fmla="*/ 3908978 h 3908978"/>
                      <a:gd name="connsiteX27" fmla="*/ 4304783 w 8225699"/>
                      <a:gd name="connsiteY27" fmla="*/ 3908978 h 3908978"/>
                      <a:gd name="connsiteX28" fmla="*/ 3427375 w 8225699"/>
                      <a:gd name="connsiteY28" fmla="*/ 3908978 h 3908978"/>
                      <a:gd name="connsiteX29" fmla="*/ 2841059 w 8225699"/>
                      <a:gd name="connsiteY29" fmla="*/ 4110755 h 3908978"/>
                      <a:gd name="connsiteX30" fmla="*/ 2280235 w 8225699"/>
                      <a:gd name="connsiteY30" fmla="*/ 4303759 h 3908978"/>
                      <a:gd name="connsiteX31" fmla="*/ 1591952 w 8225699"/>
                      <a:gd name="connsiteY31" fmla="*/ 4540628 h 3908978"/>
                      <a:gd name="connsiteX32" fmla="*/ 878176 w 8225699"/>
                      <a:gd name="connsiteY32" fmla="*/ 4786270 h 3908978"/>
                      <a:gd name="connsiteX33" fmla="*/ 1109780 w 8225699"/>
                      <a:gd name="connsiteY33" fmla="*/ 4373943 h 3908978"/>
                      <a:gd name="connsiteX34" fmla="*/ 1370950 w 8225699"/>
                      <a:gd name="connsiteY34" fmla="*/ 3908978 h 3908978"/>
                      <a:gd name="connsiteX35" fmla="*/ 685475 w 8225699"/>
                      <a:gd name="connsiteY35" fmla="*/ 3908978 h 3908978"/>
                      <a:gd name="connsiteX36" fmla="*/ 0 w 8225699"/>
                      <a:gd name="connsiteY36" fmla="*/ 3908978 h 3908978"/>
                      <a:gd name="connsiteX37" fmla="*/ 0 w 8225699"/>
                      <a:gd name="connsiteY37" fmla="*/ 3257482 h 3908978"/>
                      <a:gd name="connsiteX38" fmla="*/ 0 w 8225699"/>
                      <a:gd name="connsiteY38" fmla="*/ 2749315 h 3908978"/>
                      <a:gd name="connsiteX39" fmla="*/ 0 w 8225699"/>
                      <a:gd name="connsiteY39" fmla="*/ 2280237 h 3908978"/>
                      <a:gd name="connsiteX40" fmla="*/ 0 w 8225699"/>
                      <a:gd name="connsiteY40" fmla="*/ 2280237 h 3908978"/>
                      <a:gd name="connsiteX41" fmla="*/ 0 w 8225699"/>
                      <a:gd name="connsiteY41" fmla="*/ 1664573 h 3908978"/>
                      <a:gd name="connsiteX42" fmla="*/ 0 w 8225699"/>
                      <a:gd name="connsiteY42" fmla="*/ 1071711 h 3908978"/>
                      <a:gd name="connsiteX43" fmla="*/ 0 w 8225699"/>
                      <a:gd name="connsiteY43" fmla="*/ 501652 h 3908978"/>
                      <a:gd name="connsiteX44" fmla="*/ 0 w 8225699"/>
                      <a:gd name="connsiteY44" fmla="*/ 0 h 390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225699" h="3908978" fill="none" extrusionOk="0">
                        <a:moveTo>
                          <a:pt x="0" y="0"/>
                        </a:moveTo>
                        <a:cubicBezTo>
                          <a:pt x="284143" y="25194"/>
                          <a:pt x="495769" y="2208"/>
                          <a:pt x="685475" y="0"/>
                        </a:cubicBezTo>
                        <a:cubicBezTo>
                          <a:pt x="875181" y="-2208"/>
                          <a:pt x="1169896" y="31057"/>
                          <a:pt x="1370950" y="0"/>
                        </a:cubicBezTo>
                        <a:lnTo>
                          <a:pt x="1370950" y="0"/>
                        </a:lnTo>
                        <a:cubicBezTo>
                          <a:pt x="1591982" y="-28726"/>
                          <a:pt x="1751669" y="-14271"/>
                          <a:pt x="2035861" y="0"/>
                        </a:cubicBezTo>
                        <a:cubicBezTo>
                          <a:pt x="2320053" y="14271"/>
                          <a:pt x="2384348" y="30296"/>
                          <a:pt x="2659643" y="0"/>
                        </a:cubicBezTo>
                        <a:cubicBezTo>
                          <a:pt x="2934938" y="-30296"/>
                          <a:pt x="3081635" y="14312"/>
                          <a:pt x="3427375" y="0"/>
                        </a:cubicBezTo>
                        <a:cubicBezTo>
                          <a:pt x="3730260" y="17729"/>
                          <a:pt x="3779311" y="-25911"/>
                          <a:pt x="4112850" y="0"/>
                        </a:cubicBezTo>
                        <a:cubicBezTo>
                          <a:pt x="4446389" y="25911"/>
                          <a:pt x="4585217" y="34511"/>
                          <a:pt x="4846308" y="0"/>
                        </a:cubicBezTo>
                        <a:cubicBezTo>
                          <a:pt x="5107399" y="-34511"/>
                          <a:pt x="5258128" y="-33670"/>
                          <a:pt x="5579766" y="0"/>
                        </a:cubicBezTo>
                        <a:cubicBezTo>
                          <a:pt x="5901404" y="33670"/>
                          <a:pt x="5897624" y="-2034"/>
                          <a:pt x="6169274" y="0"/>
                        </a:cubicBezTo>
                        <a:cubicBezTo>
                          <a:pt x="6440924" y="2034"/>
                          <a:pt x="6723683" y="25737"/>
                          <a:pt x="6950716" y="0"/>
                        </a:cubicBezTo>
                        <a:cubicBezTo>
                          <a:pt x="7177749" y="-25737"/>
                          <a:pt x="7375087" y="34231"/>
                          <a:pt x="7636191" y="0"/>
                        </a:cubicBezTo>
                        <a:cubicBezTo>
                          <a:pt x="7897295" y="-34231"/>
                          <a:pt x="8056424" y="26183"/>
                          <a:pt x="8225699" y="0"/>
                        </a:cubicBezTo>
                        <a:cubicBezTo>
                          <a:pt x="8242822" y="194297"/>
                          <a:pt x="8249987" y="404363"/>
                          <a:pt x="8225699" y="570059"/>
                        </a:cubicBezTo>
                        <a:cubicBezTo>
                          <a:pt x="8201411" y="735755"/>
                          <a:pt x="8227168" y="926309"/>
                          <a:pt x="8225699" y="1071711"/>
                        </a:cubicBezTo>
                        <a:cubicBezTo>
                          <a:pt x="8224230" y="1217113"/>
                          <a:pt x="8212228" y="1505671"/>
                          <a:pt x="8225699" y="1641771"/>
                        </a:cubicBezTo>
                        <a:cubicBezTo>
                          <a:pt x="8239170" y="1777871"/>
                          <a:pt x="8217554" y="1970783"/>
                          <a:pt x="8225699" y="2280237"/>
                        </a:cubicBezTo>
                        <a:lnTo>
                          <a:pt x="8225699" y="2280237"/>
                        </a:lnTo>
                        <a:cubicBezTo>
                          <a:pt x="8247085" y="2446549"/>
                          <a:pt x="8248936" y="2657163"/>
                          <a:pt x="8225699" y="2788404"/>
                        </a:cubicBezTo>
                        <a:cubicBezTo>
                          <a:pt x="8202462" y="2919645"/>
                          <a:pt x="8232494" y="3025067"/>
                          <a:pt x="8225699" y="3257482"/>
                        </a:cubicBezTo>
                        <a:cubicBezTo>
                          <a:pt x="8219634" y="3431938"/>
                          <a:pt x="8226865" y="3769387"/>
                          <a:pt x="8225699" y="3908978"/>
                        </a:cubicBezTo>
                        <a:cubicBezTo>
                          <a:pt x="8077089" y="3942380"/>
                          <a:pt x="7808482" y="3911192"/>
                          <a:pt x="7492241" y="3908978"/>
                        </a:cubicBezTo>
                        <a:cubicBezTo>
                          <a:pt x="7176000" y="3906764"/>
                          <a:pt x="7063902" y="3877363"/>
                          <a:pt x="6710800" y="3908978"/>
                        </a:cubicBezTo>
                        <a:cubicBezTo>
                          <a:pt x="6357698" y="3940593"/>
                          <a:pt x="6400442" y="3899838"/>
                          <a:pt x="6169274" y="3908978"/>
                        </a:cubicBezTo>
                        <a:cubicBezTo>
                          <a:pt x="5938106" y="3918118"/>
                          <a:pt x="5793082" y="3927846"/>
                          <a:pt x="5627749" y="3908978"/>
                        </a:cubicBezTo>
                        <a:cubicBezTo>
                          <a:pt x="5462417" y="3890110"/>
                          <a:pt x="5126357" y="3877443"/>
                          <a:pt x="4846308" y="3908978"/>
                        </a:cubicBezTo>
                        <a:cubicBezTo>
                          <a:pt x="4566259" y="3940513"/>
                          <a:pt x="4482138" y="3899301"/>
                          <a:pt x="4304783" y="3908978"/>
                        </a:cubicBezTo>
                        <a:cubicBezTo>
                          <a:pt x="4127429" y="3918655"/>
                          <a:pt x="3740987" y="3919045"/>
                          <a:pt x="3427375" y="3908978"/>
                        </a:cubicBezTo>
                        <a:cubicBezTo>
                          <a:pt x="3267547" y="3974063"/>
                          <a:pt x="3004531" y="4033504"/>
                          <a:pt x="2841059" y="4110755"/>
                        </a:cubicBezTo>
                        <a:cubicBezTo>
                          <a:pt x="2677587" y="4188006"/>
                          <a:pt x="2445916" y="4230252"/>
                          <a:pt x="2280235" y="4303759"/>
                        </a:cubicBezTo>
                        <a:cubicBezTo>
                          <a:pt x="2114554" y="4377266"/>
                          <a:pt x="1838967" y="4493130"/>
                          <a:pt x="1591952" y="4540628"/>
                        </a:cubicBezTo>
                        <a:cubicBezTo>
                          <a:pt x="1344937" y="4588126"/>
                          <a:pt x="1049219" y="4751572"/>
                          <a:pt x="878176" y="4786270"/>
                        </a:cubicBezTo>
                        <a:cubicBezTo>
                          <a:pt x="938501" y="4663469"/>
                          <a:pt x="1019510" y="4580196"/>
                          <a:pt x="1109780" y="4373943"/>
                        </a:cubicBezTo>
                        <a:cubicBezTo>
                          <a:pt x="1200050" y="4167690"/>
                          <a:pt x="1316249" y="4021958"/>
                          <a:pt x="1370950" y="3908978"/>
                        </a:cubicBezTo>
                        <a:cubicBezTo>
                          <a:pt x="1171342" y="3929999"/>
                          <a:pt x="965292" y="3904032"/>
                          <a:pt x="685475" y="3908978"/>
                        </a:cubicBezTo>
                        <a:cubicBezTo>
                          <a:pt x="405659" y="3913924"/>
                          <a:pt x="144764" y="3932156"/>
                          <a:pt x="0" y="3908978"/>
                        </a:cubicBezTo>
                        <a:cubicBezTo>
                          <a:pt x="-1277" y="3720598"/>
                          <a:pt x="-13029" y="3402208"/>
                          <a:pt x="0" y="3257482"/>
                        </a:cubicBezTo>
                        <a:cubicBezTo>
                          <a:pt x="-8066" y="3087262"/>
                          <a:pt x="22519" y="2864478"/>
                          <a:pt x="0" y="2749315"/>
                        </a:cubicBezTo>
                        <a:cubicBezTo>
                          <a:pt x="-22519" y="2634152"/>
                          <a:pt x="-16896" y="2435406"/>
                          <a:pt x="0" y="2280237"/>
                        </a:cubicBezTo>
                        <a:lnTo>
                          <a:pt x="0" y="2280237"/>
                        </a:lnTo>
                        <a:cubicBezTo>
                          <a:pt x="716" y="2049819"/>
                          <a:pt x="24862" y="1936166"/>
                          <a:pt x="0" y="1664573"/>
                        </a:cubicBezTo>
                        <a:cubicBezTo>
                          <a:pt x="-24862" y="1392980"/>
                          <a:pt x="24340" y="1289606"/>
                          <a:pt x="0" y="1071711"/>
                        </a:cubicBezTo>
                        <a:cubicBezTo>
                          <a:pt x="-24340" y="853816"/>
                          <a:pt x="-22701" y="727875"/>
                          <a:pt x="0" y="501652"/>
                        </a:cubicBezTo>
                        <a:cubicBezTo>
                          <a:pt x="22701" y="275429"/>
                          <a:pt x="-17414" y="129703"/>
                          <a:pt x="0" y="0"/>
                        </a:cubicBezTo>
                        <a:close/>
                      </a:path>
                      <a:path w="8225699" h="3908978" stroke="0" extrusionOk="0">
                        <a:moveTo>
                          <a:pt x="0" y="0"/>
                        </a:moveTo>
                        <a:cubicBezTo>
                          <a:pt x="205815" y="9926"/>
                          <a:pt x="389571" y="-3925"/>
                          <a:pt x="671766" y="0"/>
                        </a:cubicBezTo>
                        <a:cubicBezTo>
                          <a:pt x="953961" y="3925"/>
                          <a:pt x="1215045" y="11631"/>
                          <a:pt x="1370950" y="0"/>
                        </a:cubicBezTo>
                        <a:lnTo>
                          <a:pt x="1370950" y="0"/>
                        </a:lnTo>
                        <a:cubicBezTo>
                          <a:pt x="1560662" y="12222"/>
                          <a:pt x="1874367" y="22488"/>
                          <a:pt x="2097554" y="0"/>
                        </a:cubicBezTo>
                        <a:cubicBezTo>
                          <a:pt x="2320741" y="-22488"/>
                          <a:pt x="2574987" y="-14504"/>
                          <a:pt x="2783029" y="0"/>
                        </a:cubicBezTo>
                        <a:cubicBezTo>
                          <a:pt x="2991072" y="14504"/>
                          <a:pt x="3107539" y="29253"/>
                          <a:pt x="3427375" y="0"/>
                        </a:cubicBezTo>
                        <a:cubicBezTo>
                          <a:pt x="3617308" y="17219"/>
                          <a:pt x="3728988" y="4419"/>
                          <a:pt x="4016883" y="0"/>
                        </a:cubicBezTo>
                        <a:cubicBezTo>
                          <a:pt x="4304778" y="-4419"/>
                          <a:pt x="4450591" y="-18572"/>
                          <a:pt x="4606392" y="0"/>
                        </a:cubicBezTo>
                        <a:cubicBezTo>
                          <a:pt x="4762193" y="18572"/>
                          <a:pt x="5220009" y="-22452"/>
                          <a:pt x="5387833" y="0"/>
                        </a:cubicBezTo>
                        <a:cubicBezTo>
                          <a:pt x="5555657" y="22452"/>
                          <a:pt x="5764370" y="7958"/>
                          <a:pt x="5929358" y="0"/>
                        </a:cubicBezTo>
                        <a:cubicBezTo>
                          <a:pt x="6094347" y="-7958"/>
                          <a:pt x="6348361" y="25084"/>
                          <a:pt x="6614833" y="0"/>
                        </a:cubicBezTo>
                        <a:cubicBezTo>
                          <a:pt x="6881306" y="-25084"/>
                          <a:pt x="6969691" y="18550"/>
                          <a:pt x="7300308" y="0"/>
                        </a:cubicBezTo>
                        <a:cubicBezTo>
                          <a:pt x="7630925" y="-18550"/>
                          <a:pt x="8013849" y="-37068"/>
                          <a:pt x="8225699" y="0"/>
                        </a:cubicBezTo>
                        <a:cubicBezTo>
                          <a:pt x="8207774" y="141170"/>
                          <a:pt x="8241766" y="412883"/>
                          <a:pt x="8225699" y="615664"/>
                        </a:cubicBezTo>
                        <a:cubicBezTo>
                          <a:pt x="8209632" y="818445"/>
                          <a:pt x="8218722" y="926085"/>
                          <a:pt x="8225699" y="1231328"/>
                        </a:cubicBezTo>
                        <a:cubicBezTo>
                          <a:pt x="8232676" y="1536571"/>
                          <a:pt x="8234354" y="1847150"/>
                          <a:pt x="8225699" y="2280237"/>
                        </a:cubicBezTo>
                        <a:lnTo>
                          <a:pt x="8225699" y="2280237"/>
                        </a:lnTo>
                        <a:cubicBezTo>
                          <a:pt x="8211167" y="2449629"/>
                          <a:pt x="8223394" y="2558647"/>
                          <a:pt x="8225699" y="2768860"/>
                        </a:cubicBezTo>
                        <a:cubicBezTo>
                          <a:pt x="8228004" y="2979073"/>
                          <a:pt x="8215848" y="3090884"/>
                          <a:pt x="8225699" y="3257482"/>
                        </a:cubicBezTo>
                        <a:cubicBezTo>
                          <a:pt x="8233962" y="3561421"/>
                          <a:pt x="8248870" y="3690442"/>
                          <a:pt x="8225699" y="3908978"/>
                        </a:cubicBezTo>
                        <a:cubicBezTo>
                          <a:pt x="7913104" y="3939655"/>
                          <a:pt x="7627462" y="3895495"/>
                          <a:pt x="7444258" y="3908978"/>
                        </a:cubicBezTo>
                        <a:cubicBezTo>
                          <a:pt x="7261054" y="3922461"/>
                          <a:pt x="6846327" y="3940151"/>
                          <a:pt x="6662816" y="3908978"/>
                        </a:cubicBezTo>
                        <a:cubicBezTo>
                          <a:pt x="6479305" y="3877805"/>
                          <a:pt x="6155128" y="3912438"/>
                          <a:pt x="5977341" y="3908978"/>
                        </a:cubicBezTo>
                        <a:cubicBezTo>
                          <a:pt x="5799554" y="3905518"/>
                          <a:pt x="5590094" y="3893593"/>
                          <a:pt x="5339850" y="3908978"/>
                        </a:cubicBezTo>
                        <a:cubicBezTo>
                          <a:pt x="5089606" y="3924363"/>
                          <a:pt x="4951663" y="3934413"/>
                          <a:pt x="4798325" y="3908978"/>
                        </a:cubicBezTo>
                        <a:cubicBezTo>
                          <a:pt x="4644988" y="3883543"/>
                          <a:pt x="4422643" y="3917262"/>
                          <a:pt x="4256800" y="3908978"/>
                        </a:cubicBezTo>
                        <a:cubicBezTo>
                          <a:pt x="4090957" y="3900694"/>
                          <a:pt x="3649215" y="3917490"/>
                          <a:pt x="3427375" y="3908978"/>
                        </a:cubicBezTo>
                        <a:cubicBezTo>
                          <a:pt x="3211407" y="3969566"/>
                          <a:pt x="3047317" y="4070896"/>
                          <a:pt x="2841059" y="4110755"/>
                        </a:cubicBezTo>
                        <a:cubicBezTo>
                          <a:pt x="2634801" y="4150614"/>
                          <a:pt x="2421412" y="4225417"/>
                          <a:pt x="2229251" y="4321305"/>
                        </a:cubicBezTo>
                        <a:cubicBezTo>
                          <a:pt x="2037090" y="4417193"/>
                          <a:pt x="1756541" y="4479000"/>
                          <a:pt x="1540968" y="4558174"/>
                        </a:cubicBezTo>
                        <a:cubicBezTo>
                          <a:pt x="1325395" y="4637347"/>
                          <a:pt x="1062009" y="4689435"/>
                          <a:pt x="878176" y="4786270"/>
                        </a:cubicBezTo>
                        <a:cubicBezTo>
                          <a:pt x="951486" y="4686970"/>
                          <a:pt x="1004434" y="4522287"/>
                          <a:pt x="1129491" y="4338851"/>
                        </a:cubicBezTo>
                        <a:cubicBezTo>
                          <a:pt x="1254548" y="4155415"/>
                          <a:pt x="1321779" y="3997805"/>
                          <a:pt x="1370950" y="3908978"/>
                        </a:cubicBezTo>
                        <a:cubicBezTo>
                          <a:pt x="1083312" y="3904754"/>
                          <a:pt x="866366" y="3922249"/>
                          <a:pt x="712894" y="3908978"/>
                        </a:cubicBezTo>
                        <a:cubicBezTo>
                          <a:pt x="559422" y="3895707"/>
                          <a:pt x="243644" y="3905292"/>
                          <a:pt x="0" y="3908978"/>
                        </a:cubicBezTo>
                        <a:cubicBezTo>
                          <a:pt x="-21205" y="3591480"/>
                          <a:pt x="-4011" y="3410585"/>
                          <a:pt x="0" y="3257482"/>
                        </a:cubicBezTo>
                        <a:cubicBezTo>
                          <a:pt x="-5093" y="3105995"/>
                          <a:pt x="21546" y="2892256"/>
                          <a:pt x="0" y="2768860"/>
                        </a:cubicBezTo>
                        <a:cubicBezTo>
                          <a:pt x="-21546" y="2645464"/>
                          <a:pt x="15793" y="2448378"/>
                          <a:pt x="0" y="2280237"/>
                        </a:cubicBezTo>
                        <a:lnTo>
                          <a:pt x="0" y="2280237"/>
                        </a:lnTo>
                        <a:cubicBezTo>
                          <a:pt x="17142" y="2032091"/>
                          <a:pt x="10347" y="1870507"/>
                          <a:pt x="0" y="1755782"/>
                        </a:cubicBezTo>
                        <a:cubicBezTo>
                          <a:pt x="-10347" y="1641057"/>
                          <a:pt x="5187" y="1457949"/>
                          <a:pt x="0" y="1231328"/>
                        </a:cubicBezTo>
                        <a:cubicBezTo>
                          <a:pt x="-5187" y="1004707"/>
                          <a:pt x="-16570" y="904546"/>
                          <a:pt x="0" y="661269"/>
                        </a:cubicBezTo>
                        <a:cubicBezTo>
                          <a:pt x="16570" y="417992"/>
                          <a:pt x="26198" y="152725"/>
                          <a:pt x="0" y="0"/>
                        </a:cubicBezTo>
                        <a:close/>
                      </a:path>
                    </a:pathLst>
                  </a:custGeom>
                  <ask:type>
                    <ask:lineSketchNone/>
                  </ask:type>
                </ask:lineSketchStyleProps>
              </a:ext>
            </a:extLst>
          </a:ln>
          <a:effectLst>
            <a:outerShdw blurRad="50800" dist="38100" dir="8100000" algn="tr" rotWithShape="0">
              <a:prstClr val="black">
                <a:alpha val="40000"/>
              </a:prstClr>
            </a:outerShdw>
          </a:effectLst>
        </p:spPr>
        <p:txBody>
          <a:bodyPr lIns="180000" tIns="180000" rIns="180000" bIns="180000" anchor="ctr">
            <a:normAutofit/>
          </a:bodyPr>
          <a:lstStyle>
            <a:lvl1pPr marL="0" indent="0" algn="ctr">
              <a:buFontTx/>
              <a:buNone/>
              <a:defRPr sz="2844" i="1"/>
            </a:lvl1pPr>
            <a:lvl2pPr marL="216694" indent="0">
              <a:buFontTx/>
              <a:buNone/>
              <a:defRPr sz="1950" i="1"/>
            </a:lvl2pPr>
            <a:lvl3pPr marL="441127" indent="0">
              <a:buFontTx/>
              <a:buNone/>
              <a:defRPr sz="1950" i="1"/>
            </a:lvl3pPr>
            <a:lvl4pPr marL="657820" indent="0">
              <a:buFontTx/>
              <a:buNone/>
              <a:defRPr sz="1950" i="1"/>
            </a:lvl4pPr>
            <a:lvl5pPr marL="874514" indent="0">
              <a:buFontTx/>
              <a:buNone/>
              <a:defRPr sz="1950" i="1"/>
            </a:lvl5pPr>
          </a:lstStyle>
          <a:p>
            <a:pPr lvl="0"/>
            <a:r>
              <a:rPr lang="en-AU" noProof="0"/>
              <a:t>Add quote here</a:t>
            </a:r>
          </a:p>
        </p:txBody>
      </p:sp>
      <p:sp>
        <p:nvSpPr>
          <p:cNvPr id="15" name="Content Placeholder 3">
            <a:extLst>
              <a:ext uri="{FF2B5EF4-FFF2-40B4-BE49-F238E27FC236}">
                <a16:creationId xmlns:a16="http://schemas.microsoft.com/office/drawing/2014/main" id="{E23AB2A7-3373-49A9-8CC7-855818690968}"/>
              </a:ext>
            </a:extLst>
          </p:cNvPr>
          <p:cNvSpPr>
            <a:spLocks noGrp="1"/>
          </p:cNvSpPr>
          <p:nvPr>
            <p:ph sz="quarter" idx="17" hasCustomPrompt="1"/>
          </p:nvPr>
        </p:nvSpPr>
        <p:spPr>
          <a:xfrm>
            <a:off x="353633" y="3981720"/>
            <a:ext cx="4387500" cy="2160000"/>
          </a:xfrm>
          <a:prstGeom prst="wedgeRectCallout">
            <a:avLst>
              <a:gd name="adj1" fmla="val 33918"/>
              <a:gd name="adj2" fmla="val 66028"/>
            </a:avLst>
          </a:prstGeom>
          <a:solidFill>
            <a:schemeClr val="bg1"/>
          </a:solidFill>
          <a:ln w="66675" cap="rnd">
            <a:solidFill>
              <a:schemeClr val="accent3"/>
            </a:solidFill>
            <a:miter lim="800000"/>
            <a:extLst>
              <a:ext uri="{C807C97D-BFC1-408E-A445-0C87EB9F89A2}">
                <ask:lineSketchStyleProps xmlns="" xmlns:ask="http://schemas.microsoft.com/office/drawing/2018/sketchyshapes" sd="1219033472">
                  <a:custGeom>
                    <a:avLst/>
                    <a:gdLst>
                      <a:gd name="connsiteX0" fmla="*/ 0 w 8225699"/>
                      <a:gd name="connsiteY0" fmla="*/ 0 h 3908978"/>
                      <a:gd name="connsiteX1" fmla="*/ 685475 w 8225699"/>
                      <a:gd name="connsiteY1" fmla="*/ 0 h 3908978"/>
                      <a:gd name="connsiteX2" fmla="*/ 1370950 w 8225699"/>
                      <a:gd name="connsiteY2" fmla="*/ 0 h 3908978"/>
                      <a:gd name="connsiteX3" fmla="*/ 1370950 w 8225699"/>
                      <a:gd name="connsiteY3" fmla="*/ 0 h 3908978"/>
                      <a:gd name="connsiteX4" fmla="*/ 2035861 w 8225699"/>
                      <a:gd name="connsiteY4" fmla="*/ 0 h 3908978"/>
                      <a:gd name="connsiteX5" fmla="*/ 2659643 w 8225699"/>
                      <a:gd name="connsiteY5" fmla="*/ 0 h 3908978"/>
                      <a:gd name="connsiteX6" fmla="*/ 3427375 w 8225699"/>
                      <a:gd name="connsiteY6" fmla="*/ 0 h 3908978"/>
                      <a:gd name="connsiteX7" fmla="*/ 4112850 w 8225699"/>
                      <a:gd name="connsiteY7" fmla="*/ 0 h 3908978"/>
                      <a:gd name="connsiteX8" fmla="*/ 4846308 w 8225699"/>
                      <a:gd name="connsiteY8" fmla="*/ 0 h 3908978"/>
                      <a:gd name="connsiteX9" fmla="*/ 5579766 w 8225699"/>
                      <a:gd name="connsiteY9" fmla="*/ 0 h 3908978"/>
                      <a:gd name="connsiteX10" fmla="*/ 6169274 w 8225699"/>
                      <a:gd name="connsiteY10" fmla="*/ 0 h 3908978"/>
                      <a:gd name="connsiteX11" fmla="*/ 6950716 w 8225699"/>
                      <a:gd name="connsiteY11" fmla="*/ 0 h 3908978"/>
                      <a:gd name="connsiteX12" fmla="*/ 7636191 w 8225699"/>
                      <a:gd name="connsiteY12" fmla="*/ 0 h 3908978"/>
                      <a:gd name="connsiteX13" fmla="*/ 8225699 w 8225699"/>
                      <a:gd name="connsiteY13" fmla="*/ 0 h 3908978"/>
                      <a:gd name="connsiteX14" fmla="*/ 8225699 w 8225699"/>
                      <a:gd name="connsiteY14" fmla="*/ 570059 h 3908978"/>
                      <a:gd name="connsiteX15" fmla="*/ 8225699 w 8225699"/>
                      <a:gd name="connsiteY15" fmla="*/ 1071711 h 3908978"/>
                      <a:gd name="connsiteX16" fmla="*/ 8225699 w 8225699"/>
                      <a:gd name="connsiteY16" fmla="*/ 1641771 h 3908978"/>
                      <a:gd name="connsiteX17" fmla="*/ 8225699 w 8225699"/>
                      <a:gd name="connsiteY17" fmla="*/ 2280237 h 3908978"/>
                      <a:gd name="connsiteX18" fmla="*/ 8225699 w 8225699"/>
                      <a:gd name="connsiteY18" fmla="*/ 2280237 h 3908978"/>
                      <a:gd name="connsiteX19" fmla="*/ 8225699 w 8225699"/>
                      <a:gd name="connsiteY19" fmla="*/ 2788404 h 3908978"/>
                      <a:gd name="connsiteX20" fmla="*/ 8225699 w 8225699"/>
                      <a:gd name="connsiteY20" fmla="*/ 3257482 h 3908978"/>
                      <a:gd name="connsiteX21" fmla="*/ 8225699 w 8225699"/>
                      <a:gd name="connsiteY21" fmla="*/ 3908978 h 3908978"/>
                      <a:gd name="connsiteX22" fmla="*/ 7492241 w 8225699"/>
                      <a:gd name="connsiteY22" fmla="*/ 3908978 h 3908978"/>
                      <a:gd name="connsiteX23" fmla="*/ 6710800 w 8225699"/>
                      <a:gd name="connsiteY23" fmla="*/ 3908978 h 3908978"/>
                      <a:gd name="connsiteX24" fmla="*/ 6169274 w 8225699"/>
                      <a:gd name="connsiteY24" fmla="*/ 3908978 h 3908978"/>
                      <a:gd name="connsiteX25" fmla="*/ 5627749 w 8225699"/>
                      <a:gd name="connsiteY25" fmla="*/ 3908978 h 3908978"/>
                      <a:gd name="connsiteX26" fmla="*/ 4846308 w 8225699"/>
                      <a:gd name="connsiteY26" fmla="*/ 3908978 h 3908978"/>
                      <a:gd name="connsiteX27" fmla="*/ 4304783 w 8225699"/>
                      <a:gd name="connsiteY27" fmla="*/ 3908978 h 3908978"/>
                      <a:gd name="connsiteX28" fmla="*/ 3427375 w 8225699"/>
                      <a:gd name="connsiteY28" fmla="*/ 3908978 h 3908978"/>
                      <a:gd name="connsiteX29" fmla="*/ 2841059 w 8225699"/>
                      <a:gd name="connsiteY29" fmla="*/ 4110755 h 3908978"/>
                      <a:gd name="connsiteX30" fmla="*/ 2280235 w 8225699"/>
                      <a:gd name="connsiteY30" fmla="*/ 4303759 h 3908978"/>
                      <a:gd name="connsiteX31" fmla="*/ 1591952 w 8225699"/>
                      <a:gd name="connsiteY31" fmla="*/ 4540628 h 3908978"/>
                      <a:gd name="connsiteX32" fmla="*/ 878176 w 8225699"/>
                      <a:gd name="connsiteY32" fmla="*/ 4786270 h 3908978"/>
                      <a:gd name="connsiteX33" fmla="*/ 1109780 w 8225699"/>
                      <a:gd name="connsiteY33" fmla="*/ 4373943 h 3908978"/>
                      <a:gd name="connsiteX34" fmla="*/ 1370950 w 8225699"/>
                      <a:gd name="connsiteY34" fmla="*/ 3908978 h 3908978"/>
                      <a:gd name="connsiteX35" fmla="*/ 685475 w 8225699"/>
                      <a:gd name="connsiteY35" fmla="*/ 3908978 h 3908978"/>
                      <a:gd name="connsiteX36" fmla="*/ 0 w 8225699"/>
                      <a:gd name="connsiteY36" fmla="*/ 3908978 h 3908978"/>
                      <a:gd name="connsiteX37" fmla="*/ 0 w 8225699"/>
                      <a:gd name="connsiteY37" fmla="*/ 3257482 h 3908978"/>
                      <a:gd name="connsiteX38" fmla="*/ 0 w 8225699"/>
                      <a:gd name="connsiteY38" fmla="*/ 2749315 h 3908978"/>
                      <a:gd name="connsiteX39" fmla="*/ 0 w 8225699"/>
                      <a:gd name="connsiteY39" fmla="*/ 2280237 h 3908978"/>
                      <a:gd name="connsiteX40" fmla="*/ 0 w 8225699"/>
                      <a:gd name="connsiteY40" fmla="*/ 2280237 h 3908978"/>
                      <a:gd name="connsiteX41" fmla="*/ 0 w 8225699"/>
                      <a:gd name="connsiteY41" fmla="*/ 1664573 h 3908978"/>
                      <a:gd name="connsiteX42" fmla="*/ 0 w 8225699"/>
                      <a:gd name="connsiteY42" fmla="*/ 1071711 h 3908978"/>
                      <a:gd name="connsiteX43" fmla="*/ 0 w 8225699"/>
                      <a:gd name="connsiteY43" fmla="*/ 501652 h 3908978"/>
                      <a:gd name="connsiteX44" fmla="*/ 0 w 8225699"/>
                      <a:gd name="connsiteY44" fmla="*/ 0 h 390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225699" h="3908978" fill="none" extrusionOk="0">
                        <a:moveTo>
                          <a:pt x="0" y="0"/>
                        </a:moveTo>
                        <a:cubicBezTo>
                          <a:pt x="284143" y="25194"/>
                          <a:pt x="495769" y="2208"/>
                          <a:pt x="685475" y="0"/>
                        </a:cubicBezTo>
                        <a:cubicBezTo>
                          <a:pt x="875181" y="-2208"/>
                          <a:pt x="1169896" y="31057"/>
                          <a:pt x="1370950" y="0"/>
                        </a:cubicBezTo>
                        <a:lnTo>
                          <a:pt x="1370950" y="0"/>
                        </a:lnTo>
                        <a:cubicBezTo>
                          <a:pt x="1591982" y="-28726"/>
                          <a:pt x="1751669" y="-14271"/>
                          <a:pt x="2035861" y="0"/>
                        </a:cubicBezTo>
                        <a:cubicBezTo>
                          <a:pt x="2320053" y="14271"/>
                          <a:pt x="2384348" y="30296"/>
                          <a:pt x="2659643" y="0"/>
                        </a:cubicBezTo>
                        <a:cubicBezTo>
                          <a:pt x="2934938" y="-30296"/>
                          <a:pt x="3081635" y="14312"/>
                          <a:pt x="3427375" y="0"/>
                        </a:cubicBezTo>
                        <a:cubicBezTo>
                          <a:pt x="3730260" y="17729"/>
                          <a:pt x="3779311" y="-25911"/>
                          <a:pt x="4112850" y="0"/>
                        </a:cubicBezTo>
                        <a:cubicBezTo>
                          <a:pt x="4446389" y="25911"/>
                          <a:pt x="4585217" y="34511"/>
                          <a:pt x="4846308" y="0"/>
                        </a:cubicBezTo>
                        <a:cubicBezTo>
                          <a:pt x="5107399" y="-34511"/>
                          <a:pt x="5258128" y="-33670"/>
                          <a:pt x="5579766" y="0"/>
                        </a:cubicBezTo>
                        <a:cubicBezTo>
                          <a:pt x="5901404" y="33670"/>
                          <a:pt x="5897624" y="-2034"/>
                          <a:pt x="6169274" y="0"/>
                        </a:cubicBezTo>
                        <a:cubicBezTo>
                          <a:pt x="6440924" y="2034"/>
                          <a:pt x="6723683" y="25737"/>
                          <a:pt x="6950716" y="0"/>
                        </a:cubicBezTo>
                        <a:cubicBezTo>
                          <a:pt x="7177749" y="-25737"/>
                          <a:pt x="7375087" y="34231"/>
                          <a:pt x="7636191" y="0"/>
                        </a:cubicBezTo>
                        <a:cubicBezTo>
                          <a:pt x="7897295" y="-34231"/>
                          <a:pt x="8056424" y="26183"/>
                          <a:pt x="8225699" y="0"/>
                        </a:cubicBezTo>
                        <a:cubicBezTo>
                          <a:pt x="8242822" y="194297"/>
                          <a:pt x="8249987" y="404363"/>
                          <a:pt x="8225699" y="570059"/>
                        </a:cubicBezTo>
                        <a:cubicBezTo>
                          <a:pt x="8201411" y="735755"/>
                          <a:pt x="8227168" y="926309"/>
                          <a:pt x="8225699" y="1071711"/>
                        </a:cubicBezTo>
                        <a:cubicBezTo>
                          <a:pt x="8224230" y="1217113"/>
                          <a:pt x="8212228" y="1505671"/>
                          <a:pt x="8225699" y="1641771"/>
                        </a:cubicBezTo>
                        <a:cubicBezTo>
                          <a:pt x="8239170" y="1777871"/>
                          <a:pt x="8217554" y="1970783"/>
                          <a:pt x="8225699" y="2280237"/>
                        </a:cubicBezTo>
                        <a:lnTo>
                          <a:pt x="8225699" y="2280237"/>
                        </a:lnTo>
                        <a:cubicBezTo>
                          <a:pt x="8247085" y="2446549"/>
                          <a:pt x="8248936" y="2657163"/>
                          <a:pt x="8225699" y="2788404"/>
                        </a:cubicBezTo>
                        <a:cubicBezTo>
                          <a:pt x="8202462" y="2919645"/>
                          <a:pt x="8232494" y="3025067"/>
                          <a:pt x="8225699" y="3257482"/>
                        </a:cubicBezTo>
                        <a:cubicBezTo>
                          <a:pt x="8219634" y="3431938"/>
                          <a:pt x="8226865" y="3769387"/>
                          <a:pt x="8225699" y="3908978"/>
                        </a:cubicBezTo>
                        <a:cubicBezTo>
                          <a:pt x="8077089" y="3942380"/>
                          <a:pt x="7808482" y="3911192"/>
                          <a:pt x="7492241" y="3908978"/>
                        </a:cubicBezTo>
                        <a:cubicBezTo>
                          <a:pt x="7176000" y="3906764"/>
                          <a:pt x="7063902" y="3877363"/>
                          <a:pt x="6710800" y="3908978"/>
                        </a:cubicBezTo>
                        <a:cubicBezTo>
                          <a:pt x="6357698" y="3940593"/>
                          <a:pt x="6400442" y="3899838"/>
                          <a:pt x="6169274" y="3908978"/>
                        </a:cubicBezTo>
                        <a:cubicBezTo>
                          <a:pt x="5938106" y="3918118"/>
                          <a:pt x="5793082" y="3927846"/>
                          <a:pt x="5627749" y="3908978"/>
                        </a:cubicBezTo>
                        <a:cubicBezTo>
                          <a:pt x="5462417" y="3890110"/>
                          <a:pt x="5126357" y="3877443"/>
                          <a:pt x="4846308" y="3908978"/>
                        </a:cubicBezTo>
                        <a:cubicBezTo>
                          <a:pt x="4566259" y="3940513"/>
                          <a:pt x="4482138" y="3899301"/>
                          <a:pt x="4304783" y="3908978"/>
                        </a:cubicBezTo>
                        <a:cubicBezTo>
                          <a:pt x="4127429" y="3918655"/>
                          <a:pt x="3740987" y="3919045"/>
                          <a:pt x="3427375" y="3908978"/>
                        </a:cubicBezTo>
                        <a:cubicBezTo>
                          <a:pt x="3267547" y="3974063"/>
                          <a:pt x="3004531" y="4033504"/>
                          <a:pt x="2841059" y="4110755"/>
                        </a:cubicBezTo>
                        <a:cubicBezTo>
                          <a:pt x="2677587" y="4188006"/>
                          <a:pt x="2445916" y="4230252"/>
                          <a:pt x="2280235" y="4303759"/>
                        </a:cubicBezTo>
                        <a:cubicBezTo>
                          <a:pt x="2114554" y="4377266"/>
                          <a:pt x="1838967" y="4493130"/>
                          <a:pt x="1591952" y="4540628"/>
                        </a:cubicBezTo>
                        <a:cubicBezTo>
                          <a:pt x="1344937" y="4588126"/>
                          <a:pt x="1049219" y="4751572"/>
                          <a:pt x="878176" y="4786270"/>
                        </a:cubicBezTo>
                        <a:cubicBezTo>
                          <a:pt x="938501" y="4663469"/>
                          <a:pt x="1019510" y="4580196"/>
                          <a:pt x="1109780" y="4373943"/>
                        </a:cubicBezTo>
                        <a:cubicBezTo>
                          <a:pt x="1200050" y="4167690"/>
                          <a:pt x="1316249" y="4021958"/>
                          <a:pt x="1370950" y="3908978"/>
                        </a:cubicBezTo>
                        <a:cubicBezTo>
                          <a:pt x="1171342" y="3929999"/>
                          <a:pt x="965292" y="3904032"/>
                          <a:pt x="685475" y="3908978"/>
                        </a:cubicBezTo>
                        <a:cubicBezTo>
                          <a:pt x="405659" y="3913924"/>
                          <a:pt x="144764" y="3932156"/>
                          <a:pt x="0" y="3908978"/>
                        </a:cubicBezTo>
                        <a:cubicBezTo>
                          <a:pt x="-1277" y="3720598"/>
                          <a:pt x="-13029" y="3402208"/>
                          <a:pt x="0" y="3257482"/>
                        </a:cubicBezTo>
                        <a:cubicBezTo>
                          <a:pt x="-8066" y="3087262"/>
                          <a:pt x="22519" y="2864478"/>
                          <a:pt x="0" y="2749315"/>
                        </a:cubicBezTo>
                        <a:cubicBezTo>
                          <a:pt x="-22519" y="2634152"/>
                          <a:pt x="-16896" y="2435406"/>
                          <a:pt x="0" y="2280237"/>
                        </a:cubicBezTo>
                        <a:lnTo>
                          <a:pt x="0" y="2280237"/>
                        </a:lnTo>
                        <a:cubicBezTo>
                          <a:pt x="716" y="2049819"/>
                          <a:pt x="24862" y="1936166"/>
                          <a:pt x="0" y="1664573"/>
                        </a:cubicBezTo>
                        <a:cubicBezTo>
                          <a:pt x="-24862" y="1392980"/>
                          <a:pt x="24340" y="1289606"/>
                          <a:pt x="0" y="1071711"/>
                        </a:cubicBezTo>
                        <a:cubicBezTo>
                          <a:pt x="-24340" y="853816"/>
                          <a:pt x="-22701" y="727875"/>
                          <a:pt x="0" y="501652"/>
                        </a:cubicBezTo>
                        <a:cubicBezTo>
                          <a:pt x="22701" y="275429"/>
                          <a:pt x="-17414" y="129703"/>
                          <a:pt x="0" y="0"/>
                        </a:cubicBezTo>
                        <a:close/>
                      </a:path>
                      <a:path w="8225699" h="3908978" stroke="0" extrusionOk="0">
                        <a:moveTo>
                          <a:pt x="0" y="0"/>
                        </a:moveTo>
                        <a:cubicBezTo>
                          <a:pt x="205815" y="9926"/>
                          <a:pt x="389571" y="-3925"/>
                          <a:pt x="671766" y="0"/>
                        </a:cubicBezTo>
                        <a:cubicBezTo>
                          <a:pt x="953961" y="3925"/>
                          <a:pt x="1215045" y="11631"/>
                          <a:pt x="1370950" y="0"/>
                        </a:cubicBezTo>
                        <a:lnTo>
                          <a:pt x="1370950" y="0"/>
                        </a:lnTo>
                        <a:cubicBezTo>
                          <a:pt x="1560662" y="12222"/>
                          <a:pt x="1874367" y="22488"/>
                          <a:pt x="2097554" y="0"/>
                        </a:cubicBezTo>
                        <a:cubicBezTo>
                          <a:pt x="2320741" y="-22488"/>
                          <a:pt x="2574987" y="-14504"/>
                          <a:pt x="2783029" y="0"/>
                        </a:cubicBezTo>
                        <a:cubicBezTo>
                          <a:pt x="2991072" y="14504"/>
                          <a:pt x="3107539" y="29253"/>
                          <a:pt x="3427375" y="0"/>
                        </a:cubicBezTo>
                        <a:cubicBezTo>
                          <a:pt x="3617308" y="17219"/>
                          <a:pt x="3728988" y="4419"/>
                          <a:pt x="4016883" y="0"/>
                        </a:cubicBezTo>
                        <a:cubicBezTo>
                          <a:pt x="4304778" y="-4419"/>
                          <a:pt x="4450591" y="-18572"/>
                          <a:pt x="4606392" y="0"/>
                        </a:cubicBezTo>
                        <a:cubicBezTo>
                          <a:pt x="4762193" y="18572"/>
                          <a:pt x="5220009" y="-22452"/>
                          <a:pt x="5387833" y="0"/>
                        </a:cubicBezTo>
                        <a:cubicBezTo>
                          <a:pt x="5555657" y="22452"/>
                          <a:pt x="5764370" y="7958"/>
                          <a:pt x="5929358" y="0"/>
                        </a:cubicBezTo>
                        <a:cubicBezTo>
                          <a:pt x="6094347" y="-7958"/>
                          <a:pt x="6348361" y="25084"/>
                          <a:pt x="6614833" y="0"/>
                        </a:cubicBezTo>
                        <a:cubicBezTo>
                          <a:pt x="6881306" y="-25084"/>
                          <a:pt x="6969691" y="18550"/>
                          <a:pt x="7300308" y="0"/>
                        </a:cubicBezTo>
                        <a:cubicBezTo>
                          <a:pt x="7630925" y="-18550"/>
                          <a:pt x="8013849" y="-37068"/>
                          <a:pt x="8225699" y="0"/>
                        </a:cubicBezTo>
                        <a:cubicBezTo>
                          <a:pt x="8207774" y="141170"/>
                          <a:pt x="8241766" y="412883"/>
                          <a:pt x="8225699" y="615664"/>
                        </a:cubicBezTo>
                        <a:cubicBezTo>
                          <a:pt x="8209632" y="818445"/>
                          <a:pt x="8218722" y="926085"/>
                          <a:pt x="8225699" y="1231328"/>
                        </a:cubicBezTo>
                        <a:cubicBezTo>
                          <a:pt x="8232676" y="1536571"/>
                          <a:pt x="8234354" y="1847150"/>
                          <a:pt x="8225699" y="2280237"/>
                        </a:cubicBezTo>
                        <a:lnTo>
                          <a:pt x="8225699" y="2280237"/>
                        </a:lnTo>
                        <a:cubicBezTo>
                          <a:pt x="8211167" y="2449629"/>
                          <a:pt x="8223394" y="2558647"/>
                          <a:pt x="8225699" y="2768860"/>
                        </a:cubicBezTo>
                        <a:cubicBezTo>
                          <a:pt x="8228004" y="2979073"/>
                          <a:pt x="8215848" y="3090884"/>
                          <a:pt x="8225699" y="3257482"/>
                        </a:cubicBezTo>
                        <a:cubicBezTo>
                          <a:pt x="8233962" y="3561421"/>
                          <a:pt x="8248870" y="3690442"/>
                          <a:pt x="8225699" y="3908978"/>
                        </a:cubicBezTo>
                        <a:cubicBezTo>
                          <a:pt x="7913104" y="3939655"/>
                          <a:pt x="7627462" y="3895495"/>
                          <a:pt x="7444258" y="3908978"/>
                        </a:cubicBezTo>
                        <a:cubicBezTo>
                          <a:pt x="7261054" y="3922461"/>
                          <a:pt x="6846327" y="3940151"/>
                          <a:pt x="6662816" y="3908978"/>
                        </a:cubicBezTo>
                        <a:cubicBezTo>
                          <a:pt x="6479305" y="3877805"/>
                          <a:pt x="6155128" y="3912438"/>
                          <a:pt x="5977341" y="3908978"/>
                        </a:cubicBezTo>
                        <a:cubicBezTo>
                          <a:pt x="5799554" y="3905518"/>
                          <a:pt x="5590094" y="3893593"/>
                          <a:pt x="5339850" y="3908978"/>
                        </a:cubicBezTo>
                        <a:cubicBezTo>
                          <a:pt x="5089606" y="3924363"/>
                          <a:pt x="4951663" y="3934413"/>
                          <a:pt x="4798325" y="3908978"/>
                        </a:cubicBezTo>
                        <a:cubicBezTo>
                          <a:pt x="4644988" y="3883543"/>
                          <a:pt x="4422643" y="3917262"/>
                          <a:pt x="4256800" y="3908978"/>
                        </a:cubicBezTo>
                        <a:cubicBezTo>
                          <a:pt x="4090957" y="3900694"/>
                          <a:pt x="3649215" y="3917490"/>
                          <a:pt x="3427375" y="3908978"/>
                        </a:cubicBezTo>
                        <a:cubicBezTo>
                          <a:pt x="3211407" y="3969566"/>
                          <a:pt x="3047317" y="4070896"/>
                          <a:pt x="2841059" y="4110755"/>
                        </a:cubicBezTo>
                        <a:cubicBezTo>
                          <a:pt x="2634801" y="4150614"/>
                          <a:pt x="2421412" y="4225417"/>
                          <a:pt x="2229251" y="4321305"/>
                        </a:cubicBezTo>
                        <a:cubicBezTo>
                          <a:pt x="2037090" y="4417193"/>
                          <a:pt x="1756541" y="4479000"/>
                          <a:pt x="1540968" y="4558174"/>
                        </a:cubicBezTo>
                        <a:cubicBezTo>
                          <a:pt x="1325395" y="4637347"/>
                          <a:pt x="1062009" y="4689435"/>
                          <a:pt x="878176" y="4786270"/>
                        </a:cubicBezTo>
                        <a:cubicBezTo>
                          <a:pt x="951486" y="4686970"/>
                          <a:pt x="1004434" y="4522287"/>
                          <a:pt x="1129491" y="4338851"/>
                        </a:cubicBezTo>
                        <a:cubicBezTo>
                          <a:pt x="1254548" y="4155415"/>
                          <a:pt x="1321779" y="3997805"/>
                          <a:pt x="1370950" y="3908978"/>
                        </a:cubicBezTo>
                        <a:cubicBezTo>
                          <a:pt x="1083312" y="3904754"/>
                          <a:pt x="866366" y="3922249"/>
                          <a:pt x="712894" y="3908978"/>
                        </a:cubicBezTo>
                        <a:cubicBezTo>
                          <a:pt x="559422" y="3895707"/>
                          <a:pt x="243644" y="3905292"/>
                          <a:pt x="0" y="3908978"/>
                        </a:cubicBezTo>
                        <a:cubicBezTo>
                          <a:pt x="-21205" y="3591480"/>
                          <a:pt x="-4011" y="3410585"/>
                          <a:pt x="0" y="3257482"/>
                        </a:cubicBezTo>
                        <a:cubicBezTo>
                          <a:pt x="-5093" y="3105995"/>
                          <a:pt x="21546" y="2892256"/>
                          <a:pt x="0" y="2768860"/>
                        </a:cubicBezTo>
                        <a:cubicBezTo>
                          <a:pt x="-21546" y="2645464"/>
                          <a:pt x="15793" y="2448378"/>
                          <a:pt x="0" y="2280237"/>
                        </a:cubicBezTo>
                        <a:lnTo>
                          <a:pt x="0" y="2280237"/>
                        </a:lnTo>
                        <a:cubicBezTo>
                          <a:pt x="17142" y="2032091"/>
                          <a:pt x="10347" y="1870507"/>
                          <a:pt x="0" y="1755782"/>
                        </a:cubicBezTo>
                        <a:cubicBezTo>
                          <a:pt x="-10347" y="1641057"/>
                          <a:pt x="5187" y="1457949"/>
                          <a:pt x="0" y="1231328"/>
                        </a:cubicBezTo>
                        <a:cubicBezTo>
                          <a:pt x="-5187" y="1004707"/>
                          <a:pt x="-16570" y="904546"/>
                          <a:pt x="0" y="661269"/>
                        </a:cubicBezTo>
                        <a:cubicBezTo>
                          <a:pt x="16570" y="417992"/>
                          <a:pt x="26198" y="152725"/>
                          <a:pt x="0" y="0"/>
                        </a:cubicBezTo>
                        <a:close/>
                      </a:path>
                    </a:pathLst>
                  </a:custGeom>
                  <ask:type>
                    <ask:lineSketchNone/>
                  </ask:type>
                </ask:lineSketchStyleProps>
              </a:ext>
            </a:extLst>
          </a:ln>
          <a:effectLst>
            <a:outerShdw blurRad="50800" dist="38100" dir="8100000" algn="tr" rotWithShape="0">
              <a:prstClr val="black">
                <a:alpha val="40000"/>
              </a:prstClr>
            </a:outerShdw>
          </a:effectLst>
        </p:spPr>
        <p:txBody>
          <a:bodyPr lIns="180000" tIns="180000" rIns="180000" bIns="180000" anchor="ctr">
            <a:normAutofit/>
          </a:bodyPr>
          <a:lstStyle>
            <a:lvl1pPr marL="0" indent="0" algn="ctr">
              <a:buFontTx/>
              <a:buNone/>
              <a:defRPr sz="2844" i="1"/>
            </a:lvl1pPr>
            <a:lvl2pPr marL="216694" indent="0">
              <a:buFontTx/>
              <a:buNone/>
              <a:defRPr sz="1950" i="1"/>
            </a:lvl2pPr>
            <a:lvl3pPr marL="441127" indent="0">
              <a:buFontTx/>
              <a:buNone/>
              <a:defRPr sz="1950" i="1"/>
            </a:lvl3pPr>
            <a:lvl4pPr marL="657820" indent="0">
              <a:buFontTx/>
              <a:buNone/>
              <a:defRPr sz="1950" i="1"/>
            </a:lvl4pPr>
            <a:lvl5pPr marL="874514" indent="0">
              <a:buFontTx/>
              <a:buNone/>
              <a:defRPr sz="1950" i="1"/>
            </a:lvl5pPr>
          </a:lstStyle>
          <a:p>
            <a:pPr lvl="0"/>
            <a:r>
              <a:rPr lang="en-AU" noProof="0"/>
              <a:t>Add quote here</a:t>
            </a:r>
          </a:p>
        </p:txBody>
      </p:sp>
      <p:sp>
        <p:nvSpPr>
          <p:cNvPr id="14" name="Content Placeholder 2">
            <a:extLst>
              <a:ext uri="{FF2B5EF4-FFF2-40B4-BE49-F238E27FC236}">
                <a16:creationId xmlns:a16="http://schemas.microsoft.com/office/drawing/2014/main" id="{8B024314-21BB-47BC-B14D-F4A537B44C14}"/>
              </a:ext>
            </a:extLst>
          </p:cNvPr>
          <p:cNvSpPr>
            <a:spLocks noGrp="1"/>
          </p:cNvSpPr>
          <p:nvPr>
            <p:ph sz="quarter" idx="16" hasCustomPrompt="1"/>
          </p:nvPr>
        </p:nvSpPr>
        <p:spPr>
          <a:xfrm>
            <a:off x="5164495" y="1208040"/>
            <a:ext cx="4387500" cy="2160000"/>
          </a:xfrm>
          <a:prstGeom prst="wedgeRectCallout">
            <a:avLst>
              <a:gd name="adj1" fmla="val 33918"/>
              <a:gd name="adj2" fmla="val 66028"/>
            </a:avLst>
          </a:prstGeom>
          <a:solidFill>
            <a:schemeClr val="bg1"/>
          </a:solidFill>
          <a:ln w="66675" cap="rnd">
            <a:solidFill>
              <a:schemeClr val="accent3"/>
            </a:solidFill>
            <a:miter lim="800000"/>
            <a:extLst>
              <a:ext uri="{C807C97D-BFC1-408E-A445-0C87EB9F89A2}">
                <ask:lineSketchStyleProps xmlns="" xmlns:ask="http://schemas.microsoft.com/office/drawing/2018/sketchyshapes" sd="1219033472">
                  <a:custGeom>
                    <a:avLst/>
                    <a:gdLst>
                      <a:gd name="connsiteX0" fmla="*/ 0 w 8225699"/>
                      <a:gd name="connsiteY0" fmla="*/ 0 h 3908978"/>
                      <a:gd name="connsiteX1" fmla="*/ 685475 w 8225699"/>
                      <a:gd name="connsiteY1" fmla="*/ 0 h 3908978"/>
                      <a:gd name="connsiteX2" fmla="*/ 1370950 w 8225699"/>
                      <a:gd name="connsiteY2" fmla="*/ 0 h 3908978"/>
                      <a:gd name="connsiteX3" fmla="*/ 1370950 w 8225699"/>
                      <a:gd name="connsiteY3" fmla="*/ 0 h 3908978"/>
                      <a:gd name="connsiteX4" fmla="*/ 2035861 w 8225699"/>
                      <a:gd name="connsiteY4" fmla="*/ 0 h 3908978"/>
                      <a:gd name="connsiteX5" fmla="*/ 2659643 w 8225699"/>
                      <a:gd name="connsiteY5" fmla="*/ 0 h 3908978"/>
                      <a:gd name="connsiteX6" fmla="*/ 3427375 w 8225699"/>
                      <a:gd name="connsiteY6" fmla="*/ 0 h 3908978"/>
                      <a:gd name="connsiteX7" fmla="*/ 4112850 w 8225699"/>
                      <a:gd name="connsiteY7" fmla="*/ 0 h 3908978"/>
                      <a:gd name="connsiteX8" fmla="*/ 4846308 w 8225699"/>
                      <a:gd name="connsiteY8" fmla="*/ 0 h 3908978"/>
                      <a:gd name="connsiteX9" fmla="*/ 5579766 w 8225699"/>
                      <a:gd name="connsiteY9" fmla="*/ 0 h 3908978"/>
                      <a:gd name="connsiteX10" fmla="*/ 6169274 w 8225699"/>
                      <a:gd name="connsiteY10" fmla="*/ 0 h 3908978"/>
                      <a:gd name="connsiteX11" fmla="*/ 6950716 w 8225699"/>
                      <a:gd name="connsiteY11" fmla="*/ 0 h 3908978"/>
                      <a:gd name="connsiteX12" fmla="*/ 7636191 w 8225699"/>
                      <a:gd name="connsiteY12" fmla="*/ 0 h 3908978"/>
                      <a:gd name="connsiteX13" fmla="*/ 8225699 w 8225699"/>
                      <a:gd name="connsiteY13" fmla="*/ 0 h 3908978"/>
                      <a:gd name="connsiteX14" fmla="*/ 8225699 w 8225699"/>
                      <a:gd name="connsiteY14" fmla="*/ 570059 h 3908978"/>
                      <a:gd name="connsiteX15" fmla="*/ 8225699 w 8225699"/>
                      <a:gd name="connsiteY15" fmla="*/ 1071711 h 3908978"/>
                      <a:gd name="connsiteX16" fmla="*/ 8225699 w 8225699"/>
                      <a:gd name="connsiteY16" fmla="*/ 1641771 h 3908978"/>
                      <a:gd name="connsiteX17" fmla="*/ 8225699 w 8225699"/>
                      <a:gd name="connsiteY17" fmla="*/ 2280237 h 3908978"/>
                      <a:gd name="connsiteX18" fmla="*/ 8225699 w 8225699"/>
                      <a:gd name="connsiteY18" fmla="*/ 2280237 h 3908978"/>
                      <a:gd name="connsiteX19" fmla="*/ 8225699 w 8225699"/>
                      <a:gd name="connsiteY19" fmla="*/ 2788404 h 3908978"/>
                      <a:gd name="connsiteX20" fmla="*/ 8225699 w 8225699"/>
                      <a:gd name="connsiteY20" fmla="*/ 3257482 h 3908978"/>
                      <a:gd name="connsiteX21" fmla="*/ 8225699 w 8225699"/>
                      <a:gd name="connsiteY21" fmla="*/ 3908978 h 3908978"/>
                      <a:gd name="connsiteX22" fmla="*/ 7492241 w 8225699"/>
                      <a:gd name="connsiteY22" fmla="*/ 3908978 h 3908978"/>
                      <a:gd name="connsiteX23" fmla="*/ 6710800 w 8225699"/>
                      <a:gd name="connsiteY23" fmla="*/ 3908978 h 3908978"/>
                      <a:gd name="connsiteX24" fmla="*/ 6169274 w 8225699"/>
                      <a:gd name="connsiteY24" fmla="*/ 3908978 h 3908978"/>
                      <a:gd name="connsiteX25" fmla="*/ 5627749 w 8225699"/>
                      <a:gd name="connsiteY25" fmla="*/ 3908978 h 3908978"/>
                      <a:gd name="connsiteX26" fmla="*/ 4846308 w 8225699"/>
                      <a:gd name="connsiteY26" fmla="*/ 3908978 h 3908978"/>
                      <a:gd name="connsiteX27" fmla="*/ 4304783 w 8225699"/>
                      <a:gd name="connsiteY27" fmla="*/ 3908978 h 3908978"/>
                      <a:gd name="connsiteX28" fmla="*/ 3427375 w 8225699"/>
                      <a:gd name="connsiteY28" fmla="*/ 3908978 h 3908978"/>
                      <a:gd name="connsiteX29" fmla="*/ 2841059 w 8225699"/>
                      <a:gd name="connsiteY29" fmla="*/ 4110755 h 3908978"/>
                      <a:gd name="connsiteX30" fmla="*/ 2280235 w 8225699"/>
                      <a:gd name="connsiteY30" fmla="*/ 4303759 h 3908978"/>
                      <a:gd name="connsiteX31" fmla="*/ 1591952 w 8225699"/>
                      <a:gd name="connsiteY31" fmla="*/ 4540628 h 3908978"/>
                      <a:gd name="connsiteX32" fmla="*/ 878176 w 8225699"/>
                      <a:gd name="connsiteY32" fmla="*/ 4786270 h 3908978"/>
                      <a:gd name="connsiteX33" fmla="*/ 1109780 w 8225699"/>
                      <a:gd name="connsiteY33" fmla="*/ 4373943 h 3908978"/>
                      <a:gd name="connsiteX34" fmla="*/ 1370950 w 8225699"/>
                      <a:gd name="connsiteY34" fmla="*/ 3908978 h 3908978"/>
                      <a:gd name="connsiteX35" fmla="*/ 685475 w 8225699"/>
                      <a:gd name="connsiteY35" fmla="*/ 3908978 h 3908978"/>
                      <a:gd name="connsiteX36" fmla="*/ 0 w 8225699"/>
                      <a:gd name="connsiteY36" fmla="*/ 3908978 h 3908978"/>
                      <a:gd name="connsiteX37" fmla="*/ 0 w 8225699"/>
                      <a:gd name="connsiteY37" fmla="*/ 3257482 h 3908978"/>
                      <a:gd name="connsiteX38" fmla="*/ 0 w 8225699"/>
                      <a:gd name="connsiteY38" fmla="*/ 2749315 h 3908978"/>
                      <a:gd name="connsiteX39" fmla="*/ 0 w 8225699"/>
                      <a:gd name="connsiteY39" fmla="*/ 2280237 h 3908978"/>
                      <a:gd name="connsiteX40" fmla="*/ 0 w 8225699"/>
                      <a:gd name="connsiteY40" fmla="*/ 2280237 h 3908978"/>
                      <a:gd name="connsiteX41" fmla="*/ 0 w 8225699"/>
                      <a:gd name="connsiteY41" fmla="*/ 1664573 h 3908978"/>
                      <a:gd name="connsiteX42" fmla="*/ 0 w 8225699"/>
                      <a:gd name="connsiteY42" fmla="*/ 1071711 h 3908978"/>
                      <a:gd name="connsiteX43" fmla="*/ 0 w 8225699"/>
                      <a:gd name="connsiteY43" fmla="*/ 501652 h 3908978"/>
                      <a:gd name="connsiteX44" fmla="*/ 0 w 8225699"/>
                      <a:gd name="connsiteY44" fmla="*/ 0 h 390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225699" h="3908978" fill="none" extrusionOk="0">
                        <a:moveTo>
                          <a:pt x="0" y="0"/>
                        </a:moveTo>
                        <a:cubicBezTo>
                          <a:pt x="284143" y="25194"/>
                          <a:pt x="495769" y="2208"/>
                          <a:pt x="685475" y="0"/>
                        </a:cubicBezTo>
                        <a:cubicBezTo>
                          <a:pt x="875181" y="-2208"/>
                          <a:pt x="1169896" y="31057"/>
                          <a:pt x="1370950" y="0"/>
                        </a:cubicBezTo>
                        <a:lnTo>
                          <a:pt x="1370950" y="0"/>
                        </a:lnTo>
                        <a:cubicBezTo>
                          <a:pt x="1591982" y="-28726"/>
                          <a:pt x="1751669" y="-14271"/>
                          <a:pt x="2035861" y="0"/>
                        </a:cubicBezTo>
                        <a:cubicBezTo>
                          <a:pt x="2320053" y="14271"/>
                          <a:pt x="2384348" y="30296"/>
                          <a:pt x="2659643" y="0"/>
                        </a:cubicBezTo>
                        <a:cubicBezTo>
                          <a:pt x="2934938" y="-30296"/>
                          <a:pt x="3081635" y="14312"/>
                          <a:pt x="3427375" y="0"/>
                        </a:cubicBezTo>
                        <a:cubicBezTo>
                          <a:pt x="3730260" y="17729"/>
                          <a:pt x="3779311" y="-25911"/>
                          <a:pt x="4112850" y="0"/>
                        </a:cubicBezTo>
                        <a:cubicBezTo>
                          <a:pt x="4446389" y="25911"/>
                          <a:pt x="4585217" y="34511"/>
                          <a:pt x="4846308" y="0"/>
                        </a:cubicBezTo>
                        <a:cubicBezTo>
                          <a:pt x="5107399" y="-34511"/>
                          <a:pt x="5258128" y="-33670"/>
                          <a:pt x="5579766" y="0"/>
                        </a:cubicBezTo>
                        <a:cubicBezTo>
                          <a:pt x="5901404" y="33670"/>
                          <a:pt x="5897624" y="-2034"/>
                          <a:pt x="6169274" y="0"/>
                        </a:cubicBezTo>
                        <a:cubicBezTo>
                          <a:pt x="6440924" y="2034"/>
                          <a:pt x="6723683" y="25737"/>
                          <a:pt x="6950716" y="0"/>
                        </a:cubicBezTo>
                        <a:cubicBezTo>
                          <a:pt x="7177749" y="-25737"/>
                          <a:pt x="7375087" y="34231"/>
                          <a:pt x="7636191" y="0"/>
                        </a:cubicBezTo>
                        <a:cubicBezTo>
                          <a:pt x="7897295" y="-34231"/>
                          <a:pt x="8056424" y="26183"/>
                          <a:pt x="8225699" y="0"/>
                        </a:cubicBezTo>
                        <a:cubicBezTo>
                          <a:pt x="8242822" y="194297"/>
                          <a:pt x="8249987" y="404363"/>
                          <a:pt x="8225699" y="570059"/>
                        </a:cubicBezTo>
                        <a:cubicBezTo>
                          <a:pt x="8201411" y="735755"/>
                          <a:pt x="8227168" y="926309"/>
                          <a:pt x="8225699" y="1071711"/>
                        </a:cubicBezTo>
                        <a:cubicBezTo>
                          <a:pt x="8224230" y="1217113"/>
                          <a:pt x="8212228" y="1505671"/>
                          <a:pt x="8225699" y="1641771"/>
                        </a:cubicBezTo>
                        <a:cubicBezTo>
                          <a:pt x="8239170" y="1777871"/>
                          <a:pt x="8217554" y="1970783"/>
                          <a:pt x="8225699" y="2280237"/>
                        </a:cubicBezTo>
                        <a:lnTo>
                          <a:pt x="8225699" y="2280237"/>
                        </a:lnTo>
                        <a:cubicBezTo>
                          <a:pt x="8247085" y="2446549"/>
                          <a:pt x="8248936" y="2657163"/>
                          <a:pt x="8225699" y="2788404"/>
                        </a:cubicBezTo>
                        <a:cubicBezTo>
                          <a:pt x="8202462" y="2919645"/>
                          <a:pt x="8232494" y="3025067"/>
                          <a:pt x="8225699" y="3257482"/>
                        </a:cubicBezTo>
                        <a:cubicBezTo>
                          <a:pt x="8219634" y="3431938"/>
                          <a:pt x="8226865" y="3769387"/>
                          <a:pt x="8225699" y="3908978"/>
                        </a:cubicBezTo>
                        <a:cubicBezTo>
                          <a:pt x="8077089" y="3942380"/>
                          <a:pt x="7808482" y="3911192"/>
                          <a:pt x="7492241" y="3908978"/>
                        </a:cubicBezTo>
                        <a:cubicBezTo>
                          <a:pt x="7176000" y="3906764"/>
                          <a:pt x="7063902" y="3877363"/>
                          <a:pt x="6710800" y="3908978"/>
                        </a:cubicBezTo>
                        <a:cubicBezTo>
                          <a:pt x="6357698" y="3940593"/>
                          <a:pt x="6400442" y="3899838"/>
                          <a:pt x="6169274" y="3908978"/>
                        </a:cubicBezTo>
                        <a:cubicBezTo>
                          <a:pt x="5938106" y="3918118"/>
                          <a:pt x="5793082" y="3927846"/>
                          <a:pt x="5627749" y="3908978"/>
                        </a:cubicBezTo>
                        <a:cubicBezTo>
                          <a:pt x="5462417" y="3890110"/>
                          <a:pt x="5126357" y="3877443"/>
                          <a:pt x="4846308" y="3908978"/>
                        </a:cubicBezTo>
                        <a:cubicBezTo>
                          <a:pt x="4566259" y="3940513"/>
                          <a:pt x="4482138" y="3899301"/>
                          <a:pt x="4304783" y="3908978"/>
                        </a:cubicBezTo>
                        <a:cubicBezTo>
                          <a:pt x="4127429" y="3918655"/>
                          <a:pt x="3740987" y="3919045"/>
                          <a:pt x="3427375" y="3908978"/>
                        </a:cubicBezTo>
                        <a:cubicBezTo>
                          <a:pt x="3267547" y="3974063"/>
                          <a:pt x="3004531" y="4033504"/>
                          <a:pt x="2841059" y="4110755"/>
                        </a:cubicBezTo>
                        <a:cubicBezTo>
                          <a:pt x="2677587" y="4188006"/>
                          <a:pt x="2445916" y="4230252"/>
                          <a:pt x="2280235" y="4303759"/>
                        </a:cubicBezTo>
                        <a:cubicBezTo>
                          <a:pt x="2114554" y="4377266"/>
                          <a:pt x="1838967" y="4493130"/>
                          <a:pt x="1591952" y="4540628"/>
                        </a:cubicBezTo>
                        <a:cubicBezTo>
                          <a:pt x="1344937" y="4588126"/>
                          <a:pt x="1049219" y="4751572"/>
                          <a:pt x="878176" y="4786270"/>
                        </a:cubicBezTo>
                        <a:cubicBezTo>
                          <a:pt x="938501" y="4663469"/>
                          <a:pt x="1019510" y="4580196"/>
                          <a:pt x="1109780" y="4373943"/>
                        </a:cubicBezTo>
                        <a:cubicBezTo>
                          <a:pt x="1200050" y="4167690"/>
                          <a:pt x="1316249" y="4021958"/>
                          <a:pt x="1370950" y="3908978"/>
                        </a:cubicBezTo>
                        <a:cubicBezTo>
                          <a:pt x="1171342" y="3929999"/>
                          <a:pt x="965292" y="3904032"/>
                          <a:pt x="685475" y="3908978"/>
                        </a:cubicBezTo>
                        <a:cubicBezTo>
                          <a:pt x="405659" y="3913924"/>
                          <a:pt x="144764" y="3932156"/>
                          <a:pt x="0" y="3908978"/>
                        </a:cubicBezTo>
                        <a:cubicBezTo>
                          <a:pt x="-1277" y="3720598"/>
                          <a:pt x="-13029" y="3402208"/>
                          <a:pt x="0" y="3257482"/>
                        </a:cubicBezTo>
                        <a:cubicBezTo>
                          <a:pt x="-8066" y="3087262"/>
                          <a:pt x="22519" y="2864478"/>
                          <a:pt x="0" y="2749315"/>
                        </a:cubicBezTo>
                        <a:cubicBezTo>
                          <a:pt x="-22519" y="2634152"/>
                          <a:pt x="-16896" y="2435406"/>
                          <a:pt x="0" y="2280237"/>
                        </a:cubicBezTo>
                        <a:lnTo>
                          <a:pt x="0" y="2280237"/>
                        </a:lnTo>
                        <a:cubicBezTo>
                          <a:pt x="716" y="2049819"/>
                          <a:pt x="24862" y="1936166"/>
                          <a:pt x="0" y="1664573"/>
                        </a:cubicBezTo>
                        <a:cubicBezTo>
                          <a:pt x="-24862" y="1392980"/>
                          <a:pt x="24340" y="1289606"/>
                          <a:pt x="0" y="1071711"/>
                        </a:cubicBezTo>
                        <a:cubicBezTo>
                          <a:pt x="-24340" y="853816"/>
                          <a:pt x="-22701" y="727875"/>
                          <a:pt x="0" y="501652"/>
                        </a:cubicBezTo>
                        <a:cubicBezTo>
                          <a:pt x="22701" y="275429"/>
                          <a:pt x="-17414" y="129703"/>
                          <a:pt x="0" y="0"/>
                        </a:cubicBezTo>
                        <a:close/>
                      </a:path>
                      <a:path w="8225699" h="3908978" stroke="0" extrusionOk="0">
                        <a:moveTo>
                          <a:pt x="0" y="0"/>
                        </a:moveTo>
                        <a:cubicBezTo>
                          <a:pt x="205815" y="9926"/>
                          <a:pt x="389571" y="-3925"/>
                          <a:pt x="671766" y="0"/>
                        </a:cubicBezTo>
                        <a:cubicBezTo>
                          <a:pt x="953961" y="3925"/>
                          <a:pt x="1215045" y="11631"/>
                          <a:pt x="1370950" y="0"/>
                        </a:cubicBezTo>
                        <a:lnTo>
                          <a:pt x="1370950" y="0"/>
                        </a:lnTo>
                        <a:cubicBezTo>
                          <a:pt x="1560662" y="12222"/>
                          <a:pt x="1874367" y="22488"/>
                          <a:pt x="2097554" y="0"/>
                        </a:cubicBezTo>
                        <a:cubicBezTo>
                          <a:pt x="2320741" y="-22488"/>
                          <a:pt x="2574987" y="-14504"/>
                          <a:pt x="2783029" y="0"/>
                        </a:cubicBezTo>
                        <a:cubicBezTo>
                          <a:pt x="2991072" y="14504"/>
                          <a:pt x="3107539" y="29253"/>
                          <a:pt x="3427375" y="0"/>
                        </a:cubicBezTo>
                        <a:cubicBezTo>
                          <a:pt x="3617308" y="17219"/>
                          <a:pt x="3728988" y="4419"/>
                          <a:pt x="4016883" y="0"/>
                        </a:cubicBezTo>
                        <a:cubicBezTo>
                          <a:pt x="4304778" y="-4419"/>
                          <a:pt x="4450591" y="-18572"/>
                          <a:pt x="4606392" y="0"/>
                        </a:cubicBezTo>
                        <a:cubicBezTo>
                          <a:pt x="4762193" y="18572"/>
                          <a:pt x="5220009" y="-22452"/>
                          <a:pt x="5387833" y="0"/>
                        </a:cubicBezTo>
                        <a:cubicBezTo>
                          <a:pt x="5555657" y="22452"/>
                          <a:pt x="5764370" y="7958"/>
                          <a:pt x="5929358" y="0"/>
                        </a:cubicBezTo>
                        <a:cubicBezTo>
                          <a:pt x="6094347" y="-7958"/>
                          <a:pt x="6348361" y="25084"/>
                          <a:pt x="6614833" y="0"/>
                        </a:cubicBezTo>
                        <a:cubicBezTo>
                          <a:pt x="6881306" y="-25084"/>
                          <a:pt x="6969691" y="18550"/>
                          <a:pt x="7300308" y="0"/>
                        </a:cubicBezTo>
                        <a:cubicBezTo>
                          <a:pt x="7630925" y="-18550"/>
                          <a:pt x="8013849" y="-37068"/>
                          <a:pt x="8225699" y="0"/>
                        </a:cubicBezTo>
                        <a:cubicBezTo>
                          <a:pt x="8207774" y="141170"/>
                          <a:pt x="8241766" y="412883"/>
                          <a:pt x="8225699" y="615664"/>
                        </a:cubicBezTo>
                        <a:cubicBezTo>
                          <a:pt x="8209632" y="818445"/>
                          <a:pt x="8218722" y="926085"/>
                          <a:pt x="8225699" y="1231328"/>
                        </a:cubicBezTo>
                        <a:cubicBezTo>
                          <a:pt x="8232676" y="1536571"/>
                          <a:pt x="8234354" y="1847150"/>
                          <a:pt x="8225699" y="2280237"/>
                        </a:cubicBezTo>
                        <a:lnTo>
                          <a:pt x="8225699" y="2280237"/>
                        </a:lnTo>
                        <a:cubicBezTo>
                          <a:pt x="8211167" y="2449629"/>
                          <a:pt x="8223394" y="2558647"/>
                          <a:pt x="8225699" y="2768860"/>
                        </a:cubicBezTo>
                        <a:cubicBezTo>
                          <a:pt x="8228004" y="2979073"/>
                          <a:pt x="8215848" y="3090884"/>
                          <a:pt x="8225699" y="3257482"/>
                        </a:cubicBezTo>
                        <a:cubicBezTo>
                          <a:pt x="8233962" y="3561421"/>
                          <a:pt x="8248870" y="3690442"/>
                          <a:pt x="8225699" y="3908978"/>
                        </a:cubicBezTo>
                        <a:cubicBezTo>
                          <a:pt x="7913104" y="3939655"/>
                          <a:pt x="7627462" y="3895495"/>
                          <a:pt x="7444258" y="3908978"/>
                        </a:cubicBezTo>
                        <a:cubicBezTo>
                          <a:pt x="7261054" y="3922461"/>
                          <a:pt x="6846327" y="3940151"/>
                          <a:pt x="6662816" y="3908978"/>
                        </a:cubicBezTo>
                        <a:cubicBezTo>
                          <a:pt x="6479305" y="3877805"/>
                          <a:pt x="6155128" y="3912438"/>
                          <a:pt x="5977341" y="3908978"/>
                        </a:cubicBezTo>
                        <a:cubicBezTo>
                          <a:pt x="5799554" y="3905518"/>
                          <a:pt x="5590094" y="3893593"/>
                          <a:pt x="5339850" y="3908978"/>
                        </a:cubicBezTo>
                        <a:cubicBezTo>
                          <a:pt x="5089606" y="3924363"/>
                          <a:pt x="4951663" y="3934413"/>
                          <a:pt x="4798325" y="3908978"/>
                        </a:cubicBezTo>
                        <a:cubicBezTo>
                          <a:pt x="4644988" y="3883543"/>
                          <a:pt x="4422643" y="3917262"/>
                          <a:pt x="4256800" y="3908978"/>
                        </a:cubicBezTo>
                        <a:cubicBezTo>
                          <a:pt x="4090957" y="3900694"/>
                          <a:pt x="3649215" y="3917490"/>
                          <a:pt x="3427375" y="3908978"/>
                        </a:cubicBezTo>
                        <a:cubicBezTo>
                          <a:pt x="3211407" y="3969566"/>
                          <a:pt x="3047317" y="4070896"/>
                          <a:pt x="2841059" y="4110755"/>
                        </a:cubicBezTo>
                        <a:cubicBezTo>
                          <a:pt x="2634801" y="4150614"/>
                          <a:pt x="2421412" y="4225417"/>
                          <a:pt x="2229251" y="4321305"/>
                        </a:cubicBezTo>
                        <a:cubicBezTo>
                          <a:pt x="2037090" y="4417193"/>
                          <a:pt x="1756541" y="4479000"/>
                          <a:pt x="1540968" y="4558174"/>
                        </a:cubicBezTo>
                        <a:cubicBezTo>
                          <a:pt x="1325395" y="4637347"/>
                          <a:pt x="1062009" y="4689435"/>
                          <a:pt x="878176" y="4786270"/>
                        </a:cubicBezTo>
                        <a:cubicBezTo>
                          <a:pt x="951486" y="4686970"/>
                          <a:pt x="1004434" y="4522287"/>
                          <a:pt x="1129491" y="4338851"/>
                        </a:cubicBezTo>
                        <a:cubicBezTo>
                          <a:pt x="1254548" y="4155415"/>
                          <a:pt x="1321779" y="3997805"/>
                          <a:pt x="1370950" y="3908978"/>
                        </a:cubicBezTo>
                        <a:cubicBezTo>
                          <a:pt x="1083312" y="3904754"/>
                          <a:pt x="866366" y="3922249"/>
                          <a:pt x="712894" y="3908978"/>
                        </a:cubicBezTo>
                        <a:cubicBezTo>
                          <a:pt x="559422" y="3895707"/>
                          <a:pt x="243644" y="3905292"/>
                          <a:pt x="0" y="3908978"/>
                        </a:cubicBezTo>
                        <a:cubicBezTo>
                          <a:pt x="-21205" y="3591480"/>
                          <a:pt x="-4011" y="3410585"/>
                          <a:pt x="0" y="3257482"/>
                        </a:cubicBezTo>
                        <a:cubicBezTo>
                          <a:pt x="-5093" y="3105995"/>
                          <a:pt x="21546" y="2892256"/>
                          <a:pt x="0" y="2768860"/>
                        </a:cubicBezTo>
                        <a:cubicBezTo>
                          <a:pt x="-21546" y="2645464"/>
                          <a:pt x="15793" y="2448378"/>
                          <a:pt x="0" y="2280237"/>
                        </a:cubicBezTo>
                        <a:lnTo>
                          <a:pt x="0" y="2280237"/>
                        </a:lnTo>
                        <a:cubicBezTo>
                          <a:pt x="17142" y="2032091"/>
                          <a:pt x="10347" y="1870507"/>
                          <a:pt x="0" y="1755782"/>
                        </a:cubicBezTo>
                        <a:cubicBezTo>
                          <a:pt x="-10347" y="1641057"/>
                          <a:pt x="5187" y="1457949"/>
                          <a:pt x="0" y="1231328"/>
                        </a:cubicBezTo>
                        <a:cubicBezTo>
                          <a:pt x="-5187" y="1004707"/>
                          <a:pt x="-16570" y="904546"/>
                          <a:pt x="0" y="661269"/>
                        </a:cubicBezTo>
                        <a:cubicBezTo>
                          <a:pt x="16570" y="417992"/>
                          <a:pt x="26198" y="152725"/>
                          <a:pt x="0" y="0"/>
                        </a:cubicBezTo>
                        <a:close/>
                      </a:path>
                    </a:pathLst>
                  </a:custGeom>
                  <ask:type>
                    <ask:lineSketchNone/>
                  </ask:type>
                </ask:lineSketchStyleProps>
              </a:ext>
            </a:extLst>
          </a:ln>
          <a:effectLst>
            <a:outerShdw blurRad="50800" dist="38100" dir="8100000" algn="tr" rotWithShape="0">
              <a:prstClr val="black">
                <a:alpha val="40000"/>
              </a:prstClr>
            </a:outerShdw>
          </a:effectLst>
        </p:spPr>
        <p:txBody>
          <a:bodyPr lIns="180000" tIns="180000" rIns="180000" bIns="180000" anchor="ctr">
            <a:normAutofit/>
          </a:bodyPr>
          <a:lstStyle>
            <a:lvl1pPr marL="0" indent="0" algn="ctr">
              <a:buFontTx/>
              <a:buNone/>
              <a:defRPr sz="2844" i="1"/>
            </a:lvl1pPr>
            <a:lvl2pPr marL="216694" indent="0">
              <a:buFontTx/>
              <a:buNone/>
              <a:defRPr sz="1950" i="1"/>
            </a:lvl2pPr>
            <a:lvl3pPr marL="441127" indent="0">
              <a:buFontTx/>
              <a:buNone/>
              <a:defRPr sz="1950" i="1"/>
            </a:lvl3pPr>
            <a:lvl4pPr marL="657820" indent="0">
              <a:buFontTx/>
              <a:buNone/>
              <a:defRPr sz="1950" i="1"/>
            </a:lvl4pPr>
            <a:lvl5pPr marL="874514" indent="0">
              <a:buFontTx/>
              <a:buNone/>
              <a:defRPr sz="1950" i="1"/>
            </a:lvl5pPr>
          </a:lstStyle>
          <a:p>
            <a:pPr lvl="0"/>
            <a:r>
              <a:rPr lang="en-AU" noProof="0"/>
              <a:t>Add quote here</a:t>
            </a:r>
          </a:p>
        </p:txBody>
      </p:sp>
      <p:sp>
        <p:nvSpPr>
          <p:cNvPr id="9" name="Content Placeholder 1">
            <a:extLst>
              <a:ext uri="{FF2B5EF4-FFF2-40B4-BE49-F238E27FC236}">
                <a16:creationId xmlns:a16="http://schemas.microsoft.com/office/drawing/2014/main" id="{C4D995E3-449F-456B-A0AE-41B6D6844751}"/>
              </a:ext>
            </a:extLst>
          </p:cNvPr>
          <p:cNvSpPr>
            <a:spLocks noGrp="1"/>
          </p:cNvSpPr>
          <p:nvPr>
            <p:ph sz="quarter" idx="12" hasCustomPrompt="1"/>
          </p:nvPr>
        </p:nvSpPr>
        <p:spPr>
          <a:xfrm>
            <a:off x="354005" y="1208040"/>
            <a:ext cx="4387500" cy="2160000"/>
          </a:xfrm>
          <a:prstGeom prst="wedgeRectCallout">
            <a:avLst>
              <a:gd name="adj1" fmla="val 33918"/>
              <a:gd name="adj2" fmla="val 66028"/>
            </a:avLst>
          </a:prstGeom>
          <a:solidFill>
            <a:schemeClr val="bg1"/>
          </a:solidFill>
          <a:ln w="66675" cap="sq">
            <a:solidFill>
              <a:schemeClr val="accent3"/>
            </a:solidFill>
            <a:miter lim="800000"/>
            <a:extLst>
              <a:ext uri="{C807C97D-BFC1-408E-A445-0C87EB9F89A2}">
                <ask:lineSketchStyleProps xmlns="" xmlns:ask="http://schemas.microsoft.com/office/drawing/2018/sketchyshapes" sd="1219033472">
                  <a:custGeom>
                    <a:avLst/>
                    <a:gdLst>
                      <a:gd name="connsiteX0" fmla="*/ 0 w 8225699"/>
                      <a:gd name="connsiteY0" fmla="*/ 0 h 3908978"/>
                      <a:gd name="connsiteX1" fmla="*/ 685475 w 8225699"/>
                      <a:gd name="connsiteY1" fmla="*/ 0 h 3908978"/>
                      <a:gd name="connsiteX2" fmla="*/ 1370950 w 8225699"/>
                      <a:gd name="connsiteY2" fmla="*/ 0 h 3908978"/>
                      <a:gd name="connsiteX3" fmla="*/ 1370950 w 8225699"/>
                      <a:gd name="connsiteY3" fmla="*/ 0 h 3908978"/>
                      <a:gd name="connsiteX4" fmla="*/ 2035861 w 8225699"/>
                      <a:gd name="connsiteY4" fmla="*/ 0 h 3908978"/>
                      <a:gd name="connsiteX5" fmla="*/ 2659643 w 8225699"/>
                      <a:gd name="connsiteY5" fmla="*/ 0 h 3908978"/>
                      <a:gd name="connsiteX6" fmla="*/ 3427375 w 8225699"/>
                      <a:gd name="connsiteY6" fmla="*/ 0 h 3908978"/>
                      <a:gd name="connsiteX7" fmla="*/ 4112850 w 8225699"/>
                      <a:gd name="connsiteY7" fmla="*/ 0 h 3908978"/>
                      <a:gd name="connsiteX8" fmla="*/ 4846308 w 8225699"/>
                      <a:gd name="connsiteY8" fmla="*/ 0 h 3908978"/>
                      <a:gd name="connsiteX9" fmla="*/ 5579766 w 8225699"/>
                      <a:gd name="connsiteY9" fmla="*/ 0 h 3908978"/>
                      <a:gd name="connsiteX10" fmla="*/ 6169274 w 8225699"/>
                      <a:gd name="connsiteY10" fmla="*/ 0 h 3908978"/>
                      <a:gd name="connsiteX11" fmla="*/ 6950716 w 8225699"/>
                      <a:gd name="connsiteY11" fmla="*/ 0 h 3908978"/>
                      <a:gd name="connsiteX12" fmla="*/ 7636191 w 8225699"/>
                      <a:gd name="connsiteY12" fmla="*/ 0 h 3908978"/>
                      <a:gd name="connsiteX13" fmla="*/ 8225699 w 8225699"/>
                      <a:gd name="connsiteY13" fmla="*/ 0 h 3908978"/>
                      <a:gd name="connsiteX14" fmla="*/ 8225699 w 8225699"/>
                      <a:gd name="connsiteY14" fmla="*/ 570059 h 3908978"/>
                      <a:gd name="connsiteX15" fmla="*/ 8225699 w 8225699"/>
                      <a:gd name="connsiteY15" fmla="*/ 1071711 h 3908978"/>
                      <a:gd name="connsiteX16" fmla="*/ 8225699 w 8225699"/>
                      <a:gd name="connsiteY16" fmla="*/ 1641771 h 3908978"/>
                      <a:gd name="connsiteX17" fmla="*/ 8225699 w 8225699"/>
                      <a:gd name="connsiteY17" fmla="*/ 2280237 h 3908978"/>
                      <a:gd name="connsiteX18" fmla="*/ 8225699 w 8225699"/>
                      <a:gd name="connsiteY18" fmla="*/ 2280237 h 3908978"/>
                      <a:gd name="connsiteX19" fmla="*/ 8225699 w 8225699"/>
                      <a:gd name="connsiteY19" fmla="*/ 2788404 h 3908978"/>
                      <a:gd name="connsiteX20" fmla="*/ 8225699 w 8225699"/>
                      <a:gd name="connsiteY20" fmla="*/ 3257482 h 3908978"/>
                      <a:gd name="connsiteX21" fmla="*/ 8225699 w 8225699"/>
                      <a:gd name="connsiteY21" fmla="*/ 3908978 h 3908978"/>
                      <a:gd name="connsiteX22" fmla="*/ 7492241 w 8225699"/>
                      <a:gd name="connsiteY22" fmla="*/ 3908978 h 3908978"/>
                      <a:gd name="connsiteX23" fmla="*/ 6710800 w 8225699"/>
                      <a:gd name="connsiteY23" fmla="*/ 3908978 h 3908978"/>
                      <a:gd name="connsiteX24" fmla="*/ 6169274 w 8225699"/>
                      <a:gd name="connsiteY24" fmla="*/ 3908978 h 3908978"/>
                      <a:gd name="connsiteX25" fmla="*/ 5627749 w 8225699"/>
                      <a:gd name="connsiteY25" fmla="*/ 3908978 h 3908978"/>
                      <a:gd name="connsiteX26" fmla="*/ 4846308 w 8225699"/>
                      <a:gd name="connsiteY26" fmla="*/ 3908978 h 3908978"/>
                      <a:gd name="connsiteX27" fmla="*/ 4304783 w 8225699"/>
                      <a:gd name="connsiteY27" fmla="*/ 3908978 h 3908978"/>
                      <a:gd name="connsiteX28" fmla="*/ 3427375 w 8225699"/>
                      <a:gd name="connsiteY28" fmla="*/ 3908978 h 3908978"/>
                      <a:gd name="connsiteX29" fmla="*/ 2841059 w 8225699"/>
                      <a:gd name="connsiteY29" fmla="*/ 4110755 h 3908978"/>
                      <a:gd name="connsiteX30" fmla="*/ 2280235 w 8225699"/>
                      <a:gd name="connsiteY30" fmla="*/ 4303759 h 3908978"/>
                      <a:gd name="connsiteX31" fmla="*/ 1591952 w 8225699"/>
                      <a:gd name="connsiteY31" fmla="*/ 4540628 h 3908978"/>
                      <a:gd name="connsiteX32" fmla="*/ 878176 w 8225699"/>
                      <a:gd name="connsiteY32" fmla="*/ 4786270 h 3908978"/>
                      <a:gd name="connsiteX33" fmla="*/ 1109780 w 8225699"/>
                      <a:gd name="connsiteY33" fmla="*/ 4373943 h 3908978"/>
                      <a:gd name="connsiteX34" fmla="*/ 1370950 w 8225699"/>
                      <a:gd name="connsiteY34" fmla="*/ 3908978 h 3908978"/>
                      <a:gd name="connsiteX35" fmla="*/ 685475 w 8225699"/>
                      <a:gd name="connsiteY35" fmla="*/ 3908978 h 3908978"/>
                      <a:gd name="connsiteX36" fmla="*/ 0 w 8225699"/>
                      <a:gd name="connsiteY36" fmla="*/ 3908978 h 3908978"/>
                      <a:gd name="connsiteX37" fmla="*/ 0 w 8225699"/>
                      <a:gd name="connsiteY37" fmla="*/ 3257482 h 3908978"/>
                      <a:gd name="connsiteX38" fmla="*/ 0 w 8225699"/>
                      <a:gd name="connsiteY38" fmla="*/ 2749315 h 3908978"/>
                      <a:gd name="connsiteX39" fmla="*/ 0 w 8225699"/>
                      <a:gd name="connsiteY39" fmla="*/ 2280237 h 3908978"/>
                      <a:gd name="connsiteX40" fmla="*/ 0 w 8225699"/>
                      <a:gd name="connsiteY40" fmla="*/ 2280237 h 3908978"/>
                      <a:gd name="connsiteX41" fmla="*/ 0 w 8225699"/>
                      <a:gd name="connsiteY41" fmla="*/ 1664573 h 3908978"/>
                      <a:gd name="connsiteX42" fmla="*/ 0 w 8225699"/>
                      <a:gd name="connsiteY42" fmla="*/ 1071711 h 3908978"/>
                      <a:gd name="connsiteX43" fmla="*/ 0 w 8225699"/>
                      <a:gd name="connsiteY43" fmla="*/ 501652 h 3908978"/>
                      <a:gd name="connsiteX44" fmla="*/ 0 w 8225699"/>
                      <a:gd name="connsiteY44" fmla="*/ 0 h 390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225699" h="3908978" fill="none" extrusionOk="0">
                        <a:moveTo>
                          <a:pt x="0" y="0"/>
                        </a:moveTo>
                        <a:cubicBezTo>
                          <a:pt x="284143" y="25194"/>
                          <a:pt x="495769" y="2208"/>
                          <a:pt x="685475" y="0"/>
                        </a:cubicBezTo>
                        <a:cubicBezTo>
                          <a:pt x="875181" y="-2208"/>
                          <a:pt x="1169896" y="31057"/>
                          <a:pt x="1370950" y="0"/>
                        </a:cubicBezTo>
                        <a:lnTo>
                          <a:pt x="1370950" y="0"/>
                        </a:lnTo>
                        <a:cubicBezTo>
                          <a:pt x="1591982" y="-28726"/>
                          <a:pt x="1751669" y="-14271"/>
                          <a:pt x="2035861" y="0"/>
                        </a:cubicBezTo>
                        <a:cubicBezTo>
                          <a:pt x="2320053" y="14271"/>
                          <a:pt x="2384348" y="30296"/>
                          <a:pt x="2659643" y="0"/>
                        </a:cubicBezTo>
                        <a:cubicBezTo>
                          <a:pt x="2934938" y="-30296"/>
                          <a:pt x="3081635" y="14312"/>
                          <a:pt x="3427375" y="0"/>
                        </a:cubicBezTo>
                        <a:cubicBezTo>
                          <a:pt x="3730260" y="17729"/>
                          <a:pt x="3779311" y="-25911"/>
                          <a:pt x="4112850" y="0"/>
                        </a:cubicBezTo>
                        <a:cubicBezTo>
                          <a:pt x="4446389" y="25911"/>
                          <a:pt x="4585217" y="34511"/>
                          <a:pt x="4846308" y="0"/>
                        </a:cubicBezTo>
                        <a:cubicBezTo>
                          <a:pt x="5107399" y="-34511"/>
                          <a:pt x="5258128" y="-33670"/>
                          <a:pt x="5579766" y="0"/>
                        </a:cubicBezTo>
                        <a:cubicBezTo>
                          <a:pt x="5901404" y="33670"/>
                          <a:pt x="5897624" y="-2034"/>
                          <a:pt x="6169274" y="0"/>
                        </a:cubicBezTo>
                        <a:cubicBezTo>
                          <a:pt x="6440924" y="2034"/>
                          <a:pt x="6723683" y="25737"/>
                          <a:pt x="6950716" y="0"/>
                        </a:cubicBezTo>
                        <a:cubicBezTo>
                          <a:pt x="7177749" y="-25737"/>
                          <a:pt x="7375087" y="34231"/>
                          <a:pt x="7636191" y="0"/>
                        </a:cubicBezTo>
                        <a:cubicBezTo>
                          <a:pt x="7897295" y="-34231"/>
                          <a:pt x="8056424" y="26183"/>
                          <a:pt x="8225699" y="0"/>
                        </a:cubicBezTo>
                        <a:cubicBezTo>
                          <a:pt x="8242822" y="194297"/>
                          <a:pt x="8249987" y="404363"/>
                          <a:pt x="8225699" y="570059"/>
                        </a:cubicBezTo>
                        <a:cubicBezTo>
                          <a:pt x="8201411" y="735755"/>
                          <a:pt x="8227168" y="926309"/>
                          <a:pt x="8225699" y="1071711"/>
                        </a:cubicBezTo>
                        <a:cubicBezTo>
                          <a:pt x="8224230" y="1217113"/>
                          <a:pt x="8212228" y="1505671"/>
                          <a:pt x="8225699" y="1641771"/>
                        </a:cubicBezTo>
                        <a:cubicBezTo>
                          <a:pt x="8239170" y="1777871"/>
                          <a:pt x="8217554" y="1970783"/>
                          <a:pt x="8225699" y="2280237"/>
                        </a:cubicBezTo>
                        <a:lnTo>
                          <a:pt x="8225699" y="2280237"/>
                        </a:lnTo>
                        <a:cubicBezTo>
                          <a:pt x="8247085" y="2446549"/>
                          <a:pt x="8248936" y="2657163"/>
                          <a:pt x="8225699" y="2788404"/>
                        </a:cubicBezTo>
                        <a:cubicBezTo>
                          <a:pt x="8202462" y="2919645"/>
                          <a:pt x="8232494" y="3025067"/>
                          <a:pt x="8225699" y="3257482"/>
                        </a:cubicBezTo>
                        <a:cubicBezTo>
                          <a:pt x="8219634" y="3431938"/>
                          <a:pt x="8226865" y="3769387"/>
                          <a:pt x="8225699" y="3908978"/>
                        </a:cubicBezTo>
                        <a:cubicBezTo>
                          <a:pt x="8077089" y="3942380"/>
                          <a:pt x="7808482" y="3911192"/>
                          <a:pt x="7492241" y="3908978"/>
                        </a:cubicBezTo>
                        <a:cubicBezTo>
                          <a:pt x="7176000" y="3906764"/>
                          <a:pt x="7063902" y="3877363"/>
                          <a:pt x="6710800" y="3908978"/>
                        </a:cubicBezTo>
                        <a:cubicBezTo>
                          <a:pt x="6357698" y="3940593"/>
                          <a:pt x="6400442" y="3899838"/>
                          <a:pt x="6169274" y="3908978"/>
                        </a:cubicBezTo>
                        <a:cubicBezTo>
                          <a:pt x="5938106" y="3918118"/>
                          <a:pt x="5793082" y="3927846"/>
                          <a:pt x="5627749" y="3908978"/>
                        </a:cubicBezTo>
                        <a:cubicBezTo>
                          <a:pt x="5462417" y="3890110"/>
                          <a:pt x="5126357" y="3877443"/>
                          <a:pt x="4846308" y="3908978"/>
                        </a:cubicBezTo>
                        <a:cubicBezTo>
                          <a:pt x="4566259" y="3940513"/>
                          <a:pt x="4482138" y="3899301"/>
                          <a:pt x="4304783" y="3908978"/>
                        </a:cubicBezTo>
                        <a:cubicBezTo>
                          <a:pt x="4127429" y="3918655"/>
                          <a:pt x="3740987" y="3919045"/>
                          <a:pt x="3427375" y="3908978"/>
                        </a:cubicBezTo>
                        <a:cubicBezTo>
                          <a:pt x="3267547" y="3974063"/>
                          <a:pt x="3004531" y="4033504"/>
                          <a:pt x="2841059" y="4110755"/>
                        </a:cubicBezTo>
                        <a:cubicBezTo>
                          <a:pt x="2677587" y="4188006"/>
                          <a:pt x="2445916" y="4230252"/>
                          <a:pt x="2280235" y="4303759"/>
                        </a:cubicBezTo>
                        <a:cubicBezTo>
                          <a:pt x="2114554" y="4377266"/>
                          <a:pt x="1838967" y="4493130"/>
                          <a:pt x="1591952" y="4540628"/>
                        </a:cubicBezTo>
                        <a:cubicBezTo>
                          <a:pt x="1344937" y="4588126"/>
                          <a:pt x="1049219" y="4751572"/>
                          <a:pt x="878176" y="4786270"/>
                        </a:cubicBezTo>
                        <a:cubicBezTo>
                          <a:pt x="938501" y="4663469"/>
                          <a:pt x="1019510" y="4580196"/>
                          <a:pt x="1109780" y="4373943"/>
                        </a:cubicBezTo>
                        <a:cubicBezTo>
                          <a:pt x="1200050" y="4167690"/>
                          <a:pt x="1316249" y="4021958"/>
                          <a:pt x="1370950" y="3908978"/>
                        </a:cubicBezTo>
                        <a:cubicBezTo>
                          <a:pt x="1171342" y="3929999"/>
                          <a:pt x="965292" y="3904032"/>
                          <a:pt x="685475" y="3908978"/>
                        </a:cubicBezTo>
                        <a:cubicBezTo>
                          <a:pt x="405659" y="3913924"/>
                          <a:pt x="144764" y="3932156"/>
                          <a:pt x="0" y="3908978"/>
                        </a:cubicBezTo>
                        <a:cubicBezTo>
                          <a:pt x="-1277" y="3720598"/>
                          <a:pt x="-13029" y="3402208"/>
                          <a:pt x="0" y="3257482"/>
                        </a:cubicBezTo>
                        <a:cubicBezTo>
                          <a:pt x="-8066" y="3087262"/>
                          <a:pt x="22519" y="2864478"/>
                          <a:pt x="0" y="2749315"/>
                        </a:cubicBezTo>
                        <a:cubicBezTo>
                          <a:pt x="-22519" y="2634152"/>
                          <a:pt x="-16896" y="2435406"/>
                          <a:pt x="0" y="2280237"/>
                        </a:cubicBezTo>
                        <a:lnTo>
                          <a:pt x="0" y="2280237"/>
                        </a:lnTo>
                        <a:cubicBezTo>
                          <a:pt x="716" y="2049819"/>
                          <a:pt x="24862" y="1936166"/>
                          <a:pt x="0" y="1664573"/>
                        </a:cubicBezTo>
                        <a:cubicBezTo>
                          <a:pt x="-24862" y="1392980"/>
                          <a:pt x="24340" y="1289606"/>
                          <a:pt x="0" y="1071711"/>
                        </a:cubicBezTo>
                        <a:cubicBezTo>
                          <a:pt x="-24340" y="853816"/>
                          <a:pt x="-22701" y="727875"/>
                          <a:pt x="0" y="501652"/>
                        </a:cubicBezTo>
                        <a:cubicBezTo>
                          <a:pt x="22701" y="275429"/>
                          <a:pt x="-17414" y="129703"/>
                          <a:pt x="0" y="0"/>
                        </a:cubicBezTo>
                        <a:close/>
                      </a:path>
                      <a:path w="8225699" h="3908978" stroke="0" extrusionOk="0">
                        <a:moveTo>
                          <a:pt x="0" y="0"/>
                        </a:moveTo>
                        <a:cubicBezTo>
                          <a:pt x="205815" y="9926"/>
                          <a:pt x="389571" y="-3925"/>
                          <a:pt x="671766" y="0"/>
                        </a:cubicBezTo>
                        <a:cubicBezTo>
                          <a:pt x="953961" y="3925"/>
                          <a:pt x="1215045" y="11631"/>
                          <a:pt x="1370950" y="0"/>
                        </a:cubicBezTo>
                        <a:lnTo>
                          <a:pt x="1370950" y="0"/>
                        </a:lnTo>
                        <a:cubicBezTo>
                          <a:pt x="1560662" y="12222"/>
                          <a:pt x="1874367" y="22488"/>
                          <a:pt x="2097554" y="0"/>
                        </a:cubicBezTo>
                        <a:cubicBezTo>
                          <a:pt x="2320741" y="-22488"/>
                          <a:pt x="2574987" y="-14504"/>
                          <a:pt x="2783029" y="0"/>
                        </a:cubicBezTo>
                        <a:cubicBezTo>
                          <a:pt x="2991072" y="14504"/>
                          <a:pt x="3107539" y="29253"/>
                          <a:pt x="3427375" y="0"/>
                        </a:cubicBezTo>
                        <a:cubicBezTo>
                          <a:pt x="3617308" y="17219"/>
                          <a:pt x="3728988" y="4419"/>
                          <a:pt x="4016883" y="0"/>
                        </a:cubicBezTo>
                        <a:cubicBezTo>
                          <a:pt x="4304778" y="-4419"/>
                          <a:pt x="4450591" y="-18572"/>
                          <a:pt x="4606392" y="0"/>
                        </a:cubicBezTo>
                        <a:cubicBezTo>
                          <a:pt x="4762193" y="18572"/>
                          <a:pt x="5220009" y="-22452"/>
                          <a:pt x="5387833" y="0"/>
                        </a:cubicBezTo>
                        <a:cubicBezTo>
                          <a:pt x="5555657" y="22452"/>
                          <a:pt x="5764370" y="7958"/>
                          <a:pt x="5929358" y="0"/>
                        </a:cubicBezTo>
                        <a:cubicBezTo>
                          <a:pt x="6094347" y="-7958"/>
                          <a:pt x="6348361" y="25084"/>
                          <a:pt x="6614833" y="0"/>
                        </a:cubicBezTo>
                        <a:cubicBezTo>
                          <a:pt x="6881306" y="-25084"/>
                          <a:pt x="6969691" y="18550"/>
                          <a:pt x="7300308" y="0"/>
                        </a:cubicBezTo>
                        <a:cubicBezTo>
                          <a:pt x="7630925" y="-18550"/>
                          <a:pt x="8013849" y="-37068"/>
                          <a:pt x="8225699" y="0"/>
                        </a:cubicBezTo>
                        <a:cubicBezTo>
                          <a:pt x="8207774" y="141170"/>
                          <a:pt x="8241766" y="412883"/>
                          <a:pt x="8225699" y="615664"/>
                        </a:cubicBezTo>
                        <a:cubicBezTo>
                          <a:pt x="8209632" y="818445"/>
                          <a:pt x="8218722" y="926085"/>
                          <a:pt x="8225699" y="1231328"/>
                        </a:cubicBezTo>
                        <a:cubicBezTo>
                          <a:pt x="8232676" y="1536571"/>
                          <a:pt x="8234354" y="1847150"/>
                          <a:pt x="8225699" y="2280237"/>
                        </a:cubicBezTo>
                        <a:lnTo>
                          <a:pt x="8225699" y="2280237"/>
                        </a:lnTo>
                        <a:cubicBezTo>
                          <a:pt x="8211167" y="2449629"/>
                          <a:pt x="8223394" y="2558647"/>
                          <a:pt x="8225699" y="2768860"/>
                        </a:cubicBezTo>
                        <a:cubicBezTo>
                          <a:pt x="8228004" y="2979073"/>
                          <a:pt x="8215848" y="3090884"/>
                          <a:pt x="8225699" y="3257482"/>
                        </a:cubicBezTo>
                        <a:cubicBezTo>
                          <a:pt x="8233962" y="3561421"/>
                          <a:pt x="8248870" y="3690442"/>
                          <a:pt x="8225699" y="3908978"/>
                        </a:cubicBezTo>
                        <a:cubicBezTo>
                          <a:pt x="7913104" y="3939655"/>
                          <a:pt x="7627462" y="3895495"/>
                          <a:pt x="7444258" y="3908978"/>
                        </a:cubicBezTo>
                        <a:cubicBezTo>
                          <a:pt x="7261054" y="3922461"/>
                          <a:pt x="6846327" y="3940151"/>
                          <a:pt x="6662816" y="3908978"/>
                        </a:cubicBezTo>
                        <a:cubicBezTo>
                          <a:pt x="6479305" y="3877805"/>
                          <a:pt x="6155128" y="3912438"/>
                          <a:pt x="5977341" y="3908978"/>
                        </a:cubicBezTo>
                        <a:cubicBezTo>
                          <a:pt x="5799554" y="3905518"/>
                          <a:pt x="5590094" y="3893593"/>
                          <a:pt x="5339850" y="3908978"/>
                        </a:cubicBezTo>
                        <a:cubicBezTo>
                          <a:pt x="5089606" y="3924363"/>
                          <a:pt x="4951663" y="3934413"/>
                          <a:pt x="4798325" y="3908978"/>
                        </a:cubicBezTo>
                        <a:cubicBezTo>
                          <a:pt x="4644988" y="3883543"/>
                          <a:pt x="4422643" y="3917262"/>
                          <a:pt x="4256800" y="3908978"/>
                        </a:cubicBezTo>
                        <a:cubicBezTo>
                          <a:pt x="4090957" y="3900694"/>
                          <a:pt x="3649215" y="3917490"/>
                          <a:pt x="3427375" y="3908978"/>
                        </a:cubicBezTo>
                        <a:cubicBezTo>
                          <a:pt x="3211407" y="3969566"/>
                          <a:pt x="3047317" y="4070896"/>
                          <a:pt x="2841059" y="4110755"/>
                        </a:cubicBezTo>
                        <a:cubicBezTo>
                          <a:pt x="2634801" y="4150614"/>
                          <a:pt x="2421412" y="4225417"/>
                          <a:pt x="2229251" y="4321305"/>
                        </a:cubicBezTo>
                        <a:cubicBezTo>
                          <a:pt x="2037090" y="4417193"/>
                          <a:pt x="1756541" y="4479000"/>
                          <a:pt x="1540968" y="4558174"/>
                        </a:cubicBezTo>
                        <a:cubicBezTo>
                          <a:pt x="1325395" y="4637347"/>
                          <a:pt x="1062009" y="4689435"/>
                          <a:pt x="878176" y="4786270"/>
                        </a:cubicBezTo>
                        <a:cubicBezTo>
                          <a:pt x="951486" y="4686970"/>
                          <a:pt x="1004434" y="4522287"/>
                          <a:pt x="1129491" y="4338851"/>
                        </a:cubicBezTo>
                        <a:cubicBezTo>
                          <a:pt x="1254548" y="4155415"/>
                          <a:pt x="1321779" y="3997805"/>
                          <a:pt x="1370950" y="3908978"/>
                        </a:cubicBezTo>
                        <a:cubicBezTo>
                          <a:pt x="1083312" y="3904754"/>
                          <a:pt x="866366" y="3922249"/>
                          <a:pt x="712894" y="3908978"/>
                        </a:cubicBezTo>
                        <a:cubicBezTo>
                          <a:pt x="559422" y="3895707"/>
                          <a:pt x="243644" y="3905292"/>
                          <a:pt x="0" y="3908978"/>
                        </a:cubicBezTo>
                        <a:cubicBezTo>
                          <a:pt x="-21205" y="3591480"/>
                          <a:pt x="-4011" y="3410585"/>
                          <a:pt x="0" y="3257482"/>
                        </a:cubicBezTo>
                        <a:cubicBezTo>
                          <a:pt x="-5093" y="3105995"/>
                          <a:pt x="21546" y="2892256"/>
                          <a:pt x="0" y="2768860"/>
                        </a:cubicBezTo>
                        <a:cubicBezTo>
                          <a:pt x="-21546" y="2645464"/>
                          <a:pt x="15793" y="2448378"/>
                          <a:pt x="0" y="2280237"/>
                        </a:cubicBezTo>
                        <a:lnTo>
                          <a:pt x="0" y="2280237"/>
                        </a:lnTo>
                        <a:cubicBezTo>
                          <a:pt x="17142" y="2032091"/>
                          <a:pt x="10347" y="1870507"/>
                          <a:pt x="0" y="1755782"/>
                        </a:cubicBezTo>
                        <a:cubicBezTo>
                          <a:pt x="-10347" y="1641057"/>
                          <a:pt x="5187" y="1457949"/>
                          <a:pt x="0" y="1231328"/>
                        </a:cubicBezTo>
                        <a:cubicBezTo>
                          <a:pt x="-5187" y="1004707"/>
                          <a:pt x="-16570" y="904546"/>
                          <a:pt x="0" y="661269"/>
                        </a:cubicBezTo>
                        <a:cubicBezTo>
                          <a:pt x="16570" y="417992"/>
                          <a:pt x="26198" y="152725"/>
                          <a:pt x="0" y="0"/>
                        </a:cubicBezTo>
                        <a:close/>
                      </a:path>
                    </a:pathLst>
                  </a:custGeom>
                  <ask:type>
                    <ask:lineSketchNone/>
                  </ask:type>
                </ask:lineSketchStyleProps>
              </a:ext>
            </a:extLst>
          </a:ln>
          <a:effectLst>
            <a:outerShdw blurRad="50800" dist="38100" dir="8100000" algn="tr" rotWithShape="0">
              <a:prstClr val="black">
                <a:alpha val="40000"/>
              </a:prstClr>
            </a:outerShdw>
          </a:effectLst>
        </p:spPr>
        <p:txBody>
          <a:bodyPr lIns="180000" tIns="180000" rIns="180000" bIns="180000" anchor="ctr">
            <a:normAutofit/>
          </a:bodyPr>
          <a:lstStyle>
            <a:lvl1pPr marL="0" indent="0" algn="ctr">
              <a:buFontTx/>
              <a:buNone/>
              <a:defRPr sz="2844" i="1"/>
            </a:lvl1pPr>
            <a:lvl2pPr marL="216694" indent="0">
              <a:buFontTx/>
              <a:buNone/>
              <a:defRPr sz="1950" i="1"/>
            </a:lvl2pPr>
            <a:lvl3pPr marL="441127" indent="0">
              <a:buFontTx/>
              <a:buNone/>
              <a:defRPr sz="1950" i="1"/>
            </a:lvl3pPr>
            <a:lvl4pPr marL="657820" indent="0">
              <a:buFontTx/>
              <a:buNone/>
              <a:defRPr sz="1950" i="1"/>
            </a:lvl4pPr>
            <a:lvl5pPr marL="874514" indent="0">
              <a:buFontTx/>
              <a:buNone/>
              <a:defRPr sz="1950" i="1"/>
            </a:lvl5pPr>
          </a:lstStyle>
          <a:p>
            <a:pPr lvl="0"/>
            <a:r>
              <a:rPr lang="en-AU" noProof="0"/>
              <a:t>Add quote here</a:t>
            </a:r>
          </a:p>
        </p:txBody>
      </p:sp>
      <p:sp>
        <p:nvSpPr>
          <p:cNvPr id="2" name="Title">
            <a:extLst>
              <a:ext uri="{FF2B5EF4-FFF2-40B4-BE49-F238E27FC236}">
                <a16:creationId xmlns:a16="http://schemas.microsoft.com/office/drawing/2014/main" id="{3DD5323A-A72A-4F4E-A893-3129EA32E207}"/>
              </a:ext>
            </a:extLst>
          </p:cNvPr>
          <p:cNvSpPr>
            <a:spLocks noGrp="1"/>
          </p:cNvSpPr>
          <p:nvPr>
            <p:ph type="title"/>
          </p:nvPr>
        </p:nvSpPr>
        <p:spPr>
          <a:xfrm>
            <a:off x="351000" y="432000"/>
            <a:ext cx="9213750" cy="432000"/>
          </a:xfrm>
          <a:prstGeom prst="rect">
            <a:avLst/>
          </a:prstGeom>
        </p:spPr>
        <p:txBody>
          <a:bodyPr/>
          <a:lstStyle/>
          <a:p>
            <a:r>
              <a:rPr lang="en-US" noProof="0"/>
              <a:t>Click to edit Master title style</a:t>
            </a:r>
            <a:endParaRPr lang="en-AU" noProof="0"/>
          </a:p>
        </p:txBody>
      </p:sp>
    </p:spTree>
    <p:extLst>
      <p:ext uri="{BB962C8B-B14F-4D97-AF65-F5344CB8AC3E}">
        <p14:creationId xmlns:p14="http://schemas.microsoft.com/office/powerpoint/2010/main" val="26435549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4" name="Slide Number Placeholder">
            <a:extLst>
              <a:ext uri="{FF2B5EF4-FFF2-40B4-BE49-F238E27FC236}">
                <a16:creationId xmlns:a16="http://schemas.microsoft.com/office/drawing/2014/main" id="{4CE82A02-09FD-4E32-AC4E-26B2F1683DC5}"/>
              </a:ext>
            </a:extLst>
          </p:cNvPr>
          <p:cNvSpPr>
            <a:spLocks noGrp="1"/>
          </p:cNvSpPr>
          <p:nvPr>
            <p:ph type="sldNum" sz="quarter" idx="11"/>
          </p:nvPr>
        </p:nvSpPr>
        <p:spPr/>
        <p:txBody>
          <a:bodyPr/>
          <a:lstStyle/>
          <a:p>
            <a:fld id="{A90943C4-0022-4CA6-8B1F-41694FBEBEC6}" type="slidenum">
              <a:rPr lang="en-AU" smtClean="0"/>
              <a:t>‹#›</a:t>
            </a:fld>
            <a:endParaRPr lang="en-AU" dirty="0"/>
          </a:p>
        </p:txBody>
      </p:sp>
      <p:sp>
        <p:nvSpPr>
          <p:cNvPr id="2" name="Title">
            <a:extLst>
              <a:ext uri="{FF2B5EF4-FFF2-40B4-BE49-F238E27FC236}">
                <a16:creationId xmlns:a16="http://schemas.microsoft.com/office/drawing/2014/main" id="{5FC626A5-4FF6-42BD-858A-AE4B2C23A6BC}"/>
              </a:ext>
            </a:extLst>
          </p:cNvPr>
          <p:cNvSpPr>
            <a:spLocks noGrp="1"/>
          </p:cNvSpPr>
          <p:nvPr>
            <p:ph type="title"/>
          </p:nvPr>
        </p:nvSpPr>
        <p:spPr>
          <a:xfrm>
            <a:off x="351000" y="432000"/>
            <a:ext cx="9213750" cy="432000"/>
          </a:xfrm>
          <a:prstGeom prst="rect">
            <a:avLst/>
          </a:prstGeom>
        </p:spPr>
        <p:txBody>
          <a:bodyPr/>
          <a:lstStyle>
            <a:lvl1pPr>
              <a:defRPr>
                <a:solidFill>
                  <a:schemeClr val="accent1"/>
                </a:solidFill>
              </a:defRPr>
            </a:lvl1pPr>
          </a:lstStyle>
          <a:p>
            <a:r>
              <a:rPr lang="en-US" noProof="0"/>
              <a:t>Click to edit Master title style</a:t>
            </a:r>
            <a:endParaRPr lang="en-AU" noProof="0"/>
          </a:p>
        </p:txBody>
      </p:sp>
    </p:spTree>
    <p:extLst>
      <p:ext uri="{BB962C8B-B14F-4D97-AF65-F5344CB8AC3E}">
        <p14:creationId xmlns:p14="http://schemas.microsoft.com/office/powerpoint/2010/main" val="15192507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and subtitle only">
    <p:spTree>
      <p:nvGrpSpPr>
        <p:cNvPr id="1" name=""/>
        <p:cNvGrpSpPr/>
        <p:nvPr/>
      </p:nvGrpSpPr>
      <p:grpSpPr>
        <a:xfrm>
          <a:off x="0" y="0"/>
          <a:ext cx="0" cy="0"/>
          <a:chOff x="0" y="0"/>
          <a:chExt cx="0" cy="0"/>
        </a:xfrm>
      </p:grpSpPr>
      <p:sp>
        <p:nvSpPr>
          <p:cNvPr id="4" name="Slide Number Placeholder">
            <a:extLst>
              <a:ext uri="{FF2B5EF4-FFF2-40B4-BE49-F238E27FC236}">
                <a16:creationId xmlns:a16="http://schemas.microsoft.com/office/drawing/2014/main" id="{4CE82A02-09FD-4E32-AC4E-26B2F1683DC5}"/>
              </a:ext>
            </a:extLst>
          </p:cNvPr>
          <p:cNvSpPr>
            <a:spLocks noGrp="1"/>
          </p:cNvSpPr>
          <p:nvPr>
            <p:ph type="sldNum" sz="quarter" idx="11"/>
          </p:nvPr>
        </p:nvSpPr>
        <p:spPr/>
        <p:txBody>
          <a:bodyPr/>
          <a:lstStyle/>
          <a:p>
            <a:fld id="{A90943C4-0022-4CA6-8B1F-41694FBEBEC6}" type="slidenum">
              <a:rPr lang="en-AU" smtClean="0"/>
              <a:t>‹#›</a:t>
            </a:fld>
            <a:endParaRPr lang="en-AU" dirty="0"/>
          </a:p>
        </p:txBody>
      </p:sp>
      <p:sp>
        <p:nvSpPr>
          <p:cNvPr id="2" name="Title">
            <a:extLst>
              <a:ext uri="{FF2B5EF4-FFF2-40B4-BE49-F238E27FC236}">
                <a16:creationId xmlns:a16="http://schemas.microsoft.com/office/drawing/2014/main" id="{5FC626A5-4FF6-42BD-858A-AE4B2C23A6BC}"/>
              </a:ext>
            </a:extLst>
          </p:cNvPr>
          <p:cNvSpPr>
            <a:spLocks noGrp="1"/>
          </p:cNvSpPr>
          <p:nvPr>
            <p:ph type="title"/>
          </p:nvPr>
        </p:nvSpPr>
        <p:spPr>
          <a:xfrm>
            <a:off x="351000" y="432000"/>
            <a:ext cx="9213750" cy="432000"/>
          </a:xfrm>
          <a:prstGeom prst="rect">
            <a:avLst/>
          </a:prstGeom>
        </p:spPr>
        <p:txBody>
          <a:bodyPr/>
          <a:lstStyle>
            <a:lvl1pPr>
              <a:defRPr>
                <a:solidFill>
                  <a:schemeClr val="accent1"/>
                </a:solidFill>
              </a:defRPr>
            </a:lvl1pPr>
          </a:lstStyle>
          <a:p>
            <a:r>
              <a:rPr lang="en-US" noProof="0"/>
              <a:t>Click to edit Master title style</a:t>
            </a:r>
            <a:endParaRPr lang="en-AU" noProof="0"/>
          </a:p>
        </p:txBody>
      </p:sp>
      <p:sp>
        <p:nvSpPr>
          <p:cNvPr id="5" name="Subtitle">
            <a:extLst>
              <a:ext uri="{FF2B5EF4-FFF2-40B4-BE49-F238E27FC236}">
                <a16:creationId xmlns:a16="http://schemas.microsoft.com/office/drawing/2014/main" id="{7B431E32-B031-4033-8898-53B240DB171A}"/>
              </a:ext>
            </a:extLst>
          </p:cNvPr>
          <p:cNvSpPr>
            <a:spLocks noGrp="1"/>
          </p:cNvSpPr>
          <p:nvPr>
            <p:ph type="body" sz="quarter" idx="32" hasCustomPrompt="1"/>
          </p:nvPr>
        </p:nvSpPr>
        <p:spPr>
          <a:xfrm>
            <a:off x="350838" y="1008000"/>
            <a:ext cx="9213354" cy="360000"/>
          </a:xfrm>
        </p:spPr>
        <p:txBody>
          <a:bodyPr/>
          <a:lstStyle>
            <a:lvl1pPr marL="0" indent="0">
              <a:buNone/>
              <a:defRPr b="1">
                <a:solidFill>
                  <a:schemeClr val="tx1">
                    <a:lumMod val="65000"/>
                    <a:lumOff val="35000"/>
                  </a:schemeClr>
                </a:solidFill>
              </a:defRPr>
            </a:lvl1pPr>
            <a:lvl2pPr marL="216694" indent="0">
              <a:buNone/>
              <a:defRPr/>
            </a:lvl2pPr>
            <a:lvl3pPr marL="441127" indent="0">
              <a:buNone/>
              <a:defRPr/>
            </a:lvl3pPr>
            <a:lvl4pPr marL="657820" indent="0">
              <a:buNone/>
              <a:defRPr/>
            </a:lvl4pPr>
            <a:lvl5pPr marL="874514" indent="0">
              <a:buNone/>
              <a:defRPr/>
            </a:lvl5pPr>
          </a:lstStyle>
          <a:p>
            <a:pPr lvl="0"/>
            <a:r>
              <a:rPr lang="en-AU" noProof="0"/>
              <a:t>Subtitle</a:t>
            </a:r>
          </a:p>
        </p:txBody>
      </p:sp>
    </p:spTree>
    <p:extLst>
      <p:ext uri="{BB962C8B-B14F-4D97-AF65-F5344CB8AC3E}">
        <p14:creationId xmlns:p14="http://schemas.microsoft.com/office/powerpoint/2010/main" val="20892157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7B09BE08-0F5E-455C-B09B-E60D5B41FBB7}"/>
              </a:ext>
            </a:extLst>
          </p:cNvPr>
          <p:cNvSpPr>
            <a:spLocks noGrp="1"/>
          </p:cNvSpPr>
          <p:nvPr>
            <p:ph type="sldNum" sz="quarter" idx="11"/>
          </p:nvPr>
        </p:nvSpPr>
        <p:spPr/>
        <p:txBody>
          <a:bodyPr/>
          <a:lstStyle/>
          <a:p>
            <a:fld id="{A90943C4-0022-4CA6-8B1F-41694FBEBEC6}" type="slidenum">
              <a:rPr lang="en-AU" smtClean="0"/>
              <a:t>‹#›</a:t>
            </a:fld>
            <a:endParaRPr lang="en-AU" dirty="0"/>
          </a:p>
        </p:txBody>
      </p:sp>
    </p:spTree>
    <p:extLst>
      <p:ext uri="{BB962C8B-B14F-4D97-AF65-F5344CB8AC3E}">
        <p14:creationId xmlns:p14="http://schemas.microsoft.com/office/powerpoint/2010/main" val="30980442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Thank you">
    <p:spTree>
      <p:nvGrpSpPr>
        <p:cNvPr id="1" name=""/>
        <p:cNvGrpSpPr/>
        <p:nvPr/>
      </p:nvGrpSpPr>
      <p:grpSpPr>
        <a:xfrm>
          <a:off x="0" y="0"/>
          <a:ext cx="0" cy="0"/>
          <a:chOff x="0" y="0"/>
          <a:chExt cx="0" cy="0"/>
        </a:xfrm>
      </p:grpSpPr>
      <p:sp>
        <p:nvSpPr>
          <p:cNvPr id="7" name="White Rectangle">
            <a:extLst>
              <a:ext uri="{FF2B5EF4-FFF2-40B4-BE49-F238E27FC236}">
                <a16:creationId xmlns:a16="http://schemas.microsoft.com/office/drawing/2014/main" id="{BFA6FCCB-3AB1-42BC-B91B-19A1AC3E8EE9}"/>
              </a:ext>
              <a:ext uri="{C183D7F6-B498-43B3-948B-1728B52AA6E4}">
                <adec:decorative xmlns:adec="http://schemas.microsoft.com/office/drawing/2017/decorative" val="1"/>
              </a:ext>
            </a:extLst>
          </p:cNvPr>
          <p:cNvSpPr/>
          <p:nvPr/>
        </p:nvSpPr>
        <p:spPr>
          <a:xfrm>
            <a:off x="65832" y="79200"/>
            <a:ext cx="4090927" cy="6599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10" name="Decorative top border">
            <a:extLst>
              <a:ext uri="{FF2B5EF4-FFF2-40B4-BE49-F238E27FC236}">
                <a16:creationId xmlns:a16="http://schemas.microsoft.com/office/drawing/2014/main" id="{EA58F2F7-31E6-41B6-852B-7896ADA4D89E}"/>
              </a:ext>
              <a:ext uri="{C183D7F6-B498-43B3-948B-1728B52AA6E4}">
                <adec:decorative xmlns:adec="http://schemas.microsoft.com/office/drawing/2017/decorative" val="1"/>
              </a:ext>
            </a:extLst>
          </p:cNvPr>
          <p:cNvSpPr/>
          <p:nvPr/>
        </p:nvSpPr>
        <p:spPr>
          <a:xfrm flipV="1">
            <a:off x="483691" y="752598"/>
            <a:ext cx="3081238"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2" name="SRC website URL" descr="SRC website URL www.srcentre.com.au">
            <a:extLst>
              <a:ext uri="{FF2B5EF4-FFF2-40B4-BE49-F238E27FC236}">
                <a16:creationId xmlns:a16="http://schemas.microsoft.com/office/drawing/2014/main" id="{A89B2D0F-8454-4689-AA9B-738B6348AE50}"/>
              </a:ext>
            </a:extLst>
          </p:cNvPr>
          <p:cNvSpPr txBox="1"/>
          <p:nvPr/>
        </p:nvSpPr>
        <p:spPr>
          <a:xfrm>
            <a:off x="777888" y="5670984"/>
            <a:ext cx="2731122" cy="292388"/>
          </a:xfrm>
          <a:prstGeom prst="rect">
            <a:avLst/>
          </a:prstGeom>
          <a:noFill/>
        </p:spPr>
        <p:txBody>
          <a:bodyPr wrap="square" rtlCol="0">
            <a:spAutoFit/>
          </a:bodyPr>
          <a:lstStyle/>
          <a:p>
            <a:r>
              <a:rPr lang="en-AU" sz="1300" dirty="0"/>
              <a:t>www.srcentre.com.au</a:t>
            </a:r>
          </a:p>
        </p:txBody>
      </p:sp>
      <p:pic>
        <p:nvPicPr>
          <p:cNvPr id="19" name="Webste icon">
            <a:extLst>
              <a:ext uri="{FF2B5EF4-FFF2-40B4-BE49-F238E27FC236}">
                <a16:creationId xmlns:a16="http://schemas.microsoft.com/office/drawing/2014/main" id="{7CF84953-A3CA-4194-B49E-0D97489B795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1423" y="5700480"/>
            <a:ext cx="234000" cy="288000"/>
          </a:xfrm>
          <a:prstGeom prst="rect">
            <a:avLst/>
          </a:prstGeom>
        </p:spPr>
      </p:pic>
      <p:sp>
        <p:nvSpPr>
          <p:cNvPr id="11" name="Email address">
            <a:extLst>
              <a:ext uri="{FF2B5EF4-FFF2-40B4-BE49-F238E27FC236}">
                <a16:creationId xmlns:a16="http://schemas.microsoft.com/office/drawing/2014/main" id="{3BDABCD1-5D5B-40B2-8066-B5C93CEEC105}"/>
              </a:ext>
            </a:extLst>
          </p:cNvPr>
          <p:cNvSpPr>
            <a:spLocks noGrp="1"/>
          </p:cNvSpPr>
          <p:nvPr>
            <p:ph type="body" sz="quarter" idx="16" hasCustomPrompt="1"/>
          </p:nvPr>
        </p:nvSpPr>
        <p:spPr>
          <a:xfrm>
            <a:off x="843888" y="5312145"/>
            <a:ext cx="2721372" cy="252000"/>
          </a:xfrm>
        </p:spPr>
        <p:txBody>
          <a:bodyPr/>
          <a:lstStyle>
            <a:lvl1pPr marL="0" indent="0">
              <a:buNone/>
              <a:defRPr sz="1300"/>
            </a:lvl1pPr>
          </a:lstStyle>
          <a:p>
            <a:pPr lvl="0"/>
            <a:r>
              <a:rPr lang="en-AU" noProof="0"/>
              <a:t>Email</a:t>
            </a:r>
          </a:p>
        </p:txBody>
      </p:sp>
      <p:pic>
        <p:nvPicPr>
          <p:cNvPr id="18" name="Email icon">
            <a:extLst>
              <a:ext uri="{FF2B5EF4-FFF2-40B4-BE49-F238E27FC236}">
                <a16:creationId xmlns:a16="http://schemas.microsoft.com/office/drawing/2014/main" id="{23D5503B-5237-4D72-A794-4BED9A90B02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1423" y="5322819"/>
            <a:ext cx="234000" cy="288000"/>
          </a:xfrm>
          <a:prstGeom prst="rect">
            <a:avLst/>
          </a:prstGeom>
        </p:spPr>
      </p:pic>
      <p:sp>
        <p:nvSpPr>
          <p:cNvPr id="5" name="Phone number">
            <a:extLst>
              <a:ext uri="{FF2B5EF4-FFF2-40B4-BE49-F238E27FC236}">
                <a16:creationId xmlns:a16="http://schemas.microsoft.com/office/drawing/2014/main" id="{4BFF1D51-2F23-4712-A1F0-725B32B9F42F}"/>
              </a:ext>
            </a:extLst>
          </p:cNvPr>
          <p:cNvSpPr>
            <a:spLocks noGrp="1"/>
          </p:cNvSpPr>
          <p:nvPr>
            <p:ph type="body" sz="quarter" idx="15" hasCustomPrompt="1"/>
          </p:nvPr>
        </p:nvSpPr>
        <p:spPr>
          <a:xfrm>
            <a:off x="843557" y="4908147"/>
            <a:ext cx="2721372" cy="252000"/>
          </a:xfrm>
        </p:spPr>
        <p:txBody>
          <a:bodyPr/>
          <a:lstStyle>
            <a:lvl1pPr marL="0" indent="0">
              <a:buNone/>
              <a:defRPr sz="1463"/>
            </a:lvl1pPr>
            <a:lvl2pPr marL="216694" indent="0">
              <a:buNone/>
              <a:defRPr/>
            </a:lvl2pPr>
            <a:lvl3pPr marL="441127" indent="0">
              <a:buNone/>
              <a:defRPr/>
            </a:lvl3pPr>
            <a:lvl4pPr marL="657820" indent="0">
              <a:buNone/>
              <a:defRPr/>
            </a:lvl4pPr>
            <a:lvl5pPr marL="874514" indent="0">
              <a:buNone/>
              <a:defRPr/>
            </a:lvl5pPr>
          </a:lstStyle>
          <a:p>
            <a:pPr lvl="0"/>
            <a:r>
              <a:rPr lang="en-AU" noProof="0"/>
              <a:t>Phone</a:t>
            </a:r>
          </a:p>
        </p:txBody>
      </p:sp>
      <p:pic>
        <p:nvPicPr>
          <p:cNvPr id="17" name="Phone icon" descr="Smart Phone" title="Icon - Presenter Phone Number">
            <a:extLst>
              <a:ext uri="{FF2B5EF4-FFF2-40B4-BE49-F238E27FC236}">
                <a16:creationId xmlns:a16="http://schemas.microsoft.com/office/drawing/2014/main" id="{E3EC3110-B183-4CA2-BB56-383F0211388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6048" y="4895246"/>
            <a:ext cx="204750" cy="252000"/>
          </a:xfrm>
          <a:prstGeom prst="rect">
            <a:avLst/>
          </a:prstGeom>
        </p:spPr>
      </p:pic>
      <p:sp>
        <p:nvSpPr>
          <p:cNvPr id="3" name="Name">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843557" y="4504149"/>
            <a:ext cx="2721372" cy="252000"/>
          </a:xfrm>
          <a:noFill/>
        </p:spPr>
        <p:txBody>
          <a:bodyPr lIns="0" tIns="0" rIns="0" bIns="0" anchor="t"/>
          <a:lstStyle>
            <a:lvl1pPr marL="0" indent="0" algn="l">
              <a:buNone/>
              <a:defRPr sz="1463">
                <a:solidFill>
                  <a:schemeClr val="tx1">
                    <a:lumMod val="75000"/>
                    <a:lumOff val="25000"/>
                  </a:schemeClr>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AU" noProof="0"/>
              <a:t>Full Name</a:t>
            </a:r>
          </a:p>
        </p:txBody>
      </p:sp>
      <p:pic>
        <p:nvPicPr>
          <p:cNvPr id="15" name="Name icon">
            <a:extLst>
              <a:ext uri="{FF2B5EF4-FFF2-40B4-BE49-F238E27FC236}">
                <a16:creationId xmlns:a16="http://schemas.microsoft.com/office/drawing/2014/main" id="{980475EB-0540-47F6-88C4-702558F965AB}"/>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11423" y="4486486"/>
            <a:ext cx="234000" cy="288000"/>
          </a:xfrm>
          <a:prstGeom prst="rect">
            <a:avLst/>
          </a:prstGeom>
        </p:spPr>
      </p:pic>
      <p:pic>
        <p:nvPicPr>
          <p:cNvPr id="20" name="SRC logo" descr="SRC logo">
            <a:extLst>
              <a:ext uri="{FF2B5EF4-FFF2-40B4-BE49-F238E27FC236}">
                <a16:creationId xmlns:a16="http://schemas.microsoft.com/office/drawing/2014/main" id="{53FED610-9762-4FD9-83DD-51771764C3CD}"/>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241597" y="935867"/>
            <a:ext cx="1803528" cy="1152525"/>
          </a:xfrm>
          <a:prstGeom prst="rect">
            <a:avLst/>
          </a:prstGeom>
        </p:spPr>
      </p:pic>
      <p:sp>
        <p:nvSpPr>
          <p:cNvPr id="4" name="Title - Thank you" descr="Thank you">
            <a:extLst>
              <a:ext uri="{FF2B5EF4-FFF2-40B4-BE49-F238E27FC236}">
                <a16:creationId xmlns:a16="http://schemas.microsoft.com/office/drawing/2014/main" id="{7C23BB71-F48D-448B-BECA-65B230014BF5}"/>
              </a:ext>
            </a:extLst>
          </p:cNvPr>
          <p:cNvSpPr txBox="1"/>
          <p:nvPr/>
        </p:nvSpPr>
        <p:spPr>
          <a:xfrm>
            <a:off x="504575" y="2419108"/>
            <a:ext cx="3051525" cy="1442831"/>
          </a:xfrm>
          <a:prstGeom prst="rect">
            <a:avLst/>
          </a:prstGeom>
          <a:noFill/>
        </p:spPr>
        <p:txBody>
          <a:bodyPr wrap="square" rtlCol="0">
            <a:spAutoFit/>
          </a:bodyPr>
          <a:lstStyle/>
          <a:p>
            <a:pPr algn="ctr"/>
            <a:r>
              <a:rPr lang="en-AU" sz="4388" noProof="0" dirty="0">
                <a:solidFill>
                  <a:schemeClr val="accent1"/>
                </a:solidFill>
                <a:latin typeface="Montserrat SemiBold" panose="00000700000000000000" pitchFamily="50" charset="0"/>
              </a:rPr>
              <a:t>Thank </a:t>
            </a:r>
          </a:p>
          <a:p>
            <a:pPr algn="ctr"/>
            <a:r>
              <a:rPr lang="en-AU" sz="4388" noProof="0" dirty="0">
                <a:solidFill>
                  <a:schemeClr val="accent1"/>
                </a:solidFill>
                <a:latin typeface="Montserrat SemiBold" panose="00000700000000000000" pitchFamily="50" charset="0"/>
              </a:rPr>
              <a:t>you</a:t>
            </a:r>
          </a:p>
        </p:txBody>
      </p:sp>
      <p:sp>
        <p:nvSpPr>
          <p:cNvPr id="21" name="Picture Placeholder">
            <a:extLst>
              <a:ext uri="{FF2B5EF4-FFF2-40B4-BE49-F238E27FC236}">
                <a16:creationId xmlns:a16="http://schemas.microsoft.com/office/drawing/2014/main" id="{578B41DB-E182-44B6-949F-9A175F53C0CA}"/>
              </a:ext>
            </a:extLst>
          </p:cNvPr>
          <p:cNvSpPr>
            <a:spLocks noGrp="1"/>
          </p:cNvSpPr>
          <p:nvPr>
            <p:ph type="pic" sz="quarter" idx="13" hasCustomPrompt="1"/>
          </p:nvPr>
        </p:nvSpPr>
        <p:spPr>
          <a:xfrm>
            <a:off x="0" y="0"/>
            <a:ext cx="9906000" cy="6778800"/>
          </a:xfrm>
          <a:custGeom>
            <a:avLst/>
            <a:gdLst>
              <a:gd name="connsiteX0" fmla="*/ 144000 w 12192000"/>
              <a:gd name="connsiteY0" fmla="*/ 144000 h 6778800"/>
              <a:gd name="connsiteX1" fmla="*/ 144000 w 12192000"/>
              <a:gd name="connsiteY1" fmla="*/ 6624000 h 6778800"/>
              <a:gd name="connsiteX2" fmla="*/ 5004000 w 12192000"/>
              <a:gd name="connsiteY2" fmla="*/ 6624000 h 6778800"/>
              <a:gd name="connsiteX3" fmla="*/ 5004000 w 12192000"/>
              <a:gd name="connsiteY3" fmla="*/ 144000 h 6778800"/>
              <a:gd name="connsiteX4" fmla="*/ 0 w 12192000"/>
              <a:gd name="connsiteY4" fmla="*/ 0 h 6778800"/>
              <a:gd name="connsiteX5" fmla="*/ 12192000 w 12192000"/>
              <a:gd name="connsiteY5" fmla="*/ 0 h 6778800"/>
              <a:gd name="connsiteX6" fmla="*/ 12192000 w 12192000"/>
              <a:gd name="connsiteY6" fmla="*/ 6778800 h 6778800"/>
              <a:gd name="connsiteX7" fmla="*/ 0 w 12192000"/>
              <a:gd name="connsiteY7" fmla="*/ 6778800 h 677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778800">
                <a:moveTo>
                  <a:pt x="144000" y="144000"/>
                </a:moveTo>
                <a:lnTo>
                  <a:pt x="144000" y="6624000"/>
                </a:lnTo>
                <a:lnTo>
                  <a:pt x="5004000" y="6624000"/>
                </a:lnTo>
                <a:lnTo>
                  <a:pt x="5004000" y="144000"/>
                </a:lnTo>
                <a:close/>
                <a:moveTo>
                  <a:pt x="0" y="0"/>
                </a:moveTo>
                <a:lnTo>
                  <a:pt x="12192000" y="0"/>
                </a:lnTo>
                <a:lnTo>
                  <a:pt x="12192000" y="6778800"/>
                </a:lnTo>
                <a:lnTo>
                  <a:pt x="0" y="6778800"/>
                </a:lnTo>
                <a:close/>
              </a:path>
            </a:pathLst>
          </a:custGeom>
          <a:solidFill>
            <a:schemeClr val="bg1">
              <a:lumMod val="95000"/>
            </a:schemeClr>
          </a:solidFill>
        </p:spPr>
        <p:txBody>
          <a:bodyPr wrap="square" tIns="1116000" rIns="0" anchor="ctr">
            <a:noAutofit/>
          </a:bodyPr>
          <a:lstStyle>
            <a:lvl1pPr marL="4372570" indent="0" algn="ctr">
              <a:buNone/>
              <a:defRPr/>
            </a:lvl1pPr>
          </a:lstStyle>
          <a:p>
            <a:r>
              <a:rPr lang="en-AU" noProof="0" dirty="0"/>
              <a:t>Insert or Drag and Drop your Photo here</a:t>
            </a:r>
          </a:p>
        </p:txBody>
      </p:sp>
    </p:spTree>
    <p:extLst>
      <p:ext uri="{BB962C8B-B14F-4D97-AF65-F5344CB8AC3E}">
        <p14:creationId xmlns:p14="http://schemas.microsoft.com/office/powerpoint/2010/main" val="3059920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1038" y="1209675"/>
            <a:ext cx="4210050" cy="4967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14913" y="1209675"/>
            <a:ext cx="4210050" cy="4967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1038" y="6356352"/>
            <a:ext cx="2228850" cy="365125"/>
          </a:xfrm>
          <a:prstGeom prst="rect">
            <a:avLst/>
          </a:prstGeom>
        </p:spPr>
        <p:txBody>
          <a:bodyPr/>
          <a:lstStyle/>
          <a:p>
            <a:endParaRPr lang="en-AU" dirty="0"/>
          </a:p>
        </p:txBody>
      </p:sp>
      <p:sp>
        <p:nvSpPr>
          <p:cNvPr id="7" name="Slide Number Placeholder 6"/>
          <p:cNvSpPr>
            <a:spLocks noGrp="1"/>
          </p:cNvSpPr>
          <p:nvPr>
            <p:ph type="sldNum" sz="quarter" idx="12"/>
          </p:nvPr>
        </p:nvSpPr>
        <p:spPr>
          <a:solidFill>
            <a:schemeClr val="tx2"/>
          </a:solidFill>
        </p:spPr>
        <p:txBody>
          <a:bodyPr/>
          <a:lstStyle/>
          <a:p>
            <a:fld id="{EB9AB7F9-1CFC-4687-A283-05394C823D94}" type="slidenum">
              <a:rPr lang="en-AU" smtClean="0"/>
              <a:t>‹#›</a:t>
            </a:fld>
            <a:endParaRPr lang="en-AU" dirty="0"/>
          </a:p>
        </p:txBody>
      </p:sp>
    </p:spTree>
    <p:extLst>
      <p:ext uri="{BB962C8B-B14F-4D97-AF65-F5344CB8AC3E}">
        <p14:creationId xmlns:p14="http://schemas.microsoft.com/office/powerpoint/2010/main" val="38982291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7" name="Slide Number Placeholder">
            <a:extLst>
              <a:ext uri="{FF2B5EF4-FFF2-40B4-BE49-F238E27FC236}">
                <a16:creationId xmlns:a16="http://schemas.microsoft.com/office/drawing/2014/main" id="{5B2D5F7D-19E4-4D6B-87B3-8A4831A87F39}"/>
              </a:ext>
            </a:extLst>
          </p:cNvPr>
          <p:cNvSpPr>
            <a:spLocks noGrp="1"/>
          </p:cNvSpPr>
          <p:nvPr>
            <p:ph type="sldNum" sz="quarter" idx="10"/>
          </p:nvPr>
        </p:nvSpPr>
        <p:spPr/>
        <p:txBody>
          <a:bodyPr/>
          <a:lstStyle/>
          <a:p>
            <a:fld id="{A90943C4-0022-4CA6-8B1F-41694FBEBEC6}" type="slidenum">
              <a:rPr lang="en-AU" smtClean="0"/>
              <a:t>‹#›</a:t>
            </a:fld>
            <a:endParaRPr lang="en-AU" dirty="0"/>
          </a:p>
        </p:txBody>
      </p:sp>
      <p:sp>
        <p:nvSpPr>
          <p:cNvPr id="3" name="Subtitle 2">
            <a:extLst>
              <a:ext uri="{FF2B5EF4-FFF2-40B4-BE49-F238E27FC236}">
                <a16:creationId xmlns:a16="http://schemas.microsoft.com/office/drawing/2014/main" id="{D6620823-4A14-47A1-B4B6-3A4957D1122A}"/>
              </a:ext>
            </a:extLst>
          </p:cNvPr>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endParaRPr lang="en-AU"/>
          </a:p>
        </p:txBody>
      </p:sp>
      <p:sp>
        <p:nvSpPr>
          <p:cNvPr id="2" name="Title 1">
            <a:extLst>
              <a:ext uri="{FF2B5EF4-FFF2-40B4-BE49-F238E27FC236}">
                <a16:creationId xmlns:a16="http://schemas.microsoft.com/office/drawing/2014/main" id="{71B7C7DC-F6CB-437F-AA28-7A53008FD298}"/>
              </a:ext>
            </a:extLst>
          </p:cNvPr>
          <p:cNvSpPr>
            <a:spLocks noGrp="1"/>
          </p:cNvSpPr>
          <p:nvPr>
            <p:ph type="ctrTitle" hasCustomPrompt="1"/>
          </p:nvPr>
        </p:nvSpPr>
        <p:spPr>
          <a:xfrm>
            <a:off x="1238250" y="1122363"/>
            <a:ext cx="7429500" cy="2387600"/>
          </a:xfrm>
          <a:prstGeom prst="rect">
            <a:avLst/>
          </a:prstGeom>
        </p:spPr>
        <p:txBody>
          <a:bodyPr anchor="b"/>
          <a:lstStyle>
            <a:lvl1pPr algn="ctr">
              <a:defRPr sz="4875"/>
            </a:lvl1pPr>
          </a:lstStyle>
          <a:p>
            <a:r>
              <a:rPr lang="en-US"/>
              <a:t>Please reselect the master title slide from the layout options</a:t>
            </a:r>
            <a:endParaRPr lang="en-AU"/>
          </a:p>
        </p:txBody>
      </p:sp>
    </p:spTree>
    <p:extLst>
      <p:ext uri="{BB962C8B-B14F-4D97-AF65-F5344CB8AC3E}">
        <p14:creationId xmlns:p14="http://schemas.microsoft.com/office/powerpoint/2010/main" val="20579685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4_Title Slide">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E0FFF31-AA6E-764D-A491-791E80CBDE3A}"/>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222"/>
          <a:stretch/>
        </p:blipFill>
        <p:spPr>
          <a:xfrm>
            <a:off x="0" y="0"/>
            <a:ext cx="5200650" cy="6858000"/>
          </a:xfrm>
          <a:prstGeom prst="rect">
            <a:avLst/>
          </a:prstGeom>
        </p:spPr>
      </p:pic>
    </p:spTree>
    <p:extLst>
      <p:ext uri="{BB962C8B-B14F-4D97-AF65-F5344CB8AC3E}">
        <p14:creationId xmlns:p14="http://schemas.microsoft.com/office/powerpoint/2010/main" val="233404003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2329" y="1090613"/>
            <a:ext cx="4190702" cy="823912"/>
          </a:xfrm>
        </p:spPr>
        <p:txBody>
          <a:bodyPr anchor="b"/>
          <a:lstStyle>
            <a:lvl1pPr marL="0" indent="0">
              <a:buNone/>
              <a:defRPr sz="1950" b="0">
                <a:solidFill>
                  <a:schemeClr val="tx2"/>
                </a:solidFill>
              </a:defRPr>
            </a:lvl1pPr>
            <a:lvl2pPr marL="371464" indent="0">
              <a:buNone/>
              <a:defRPr sz="1625" b="1"/>
            </a:lvl2pPr>
            <a:lvl3pPr marL="742927" indent="0">
              <a:buNone/>
              <a:defRPr sz="1462" b="1"/>
            </a:lvl3pPr>
            <a:lvl4pPr marL="1114391" indent="0">
              <a:buNone/>
              <a:defRPr sz="1300" b="1"/>
            </a:lvl4pPr>
            <a:lvl5pPr marL="1485854" indent="0">
              <a:buNone/>
              <a:defRPr sz="1300" b="1"/>
            </a:lvl5pPr>
            <a:lvl6pPr marL="1857318" indent="0">
              <a:buNone/>
              <a:defRPr sz="1300" b="1"/>
            </a:lvl6pPr>
            <a:lvl7pPr marL="2228781" indent="0">
              <a:buNone/>
              <a:defRPr sz="1300" b="1"/>
            </a:lvl7pPr>
            <a:lvl8pPr marL="2600245" indent="0">
              <a:buNone/>
              <a:defRPr sz="1300" b="1"/>
            </a:lvl8pPr>
            <a:lvl9pPr marL="2971709" indent="0">
              <a:buNone/>
              <a:defRPr sz="1300" b="1"/>
            </a:lvl9pPr>
          </a:lstStyle>
          <a:p>
            <a:pPr lvl="0"/>
            <a:r>
              <a:rPr lang="en-US"/>
              <a:t>Edit Master text styles</a:t>
            </a:r>
          </a:p>
        </p:txBody>
      </p:sp>
      <p:sp>
        <p:nvSpPr>
          <p:cNvPr id="4" name="Content Placeholder 3"/>
          <p:cNvSpPr>
            <a:spLocks noGrp="1"/>
          </p:cNvSpPr>
          <p:nvPr>
            <p:ph sz="half" idx="2"/>
          </p:nvPr>
        </p:nvSpPr>
        <p:spPr>
          <a:xfrm>
            <a:off x="682329" y="1995490"/>
            <a:ext cx="4190702"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4913" y="1090613"/>
            <a:ext cx="4211340" cy="823912"/>
          </a:xfrm>
        </p:spPr>
        <p:txBody>
          <a:bodyPr anchor="b"/>
          <a:lstStyle>
            <a:lvl1pPr marL="0" indent="0">
              <a:buNone/>
              <a:defRPr sz="1950" b="0">
                <a:solidFill>
                  <a:schemeClr val="tx2"/>
                </a:solidFill>
              </a:defRPr>
            </a:lvl1pPr>
            <a:lvl2pPr marL="371464" indent="0">
              <a:buNone/>
              <a:defRPr sz="1625" b="1"/>
            </a:lvl2pPr>
            <a:lvl3pPr marL="742927" indent="0">
              <a:buNone/>
              <a:defRPr sz="1462" b="1"/>
            </a:lvl3pPr>
            <a:lvl4pPr marL="1114391" indent="0">
              <a:buNone/>
              <a:defRPr sz="1300" b="1"/>
            </a:lvl4pPr>
            <a:lvl5pPr marL="1485854" indent="0">
              <a:buNone/>
              <a:defRPr sz="1300" b="1"/>
            </a:lvl5pPr>
            <a:lvl6pPr marL="1857318" indent="0">
              <a:buNone/>
              <a:defRPr sz="1300" b="1"/>
            </a:lvl6pPr>
            <a:lvl7pPr marL="2228781" indent="0">
              <a:buNone/>
              <a:defRPr sz="1300" b="1"/>
            </a:lvl7pPr>
            <a:lvl8pPr marL="2600245" indent="0">
              <a:buNone/>
              <a:defRPr sz="1300" b="1"/>
            </a:lvl8pPr>
            <a:lvl9pPr marL="2971709" indent="0">
              <a:buNone/>
              <a:defRPr sz="1300" b="1"/>
            </a:lvl9pPr>
          </a:lstStyle>
          <a:p>
            <a:pPr lvl="0"/>
            <a:r>
              <a:rPr lang="en-US"/>
              <a:t>Edit Master text styles</a:t>
            </a:r>
          </a:p>
        </p:txBody>
      </p:sp>
      <p:sp>
        <p:nvSpPr>
          <p:cNvPr id="6" name="Content Placeholder 5"/>
          <p:cNvSpPr>
            <a:spLocks noGrp="1"/>
          </p:cNvSpPr>
          <p:nvPr>
            <p:ph sz="quarter" idx="4"/>
          </p:nvPr>
        </p:nvSpPr>
        <p:spPr>
          <a:xfrm>
            <a:off x="5014913" y="1995490"/>
            <a:ext cx="4211340" cy="4194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1038" y="6356352"/>
            <a:ext cx="2228850" cy="365125"/>
          </a:xfrm>
          <a:prstGeom prst="rect">
            <a:avLst/>
          </a:prstGeom>
        </p:spPr>
        <p:txBody>
          <a:bodyPr/>
          <a:lstStyle/>
          <a:p>
            <a:endParaRPr lang="en-AU" dirty="0"/>
          </a:p>
        </p:txBody>
      </p:sp>
      <p:sp>
        <p:nvSpPr>
          <p:cNvPr id="9" name="Slide Number Placeholder 8"/>
          <p:cNvSpPr>
            <a:spLocks noGrp="1"/>
          </p:cNvSpPr>
          <p:nvPr>
            <p:ph type="sldNum" sz="quarter" idx="12"/>
          </p:nvPr>
        </p:nvSpPr>
        <p:spPr>
          <a:solidFill>
            <a:schemeClr val="tx2"/>
          </a:solidFill>
        </p:spPr>
        <p:txBody>
          <a:bodyPr/>
          <a:lstStyle/>
          <a:p>
            <a:fld id="{EB9AB7F9-1CFC-4687-A283-05394C823D94}" type="slidenum">
              <a:rPr lang="en-AU" smtClean="0"/>
              <a:t>‹#›</a:t>
            </a:fld>
            <a:endParaRPr lang="en-AU" dirty="0"/>
          </a:p>
        </p:txBody>
      </p:sp>
      <p:sp>
        <p:nvSpPr>
          <p:cNvPr id="8" name="Title 7"/>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904974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 coloured">
    <p:spTree>
      <p:nvGrpSpPr>
        <p:cNvPr id="1" name=""/>
        <p:cNvGrpSpPr/>
        <p:nvPr/>
      </p:nvGrpSpPr>
      <p:grpSpPr>
        <a:xfrm>
          <a:off x="0" y="0"/>
          <a:ext cx="0" cy="0"/>
          <a:chOff x="0" y="0"/>
          <a:chExt cx="0" cy="0"/>
        </a:xfrm>
      </p:grpSpPr>
      <p:sp>
        <p:nvSpPr>
          <p:cNvPr id="8" name="Rectangle 7"/>
          <p:cNvSpPr/>
          <p:nvPr/>
        </p:nvSpPr>
        <p:spPr>
          <a:xfrm>
            <a:off x="779297" y="1358210"/>
            <a:ext cx="3713163" cy="20039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AU" sz="1462" dirty="0"/>
          </a:p>
        </p:txBody>
      </p:sp>
      <p:sp>
        <p:nvSpPr>
          <p:cNvPr id="14" name="Rectangle 13"/>
          <p:cNvSpPr/>
          <p:nvPr/>
        </p:nvSpPr>
        <p:spPr>
          <a:xfrm>
            <a:off x="5344027" y="1358211"/>
            <a:ext cx="3731450" cy="20039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AU" sz="1462" dirty="0"/>
          </a:p>
        </p:txBody>
      </p:sp>
      <p:sp>
        <p:nvSpPr>
          <p:cNvPr id="10" name="Isosceles Triangle 9"/>
          <p:cNvSpPr/>
          <p:nvPr/>
        </p:nvSpPr>
        <p:spPr>
          <a:xfrm rot="16200000">
            <a:off x="5015217" y="1943620"/>
            <a:ext cx="400782" cy="644695"/>
          </a:xfrm>
          <a:prstGeom prst="triangle">
            <a:avLst/>
          </a:prstGeom>
          <a:solidFill>
            <a:schemeClr val="accent1">
              <a:lumMod val="50000"/>
            </a:schemeClr>
          </a:solidFill>
          <a:ln>
            <a:noFill/>
          </a:ln>
          <a:effectLst>
            <a:outerShdw blurRad="25400" dist="38100" dir="2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5" dirty="0">
              <a:latin typeface="+mj-lt"/>
            </a:endParaRPr>
          </a:p>
        </p:txBody>
      </p:sp>
      <p:sp>
        <p:nvSpPr>
          <p:cNvPr id="11" name="Rectangle 10"/>
          <p:cNvSpPr/>
          <p:nvPr/>
        </p:nvSpPr>
        <p:spPr>
          <a:xfrm>
            <a:off x="4893262" y="1564105"/>
            <a:ext cx="4439235" cy="701857"/>
          </a:xfrm>
          <a:prstGeom prst="rect">
            <a:avLst/>
          </a:prstGeom>
          <a:solidFill>
            <a:schemeClr val="accent1">
              <a:lumMod val="75000"/>
            </a:schemeClr>
          </a:solidFill>
          <a:ln>
            <a:noFill/>
          </a:ln>
          <a:effectLst>
            <a:outerShdw blurRad="25400" dist="38100" dir="2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5" dirty="0">
              <a:latin typeface="+mj-lt"/>
            </a:endParaRPr>
          </a:p>
        </p:txBody>
      </p:sp>
      <p:sp>
        <p:nvSpPr>
          <p:cNvPr id="12" name="Isosceles Triangle 11"/>
          <p:cNvSpPr/>
          <p:nvPr/>
        </p:nvSpPr>
        <p:spPr>
          <a:xfrm rot="16200000">
            <a:off x="449536" y="1943620"/>
            <a:ext cx="400782" cy="644695"/>
          </a:xfrm>
          <a:prstGeom prst="triangle">
            <a:avLst/>
          </a:prstGeom>
          <a:solidFill>
            <a:schemeClr val="accent1">
              <a:lumMod val="50000"/>
            </a:schemeClr>
          </a:solidFill>
          <a:ln>
            <a:noFill/>
          </a:ln>
          <a:effectLst>
            <a:outerShdw blurRad="25400" dist="38100" dir="2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5" dirty="0">
              <a:latin typeface="+mj-lt"/>
            </a:endParaRPr>
          </a:p>
        </p:txBody>
      </p:sp>
      <p:sp>
        <p:nvSpPr>
          <p:cNvPr id="13" name="Rectangle 12"/>
          <p:cNvSpPr/>
          <p:nvPr/>
        </p:nvSpPr>
        <p:spPr>
          <a:xfrm>
            <a:off x="327582" y="1564105"/>
            <a:ext cx="4423798" cy="701857"/>
          </a:xfrm>
          <a:prstGeom prst="rect">
            <a:avLst/>
          </a:prstGeom>
          <a:solidFill>
            <a:schemeClr val="accent1">
              <a:lumMod val="75000"/>
            </a:schemeClr>
          </a:solidFill>
          <a:ln>
            <a:noFill/>
          </a:ln>
          <a:effectLst>
            <a:outerShdw blurRad="25400" dist="38100" dir="2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5" dirty="0">
              <a:latin typeface="+mj-lt"/>
            </a:endParaRPr>
          </a:p>
        </p:txBody>
      </p:sp>
      <p:sp>
        <p:nvSpPr>
          <p:cNvPr id="3" name="Text Placeholder 2"/>
          <p:cNvSpPr>
            <a:spLocks noGrp="1"/>
          </p:cNvSpPr>
          <p:nvPr>
            <p:ph type="body" idx="1"/>
          </p:nvPr>
        </p:nvSpPr>
        <p:spPr>
          <a:xfrm>
            <a:off x="327579" y="1564104"/>
            <a:ext cx="4423800" cy="707358"/>
          </a:xfrm>
        </p:spPr>
        <p:txBody>
          <a:bodyPr anchor="ctr"/>
          <a:lstStyle>
            <a:lvl1pPr marL="292786" indent="0">
              <a:buNone/>
              <a:defRPr sz="1462" b="1">
                <a:solidFill>
                  <a:schemeClr val="bg1"/>
                </a:solidFill>
              </a:defRPr>
            </a:lvl1pPr>
            <a:lvl2pPr marL="278598" indent="0">
              <a:buNone/>
              <a:defRPr sz="1219" b="1"/>
            </a:lvl2pPr>
            <a:lvl3pPr marL="557195" indent="0">
              <a:buNone/>
              <a:defRPr sz="1097" b="1"/>
            </a:lvl3pPr>
            <a:lvl4pPr marL="835793" indent="0">
              <a:buNone/>
              <a:defRPr sz="975" b="1"/>
            </a:lvl4pPr>
            <a:lvl5pPr marL="1114391" indent="0">
              <a:buNone/>
              <a:defRPr sz="975" b="1"/>
            </a:lvl5pPr>
            <a:lvl6pPr marL="1392988" indent="0">
              <a:buNone/>
              <a:defRPr sz="975" b="1"/>
            </a:lvl6pPr>
            <a:lvl7pPr marL="1671586" indent="0">
              <a:buNone/>
              <a:defRPr sz="975" b="1"/>
            </a:lvl7pPr>
            <a:lvl8pPr marL="1950184" indent="0">
              <a:buNone/>
              <a:defRPr sz="975" b="1"/>
            </a:lvl8pPr>
            <a:lvl9pPr marL="2228781" indent="0">
              <a:buNone/>
              <a:defRPr sz="975" b="1"/>
            </a:lvl9pPr>
          </a:lstStyle>
          <a:p>
            <a:pPr lvl="0"/>
            <a:r>
              <a:rPr lang="en-US"/>
              <a:t>Edit Master text styles</a:t>
            </a:r>
          </a:p>
        </p:txBody>
      </p:sp>
      <p:sp>
        <p:nvSpPr>
          <p:cNvPr id="4" name="Content Placeholder 3"/>
          <p:cNvSpPr>
            <a:spLocks noGrp="1"/>
          </p:cNvSpPr>
          <p:nvPr>
            <p:ph sz="half" idx="2"/>
          </p:nvPr>
        </p:nvSpPr>
        <p:spPr>
          <a:xfrm>
            <a:off x="779297" y="2265962"/>
            <a:ext cx="3713163" cy="3830036"/>
          </a:xfrm>
          <a:solidFill>
            <a:schemeClr val="bg1">
              <a:lumMod val="85000"/>
            </a:schemeClr>
          </a:solidFill>
        </p:spPr>
        <p:txBody>
          <a:bodyPr/>
          <a:lstStyle>
            <a:lvl1pPr>
              <a:defRPr sz="1462"/>
            </a:lvl1pPr>
            <a:lvl2pPr>
              <a:defRPr sz="1462"/>
            </a:lvl2pPr>
            <a:lvl3pPr>
              <a:defRPr sz="1137"/>
            </a:lvl3pPr>
            <a:lvl4pPr>
              <a:defRPr sz="975"/>
            </a:lvl4pPr>
            <a:lvl5pPr>
              <a:defRPr sz="97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93259" y="1564107"/>
            <a:ext cx="4439236" cy="707357"/>
          </a:xfrm>
        </p:spPr>
        <p:txBody>
          <a:bodyPr anchor="ctr"/>
          <a:lstStyle>
            <a:lvl1pPr marL="292786" indent="0">
              <a:buNone/>
              <a:defRPr sz="1462" b="1">
                <a:solidFill>
                  <a:schemeClr val="bg1"/>
                </a:solidFill>
              </a:defRPr>
            </a:lvl1pPr>
            <a:lvl2pPr marL="278598" indent="0">
              <a:buNone/>
              <a:defRPr sz="1219" b="1"/>
            </a:lvl2pPr>
            <a:lvl3pPr marL="557195" indent="0">
              <a:buNone/>
              <a:defRPr sz="1097" b="1"/>
            </a:lvl3pPr>
            <a:lvl4pPr marL="835793" indent="0">
              <a:buNone/>
              <a:defRPr sz="975" b="1"/>
            </a:lvl4pPr>
            <a:lvl5pPr marL="1114391" indent="0">
              <a:buNone/>
              <a:defRPr sz="975" b="1"/>
            </a:lvl5pPr>
            <a:lvl6pPr marL="1392988" indent="0">
              <a:buNone/>
              <a:defRPr sz="975" b="1"/>
            </a:lvl6pPr>
            <a:lvl7pPr marL="1671586" indent="0">
              <a:buNone/>
              <a:defRPr sz="975" b="1"/>
            </a:lvl7pPr>
            <a:lvl8pPr marL="1950184" indent="0">
              <a:buNone/>
              <a:defRPr sz="975" b="1"/>
            </a:lvl8pPr>
            <a:lvl9pPr marL="2228781" indent="0">
              <a:buNone/>
              <a:defRPr sz="975" b="1"/>
            </a:lvl9pPr>
          </a:lstStyle>
          <a:p>
            <a:pPr lvl="0"/>
            <a:r>
              <a:rPr lang="en-US"/>
              <a:t>Edit Master text styles</a:t>
            </a:r>
          </a:p>
        </p:txBody>
      </p:sp>
      <p:sp>
        <p:nvSpPr>
          <p:cNvPr id="6" name="Content Placeholder 5"/>
          <p:cNvSpPr>
            <a:spLocks noGrp="1"/>
          </p:cNvSpPr>
          <p:nvPr>
            <p:ph sz="quarter" idx="4"/>
          </p:nvPr>
        </p:nvSpPr>
        <p:spPr>
          <a:xfrm>
            <a:off x="5344027" y="2265964"/>
            <a:ext cx="3731450" cy="3830035"/>
          </a:xfrm>
          <a:solidFill>
            <a:schemeClr val="bg1">
              <a:lumMod val="85000"/>
            </a:schemeClr>
          </a:solidFill>
        </p:spPr>
        <p:txBody>
          <a:bodyPr/>
          <a:lstStyle>
            <a:lvl1pPr>
              <a:defRPr sz="1462"/>
            </a:lvl1pPr>
            <a:lvl2pPr>
              <a:defRPr sz="1462"/>
            </a:lvl2pPr>
            <a:lvl3pPr>
              <a:defRPr sz="1137"/>
            </a:lvl3pPr>
            <a:lvl4pPr>
              <a:defRPr sz="975"/>
            </a:lvl4pPr>
            <a:lvl5pPr>
              <a:defRPr sz="97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1038" y="6356354"/>
            <a:ext cx="2228850" cy="365125"/>
          </a:xfrm>
          <a:prstGeom prst="rect">
            <a:avLst/>
          </a:prstGeom>
        </p:spPr>
        <p:txBody>
          <a:bodyPr/>
          <a:lstStyle/>
          <a:p>
            <a:pPr>
              <a:defRPr/>
            </a:pPr>
            <a:fld id="{17B9F0ED-0D15-4666-A43D-39E8F6999413}" type="datetime1">
              <a:rPr lang="en-AU" smtClean="0"/>
              <a:t>12/07/2024</a:t>
            </a:fld>
            <a:endParaRPr lang="en-US" dirty="0"/>
          </a:p>
        </p:txBody>
      </p:sp>
      <p:sp>
        <p:nvSpPr>
          <p:cNvPr id="9" name="Slide Number Placeholder 8"/>
          <p:cNvSpPr>
            <a:spLocks noGrp="1"/>
          </p:cNvSpPr>
          <p:nvPr>
            <p:ph type="sldNum" sz="quarter" idx="12"/>
          </p:nvPr>
        </p:nvSpPr>
        <p:spPr>
          <a:solidFill>
            <a:schemeClr val="tx2"/>
          </a:solidFill>
        </p:spPr>
        <p:txBody>
          <a:bodyPr/>
          <a:lstStyle/>
          <a:p>
            <a:pPr>
              <a:defRPr/>
            </a:pPr>
            <a:fld id="{7FD52849-E13C-4F0C-8093-59F9EA2E95E3}" type="slidenum">
              <a:rPr lang="en-US" altLang="en-US" smtClean="0"/>
              <a:pPr>
                <a:defRPr/>
              </a:pPr>
              <a:t>‹#›</a:t>
            </a:fld>
            <a:endParaRPr lang="en-US" altLang="en-US" dirty="0"/>
          </a:p>
        </p:txBody>
      </p:sp>
      <p:sp>
        <p:nvSpPr>
          <p:cNvPr id="15" name="Title 14"/>
          <p:cNvSpPr>
            <a:spLocks noGrp="1"/>
          </p:cNvSpPr>
          <p:nvPr>
            <p:ph type="title"/>
          </p:nvPr>
        </p:nvSpPr>
        <p:spPr/>
        <p:txBody>
          <a:bodyPr/>
          <a:lstStyle/>
          <a:p>
            <a:r>
              <a:rPr lang="en-US"/>
              <a:t>Click to edit Master title style</a:t>
            </a:r>
            <a:endParaRPr lang="en-AU"/>
          </a:p>
        </p:txBody>
      </p:sp>
      <p:sp>
        <p:nvSpPr>
          <p:cNvPr id="16" name="Rectangle 15">
            <a:extLst>
              <a:ext uri="{FF2B5EF4-FFF2-40B4-BE49-F238E27FC236}">
                <a16:creationId xmlns:a16="http://schemas.microsoft.com/office/drawing/2014/main" id="{A848EFC5-C43D-43A9-9EDC-7C8A59E26DAF}"/>
              </a:ext>
            </a:extLst>
          </p:cNvPr>
          <p:cNvSpPr/>
          <p:nvPr userDrawn="1"/>
        </p:nvSpPr>
        <p:spPr>
          <a:xfrm>
            <a:off x="779297" y="1358210"/>
            <a:ext cx="3713163" cy="20039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AU" sz="1462" dirty="0"/>
          </a:p>
        </p:txBody>
      </p:sp>
      <p:sp>
        <p:nvSpPr>
          <p:cNvPr id="17" name="Rectangle 16">
            <a:extLst>
              <a:ext uri="{FF2B5EF4-FFF2-40B4-BE49-F238E27FC236}">
                <a16:creationId xmlns:a16="http://schemas.microsoft.com/office/drawing/2014/main" id="{EAE9DDE3-871D-4056-B8D3-AE3EBE3F999E}"/>
              </a:ext>
            </a:extLst>
          </p:cNvPr>
          <p:cNvSpPr/>
          <p:nvPr userDrawn="1"/>
        </p:nvSpPr>
        <p:spPr>
          <a:xfrm>
            <a:off x="5344027" y="1358211"/>
            <a:ext cx="3731450" cy="20039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AU" sz="1462" dirty="0"/>
          </a:p>
        </p:txBody>
      </p:sp>
      <p:sp>
        <p:nvSpPr>
          <p:cNvPr id="18" name="Isosceles Triangle 17">
            <a:extLst>
              <a:ext uri="{FF2B5EF4-FFF2-40B4-BE49-F238E27FC236}">
                <a16:creationId xmlns:a16="http://schemas.microsoft.com/office/drawing/2014/main" id="{56E60B40-31DA-4EE8-BC57-215C010B41C1}"/>
              </a:ext>
            </a:extLst>
          </p:cNvPr>
          <p:cNvSpPr/>
          <p:nvPr userDrawn="1"/>
        </p:nvSpPr>
        <p:spPr>
          <a:xfrm rot="16200000">
            <a:off x="5015217" y="1943620"/>
            <a:ext cx="400782" cy="644695"/>
          </a:xfrm>
          <a:prstGeom prst="triangle">
            <a:avLst/>
          </a:prstGeom>
          <a:solidFill>
            <a:schemeClr val="accent1">
              <a:lumMod val="50000"/>
            </a:schemeClr>
          </a:solidFill>
          <a:ln>
            <a:noFill/>
          </a:ln>
          <a:effectLst>
            <a:outerShdw blurRad="25400" dist="38100" dir="2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5" dirty="0">
              <a:latin typeface="+mj-lt"/>
            </a:endParaRPr>
          </a:p>
        </p:txBody>
      </p:sp>
      <p:sp>
        <p:nvSpPr>
          <p:cNvPr id="19" name="Rectangle 18">
            <a:extLst>
              <a:ext uri="{FF2B5EF4-FFF2-40B4-BE49-F238E27FC236}">
                <a16:creationId xmlns:a16="http://schemas.microsoft.com/office/drawing/2014/main" id="{EE5D3218-D07B-4483-B10A-5E32358841B9}"/>
              </a:ext>
            </a:extLst>
          </p:cNvPr>
          <p:cNvSpPr/>
          <p:nvPr userDrawn="1"/>
        </p:nvSpPr>
        <p:spPr>
          <a:xfrm>
            <a:off x="4893262" y="1564105"/>
            <a:ext cx="4439235" cy="701857"/>
          </a:xfrm>
          <a:prstGeom prst="rect">
            <a:avLst/>
          </a:prstGeom>
          <a:solidFill>
            <a:schemeClr val="accent1">
              <a:lumMod val="75000"/>
            </a:schemeClr>
          </a:solidFill>
          <a:ln>
            <a:noFill/>
          </a:ln>
          <a:effectLst>
            <a:outerShdw blurRad="25400" dist="38100" dir="2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5" dirty="0">
              <a:latin typeface="+mj-lt"/>
            </a:endParaRPr>
          </a:p>
        </p:txBody>
      </p:sp>
      <p:sp>
        <p:nvSpPr>
          <p:cNvPr id="20" name="Isosceles Triangle 19">
            <a:extLst>
              <a:ext uri="{FF2B5EF4-FFF2-40B4-BE49-F238E27FC236}">
                <a16:creationId xmlns:a16="http://schemas.microsoft.com/office/drawing/2014/main" id="{0E64E0AF-8C24-4766-BC64-CDF9CDF58047}"/>
              </a:ext>
            </a:extLst>
          </p:cNvPr>
          <p:cNvSpPr/>
          <p:nvPr userDrawn="1"/>
        </p:nvSpPr>
        <p:spPr>
          <a:xfrm rot="16200000">
            <a:off x="449536" y="1943620"/>
            <a:ext cx="400782" cy="644695"/>
          </a:xfrm>
          <a:prstGeom prst="triangle">
            <a:avLst/>
          </a:prstGeom>
          <a:solidFill>
            <a:schemeClr val="accent1">
              <a:lumMod val="50000"/>
            </a:schemeClr>
          </a:solidFill>
          <a:ln>
            <a:noFill/>
          </a:ln>
          <a:effectLst>
            <a:outerShdw blurRad="25400" dist="38100" dir="2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5" dirty="0">
              <a:latin typeface="+mj-lt"/>
            </a:endParaRPr>
          </a:p>
        </p:txBody>
      </p:sp>
      <p:sp>
        <p:nvSpPr>
          <p:cNvPr id="21" name="Rectangle 20">
            <a:extLst>
              <a:ext uri="{FF2B5EF4-FFF2-40B4-BE49-F238E27FC236}">
                <a16:creationId xmlns:a16="http://schemas.microsoft.com/office/drawing/2014/main" id="{6066FB48-F71F-410A-882F-978C5E140DAF}"/>
              </a:ext>
            </a:extLst>
          </p:cNvPr>
          <p:cNvSpPr/>
          <p:nvPr userDrawn="1"/>
        </p:nvSpPr>
        <p:spPr>
          <a:xfrm>
            <a:off x="327582" y="1564105"/>
            <a:ext cx="4423798" cy="701857"/>
          </a:xfrm>
          <a:prstGeom prst="rect">
            <a:avLst/>
          </a:prstGeom>
          <a:solidFill>
            <a:schemeClr val="accent1">
              <a:lumMod val="75000"/>
            </a:schemeClr>
          </a:solidFill>
          <a:ln>
            <a:noFill/>
          </a:ln>
          <a:effectLst>
            <a:outerShdw blurRad="25400" dist="38100" dir="2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5" dirty="0">
              <a:latin typeface="+mj-lt"/>
            </a:endParaRPr>
          </a:p>
        </p:txBody>
      </p:sp>
    </p:spTree>
    <p:extLst>
      <p:ext uri="{BB962C8B-B14F-4D97-AF65-F5344CB8AC3E}">
        <p14:creationId xmlns:p14="http://schemas.microsoft.com/office/powerpoint/2010/main" val="3719429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1397" y="279175"/>
            <a:ext cx="8543925" cy="844057"/>
          </a:xfrm>
        </p:spPr>
        <p:txBody>
          <a:bodyPr/>
          <a:lstStyle>
            <a:lvl1pPr>
              <a:defRPr>
                <a:solidFill>
                  <a:schemeClr val="tx2"/>
                </a:solidFill>
              </a:defRPr>
            </a:lvl1pPr>
          </a:lstStyle>
          <a:p>
            <a:r>
              <a:rPr lang="en-US"/>
              <a:t>Click to edit Master title style</a:t>
            </a:r>
          </a:p>
        </p:txBody>
      </p:sp>
      <p:sp>
        <p:nvSpPr>
          <p:cNvPr id="5" name="Slide Number Placeholder 4"/>
          <p:cNvSpPr>
            <a:spLocks noGrp="1"/>
          </p:cNvSpPr>
          <p:nvPr>
            <p:ph type="sldNum" sz="quarter" idx="12"/>
          </p:nvPr>
        </p:nvSpPr>
        <p:spPr>
          <a:solidFill>
            <a:schemeClr val="tx2"/>
          </a:solidFill>
        </p:spPr>
        <p:txBody>
          <a:bodyPr/>
          <a:lstStyle/>
          <a:p>
            <a:fld id="{EB9AB7F9-1CFC-4687-A283-05394C823D94}" type="slidenum">
              <a:rPr lang="en-AU" smtClean="0"/>
              <a:t>‹#›</a:t>
            </a:fld>
            <a:endParaRPr lang="en-AU" dirty="0"/>
          </a:p>
        </p:txBody>
      </p:sp>
      <p:pic>
        <p:nvPicPr>
          <p:cNvPr id="7" name="Graphic 6" descr="Lightbulb with solid fill">
            <a:extLst>
              <a:ext uri="{FF2B5EF4-FFF2-40B4-BE49-F238E27FC236}">
                <a16:creationId xmlns:a16="http://schemas.microsoft.com/office/drawing/2014/main" id="{3B75B2D3-5554-3959-9B0E-B07F26AD331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3633121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42" Type="http://schemas.openxmlformats.org/officeDocument/2006/relationships/slideLayout" Target="../slideLayouts/slideLayout61.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41" Type="http://schemas.openxmlformats.org/officeDocument/2006/relationships/slideLayout" Target="../slideLayouts/slideLayout60.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slideLayout" Target="../slideLayouts/slideLayout59.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4" Type="http://schemas.openxmlformats.org/officeDocument/2006/relationships/image" Target="../media/image8.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4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209553"/>
            <a:ext cx="8543925" cy="84405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1187069"/>
            <a:ext cx="8543925" cy="498989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24962" y="0"/>
            <a:ext cx="441771" cy="209553"/>
          </a:xfrm>
          <a:prstGeom prst="rect">
            <a:avLst/>
          </a:prstGeom>
          <a:solidFill>
            <a:schemeClr val="tx2"/>
          </a:solidFill>
        </p:spPr>
        <p:txBody>
          <a:bodyPr vert="horz" lIns="91440" tIns="45720" rIns="91440" bIns="45720" rtlCol="0" anchor="ctr"/>
          <a:lstStyle>
            <a:lvl1pPr algn="ctr">
              <a:defRPr sz="975">
                <a:solidFill>
                  <a:schemeClr val="bg1"/>
                </a:solidFill>
              </a:defRPr>
            </a:lvl1pPr>
          </a:lstStyle>
          <a:p>
            <a:fld id="{EB9AB7F9-1CFC-4687-A283-05394C823D94}" type="slidenum">
              <a:rPr lang="en-AU" smtClean="0"/>
              <a:pPr/>
              <a:t>‹#›</a:t>
            </a:fld>
            <a:endParaRPr lang="en-AU" dirty="0"/>
          </a:p>
        </p:txBody>
      </p:sp>
    </p:spTree>
    <p:extLst>
      <p:ext uri="{BB962C8B-B14F-4D97-AF65-F5344CB8AC3E}">
        <p14:creationId xmlns:p14="http://schemas.microsoft.com/office/powerpoint/2010/main" val="235491118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8" r:id="rId12"/>
    <p:sldLayoutId id="2147483751" r:id="rId13"/>
    <p:sldLayoutId id="2147483752" r:id="rId14"/>
    <p:sldLayoutId id="2147483753" r:id="rId15"/>
    <p:sldLayoutId id="2147483754" r:id="rId16"/>
    <p:sldLayoutId id="2147483755" r:id="rId17"/>
    <p:sldLayoutId id="2147483756" r:id="rId18"/>
    <p:sldLayoutId id="2147483757" r:id="rId19"/>
  </p:sldLayoutIdLst>
  <p:hf hdr="0" dt="0"/>
  <p:txStyles>
    <p:titleStyle>
      <a:lvl1pPr algn="l" defTabSz="742927" rtl="0" eaLnBrk="1" latinLnBrk="0" hangingPunct="1">
        <a:lnSpc>
          <a:spcPct val="90000"/>
        </a:lnSpc>
        <a:spcBef>
          <a:spcPct val="0"/>
        </a:spcBef>
        <a:buNone/>
        <a:defRPr sz="2600" kern="1200">
          <a:solidFill>
            <a:schemeClr val="tx2"/>
          </a:solidFill>
          <a:latin typeface="+mj-lt"/>
          <a:ea typeface="+mj-ea"/>
          <a:cs typeface="+mj-cs"/>
        </a:defRPr>
      </a:lvl1pPr>
    </p:titleStyle>
    <p:bodyStyle>
      <a:lvl1pPr marL="0" indent="0" algn="l" defTabSz="742927" rtl="0" eaLnBrk="1" latinLnBrk="0" hangingPunct="1">
        <a:lnSpc>
          <a:spcPct val="100000"/>
        </a:lnSpc>
        <a:spcBef>
          <a:spcPts val="244"/>
        </a:spcBef>
        <a:spcAft>
          <a:spcPts val="244"/>
        </a:spcAft>
        <a:buFont typeface="Arial" panose="020B0604020202020204" pitchFamily="34" charset="0"/>
        <a:buNone/>
        <a:defRPr sz="1950" kern="1200">
          <a:solidFill>
            <a:schemeClr val="tx1"/>
          </a:solidFill>
          <a:latin typeface="+mn-lt"/>
          <a:ea typeface="+mn-ea"/>
          <a:cs typeface="+mn-cs"/>
        </a:defRPr>
      </a:lvl1pPr>
      <a:lvl2pPr marL="361145" indent="-288916" algn="l" defTabSz="742927" rtl="0" eaLnBrk="1" latinLnBrk="0" hangingPunct="1">
        <a:lnSpc>
          <a:spcPct val="100000"/>
        </a:lnSpc>
        <a:spcBef>
          <a:spcPts val="244"/>
        </a:spcBef>
        <a:spcAft>
          <a:spcPts val="244"/>
        </a:spcAft>
        <a:buClr>
          <a:schemeClr val="bg2"/>
        </a:buClr>
        <a:buFont typeface="Wingdings" panose="05000000000000000000" pitchFamily="2" charset="2"/>
        <a:buChar char="Ø"/>
        <a:defRPr sz="1950" kern="1200">
          <a:solidFill>
            <a:schemeClr val="tx1"/>
          </a:solidFill>
          <a:latin typeface="+mn-lt"/>
          <a:ea typeface="+mn-ea"/>
          <a:cs typeface="+mn-cs"/>
        </a:defRPr>
      </a:lvl2pPr>
      <a:lvl3pPr marL="802258" indent="-296655" algn="l" defTabSz="742927" rtl="0" eaLnBrk="1" latinLnBrk="0" hangingPunct="1">
        <a:lnSpc>
          <a:spcPct val="100000"/>
        </a:lnSpc>
        <a:spcBef>
          <a:spcPts val="244"/>
        </a:spcBef>
        <a:spcAft>
          <a:spcPts val="244"/>
        </a:spcAft>
        <a:buClr>
          <a:schemeClr val="bg2"/>
        </a:buClr>
        <a:buFont typeface="Courier New" panose="02070309020205020404" pitchFamily="49" charset="0"/>
        <a:buChar char="o"/>
        <a:defRPr sz="1462" kern="1200">
          <a:solidFill>
            <a:schemeClr val="tx1"/>
          </a:solidFill>
          <a:latin typeface="+mn-lt"/>
          <a:ea typeface="+mn-ea"/>
          <a:cs typeface="+mn-cs"/>
        </a:defRPr>
      </a:lvl3pPr>
      <a:lvl4pPr marL="1091175" indent="-288916" algn="l" defTabSz="742927" rtl="0" eaLnBrk="1" latinLnBrk="0" hangingPunct="1">
        <a:lnSpc>
          <a:spcPct val="100000"/>
        </a:lnSpc>
        <a:spcBef>
          <a:spcPts val="244"/>
        </a:spcBef>
        <a:spcAft>
          <a:spcPts val="244"/>
        </a:spcAft>
        <a:buClr>
          <a:schemeClr val="bg2"/>
        </a:buClr>
        <a:buFont typeface="Arial" panose="020B0604020202020204" pitchFamily="34" charset="0"/>
        <a:buChar char="•"/>
        <a:defRPr sz="1300" kern="1200">
          <a:solidFill>
            <a:schemeClr val="tx1"/>
          </a:solidFill>
          <a:latin typeface="+mn-lt"/>
          <a:ea typeface="+mn-ea"/>
          <a:cs typeface="+mn-cs"/>
        </a:defRPr>
      </a:lvl4pPr>
      <a:lvl5pPr marL="1387830" indent="-296655" algn="l" defTabSz="742927" rtl="0" eaLnBrk="1" latinLnBrk="0" hangingPunct="1">
        <a:lnSpc>
          <a:spcPct val="100000"/>
        </a:lnSpc>
        <a:spcBef>
          <a:spcPts val="244"/>
        </a:spcBef>
        <a:spcAft>
          <a:spcPts val="244"/>
        </a:spcAft>
        <a:buClr>
          <a:schemeClr val="bg2"/>
        </a:buClr>
        <a:buFont typeface="Arial" panose="020B0604020202020204" pitchFamily="34" charset="0"/>
        <a:buChar char="−"/>
        <a:defRPr sz="1300" kern="1200">
          <a:solidFill>
            <a:schemeClr val="tx1"/>
          </a:solidFill>
          <a:latin typeface="+mn-lt"/>
          <a:ea typeface="+mn-ea"/>
          <a:cs typeface="+mn-cs"/>
        </a:defRPr>
      </a:lvl5pPr>
      <a:lvl6pPr marL="361145" indent="-288916" algn="l" defTabSz="742927" rtl="0" eaLnBrk="1" latinLnBrk="0" hangingPunct="1">
        <a:lnSpc>
          <a:spcPct val="100000"/>
        </a:lnSpc>
        <a:spcBef>
          <a:spcPts val="244"/>
        </a:spcBef>
        <a:spcAft>
          <a:spcPts val="244"/>
        </a:spcAft>
        <a:buClr>
          <a:srgbClr val="69BD45"/>
        </a:buClr>
        <a:buFont typeface="Wingdings" panose="05000000000000000000" pitchFamily="2" charset="2"/>
        <a:buChar char="ü"/>
        <a:defRPr sz="1462" kern="1200" baseline="0">
          <a:solidFill>
            <a:schemeClr val="tx1"/>
          </a:solidFill>
          <a:latin typeface="+mn-lt"/>
          <a:ea typeface="+mn-ea"/>
          <a:cs typeface="+mn-cs"/>
        </a:defRPr>
      </a:lvl6pPr>
      <a:lvl7pPr marL="361145" indent="-288916" algn="l" defTabSz="742927" rtl="0" eaLnBrk="1" latinLnBrk="0" hangingPunct="1">
        <a:lnSpc>
          <a:spcPct val="100000"/>
        </a:lnSpc>
        <a:spcBef>
          <a:spcPts val="244"/>
        </a:spcBef>
        <a:spcAft>
          <a:spcPts val="244"/>
        </a:spcAft>
        <a:buClr>
          <a:srgbClr val="F79420"/>
        </a:buClr>
        <a:buFont typeface="Arial" panose="020B0604020202020204" pitchFamily="34" charset="0"/>
        <a:buChar char="!"/>
        <a:defRPr sz="1462" kern="1200" baseline="0">
          <a:solidFill>
            <a:schemeClr val="tx1"/>
          </a:solidFill>
          <a:latin typeface="+mn-lt"/>
          <a:ea typeface="+mn-ea"/>
          <a:cs typeface="+mn-cs"/>
        </a:defRPr>
      </a:lvl7pPr>
      <a:lvl8pPr marL="361145" indent="-288916" algn="l" defTabSz="742927" rtl="0" eaLnBrk="1" latinLnBrk="0" hangingPunct="1">
        <a:lnSpc>
          <a:spcPct val="100000"/>
        </a:lnSpc>
        <a:spcBef>
          <a:spcPts val="244"/>
        </a:spcBef>
        <a:spcAft>
          <a:spcPts val="244"/>
        </a:spcAft>
        <a:buClr>
          <a:srgbClr val="FF0000"/>
        </a:buClr>
        <a:buFont typeface="Wingdings" panose="05000000000000000000" pitchFamily="2" charset="2"/>
        <a:buChar char="û"/>
        <a:defRPr sz="1462" kern="1200" baseline="0">
          <a:solidFill>
            <a:schemeClr val="tx1"/>
          </a:solidFill>
          <a:latin typeface="+mn-lt"/>
          <a:ea typeface="+mn-ea"/>
          <a:cs typeface="+mn-cs"/>
        </a:defRPr>
      </a:lvl8pPr>
      <a:lvl9pPr marL="3157440" indent="-185732" algn="l" defTabSz="742927" rtl="0" eaLnBrk="1" latinLnBrk="0" hangingPunct="1">
        <a:lnSpc>
          <a:spcPct val="90000"/>
        </a:lnSpc>
        <a:spcBef>
          <a:spcPts val="406"/>
        </a:spcBef>
        <a:buFont typeface="Arial" panose="020B0604020202020204" pitchFamily="34" charset="0"/>
        <a:buChar char="•"/>
        <a:defRPr sz="1462" kern="1200">
          <a:solidFill>
            <a:schemeClr val="tx1"/>
          </a:solidFill>
          <a:latin typeface="+mn-lt"/>
          <a:ea typeface="+mn-ea"/>
          <a:cs typeface="+mn-cs"/>
        </a:defRPr>
      </a:lvl9pPr>
    </p:bodyStyle>
    <p:otherStyle>
      <a:defPPr>
        <a:defRPr lang="en-US"/>
      </a:defPPr>
      <a:lvl1pPr marL="0" algn="l" defTabSz="742927" rtl="0" eaLnBrk="1" latinLnBrk="0" hangingPunct="1">
        <a:defRPr sz="1462" kern="1200">
          <a:solidFill>
            <a:schemeClr val="tx1"/>
          </a:solidFill>
          <a:latin typeface="+mn-lt"/>
          <a:ea typeface="+mn-ea"/>
          <a:cs typeface="+mn-cs"/>
        </a:defRPr>
      </a:lvl1pPr>
      <a:lvl2pPr marL="371464" algn="l" defTabSz="742927" rtl="0" eaLnBrk="1" latinLnBrk="0" hangingPunct="1">
        <a:defRPr sz="1462" kern="1200">
          <a:solidFill>
            <a:schemeClr val="tx1"/>
          </a:solidFill>
          <a:latin typeface="+mn-lt"/>
          <a:ea typeface="+mn-ea"/>
          <a:cs typeface="+mn-cs"/>
        </a:defRPr>
      </a:lvl2pPr>
      <a:lvl3pPr marL="742927" algn="l" defTabSz="742927" rtl="0" eaLnBrk="1" latinLnBrk="0" hangingPunct="1">
        <a:defRPr sz="1462" kern="1200">
          <a:solidFill>
            <a:schemeClr val="tx1"/>
          </a:solidFill>
          <a:latin typeface="+mn-lt"/>
          <a:ea typeface="+mn-ea"/>
          <a:cs typeface="+mn-cs"/>
        </a:defRPr>
      </a:lvl3pPr>
      <a:lvl4pPr marL="1114391" algn="l" defTabSz="742927" rtl="0" eaLnBrk="1" latinLnBrk="0" hangingPunct="1">
        <a:defRPr sz="1462" kern="1200">
          <a:solidFill>
            <a:schemeClr val="tx1"/>
          </a:solidFill>
          <a:latin typeface="+mn-lt"/>
          <a:ea typeface="+mn-ea"/>
          <a:cs typeface="+mn-cs"/>
        </a:defRPr>
      </a:lvl4pPr>
      <a:lvl5pPr marL="1485854" algn="l" defTabSz="742927" rtl="0" eaLnBrk="1" latinLnBrk="0" hangingPunct="1">
        <a:defRPr sz="1462" kern="1200">
          <a:solidFill>
            <a:schemeClr val="tx1"/>
          </a:solidFill>
          <a:latin typeface="+mn-lt"/>
          <a:ea typeface="+mn-ea"/>
          <a:cs typeface="+mn-cs"/>
        </a:defRPr>
      </a:lvl5pPr>
      <a:lvl6pPr marL="1857318" algn="l" defTabSz="742927" rtl="0" eaLnBrk="1" latinLnBrk="0" hangingPunct="1">
        <a:defRPr sz="1462" kern="1200">
          <a:solidFill>
            <a:schemeClr val="tx1"/>
          </a:solidFill>
          <a:latin typeface="+mn-lt"/>
          <a:ea typeface="+mn-ea"/>
          <a:cs typeface="+mn-cs"/>
        </a:defRPr>
      </a:lvl6pPr>
      <a:lvl7pPr marL="2228781" algn="l" defTabSz="742927" rtl="0" eaLnBrk="1" latinLnBrk="0" hangingPunct="1">
        <a:defRPr sz="1462" kern="1200">
          <a:solidFill>
            <a:schemeClr val="tx1"/>
          </a:solidFill>
          <a:latin typeface="+mn-lt"/>
          <a:ea typeface="+mn-ea"/>
          <a:cs typeface="+mn-cs"/>
        </a:defRPr>
      </a:lvl7pPr>
      <a:lvl8pPr marL="2600245" algn="l" defTabSz="742927" rtl="0" eaLnBrk="1" latinLnBrk="0" hangingPunct="1">
        <a:defRPr sz="1462" kern="1200">
          <a:solidFill>
            <a:schemeClr val="tx1"/>
          </a:solidFill>
          <a:latin typeface="+mn-lt"/>
          <a:ea typeface="+mn-ea"/>
          <a:cs typeface="+mn-cs"/>
        </a:defRPr>
      </a:lvl8pPr>
      <a:lvl9pPr marL="2971709" algn="l" defTabSz="742927" rtl="0" eaLnBrk="1" latinLnBrk="0" hangingPunct="1">
        <a:defRPr sz="14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Footer colour stripes">
            <a:extLst>
              <a:ext uri="{FF2B5EF4-FFF2-40B4-BE49-F238E27FC236}">
                <a16:creationId xmlns:a16="http://schemas.microsoft.com/office/drawing/2014/main" id="{8B9ABE4E-0095-4057-9E12-EF75E3CB0D01}"/>
              </a:ext>
              <a:ext uri="{C183D7F6-B498-43B3-948B-1728B52AA6E4}">
                <adec:decorative xmlns:adec="http://schemas.microsoft.com/office/drawing/2017/decorative" val="1"/>
              </a:ext>
            </a:extLst>
          </p:cNvPr>
          <p:cNvGrpSpPr/>
          <p:nvPr/>
        </p:nvGrpSpPr>
        <p:grpSpPr>
          <a:xfrm>
            <a:off x="0" y="6391276"/>
            <a:ext cx="9906000" cy="466725"/>
            <a:chOff x="0" y="6391275"/>
            <a:chExt cx="12192000" cy="466725"/>
          </a:xfrm>
          <a:solidFill>
            <a:schemeClr val="accent1"/>
          </a:solidFill>
        </p:grpSpPr>
        <p:sp>
          <p:nvSpPr>
            <p:cNvPr id="14" name="Rectangle 2">
              <a:extLst>
                <a:ext uri="{FF2B5EF4-FFF2-40B4-BE49-F238E27FC236}">
                  <a16:creationId xmlns:a16="http://schemas.microsoft.com/office/drawing/2014/main" id="{DABCA150-1F8B-4AFF-A735-CCCF60ED7BC0}"/>
                </a:ext>
                <a:ext uri="{C183D7F6-B498-43B3-948B-1728B52AA6E4}">
                  <adec:decorative xmlns:adec="http://schemas.microsoft.com/office/drawing/2017/decorative" val="1"/>
                </a:ext>
              </a:extLst>
            </p:cNvPr>
            <p:cNvSpPr/>
            <p:nvPr/>
          </p:nvSpPr>
          <p:spPr>
            <a:xfrm>
              <a:off x="0" y="6426001"/>
              <a:ext cx="12192000" cy="431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sp>
          <p:nvSpPr>
            <p:cNvPr id="16" name="Rectangle 2">
              <a:extLst>
                <a:ext uri="{FF2B5EF4-FFF2-40B4-BE49-F238E27FC236}">
                  <a16:creationId xmlns:a16="http://schemas.microsoft.com/office/drawing/2014/main" id="{0014CD90-8DA5-4100-A913-BD3783FA44B9}"/>
                </a:ext>
                <a:ext uri="{C183D7F6-B498-43B3-948B-1728B52AA6E4}">
                  <adec:decorative xmlns:adec="http://schemas.microsoft.com/office/drawing/2017/decorative" val="1"/>
                </a:ext>
              </a:extLst>
            </p:cNvPr>
            <p:cNvSpPr/>
            <p:nvPr/>
          </p:nvSpPr>
          <p:spPr>
            <a:xfrm>
              <a:off x="0" y="6391275"/>
              <a:ext cx="12192000" cy="431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noProof="0" dirty="0"/>
            </a:p>
          </p:txBody>
        </p:sp>
      </p:grpSp>
      <p:sp>
        <p:nvSpPr>
          <p:cNvPr id="6" name="Slide Number Placeholder">
            <a:extLst>
              <a:ext uri="{FF2B5EF4-FFF2-40B4-BE49-F238E27FC236}">
                <a16:creationId xmlns:a16="http://schemas.microsoft.com/office/drawing/2014/main" id="{5ECA3099-A94F-4C3E-BC29-780EDD38F722}"/>
              </a:ext>
            </a:extLst>
          </p:cNvPr>
          <p:cNvSpPr>
            <a:spLocks noGrp="1"/>
          </p:cNvSpPr>
          <p:nvPr>
            <p:ph type="sldNum" sz="quarter" idx="4"/>
          </p:nvPr>
        </p:nvSpPr>
        <p:spPr>
          <a:xfrm>
            <a:off x="9152112" y="6424713"/>
            <a:ext cx="436525" cy="365125"/>
          </a:xfrm>
          <a:prstGeom prst="rect">
            <a:avLst/>
          </a:prstGeom>
        </p:spPr>
        <p:txBody>
          <a:bodyPr vert="horz" lIns="0" tIns="0" rIns="0" bIns="0" rtlCol="0" anchor="ctr"/>
          <a:lstStyle>
            <a:lvl1pPr algn="ctr">
              <a:defRPr sz="900" b="1" i="0">
                <a:solidFill>
                  <a:schemeClr val="bg1"/>
                </a:solidFill>
                <a:latin typeface="+mj-lt"/>
              </a:defRPr>
            </a:lvl1pPr>
          </a:lstStyle>
          <a:p>
            <a:fld id="{A90943C4-0022-4CA6-8B1F-41694FBEBEC6}" type="slidenum">
              <a:rPr lang="en-AU" smtClean="0"/>
              <a:pPr/>
              <a:t>‹#›</a:t>
            </a:fld>
            <a:endParaRPr lang="en-AU" dirty="0"/>
          </a:p>
        </p:txBody>
      </p:sp>
      <p:sp>
        <p:nvSpPr>
          <p:cNvPr id="3" name="Text Placeholder 1">
            <a:extLst>
              <a:ext uri="{FF2B5EF4-FFF2-40B4-BE49-F238E27FC236}">
                <a16:creationId xmlns:a16="http://schemas.microsoft.com/office/drawing/2014/main" id="{213AB95C-7DD4-4796-80E4-1B7466A2A037}"/>
              </a:ext>
            </a:extLst>
          </p:cNvPr>
          <p:cNvSpPr>
            <a:spLocks noGrp="1"/>
          </p:cNvSpPr>
          <p:nvPr>
            <p:ph type="body" idx="1"/>
          </p:nvPr>
        </p:nvSpPr>
        <p:spPr>
          <a:xfrm>
            <a:off x="344801" y="1272208"/>
            <a:ext cx="9213750" cy="4882786"/>
          </a:xfrm>
          <a:prstGeom prst="rect">
            <a:avLst/>
          </a:prstGeom>
        </p:spPr>
        <p:txBody>
          <a:bodyPr vert="horz" lIns="0" tIns="0" rIns="0" bIns="0" rtlCol="0">
            <a:noAutofit/>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2" name="Title Placeholder">
            <a:extLst>
              <a:ext uri="{FF2B5EF4-FFF2-40B4-BE49-F238E27FC236}">
                <a16:creationId xmlns:a16="http://schemas.microsoft.com/office/drawing/2014/main" id="{090F41A2-6535-4CA6-81E4-026A5B56D9D7}"/>
              </a:ext>
            </a:extLst>
          </p:cNvPr>
          <p:cNvSpPr>
            <a:spLocks noGrp="1"/>
          </p:cNvSpPr>
          <p:nvPr>
            <p:ph type="title"/>
          </p:nvPr>
        </p:nvSpPr>
        <p:spPr>
          <a:xfrm>
            <a:off x="351000" y="432000"/>
            <a:ext cx="9213750" cy="432000"/>
          </a:xfrm>
          <a:prstGeom prst="rect">
            <a:avLst/>
          </a:prstGeom>
        </p:spPr>
        <p:txBody>
          <a:bodyPr vert="horz" lIns="0" tIns="0" rIns="0" bIns="0" rtlCol="0" anchor="ctr">
            <a:noAutofit/>
          </a:bodyPr>
          <a:lstStyle/>
          <a:p>
            <a:r>
              <a:rPr lang="en-AU" noProof="0"/>
              <a:t>Click to edit Master title style</a:t>
            </a:r>
          </a:p>
        </p:txBody>
      </p:sp>
      <p:pic>
        <p:nvPicPr>
          <p:cNvPr id="4" name="Picture 3" descr="A close-up of a sign&#10;&#10;Description automatically generated">
            <a:extLst>
              <a:ext uri="{FF2B5EF4-FFF2-40B4-BE49-F238E27FC236}">
                <a16:creationId xmlns:a16="http://schemas.microsoft.com/office/drawing/2014/main" id="{0AFB3B56-28DB-9F83-791E-EEA1DEBC8B46}"/>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344801" y="6493267"/>
            <a:ext cx="836524" cy="283348"/>
          </a:xfrm>
          <a:prstGeom prst="rect">
            <a:avLst/>
          </a:prstGeom>
        </p:spPr>
      </p:pic>
    </p:spTree>
    <p:extLst>
      <p:ext uri="{BB962C8B-B14F-4D97-AF65-F5344CB8AC3E}">
        <p14:creationId xmlns:p14="http://schemas.microsoft.com/office/powerpoint/2010/main" val="296727884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 id="2147483792" r:id="rId32"/>
    <p:sldLayoutId id="2147483793" r:id="rId33"/>
    <p:sldLayoutId id="2147483794" r:id="rId34"/>
    <p:sldLayoutId id="2147483795" r:id="rId35"/>
    <p:sldLayoutId id="2147483796" r:id="rId36"/>
    <p:sldLayoutId id="2147483797" r:id="rId37"/>
    <p:sldLayoutId id="2147483798" r:id="rId38"/>
    <p:sldLayoutId id="2147483799" r:id="rId39"/>
    <p:sldLayoutId id="2147483800" r:id="rId40"/>
    <p:sldLayoutId id="2147483801" r:id="rId41"/>
    <p:sldLayoutId id="2147483802" r:id="rId42"/>
  </p:sldLayoutIdLst>
  <p:hf hdr="0" ftr="0" dt="0"/>
  <p:txStyles>
    <p:titleStyle>
      <a:lvl1pPr algn="l" defTabSz="742950" rtl="0" eaLnBrk="1" latinLnBrk="0" hangingPunct="1">
        <a:lnSpc>
          <a:spcPct val="90000"/>
        </a:lnSpc>
        <a:spcBef>
          <a:spcPct val="0"/>
        </a:spcBef>
        <a:buNone/>
        <a:defRPr sz="2600" kern="1200" spc="-81" baseline="0">
          <a:solidFill>
            <a:schemeClr val="accent1"/>
          </a:solidFill>
          <a:latin typeface="+mn-lt"/>
          <a:ea typeface="+mj-ea"/>
          <a:cs typeface="+mj-cs"/>
        </a:defRPr>
      </a:lvl1pPr>
    </p:titleStyle>
    <p:bodyStyle>
      <a:lvl1pPr marL="0" indent="0" algn="l" defTabSz="742950" rtl="0" eaLnBrk="1" latinLnBrk="0" hangingPunct="1">
        <a:lnSpc>
          <a:spcPct val="110000"/>
        </a:lnSpc>
        <a:spcBef>
          <a:spcPts val="488"/>
        </a:spcBef>
        <a:spcAft>
          <a:spcPts val="488"/>
        </a:spcAft>
        <a:buClr>
          <a:schemeClr val="accent3"/>
        </a:buClr>
        <a:buFont typeface="Calibri" panose="020F0502020204030204" pitchFamily="34" charset="0"/>
        <a:buNone/>
        <a:defRPr sz="19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41127" indent="-224433" algn="l" defTabSz="742950" rtl="0" eaLnBrk="1" latinLnBrk="0" hangingPunct="1">
        <a:lnSpc>
          <a:spcPct val="110000"/>
        </a:lnSpc>
        <a:spcBef>
          <a:spcPts val="488"/>
        </a:spcBef>
        <a:spcAft>
          <a:spcPts val="488"/>
        </a:spcAft>
        <a:buClr>
          <a:schemeClr val="accent3"/>
        </a:buClr>
        <a:buFont typeface="Wingdings" panose="05000000000000000000" pitchFamily="2" charset="2"/>
        <a:buChar char="§"/>
        <a:defRPr sz="1625"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657820" indent="-216694" algn="l" defTabSz="742950" rtl="0" eaLnBrk="1" latinLnBrk="0" hangingPunct="1">
        <a:lnSpc>
          <a:spcPct val="110000"/>
        </a:lnSpc>
        <a:spcBef>
          <a:spcPts val="488"/>
        </a:spcBef>
        <a:spcAft>
          <a:spcPts val="488"/>
        </a:spcAft>
        <a:buClr>
          <a:schemeClr val="accent3"/>
        </a:buClr>
        <a:buFont typeface="Wingdings" panose="05000000000000000000" pitchFamily="2" charset="2"/>
        <a:buChar char=""/>
        <a:defRPr sz="1463"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874514" indent="-216694" algn="l" defTabSz="742950" rtl="0" eaLnBrk="1" latinLnBrk="0" hangingPunct="1">
        <a:lnSpc>
          <a:spcPct val="110000"/>
        </a:lnSpc>
        <a:spcBef>
          <a:spcPts val="488"/>
        </a:spcBef>
        <a:spcAft>
          <a:spcPts val="488"/>
        </a:spcAft>
        <a:buClr>
          <a:schemeClr val="accent3"/>
        </a:buClr>
        <a:buFont typeface="Arial Narrow" panose="020B0606020202030204" pitchFamily="34" charset="0"/>
        <a:buChar char="–"/>
        <a:defRPr sz="1463"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091208" indent="-216694" algn="l" defTabSz="742950" rtl="0" eaLnBrk="1" latinLnBrk="0" hangingPunct="1">
        <a:lnSpc>
          <a:spcPct val="110000"/>
        </a:lnSpc>
        <a:spcBef>
          <a:spcPts val="488"/>
        </a:spcBef>
        <a:spcAft>
          <a:spcPts val="488"/>
        </a:spcAft>
        <a:buClr>
          <a:schemeClr val="accent3"/>
        </a:buClr>
        <a:buFont typeface="Arial" panose="020B0604020202020204" pitchFamily="34" charset="0"/>
        <a:buChar char="•"/>
        <a:defRPr sz="1463"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1.xml"/><Relationship Id="rId4" Type="http://schemas.openxmlformats.org/officeDocument/2006/relationships/image" Target="../media/image27.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78.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102.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svg"/><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chart" Target="../charts/chart80.xml"/><Relationship Id="rId4" Type="http://schemas.openxmlformats.org/officeDocument/2006/relationships/chart" Target="../charts/chart79.xml"/></Relationships>
</file>

<file path=ppt/slides/_rels/slide103.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chart" Target="../charts/chart81.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10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chart" Target="../charts/chart83.xml"/></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84.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10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19.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51.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109.xml.rels><?xml version="1.0" encoding="UTF-8" standalone="yes"?>
<Relationships xmlns="http://schemas.openxmlformats.org/package/2006/relationships"><Relationship Id="rId3" Type="http://schemas.openxmlformats.org/officeDocument/2006/relationships/chart" Target="../charts/chart87.xml"/><Relationship Id="rId7" Type="http://schemas.openxmlformats.org/officeDocument/2006/relationships/image" Target="../media/image4.svg"/><Relationship Id="rId2" Type="http://schemas.openxmlformats.org/officeDocument/2006/relationships/chart" Target="../charts/chart86.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121.svg"/><Relationship Id="rId4" Type="http://schemas.openxmlformats.org/officeDocument/2006/relationships/image" Target="../media/image1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52.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89.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113.xml.rels><?xml version="1.0" encoding="UTF-8" standalone="yes"?>
<Relationships xmlns="http://schemas.openxmlformats.org/package/2006/relationships"><Relationship Id="rId3" Type="http://schemas.openxmlformats.org/officeDocument/2006/relationships/chart" Target="../charts/chart90.xml"/><Relationship Id="rId7" Type="http://schemas.openxmlformats.org/officeDocument/2006/relationships/image" Target="../media/image4.svg"/><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123.svg"/><Relationship Id="rId4" Type="http://schemas.openxmlformats.org/officeDocument/2006/relationships/image" Target="../media/image122.png"/></Relationships>
</file>

<file path=ppt/slides/_rels/slide114.xml.rels><?xml version="1.0" encoding="UTF-8" standalone="yes"?>
<Relationships xmlns="http://schemas.openxmlformats.org/package/2006/relationships"><Relationship Id="rId3" Type="http://schemas.openxmlformats.org/officeDocument/2006/relationships/chart" Target="../charts/chart91.xml"/><Relationship Id="rId2" Type="http://schemas.openxmlformats.org/officeDocument/2006/relationships/notesSlide" Target="../notesSlides/notesSlide55.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1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slide" Target="slide3.xml"/><Relationship Id="rId4" Type="http://schemas.microsoft.com/office/2007/relationships/hdphoto" Target="../media/hdphoto13.wdp"/></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57.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93.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94.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1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25.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9.png"/><Relationship Id="rId7"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9.xml"/><Relationship Id="rId6" Type="http://schemas.openxmlformats.org/officeDocument/2006/relationships/chart" Target="../charts/chart96.xml"/><Relationship Id="rId5" Type="http://schemas.openxmlformats.org/officeDocument/2006/relationships/chart" Target="../charts/chart95.xml"/><Relationship Id="rId4" Type="http://schemas.openxmlformats.org/officeDocument/2006/relationships/image" Target="../media/image40.svg"/></Relationships>
</file>

<file path=ppt/slides/_rels/slide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97.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1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5.png"/><Relationship Id="rId7" Type="http://schemas.openxmlformats.org/officeDocument/2006/relationships/chart" Target="../charts/chart98.xml"/><Relationship Id="rId2" Type="http://schemas.openxmlformats.org/officeDocument/2006/relationships/notesSlide" Target="../notesSlides/notesSlide60.xml"/><Relationship Id="rId1" Type="http://schemas.openxmlformats.org/officeDocument/2006/relationships/slideLayout" Target="../slideLayouts/slideLayout9.xml"/><Relationship Id="rId6" Type="http://schemas.openxmlformats.org/officeDocument/2006/relationships/image" Target="../media/image108.svg"/><Relationship Id="rId5" Type="http://schemas.openxmlformats.org/officeDocument/2006/relationships/image" Target="../media/image37.png"/><Relationship Id="rId4" Type="http://schemas.openxmlformats.org/officeDocument/2006/relationships/image" Target="../media/image107.svg"/><Relationship Id="rId9" Type="http://schemas.openxmlformats.org/officeDocument/2006/relationships/image" Target="../media/image4.svg"/></Relationships>
</file>

<file path=ppt/slides/_rels/slide12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7.svg"/><Relationship Id="rId7"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9.xml"/><Relationship Id="rId6" Type="http://schemas.openxmlformats.org/officeDocument/2006/relationships/chart" Target="../charts/chart99.xml"/><Relationship Id="rId5" Type="http://schemas.openxmlformats.org/officeDocument/2006/relationships/image" Target="../media/image108.svg"/><Relationship Id="rId4" Type="http://schemas.openxmlformats.org/officeDocument/2006/relationships/image" Target="../media/image37.png"/></Relationships>
</file>

<file path=ppt/slides/_rels/slide12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7.svg"/><Relationship Id="rId7"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9.xml"/><Relationship Id="rId6" Type="http://schemas.openxmlformats.org/officeDocument/2006/relationships/chart" Target="../charts/chart100.xml"/><Relationship Id="rId5" Type="http://schemas.openxmlformats.org/officeDocument/2006/relationships/image" Target="../media/image108.svg"/><Relationship Id="rId4" Type="http://schemas.openxmlformats.org/officeDocument/2006/relationships/image" Target="../media/image37.png"/></Relationships>
</file>

<file path=ppt/slides/_rels/slide12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7.svg"/><Relationship Id="rId7"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9.xml"/><Relationship Id="rId6" Type="http://schemas.openxmlformats.org/officeDocument/2006/relationships/chart" Target="../charts/chart101.xml"/><Relationship Id="rId5" Type="http://schemas.openxmlformats.org/officeDocument/2006/relationships/image" Target="../media/image108.sv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slide" Target="slide3.xml"/><Relationship Id="rId4" Type="http://schemas.microsoft.com/office/2007/relationships/hdphoto" Target="../media/hdphoto3.wdp"/></Relationships>
</file>

<file path=ppt/slides/_rels/slide13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chart" Target="../charts/chart102.xml"/></Relationships>
</file>

<file path=ppt/slides/_rels/slide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03.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13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chart" Target="../charts/chart2.xml"/><Relationship Id="rId7" Type="http://schemas.openxmlformats.org/officeDocument/2006/relationships/image" Target="../media/image51.svg"/><Relationship Id="rId2" Type="http://schemas.openxmlformats.org/officeDocument/2006/relationships/chart" Target="../charts/chart1.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chart" Target="../charts/chart5.xml"/><Relationship Id="rId7" Type="http://schemas.openxmlformats.org/officeDocument/2006/relationships/image" Target="../media/image55.sv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chart" Target="../charts/chart4.xml"/><Relationship Id="rId16" Type="http://schemas.openxmlformats.org/officeDocument/2006/relationships/image" Target="../media/image64.png"/><Relationship Id="rId1" Type="http://schemas.openxmlformats.org/officeDocument/2006/relationships/slideLayout" Target="../slideLayouts/slideLayout9.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5" Type="http://schemas.openxmlformats.org/officeDocument/2006/relationships/image" Target="../media/image6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9.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48.png"/><Relationship Id="rId7" Type="http://schemas.openxmlformats.org/officeDocument/2006/relationships/image" Target="../media/image71.png"/><Relationship Id="rId2" Type="http://schemas.openxmlformats.org/officeDocument/2006/relationships/chart" Target="../charts/chart9.xml"/><Relationship Id="rId1" Type="http://schemas.openxmlformats.org/officeDocument/2006/relationships/slideLayout" Target="../slideLayouts/slideLayout9.xml"/><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9.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chart" Target="../charts/chart1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5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svg"/><Relationship Id="rId18" Type="http://schemas.openxmlformats.org/officeDocument/2006/relationships/image" Target="../media/image96.svg"/><Relationship Id="rId3" Type="http://schemas.openxmlformats.org/officeDocument/2006/relationships/image" Target="../media/image82.svg"/><Relationship Id="rId7" Type="http://schemas.openxmlformats.org/officeDocument/2006/relationships/image" Target="../media/image86.svg"/><Relationship Id="rId12" Type="http://schemas.openxmlformats.org/officeDocument/2006/relationships/image" Target="../media/image91.png"/><Relationship Id="rId17" Type="http://schemas.openxmlformats.org/officeDocument/2006/relationships/image" Target="../media/image95.png"/><Relationship Id="rId2" Type="http://schemas.openxmlformats.org/officeDocument/2006/relationships/image" Target="../media/image81.png"/><Relationship Id="rId16" Type="http://schemas.openxmlformats.org/officeDocument/2006/relationships/chart" Target="../charts/chart13.xml"/><Relationship Id="rId1" Type="http://schemas.openxmlformats.org/officeDocument/2006/relationships/slideLayout" Target="../slideLayouts/slideLayout9.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94.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93.png"/></Relationships>
</file>

<file path=ppt/slides/_rels/slide21.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chart" Target="../charts/chart15.xml"/><Relationship Id="rId3" Type="http://schemas.openxmlformats.org/officeDocument/2006/relationships/image" Target="../media/image98.svg"/><Relationship Id="rId7" Type="http://schemas.openxmlformats.org/officeDocument/2006/relationships/image" Target="../media/image102.svg"/><Relationship Id="rId12" Type="http://schemas.openxmlformats.org/officeDocument/2006/relationships/chart" Target="../charts/chart14.xml"/><Relationship Id="rId2" Type="http://schemas.openxmlformats.org/officeDocument/2006/relationships/image" Target="../media/image97.png"/><Relationship Id="rId1" Type="http://schemas.openxmlformats.org/officeDocument/2006/relationships/slideLayout" Target="../slideLayouts/slideLayout9.xml"/><Relationship Id="rId6" Type="http://schemas.openxmlformats.org/officeDocument/2006/relationships/image" Target="../media/image101.png"/><Relationship Id="rId11" Type="http://schemas.openxmlformats.org/officeDocument/2006/relationships/image" Target="../media/image67.svg"/><Relationship Id="rId5" Type="http://schemas.openxmlformats.org/officeDocument/2006/relationships/image" Target="../media/image100.svg"/><Relationship Id="rId10" Type="http://schemas.openxmlformats.org/officeDocument/2006/relationships/image" Target="../media/image66.png"/><Relationship Id="rId4" Type="http://schemas.openxmlformats.org/officeDocument/2006/relationships/image" Target="../media/image99.png"/><Relationship Id="rId9" Type="http://schemas.openxmlformats.org/officeDocument/2006/relationships/image" Target="../media/image104.svg"/><Relationship Id="rId14" Type="http://schemas.openxmlformats.org/officeDocument/2006/relationships/chart" Target="../charts/char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slide" Target="slide3.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chart" Target="../charts/char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23.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slide" Target="slide67.xml"/><Relationship Id="rId13" Type="http://schemas.openxmlformats.org/officeDocument/2006/relationships/slide" Target="slide115.xml"/><Relationship Id="rId3" Type="http://schemas.openxmlformats.org/officeDocument/2006/relationships/slide" Target="slide13.xml"/><Relationship Id="rId7" Type="http://schemas.openxmlformats.org/officeDocument/2006/relationships/slide" Target="slide61.xml"/><Relationship Id="rId12" Type="http://schemas.openxmlformats.org/officeDocument/2006/relationships/slide" Target="slide106.xml"/><Relationship Id="rId2" Type="http://schemas.openxmlformats.org/officeDocument/2006/relationships/slide" Target="slide4.xml"/><Relationship Id="rId1" Type="http://schemas.openxmlformats.org/officeDocument/2006/relationships/slideLayout" Target="../slideLayouts/slideLayout25.xml"/><Relationship Id="rId6" Type="http://schemas.openxmlformats.org/officeDocument/2006/relationships/slide" Target="slide54.xml"/><Relationship Id="rId11" Type="http://schemas.openxmlformats.org/officeDocument/2006/relationships/slide" Target="slide96.xml"/><Relationship Id="rId5" Type="http://schemas.openxmlformats.org/officeDocument/2006/relationships/slide" Target="slide37.xml"/><Relationship Id="rId15" Type="http://schemas.openxmlformats.org/officeDocument/2006/relationships/slide" Target="slide132.xml"/><Relationship Id="rId10" Type="http://schemas.openxmlformats.org/officeDocument/2006/relationships/slide" Target="slide88.xml"/><Relationship Id="rId4" Type="http://schemas.openxmlformats.org/officeDocument/2006/relationships/slide" Target="slide22.xml"/><Relationship Id="rId9" Type="http://schemas.openxmlformats.org/officeDocument/2006/relationships/slide" Target="slide76.xml"/><Relationship Id="rId14" Type="http://schemas.openxmlformats.org/officeDocument/2006/relationships/slide" Target="slide122.xml"/></Relationships>
</file>

<file path=ppt/slides/_rels/slide3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26.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27.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6.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chart" Target="../charts/chart28.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slide" Target="slide3.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29.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5.png"/><Relationship Id="rId7" Type="http://schemas.openxmlformats.org/officeDocument/2006/relationships/chart" Target="../charts/chart30.xm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108.svg"/><Relationship Id="rId5" Type="http://schemas.openxmlformats.org/officeDocument/2006/relationships/image" Target="../media/image37.png"/><Relationship Id="rId4" Type="http://schemas.openxmlformats.org/officeDocument/2006/relationships/image" Target="../media/image107.svg"/><Relationship Id="rId9" Type="http://schemas.openxmlformats.org/officeDocument/2006/relationships/image" Target="../media/image4.svg"/></Relationships>
</file>

<file path=ppt/slides/_rels/slide4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40.svg"/><Relationship Id="rId7"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chart" Target="../charts/chart31.xml"/><Relationship Id="rId5" Type="http://schemas.openxmlformats.org/officeDocument/2006/relationships/image" Target="../media/image110.svg"/><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chart" Target="../charts/chart3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33.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4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7.svg"/><Relationship Id="rId7"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9.xml"/><Relationship Id="rId6" Type="http://schemas.openxmlformats.org/officeDocument/2006/relationships/chart" Target="../charts/chart34.xml"/><Relationship Id="rId5" Type="http://schemas.openxmlformats.org/officeDocument/2006/relationships/image" Target="../media/image108.sv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7.svg"/><Relationship Id="rId7"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9.xml"/><Relationship Id="rId6" Type="http://schemas.openxmlformats.org/officeDocument/2006/relationships/chart" Target="../charts/chart35.xml"/><Relationship Id="rId5" Type="http://schemas.openxmlformats.org/officeDocument/2006/relationships/image" Target="../media/image108.sv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sv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chart" Target="../charts/chart36.xml"/><Relationship Id="rId4" Type="http://schemas.openxmlformats.org/officeDocument/2006/relationships/image" Target="../media/image40.sv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37.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4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chart" Target="../charts/chart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39.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5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chart" Target="../charts/chart40.xml"/></Relationships>
</file>

<file path=ppt/slides/_rels/slide52.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7.svg"/><Relationship Id="rId7"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9.xml"/><Relationship Id="rId6" Type="http://schemas.openxmlformats.org/officeDocument/2006/relationships/chart" Target="../charts/chart42.xml"/><Relationship Id="rId5" Type="http://schemas.openxmlformats.org/officeDocument/2006/relationships/image" Target="../media/image108.sv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1.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60.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2.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65.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3.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5.svg"/></Relationships>
</file>

<file path=ppt/slides/_rels/slide72.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16.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56.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79.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80.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60.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61.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85.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3.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4.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7.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chart" Target="../charts/chart66.xml"/></Relationships>
</file>

<file path=ppt/slides/_rels/slide91.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47.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chart" Target="../charts/chart70.xml"/></Relationships>
</file>

<file path=ppt/slides/_rels/slide94.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chart" Target="../charts/chart72.xml"/></Relationships>
</file>

<file path=ppt/slides/_rels/slide95.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50.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18.png"/><Relationship Id="rId1" Type="http://schemas.openxmlformats.org/officeDocument/2006/relationships/slideLayout" Target="../slideLayouts/slideLayout3.xml"/><Relationship Id="rId4" Type="http://schemas.openxmlformats.org/officeDocument/2006/relationships/slide" Target="slide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svg"/><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chart" Target="../charts/chart75.xml"/><Relationship Id="rId4" Type="http://schemas.openxmlformats.org/officeDocument/2006/relationships/chart" Target="../charts/chart74.xml"/></Relationships>
</file>

<file path=ppt/slides/_rels/slide9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chart" Target="../charts/chart76.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0C9A9E-19E5-423D-9114-F8821D28AACE}"/>
              </a:ext>
            </a:extLst>
          </p:cNvPr>
          <p:cNvSpPr>
            <a:spLocks noGrp="1"/>
          </p:cNvSpPr>
          <p:nvPr>
            <p:ph type="title" idx="4294967295"/>
          </p:nvPr>
        </p:nvSpPr>
        <p:spPr>
          <a:xfrm>
            <a:off x="5480051" y="1606803"/>
            <a:ext cx="4311650" cy="1669798"/>
          </a:xfrm>
        </p:spPr>
        <p:txBody>
          <a:bodyPr anchor="t">
            <a:normAutofit/>
          </a:bodyPr>
          <a:lstStyle/>
          <a:p>
            <a:pPr algn="l"/>
            <a:r>
              <a:rPr lang="en-AU" sz="3400" dirty="0">
                <a:solidFill>
                  <a:srgbClr val="004DCF"/>
                </a:solidFill>
                <a:latin typeface="+mn-lt"/>
              </a:rPr>
              <a:t>The 2023 Television </a:t>
            </a:r>
            <a:br>
              <a:rPr lang="en-AU" sz="3400" dirty="0">
                <a:solidFill>
                  <a:srgbClr val="004DCF"/>
                </a:solidFill>
                <a:latin typeface="+mn-lt"/>
              </a:rPr>
            </a:br>
            <a:r>
              <a:rPr lang="en-AU" sz="3400" dirty="0">
                <a:solidFill>
                  <a:srgbClr val="004DCF"/>
                </a:solidFill>
                <a:latin typeface="+mn-lt"/>
              </a:rPr>
              <a:t>&amp; Media Survey </a:t>
            </a:r>
            <a:br>
              <a:rPr lang="en-AU" sz="3400" dirty="0">
                <a:solidFill>
                  <a:srgbClr val="004DCF"/>
                </a:solidFill>
                <a:latin typeface="+mn-lt"/>
              </a:rPr>
            </a:br>
            <a:r>
              <a:rPr lang="en-AU" sz="3400" dirty="0">
                <a:solidFill>
                  <a:srgbClr val="004DCF"/>
                </a:solidFill>
                <a:latin typeface="+mn-lt"/>
              </a:rPr>
              <a:t>– Summary Report</a:t>
            </a:r>
            <a:endParaRPr lang="en-AU" sz="3400" i="1" dirty="0">
              <a:solidFill>
                <a:srgbClr val="004DCF"/>
              </a:solidFill>
              <a:latin typeface="Montserrat SemiBold"/>
            </a:endParaRPr>
          </a:p>
        </p:txBody>
      </p:sp>
      <p:sp>
        <p:nvSpPr>
          <p:cNvPr id="9" name="Subtitle 8">
            <a:extLst>
              <a:ext uri="{FF2B5EF4-FFF2-40B4-BE49-F238E27FC236}">
                <a16:creationId xmlns:a16="http://schemas.microsoft.com/office/drawing/2014/main" id="{8DFD2A71-7C55-4DA8-A1FE-A2F27568E6F2}"/>
              </a:ext>
            </a:extLst>
          </p:cNvPr>
          <p:cNvSpPr>
            <a:spLocks noGrp="1"/>
          </p:cNvSpPr>
          <p:nvPr>
            <p:ph type="subTitle" idx="4294967295"/>
          </p:nvPr>
        </p:nvSpPr>
        <p:spPr>
          <a:xfrm>
            <a:off x="5480050" y="3615691"/>
            <a:ext cx="3911600" cy="1556674"/>
          </a:xfrm>
        </p:spPr>
        <p:txBody>
          <a:bodyPr/>
          <a:lstStyle/>
          <a:p>
            <a:pPr algn="l">
              <a:spcBef>
                <a:spcPts val="0"/>
              </a:spcBef>
              <a:spcAft>
                <a:spcPts val="600"/>
              </a:spcAft>
            </a:pPr>
            <a:r>
              <a:rPr lang="en-US" sz="1600" dirty="0">
                <a:solidFill>
                  <a:srgbClr val="004DCF"/>
                </a:solidFill>
              </a:rPr>
              <a:t>Prepared for the Department of </a:t>
            </a:r>
            <a:br>
              <a:rPr lang="en-US" sz="1600" dirty="0">
                <a:solidFill>
                  <a:srgbClr val="004DCF"/>
                </a:solidFill>
              </a:rPr>
            </a:br>
            <a:r>
              <a:rPr lang="en-US" sz="1600" dirty="0">
                <a:solidFill>
                  <a:srgbClr val="004DCF"/>
                </a:solidFill>
              </a:rPr>
              <a:t>Infrastructure, Transport, Regional Development, Communications </a:t>
            </a:r>
            <a:br>
              <a:rPr lang="en-US" sz="1600" dirty="0">
                <a:solidFill>
                  <a:srgbClr val="004DCF"/>
                </a:solidFill>
              </a:rPr>
            </a:br>
            <a:r>
              <a:rPr lang="en-US" sz="1600" dirty="0">
                <a:solidFill>
                  <a:srgbClr val="004DCF"/>
                </a:solidFill>
              </a:rPr>
              <a:t>and the Arts</a:t>
            </a:r>
          </a:p>
          <a:p>
            <a:pPr algn="l">
              <a:spcAft>
                <a:spcPts val="1200"/>
              </a:spcAft>
            </a:pPr>
            <a:r>
              <a:rPr lang="en-US" sz="1200" dirty="0">
                <a:solidFill>
                  <a:srgbClr val="004DCF"/>
                </a:solidFill>
              </a:rPr>
              <a:t>June 2024</a:t>
            </a:r>
            <a:endParaRPr lang="en-AU" sz="1200" dirty="0">
              <a:solidFill>
                <a:srgbClr val="004DCF"/>
              </a:solidFill>
            </a:endParaRPr>
          </a:p>
        </p:txBody>
      </p:sp>
      <p:pic>
        <p:nvPicPr>
          <p:cNvPr id="6" name="Graphic 5" descr="The Social Research Centre's logo">
            <a:extLst>
              <a:ext uri="{FF2B5EF4-FFF2-40B4-BE49-F238E27FC236}">
                <a16:creationId xmlns:a16="http://schemas.microsoft.com/office/drawing/2014/main" id="{D86D019C-FE35-9536-857D-7FF2856E43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0050" y="6222828"/>
            <a:ext cx="1247251" cy="420421"/>
          </a:xfrm>
          <a:prstGeom prst="rect">
            <a:avLst/>
          </a:prstGeom>
        </p:spPr>
      </p:pic>
      <p:cxnSp>
        <p:nvCxnSpPr>
          <p:cNvPr id="7" name="Straight Connector 6">
            <a:extLst>
              <a:ext uri="{FF2B5EF4-FFF2-40B4-BE49-F238E27FC236}">
                <a16:creationId xmlns:a16="http://schemas.microsoft.com/office/drawing/2014/main" id="{5BACB207-2901-EDFA-D868-A860CC1B96AD}"/>
              </a:ext>
              <a:ext uri="{C183D7F6-B498-43B3-948B-1728B52AA6E4}">
                <adec:decorative xmlns:adec="http://schemas.microsoft.com/office/drawing/2017/decorative" val="1"/>
              </a:ext>
            </a:extLst>
          </p:cNvPr>
          <p:cNvCxnSpPr/>
          <p:nvPr/>
        </p:nvCxnSpPr>
        <p:spPr>
          <a:xfrm>
            <a:off x="5480050" y="3360737"/>
            <a:ext cx="547683" cy="0"/>
          </a:xfrm>
          <a:prstGeom prst="line">
            <a:avLst/>
          </a:prstGeom>
          <a:ln w="19050">
            <a:solidFill>
              <a:srgbClr val="BAC1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528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C22170-051D-A4AC-F86B-A509BD48C7DD}"/>
              </a:ext>
            </a:extLst>
          </p:cNvPr>
          <p:cNvSpPr>
            <a:spLocks noGrp="1"/>
          </p:cNvSpPr>
          <p:nvPr>
            <p:ph type="sldNum" sz="quarter" idx="12"/>
          </p:nvPr>
        </p:nvSpPr>
        <p:spPr/>
        <p:txBody>
          <a:bodyPr/>
          <a:lstStyle/>
          <a:p>
            <a:fld id="{EB9AB7F9-1CFC-4687-A283-05394C823D94}" type="slidenum">
              <a:rPr lang="en-AU" smtClean="0"/>
              <a:t>10</a:t>
            </a:fld>
            <a:endParaRPr lang="en-AU" dirty="0"/>
          </a:p>
        </p:txBody>
      </p:sp>
      <p:sp>
        <p:nvSpPr>
          <p:cNvPr id="2" name="Title 1">
            <a:extLst>
              <a:ext uri="{FF2B5EF4-FFF2-40B4-BE49-F238E27FC236}">
                <a16:creationId xmlns:a16="http://schemas.microsoft.com/office/drawing/2014/main" id="{FFC3A3CC-0E54-E6BD-984E-E6AEE21EFBDA}"/>
              </a:ext>
            </a:extLst>
          </p:cNvPr>
          <p:cNvSpPr>
            <a:spLocks noGrp="1"/>
          </p:cNvSpPr>
          <p:nvPr>
            <p:ph type="title"/>
          </p:nvPr>
        </p:nvSpPr>
        <p:spPr/>
        <p:txBody>
          <a:bodyPr/>
          <a:lstStyle/>
          <a:p>
            <a:r>
              <a:rPr lang="en-US" dirty="0"/>
              <a:t>Reading this report</a:t>
            </a:r>
            <a:endParaRPr lang="en-AU" dirty="0"/>
          </a:p>
        </p:txBody>
      </p:sp>
      <p:sp>
        <p:nvSpPr>
          <p:cNvPr id="3" name="Content Placeholder 2">
            <a:extLst>
              <a:ext uri="{FF2B5EF4-FFF2-40B4-BE49-F238E27FC236}">
                <a16:creationId xmlns:a16="http://schemas.microsoft.com/office/drawing/2014/main" id="{362092A3-DCB5-CE0A-B5F0-A6EA269CBD51}"/>
              </a:ext>
            </a:extLst>
          </p:cNvPr>
          <p:cNvSpPr>
            <a:spLocks noGrp="1"/>
          </p:cNvSpPr>
          <p:nvPr>
            <p:ph idx="1"/>
          </p:nvPr>
        </p:nvSpPr>
        <p:spPr>
          <a:xfrm>
            <a:off x="681038" y="1053610"/>
            <a:ext cx="8543925" cy="5123353"/>
          </a:xfrm>
        </p:spPr>
        <p:txBody>
          <a:bodyPr/>
          <a:lstStyle/>
          <a:p>
            <a:pPr>
              <a:lnSpc>
                <a:spcPct val="125000"/>
              </a:lnSpc>
              <a:spcBef>
                <a:spcPts val="600"/>
              </a:spcBef>
              <a:spcAft>
                <a:spcPts val="600"/>
              </a:spcAft>
            </a:pPr>
            <a:r>
              <a:rPr lang="en-AU" sz="1200" dirty="0">
                <a:latin typeface="Arial" panose="020B0604020202020204" pitchFamily="34" charset="0"/>
                <a:cs typeface="Times New Roman" panose="02020603050405020304" pitchFamily="18" charset="0"/>
              </a:rPr>
              <a:t>Where agreement scales (e.g. do you agree…?) have been used in the questionnaire, top two boxes (i.e. strongly agree and agree) and bottom two boxes (i.e. strongly disagree and disagree) have generally been used for analysis with reporting on netted agreement scales. These are indicated by ‘T2B’ (top two box), or ‘B2B’ (bottom 2 box) scores. </a:t>
            </a:r>
          </a:p>
          <a:p>
            <a:pPr>
              <a:lnSpc>
                <a:spcPct val="125000"/>
              </a:lnSpc>
              <a:spcBef>
                <a:spcPts val="600"/>
              </a:spcBef>
              <a:spcAft>
                <a:spcPts val="600"/>
              </a:spcAft>
            </a:pPr>
            <a:r>
              <a:rPr lang="en-AU" sz="1200" dirty="0">
                <a:latin typeface="Arial" panose="020B0604020202020204" pitchFamily="34" charset="0"/>
                <a:cs typeface="Times New Roman" panose="02020603050405020304" pitchFamily="18" charset="0"/>
              </a:rPr>
              <a:t>In reading quantitative findings based on the probability-based sample, reference is made to those who completed the survey throughout the report as ‘respondents’, ‘Australians’ or ‘adults’ as appropriate to the context in which the data are being discussed. </a:t>
            </a:r>
          </a:p>
          <a:p>
            <a:pPr>
              <a:lnSpc>
                <a:spcPct val="125000"/>
              </a:lnSpc>
              <a:spcBef>
                <a:spcPts val="600"/>
              </a:spcBef>
              <a:spcAft>
                <a:spcPts val="600"/>
              </a:spcAft>
            </a:pPr>
            <a:r>
              <a:rPr lang="en-AU" sz="1200" b="1" dirty="0">
                <a:solidFill>
                  <a:schemeClr val="tx2"/>
                </a:solidFill>
                <a:latin typeface="Arial" panose="020B0604020202020204" pitchFamily="34" charset="0"/>
                <a:cs typeface="Times New Roman" panose="02020603050405020304" pitchFamily="18" charset="0"/>
              </a:rPr>
              <a:t>Rounding of numbers </a:t>
            </a:r>
          </a:p>
          <a:p>
            <a:pPr>
              <a:lnSpc>
                <a:spcPct val="125000"/>
              </a:lnSpc>
              <a:spcBef>
                <a:spcPts val="600"/>
              </a:spcBef>
              <a:spcAft>
                <a:spcPts val="600"/>
              </a:spcAft>
            </a:pPr>
            <a:r>
              <a:rPr lang="en-US" sz="1200" dirty="0">
                <a:latin typeface="Arial" panose="020B0604020202020204" pitchFamily="34" charset="0"/>
                <a:cs typeface="Times New Roman" panose="02020603050405020304" pitchFamily="18" charset="0"/>
              </a:rPr>
              <a:t>Percentages are rounded to 0 decimal places,</a:t>
            </a:r>
            <a:r>
              <a:rPr lang="en-US" sz="1200" dirty="0"/>
              <a:t> unless the percentage is under 0.5%, which are rounded to 1 decimal place</a:t>
            </a:r>
            <a:r>
              <a:rPr lang="en-US" sz="1200" dirty="0">
                <a:latin typeface="Arial" panose="020B0604020202020204" pitchFamily="34" charset="0"/>
                <a:cs typeface="Times New Roman" panose="02020603050405020304" pitchFamily="18" charset="0"/>
              </a:rPr>
              <a:t>. As rounding</a:t>
            </a:r>
            <a:r>
              <a:rPr lang="en-AU" sz="1200" dirty="0">
                <a:latin typeface="Arial" panose="020B0604020202020204" pitchFamily="34" charset="0"/>
                <a:cs typeface="Times New Roman" panose="02020603050405020304" pitchFamily="18" charset="0"/>
              </a:rPr>
              <a:t> has been used in producing data tables and nets in analysis, some scales may not sum to exactly 100%. </a:t>
            </a:r>
          </a:p>
          <a:p>
            <a:pPr>
              <a:lnSpc>
                <a:spcPct val="125000"/>
              </a:lnSpc>
              <a:spcBef>
                <a:spcPts val="600"/>
              </a:spcBef>
              <a:spcAft>
                <a:spcPts val="600"/>
              </a:spcAft>
            </a:pPr>
            <a:r>
              <a:rPr lang="en-AU" sz="1200" b="1" dirty="0">
                <a:solidFill>
                  <a:schemeClr val="tx2"/>
                </a:solidFill>
                <a:latin typeface="Arial" panose="020B0604020202020204" pitchFamily="34" charset="0"/>
                <a:cs typeface="Times New Roman" panose="02020603050405020304" pitchFamily="18" charset="0"/>
              </a:rPr>
              <a:t>Chart labelling </a:t>
            </a:r>
          </a:p>
          <a:p>
            <a:pPr>
              <a:lnSpc>
                <a:spcPct val="125000"/>
              </a:lnSpc>
              <a:spcBef>
                <a:spcPts val="600"/>
              </a:spcBef>
              <a:spcAft>
                <a:spcPts val="600"/>
              </a:spcAft>
            </a:pPr>
            <a:r>
              <a:rPr lang="en-AU" sz="1200" dirty="0">
                <a:latin typeface="Arial" panose="020B0604020202020204" pitchFamily="34" charset="0"/>
                <a:cs typeface="Times New Roman" panose="02020603050405020304" pitchFamily="18" charset="0"/>
              </a:rPr>
              <a:t>For readability on certain charts, labels for values smaller than a certain percentage (specified on chart) have been suppressed due to space and readability. </a:t>
            </a:r>
          </a:p>
          <a:p>
            <a:pPr>
              <a:lnSpc>
                <a:spcPct val="125000"/>
              </a:lnSpc>
              <a:spcBef>
                <a:spcPts val="600"/>
              </a:spcBef>
              <a:spcAft>
                <a:spcPts val="600"/>
              </a:spcAft>
            </a:pPr>
            <a:r>
              <a:rPr lang="en-AU" sz="1200" dirty="0">
                <a:latin typeface="Arial" panose="020B0604020202020204" pitchFamily="34" charset="0"/>
                <a:cs typeface="Times New Roman" panose="02020603050405020304" pitchFamily="18" charset="0"/>
              </a:rPr>
              <a:t>Note that the definition of Generative Artificial Intelligence presented to respondents in the survey included Google Bard as an example. In February 2024, Google Bard was renamed Gemini, however, the name Google Bard was accurate at the time of the survey.</a:t>
            </a:r>
          </a:p>
        </p:txBody>
      </p:sp>
    </p:spTree>
    <p:extLst>
      <p:ext uri="{BB962C8B-B14F-4D97-AF65-F5344CB8AC3E}">
        <p14:creationId xmlns:p14="http://schemas.microsoft.com/office/powerpoint/2010/main" val="25080437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98</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97728"/>
            <a:ext cx="7957813" cy="438517"/>
          </a:xfrm>
        </p:spPr>
        <p:txBody>
          <a:bodyPr>
            <a:normAutofit fontScale="90000"/>
          </a:bodyPr>
          <a:lstStyle/>
          <a:p>
            <a:r>
              <a:rPr lang="en-US" dirty="0"/>
              <a:t>Use </a:t>
            </a:r>
            <a:r>
              <a:rPr lang="en-AU" dirty="0"/>
              <a:t>of Generative AI (comparison of children aged 0-7 and their parents/legal guardians/carers) (%)</a:t>
            </a:r>
          </a:p>
        </p:txBody>
      </p:sp>
      <p:grpSp>
        <p:nvGrpSpPr>
          <p:cNvPr id="7" name="Group 6">
            <a:extLst>
              <a:ext uri="{FF2B5EF4-FFF2-40B4-BE49-F238E27FC236}">
                <a16:creationId xmlns:a16="http://schemas.microsoft.com/office/drawing/2014/main" id="{6FEBAFE4-1261-1EBE-2C55-E8AA66866EED}"/>
              </a:ext>
              <a:ext uri="{C183D7F6-B498-43B3-948B-1728B52AA6E4}">
                <adec:decorative xmlns:adec="http://schemas.microsoft.com/office/drawing/2017/decorative" val="1"/>
              </a:ext>
            </a:extLst>
          </p:cNvPr>
          <p:cNvGrpSpPr/>
          <p:nvPr/>
        </p:nvGrpSpPr>
        <p:grpSpPr>
          <a:xfrm>
            <a:off x="9256008" y="326233"/>
            <a:ext cx="309563" cy="283689"/>
            <a:chOff x="1374439" y="1820800"/>
            <a:chExt cx="1041541" cy="1003601"/>
          </a:xfrm>
          <a:solidFill>
            <a:schemeClr val="tx2"/>
          </a:solidFill>
        </p:grpSpPr>
        <p:sp>
          <p:nvSpPr>
            <p:cNvPr id="9" name="Freeform 116">
              <a:extLst>
                <a:ext uri="{FF2B5EF4-FFF2-40B4-BE49-F238E27FC236}">
                  <a16:creationId xmlns:a16="http://schemas.microsoft.com/office/drawing/2014/main" id="{361AC155-0C3E-6E80-D377-96D9E4AD7EC0}"/>
                </a:ext>
              </a:extLst>
            </p:cNvPr>
            <p:cNvSpPr>
              <a:spLocks/>
            </p:cNvSpPr>
            <p:nvPr/>
          </p:nvSpPr>
          <p:spPr bwMode="auto">
            <a:xfrm>
              <a:off x="1760527" y="2035026"/>
              <a:ext cx="655452" cy="461050"/>
            </a:xfrm>
            <a:custGeom>
              <a:avLst/>
              <a:gdLst>
                <a:gd name="T0" fmla="*/ 299 w 332"/>
                <a:gd name="T1" fmla="*/ 0 h 224"/>
                <a:gd name="T2" fmla="*/ 331 w 332"/>
                <a:gd name="T3" fmla="*/ 86 h 224"/>
                <a:gd name="T4" fmla="*/ 331 w 332"/>
                <a:gd name="T5" fmla="*/ 188 h 224"/>
                <a:gd name="T6" fmla="*/ 296 w 332"/>
                <a:gd name="T7" fmla="*/ 223 h 224"/>
                <a:gd name="T8" fmla="*/ 35 w 332"/>
                <a:gd name="T9" fmla="*/ 223 h 224"/>
                <a:gd name="T10" fmla="*/ 1 w 332"/>
                <a:gd name="T11" fmla="*/ 186 h 224"/>
                <a:gd name="T12" fmla="*/ 0 w 332"/>
                <a:gd name="T13" fmla="*/ 112 h 224"/>
                <a:gd name="T14" fmla="*/ 17 w 332"/>
                <a:gd name="T15" fmla="*/ 95 h 224"/>
                <a:gd name="T16" fmla="*/ 158 w 332"/>
                <a:gd name="T17" fmla="*/ 95 h 224"/>
                <a:gd name="T18" fmla="*/ 186 w 332"/>
                <a:gd name="T19" fmla="*/ 85 h 224"/>
                <a:gd name="T20" fmla="*/ 299 w 332"/>
                <a:gd name="T2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2" h="224">
                  <a:moveTo>
                    <a:pt x="299" y="0"/>
                  </a:moveTo>
                  <a:cubicBezTo>
                    <a:pt x="320" y="26"/>
                    <a:pt x="330" y="55"/>
                    <a:pt x="331" y="86"/>
                  </a:cubicBezTo>
                  <a:cubicBezTo>
                    <a:pt x="332" y="120"/>
                    <a:pt x="331" y="154"/>
                    <a:pt x="331" y="188"/>
                  </a:cubicBezTo>
                  <a:cubicBezTo>
                    <a:pt x="330" y="210"/>
                    <a:pt x="318" y="223"/>
                    <a:pt x="296" y="223"/>
                  </a:cubicBezTo>
                  <a:cubicBezTo>
                    <a:pt x="209" y="224"/>
                    <a:pt x="122" y="224"/>
                    <a:pt x="35" y="223"/>
                  </a:cubicBezTo>
                  <a:cubicBezTo>
                    <a:pt x="13" y="223"/>
                    <a:pt x="1" y="209"/>
                    <a:pt x="1" y="186"/>
                  </a:cubicBezTo>
                  <a:cubicBezTo>
                    <a:pt x="1" y="161"/>
                    <a:pt x="1" y="137"/>
                    <a:pt x="0" y="112"/>
                  </a:cubicBezTo>
                  <a:cubicBezTo>
                    <a:pt x="0" y="99"/>
                    <a:pt x="4" y="95"/>
                    <a:pt x="17" y="95"/>
                  </a:cubicBezTo>
                  <a:cubicBezTo>
                    <a:pt x="64" y="96"/>
                    <a:pt x="111" y="96"/>
                    <a:pt x="158" y="95"/>
                  </a:cubicBezTo>
                  <a:cubicBezTo>
                    <a:pt x="167" y="95"/>
                    <a:pt x="178" y="91"/>
                    <a:pt x="186" y="85"/>
                  </a:cubicBezTo>
                  <a:cubicBezTo>
                    <a:pt x="224" y="58"/>
                    <a:pt x="260" y="29"/>
                    <a:pt x="29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119">
              <a:extLst>
                <a:ext uri="{FF2B5EF4-FFF2-40B4-BE49-F238E27FC236}">
                  <a16:creationId xmlns:a16="http://schemas.microsoft.com/office/drawing/2014/main" id="{3BA0871F-96F0-D603-BF1F-4B4983B6B87B}"/>
                </a:ext>
              </a:extLst>
            </p:cNvPr>
            <p:cNvSpPr>
              <a:spLocks/>
            </p:cNvSpPr>
            <p:nvPr/>
          </p:nvSpPr>
          <p:spPr bwMode="auto">
            <a:xfrm>
              <a:off x="1760527" y="1899971"/>
              <a:ext cx="457919" cy="298053"/>
            </a:xfrm>
            <a:custGeom>
              <a:avLst/>
              <a:gdLst>
                <a:gd name="T0" fmla="*/ 168 w 230"/>
                <a:gd name="T1" fmla="*/ 146 h 146"/>
                <a:gd name="T2" fmla="*/ 64 w 230"/>
                <a:gd name="T3" fmla="*/ 146 h 146"/>
                <a:gd name="T4" fmla="*/ 62 w 230"/>
                <a:gd name="T5" fmla="*/ 142 h 146"/>
                <a:gd name="T6" fmla="*/ 33 w 230"/>
                <a:gd name="T7" fmla="*/ 81 h 146"/>
                <a:gd name="T8" fmla="*/ 4 w 230"/>
                <a:gd name="T9" fmla="*/ 28 h 146"/>
                <a:gd name="T10" fmla="*/ 17 w 230"/>
                <a:gd name="T11" fmla="*/ 3 h 146"/>
                <a:gd name="T12" fmla="*/ 40 w 230"/>
                <a:gd name="T13" fmla="*/ 19 h 146"/>
                <a:gd name="T14" fmla="*/ 107 w 230"/>
                <a:gd name="T15" fmla="*/ 79 h 146"/>
                <a:gd name="T16" fmla="*/ 181 w 230"/>
                <a:gd name="T17" fmla="*/ 43 h 146"/>
                <a:gd name="T18" fmla="*/ 190 w 230"/>
                <a:gd name="T19" fmla="*/ 20 h 146"/>
                <a:gd name="T20" fmla="*/ 214 w 230"/>
                <a:gd name="T21" fmla="*/ 3 h 146"/>
                <a:gd name="T22" fmla="*/ 226 w 230"/>
                <a:gd name="T23" fmla="*/ 30 h 146"/>
                <a:gd name="T24" fmla="*/ 182 w 230"/>
                <a:gd name="T25" fmla="*/ 94 h 146"/>
                <a:gd name="T26" fmla="*/ 168 w 230"/>
                <a:gd name="T27" fmla="*/ 123 h 146"/>
                <a:gd name="T28" fmla="*/ 168 w 230"/>
                <a:gd name="T29"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0" h="146">
                  <a:moveTo>
                    <a:pt x="168" y="146"/>
                  </a:moveTo>
                  <a:cubicBezTo>
                    <a:pt x="132" y="146"/>
                    <a:pt x="98" y="146"/>
                    <a:pt x="64" y="146"/>
                  </a:cubicBezTo>
                  <a:cubicBezTo>
                    <a:pt x="63" y="144"/>
                    <a:pt x="62" y="143"/>
                    <a:pt x="62" y="142"/>
                  </a:cubicBezTo>
                  <a:cubicBezTo>
                    <a:pt x="67" y="115"/>
                    <a:pt x="55" y="97"/>
                    <a:pt x="33" y="81"/>
                  </a:cubicBezTo>
                  <a:cubicBezTo>
                    <a:pt x="16" y="68"/>
                    <a:pt x="8" y="48"/>
                    <a:pt x="4" y="28"/>
                  </a:cubicBezTo>
                  <a:cubicBezTo>
                    <a:pt x="0" y="15"/>
                    <a:pt x="4" y="6"/>
                    <a:pt x="17" y="3"/>
                  </a:cubicBezTo>
                  <a:cubicBezTo>
                    <a:pt x="30" y="0"/>
                    <a:pt x="38" y="7"/>
                    <a:pt x="40" y="19"/>
                  </a:cubicBezTo>
                  <a:cubicBezTo>
                    <a:pt x="48" y="56"/>
                    <a:pt x="73" y="74"/>
                    <a:pt x="107" y="79"/>
                  </a:cubicBezTo>
                  <a:cubicBezTo>
                    <a:pt x="138" y="83"/>
                    <a:pt x="164" y="69"/>
                    <a:pt x="181" y="43"/>
                  </a:cubicBezTo>
                  <a:cubicBezTo>
                    <a:pt x="185" y="36"/>
                    <a:pt x="187" y="28"/>
                    <a:pt x="190" y="20"/>
                  </a:cubicBezTo>
                  <a:cubicBezTo>
                    <a:pt x="194" y="6"/>
                    <a:pt x="203" y="0"/>
                    <a:pt x="214" y="3"/>
                  </a:cubicBezTo>
                  <a:cubicBezTo>
                    <a:pt x="226" y="6"/>
                    <a:pt x="230" y="16"/>
                    <a:pt x="226" y="30"/>
                  </a:cubicBezTo>
                  <a:cubicBezTo>
                    <a:pt x="219" y="57"/>
                    <a:pt x="205" y="79"/>
                    <a:pt x="182" y="94"/>
                  </a:cubicBezTo>
                  <a:cubicBezTo>
                    <a:pt x="171" y="101"/>
                    <a:pt x="166" y="109"/>
                    <a:pt x="168" y="123"/>
                  </a:cubicBezTo>
                  <a:cubicBezTo>
                    <a:pt x="169" y="130"/>
                    <a:pt x="168" y="137"/>
                    <a:pt x="168" y="1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139">
              <a:extLst>
                <a:ext uri="{FF2B5EF4-FFF2-40B4-BE49-F238E27FC236}">
                  <a16:creationId xmlns:a16="http://schemas.microsoft.com/office/drawing/2014/main" id="{DBD98F1B-765A-0FC7-78BA-1912C5A40CA4}"/>
                </a:ext>
              </a:extLst>
            </p:cNvPr>
            <p:cNvSpPr>
              <a:spLocks/>
            </p:cNvSpPr>
            <p:nvPr/>
          </p:nvSpPr>
          <p:spPr bwMode="auto">
            <a:xfrm>
              <a:off x="1374439" y="1916271"/>
              <a:ext cx="386088" cy="284082"/>
            </a:xfrm>
            <a:custGeom>
              <a:avLst/>
              <a:gdLst>
                <a:gd name="T0" fmla="*/ 36 w 196"/>
                <a:gd name="T1" fmla="*/ 1 h 138"/>
                <a:gd name="T2" fmla="*/ 79 w 196"/>
                <a:gd name="T3" fmla="*/ 18 h 138"/>
                <a:gd name="T4" fmla="*/ 180 w 196"/>
                <a:gd name="T5" fmla="*/ 111 h 138"/>
                <a:gd name="T6" fmla="*/ 183 w 196"/>
                <a:gd name="T7" fmla="*/ 114 h 138"/>
                <a:gd name="T8" fmla="*/ 187 w 196"/>
                <a:gd name="T9" fmla="*/ 135 h 138"/>
                <a:gd name="T10" fmla="*/ 167 w 196"/>
                <a:gd name="T11" fmla="*/ 131 h 138"/>
                <a:gd name="T12" fmla="*/ 130 w 196"/>
                <a:gd name="T13" fmla="*/ 97 h 138"/>
                <a:gd name="T14" fmla="*/ 62 w 196"/>
                <a:gd name="T15" fmla="*/ 34 h 138"/>
                <a:gd name="T16" fmla="*/ 36 w 196"/>
                <a:gd name="T17" fmla="*/ 24 h 138"/>
                <a:gd name="T18" fmla="*/ 11 w 196"/>
                <a:gd name="T19" fmla="*/ 24 h 138"/>
                <a:gd name="T20" fmla="*/ 0 w 196"/>
                <a:gd name="T21" fmla="*/ 12 h 138"/>
                <a:gd name="T22" fmla="*/ 11 w 196"/>
                <a:gd name="T23" fmla="*/ 2 h 138"/>
                <a:gd name="T24" fmla="*/ 36 w 196"/>
                <a:gd name="T25" fmla="*/ 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38">
                  <a:moveTo>
                    <a:pt x="36" y="1"/>
                  </a:moveTo>
                  <a:cubicBezTo>
                    <a:pt x="53" y="1"/>
                    <a:pt x="66" y="5"/>
                    <a:pt x="79" y="18"/>
                  </a:cubicBezTo>
                  <a:cubicBezTo>
                    <a:pt x="112" y="49"/>
                    <a:pt x="146" y="80"/>
                    <a:pt x="180" y="111"/>
                  </a:cubicBezTo>
                  <a:cubicBezTo>
                    <a:pt x="181" y="112"/>
                    <a:pt x="182" y="113"/>
                    <a:pt x="183" y="114"/>
                  </a:cubicBezTo>
                  <a:cubicBezTo>
                    <a:pt x="190" y="120"/>
                    <a:pt x="196" y="128"/>
                    <a:pt x="187" y="135"/>
                  </a:cubicBezTo>
                  <a:cubicBezTo>
                    <a:pt x="183" y="138"/>
                    <a:pt x="172" y="135"/>
                    <a:pt x="167" y="131"/>
                  </a:cubicBezTo>
                  <a:cubicBezTo>
                    <a:pt x="154" y="121"/>
                    <a:pt x="142" y="109"/>
                    <a:pt x="130" y="97"/>
                  </a:cubicBezTo>
                  <a:cubicBezTo>
                    <a:pt x="107" y="76"/>
                    <a:pt x="84" y="56"/>
                    <a:pt x="62" y="34"/>
                  </a:cubicBezTo>
                  <a:cubicBezTo>
                    <a:pt x="55" y="27"/>
                    <a:pt x="47" y="25"/>
                    <a:pt x="36" y="24"/>
                  </a:cubicBezTo>
                  <a:cubicBezTo>
                    <a:pt x="28" y="24"/>
                    <a:pt x="19" y="26"/>
                    <a:pt x="11" y="24"/>
                  </a:cubicBezTo>
                  <a:cubicBezTo>
                    <a:pt x="7" y="23"/>
                    <a:pt x="0" y="19"/>
                    <a:pt x="0" y="12"/>
                  </a:cubicBezTo>
                  <a:cubicBezTo>
                    <a:pt x="1" y="5"/>
                    <a:pt x="7" y="3"/>
                    <a:pt x="11" y="2"/>
                  </a:cubicBezTo>
                  <a:cubicBezTo>
                    <a:pt x="18" y="0"/>
                    <a:pt x="27" y="1"/>
                    <a:pt x="3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41">
              <a:extLst>
                <a:ext uri="{FF2B5EF4-FFF2-40B4-BE49-F238E27FC236}">
                  <a16:creationId xmlns:a16="http://schemas.microsoft.com/office/drawing/2014/main" id="{2349C2BF-7A4E-ACAA-878A-62805C669D82}"/>
                </a:ext>
              </a:extLst>
            </p:cNvPr>
            <p:cNvSpPr>
              <a:spLocks/>
            </p:cNvSpPr>
            <p:nvPr/>
          </p:nvSpPr>
          <p:spPr bwMode="auto">
            <a:xfrm>
              <a:off x="1895209" y="1865043"/>
              <a:ext cx="193046" cy="162998"/>
            </a:xfrm>
            <a:custGeom>
              <a:avLst/>
              <a:gdLst>
                <a:gd name="T0" fmla="*/ 0 w 97"/>
                <a:gd name="T1" fmla="*/ 35 h 80"/>
                <a:gd name="T2" fmla="*/ 47 w 97"/>
                <a:gd name="T3" fmla="*/ 0 h 80"/>
                <a:gd name="T4" fmla="*/ 97 w 97"/>
                <a:gd name="T5" fmla="*/ 35 h 80"/>
                <a:gd name="T6" fmla="*/ 53 w 97"/>
                <a:gd name="T7" fmla="*/ 77 h 80"/>
                <a:gd name="T8" fmla="*/ 0 w 97"/>
                <a:gd name="T9" fmla="*/ 35 h 80"/>
              </a:gdLst>
              <a:ahLst/>
              <a:cxnLst>
                <a:cxn ang="0">
                  <a:pos x="T0" y="T1"/>
                </a:cxn>
                <a:cxn ang="0">
                  <a:pos x="T2" y="T3"/>
                </a:cxn>
                <a:cxn ang="0">
                  <a:pos x="T4" y="T5"/>
                </a:cxn>
                <a:cxn ang="0">
                  <a:pos x="T6" y="T7"/>
                </a:cxn>
                <a:cxn ang="0">
                  <a:pos x="T8" y="T9"/>
                </a:cxn>
              </a:cxnLst>
              <a:rect l="0" t="0" r="r" b="b"/>
              <a:pathLst>
                <a:path w="97" h="80">
                  <a:moveTo>
                    <a:pt x="0" y="35"/>
                  </a:moveTo>
                  <a:cubicBezTo>
                    <a:pt x="22" y="33"/>
                    <a:pt x="37" y="21"/>
                    <a:pt x="47" y="0"/>
                  </a:cubicBezTo>
                  <a:cubicBezTo>
                    <a:pt x="59" y="20"/>
                    <a:pt x="75" y="34"/>
                    <a:pt x="97" y="35"/>
                  </a:cubicBezTo>
                  <a:cubicBezTo>
                    <a:pt x="93" y="61"/>
                    <a:pt x="77" y="75"/>
                    <a:pt x="53" y="77"/>
                  </a:cubicBezTo>
                  <a:cubicBezTo>
                    <a:pt x="29" y="80"/>
                    <a:pt x="4" y="63"/>
                    <a:pt x="0"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142">
              <a:extLst>
                <a:ext uri="{FF2B5EF4-FFF2-40B4-BE49-F238E27FC236}">
                  <a16:creationId xmlns:a16="http://schemas.microsoft.com/office/drawing/2014/main" id="{FEF8C219-FBA1-5574-CBC3-3B9588E3A378}"/>
                </a:ext>
              </a:extLst>
            </p:cNvPr>
            <p:cNvSpPr>
              <a:spLocks/>
            </p:cNvSpPr>
            <p:nvPr/>
          </p:nvSpPr>
          <p:spPr bwMode="auto">
            <a:xfrm>
              <a:off x="1886231" y="1820800"/>
              <a:ext cx="202024" cy="107113"/>
            </a:xfrm>
            <a:custGeom>
              <a:avLst/>
              <a:gdLst>
                <a:gd name="T0" fmla="*/ 2 w 102"/>
                <a:gd name="T1" fmla="*/ 52 h 52"/>
                <a:gd name="T2" fmla="*/ 52 w 102"/>
                <a:gd name="T3" fmla="*/ 1 h 52"/>
                <a:gd name="T4" fmla="*/ 100 w 102"/>
                <a:gd name="T5" fmla="*/ 51 h 52"/>
                <a:gd name="T6" fmla="*/ 51 w 102"/>
                <a:gd name="T7" fmla="*/ 5 h 52"/>
                <a:gd name="T8" fmla="*/ 2 w 102"/>
                <a:gd name="T9" fmla="*/ 52 h 52"/>
              </a:gdLst>
              <a:ahLst/>
              <a:cxnLst>
                <a:cxn ang="0">
                  <a:pos x="T0" y="T1"/>
                </a:cxn>
                <a:cxn ang="0">
                  <a:pos x="T2" y="T3"/>
                </a:cxn>
                <a:cxn ang="0">
                  <a:pos x="T4" y="T5"/>
                </a:cxn>
                <a:cxn ang="0">
                  <a:pos x="T6" y="T7"/>
                </a:cxn>
                <a:cxn ang="0">
                  <a:pos x="T8" y="T9"/>
                </a:cxn>
              </a:cxnLst>
              <a:rect l="0" t="0" r="r" b="b"/>
              <a:pathLst>
                <a:path w="102" h="52">
                  <a:moveTo>
                    <a:pt x="2" y="52"/>
                  </a:moveTo>
                  <a:cubicBezTo>
                    <a:pt x="0" y="22"/>
                    <a:pt x="23" y="0"/>
                    <a:pt x="52" y="1"/>
                  </a:cubicBezTo>
                  <a:cubicBezTo>
                    <a:pt x="81" y="1"/>
                    <a:pt x="102" y="23"/>
                    <a:pt x="100" y="51"/>
                  </a:cubicBezTo>
                  <a:cubicBezTo>
                    <a:pt x="72" y="48"/>
                    <a:pt x="58" y="32"/>
                    <a:pt x="51" y="5"/>
                  </a:cubicBezTo>
                  <a:cubicBezTo>
                    <a:pt x="44" y="31"/>
                    <a:pt x="30" y="48"/>
                    <a:pt x="2" y="5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62">
              <a:extLst>
                <a:ext uri="{FF2B5EF4-FFF2-40B4-BE49-F238E27FC236}">
                  <a16:creationId xmlns:a16="http://schemas.microsoft.com/office/drawing/2014/main" id="{9DA54655-E40E-1DD8-232E-C849DA7206D3}"/>
                </a:ext>
              </a:extLst>
            </p:cNvPr>
            <p:cNvSpPr>
              <a:spLocks noEditPoints="1"/>
            </p:cNvSpPr>
            <p:nvPr/>
          </p:nvSpPr>
          <p:spPr bwMode="auto">
            <a:xfrm>
              <a:off x="2146616" y="2542647"/>
              <a:ext cx="269364" cy="281754"/>
            </a:xfrm>
            <a:custGeom>
              <a:avLst/>
              <a:gdLst>
                <a:gd name="T0" fmla="*/ 68 w 136"/>
                <a:gd name="T1" fmla="*/ 0 h 137"/>
                <a:gd name="T2" fmla="*/ 0 w 136"/>
                <a:gd name="T3" fmla="*/ 68 h 137"/>
                <a:gd name="T4" fmla="*/ 68 w 136"/>
                <a:gd name="T5" fmla="*/ 137 h 137"/>
                <a:gd name="T6" fmla="*/ 136 w 136"/>
                <a:gd name="T7" fmla="*/ 68 h 137"/>
                <a:gd name="T8" fmla="*/ 68 w 136"/>
                <a:gd name="T9" fmla="*/ 0 h 137"/>
                <a:gd name="T10" fmla="*/ 68 w 136"/>
                <a:gd name="T11" fmla="*/ 108 h 137"/>
                <a:gd name="T12" fmla="*/ 28 w 136"/>
                <a:gd name="T13" fmla="*/ 68 h 137"/>
                <a:gd name="T14" fmla="*/ 68 w 136"/>
                <a:gd name="T15" fmla="*/ 29 h 137"/>
                <a:gd name="T16" fmla="*/ 108 w 136"/>
                <a:gd name="T17" fmla="*/ 68 h 137"/>
                <a:gd name="T18" fmla="*/ 68 w 136"/>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7">
                  <a:moveTo>
                    <a:pt x="68" y="0"/>
                  </a:moveTo>
                  <a:cubicBezTo>
                    <a:pt x="30" y="0"/>
                    <a:pt x="0" y="31"/>
                    <a:pt x="0" y="68"/>
                  </a:cubicBezTo>
                  <a:cubicBezTo>
                    <a:pt x="0" y="106"/>
                    <a:pt x="30" y="137"/>
                    <a:pt x="68" y="137"/>
                  </a:cubicBezTo>
                  <a:cubicBezTo>
                    <a:pt x="106" y="137"/>
                    <a:pt x="136" y="106"/>
                    <a:pt x="136" y="68"/>
                  </a:cubicBezTo>
                  <a:cubicBezTo>
                    <a:pt x="136" y="31"/>
                    <a:pt x="106" y="0"/>
                    <a:pt x="68" y="0"/>
                  </a:cubicBezTo>
                  <a:close/>
                  <a:moveTo>
                    <a:pt x="68" y="108"/>
                  </a:moveTo>
                  <a:cubicBezTo>
                    <a:pt x="46" y="108"/>
                    <a:pt x="28" y="90"/>
                    <a:pt x="28" y="68"/>
                  </a:cubicBezTo>
                  <a:cubicBezTo>
                    <a:pt x="28"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64">
              <a:extLst>
                <a:ext uri="{FF2B5EF4-FFF2-40B4-BE49-F238E27FC236}">
                  <a16:creationId xmlns:a16="http://schemas.microsoft.com/office/drawing/2014/main" id="{64033548-4AB2-3F1D-DA2F-5660444695EC}"/>
                </a:ext>
              </a:extLst>
            </p:cNvPr>
            <p:cNvSpPr>
              <a:spLocks noEditPoints="1"/>
            </p:cNvSpPr>
            <p:nvPr/>
          </p:nvSpPr>
          <p:spPr bwMode="auto">
            <a:xfrm>
              <a:off x="1756037" y="2542647"/>
              <a:ext cx="269364" cy="281754"/>
            </a:xfrm>
            <a:custGeom>
              <a:avLst/>
              <a:gdLst>
                <a:gd name="T0" fmla="*/ 68 w 137"/>
                <a:gd name="T1" fmla="*/ 0 h 137"/>
                <a:gd name="T2" fmla="*/ 0 w 137"/>
                <a:gd name="T3" fmla="*/ 68 h 137"/>
                <a:gd name="T4" fmla="*/ 68 w 137"/>
                <a:gd name="T5" fmla="*/ 137 h 137"/>
                <a:gd name="T6" fmla="*/ 137 w 137"/>
                <a:gd name="T7" fmla="*/ 68 h 137"/>
                <a:gd name="T8" fmla="*/ 68 w 137"/>
                <a:gd name="T9" fmla="*/ 0 h 137"/>
                <a:gd name="T10" fmla="*/ 68 w 137"/>
                <a:gd name="T11" fmla="*/ 108 h 137"/>
                <a:gd name="T12" fmla="*/ 29 w 137"/>
                <a:gd name="T13" fmla="*/ 68 h 137"/>
                <a:gd name="T14" fmla="*/ 68 w 137"/>
                <a:gd name="T15" fmla="*/ 29 h 137"/>
                <a:gd name="T16" fmla="*/ 108 w 137"/>
                <a:gd name="T17" fmla="*/ 68 h 137"/>
                <a:gd name="T18" fmla="*/ 68 w 137"/>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7">
                  <a:moveTo>
                    <a:pt x="68" y="0"/>
                  </a:moveTo>
                  <a:cubicBezTo>
                    <a:pt x="31" y="0"/>
                    <a:pt x="0" y="31"/>
                    <a:pt x="0" y="68"/>
                  </a:cubicBezTo>
                  <a:cubicBezTo>
                    <a:pt x="0" y="106"/>
                    <a:pt x="31" y="137"/>
                    <a:pt x="68" y="137"/>
                  </a:cubicBezTo>
                  <a:cubicBezTo>
                    <a:pt x="106" y="137"/>
                    <a:pt x="137" y="106"/>
                    <a:pt x="137" y="68"/>
                  </a:cubicBezTo>
                  <a:cubicBezTo>
                    <a:pt x="137" y="31"/>
                    <a:pt x="106" y="0"/>
                    <a:pt x="68" y="0"/>
                  </a:cubicBezTo>
                  <a:close/>
                  <a:moveTo>
                    <a:pt x="68" y="108"/>
                  </a:moveTo>
                  <a:cubicBezTo>
                    <a:pt x="46" y="108"/>
                    <a:pt x="29" y="90"/>
                    <a:pt x="29" y="68"/>
                  </a:cubicBezTo>
                  <a:cubicBezTo>
                    <a:pt x="29"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8075" y="902268"/>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For the vast majority (98%) of children aged 0-7 who had used Generative AI (net use), their parent also reported having used this technology. Given the young age of these children, it is possible that the children have used Generative AI with their parents’/legal guardians’/carers’ help or supervision. The higher reported net use of Generative AI among children aged 0-7, compared to those aged 8-17, could also be partially attributed to the fact that parents/legal guardians/carers of 0-7 year olds answered on their child’s behalf and may had had a greater awareness of Generative AI than children who answered the survey for themselves.</a:t>
            </a:r>
            <a:endParaRPr lang="en-AU" sz="1000" dirty="0">
              <a:solidFill>
                <a:schemeClr val="tx1"/>
              </a:solidFill>
            </a:endParaRPr>
          </a:p>
        </p:txBody>
      </p:sp>
      <p:graphicFrame>
        <p:nvGraphicFramePr>
          <p:cNvPr id="5" name="Table 4" descr="Figure 91: Use of Generative AI (comparison of children aged 0-7 and their parents).&#10;&#10;Results listed are for 2023 and reflect the proportion of children who have or have not used Generative AI broken down by whether or not their parent has used Generative AI.&#10;&#10;Child, Yes – for study, Parents, Yes for work, 57%, Parents, Yes for study, 41%, Parents, Yes for personal interest, 25%, Parents NET Used Generative AI, 97%, Parents, No, 3%.&#10;Child, Yes – for personal interest, Parents, Yes for work, 44%, Parents, Yes for study, 35%, Parents, Yes for personal interest, 65%, Parents NET Used Generative AI, 100%, Parents, No, 0%.&#10;Child, NET Used Generative AI, Parents, Yes for work, 51%, Parents, Yes for study, 37%, Parents, Yes for personal interest, 32%, Parents NET Used Generative AI, 98%, Parents, No, 2%.&#10;Child, No, Parents, Yes for work, 27%, Parents, Yes for study, 0%, Parents, Yes for personal interest, 27%, Parents NET Used Generative AI, 54%, Parents, No, 46%.&#10;&#10;Source: KA11. Has your child ever used any Generative AI programs? And D22. Have you used Generative AI?&#10;Base: MCCS, Parents whose 0-7 year old child is aware of Generative AI and who are aware of Generative AI themselves (n=56). &#10;Notes: Don’t know/refused responses not shown. 2023: DK = 0%, Ref = 0%.&#10;&#10;">
            <a:extLst>
              <a:ext uri="{FF2B5EF4-FFF2-40B4-BE49-F238E27FC236}">
                <a16:creationId xmlns:a16="http://schemas.microsoft.com/office/drawing/2014/main" id="{5B45D7EE-040B-C8B1-2C70-A2C82D9F824D}"/>
              </a:ext>
            </a:extLst>
          </p:cNvPr>
          <p:cNvGraphicFramePr>
            <a:graphicFrameLocks noGrp="1"/>
          </p:cNvGraphicFramePr>
          <p:nvPr>
            <p:extLst>
              <p:ext uri="{D42A27DB-BD31-4B8C-83A1-F6EECF244321}">
                <p14:modId xmlns:p14="http://schemas.microsoft.com/office/powerpoint/2010/main" val="140073651"/>
              </p:ext>
            </p:extLst>
          </p:nvPr>
        </p:nvGraphicFramePr>
        <p:xfrm>
          <a:off x="697827" y="1744469"/>
          <a:ext cx="8641962" cy="1944000"/>
        </p:xfrm>
        <a:graphic>
          <a:graphicData uri="http://schemas.openxmlformats.org/drawingml/2006/table">
            <a:tbl>
              <a:tblPr firstRow="1" bandRow="1">
                <a:tableStyleId>{5C22544A-7EE6-4342-B048-85BDC9FD1C3A}</a:tableStyleId>
              </a:tblPr>
              <a:tblGrid>
                <a:gridCol w="1620000">
                  <a:extLst>
                    <a:ext uri="{9D8B030D-6E8A-4147-A177-3AD203B41FA5}">
                      <a16:colId xmlns:a16="http://schemas.microsoft.com/office/drawing/2014/main" val="2646410763"/>
                    </a:ext>
                  </a:extLst>
                </a:gridCol>
                <a:gridCol w="1549962">
                  <a:extLst>
                    <a:ext uri="{9D8B030D-6E8A-4147-A177-3AD203B41FA5}">
                      <a16:colId xmlns:a16="http://schemas.microsoft.com/office/drawing/2014/main" val="3143612194"/>
                    </a:ext>
                  </a:extLst>
                </a:gridCol>
                <a:gridCol w="1368000">
                  <a:extLst>
                    <a:ext uri="{9D8B030D-6E8A-4147-A177-3AD203B41FA5}">
                      <a16:colId xmlns:a16="http://schemas.microsoft.com/office/drawing/2014/main" val="1488064773"/>
                    </a:ext>
                  </a:extLst>
                </a:gridCol>
                <a:gridCol w="1368000">
                  <a:extLst>
                    <a:ext uri="{9D8B030D-6E8A-4147-A177-3AD203B41FA5}">
                      <a16:colId xmlns:a16="http://schemas.microsoft.com/office/drawing/2014/main" val="233027866"/>
                    </a:ext>
                  </a:extLst>
                </a:gridCol>
                <a:gridCol w="1368000">
                  <a:extLst>
                    <a:ext uri="{9D8B030D-6E8A-4147-A177-3AD203B41FA5}">
                      <a16:colId xmlns:a16="http://schemas.microsoft.com/office/drawing/2014/main" val="1300378479"/>
                    </a:ext>
                  </a:extLst>
                </a:gridCol>
                <a:gridCol w="1368000">
                  <a:extLst>
                    <a:ext uri="{9D8B030D-6E8A-4147-A177-3AD203B41FA5}">
                      <a16:colId xmlns:a16="http://schemas.microsoft.com/office/drawing/2014/main" val="3651930443"/>
                    </a:ext>
                  </a:extLst>
                </a:gridCol>
              </a:tblGrid>
              <a:tr h="612000">
                <a:tc>
                  <a:txBody>
                    <a:bodyPr/>
                    <a:lstStyle/>
                    <a:p>
                      <a:pPr marL="36000" algn="l" fontAlgn="b">
                        <a:spcBef>
                          <a:spcPts val="0"/>
                        </a:spcBef>
                      </a:pPr>
                      <a:r>
                        <a:rPr lang="en-US" sz="1000" b="0" i="0" u="none" strike="noStrike" kern="1200" dirty="0">
                          <a:solidFill>
                            <a:schemeClr val="bg1"/>
                          </a:solidFill>
                          <a:effectLst/>
                          <a:latin typeface="+mn-lt"/>
                          <a:ea typeface="+mn-ea"/>
                          <a:cs typeface="+mn-cs"/>
                        </a:rPr>
                        <a:t>Row %</a:t>
                      </a:r>
                      <a:endParaRPr lang="en-AU" sz="1000" b="0" i="0" u="none" strike="noStrike" kern="1200" dirty="0">
                        <a:solidFill>
                          <a:schemeClr val="bg1"/>
                        </a:solidFill>
                        <a:effectLst/>
                        <a:latin typeface="+mn-lt"/>
                        <a:ea typeface="+mn-ea"/>
                        <a:cs typeface="+mn-cs"/>
                      </a:endParaRPr>
                    </a:p>
                  </a:txBody>
                  <a:tcPr marL="9525" marR="9525" marT="9525" marB="0" anchor="ctr">
                    <a:lnT w="12700" cap="flat" cmpd="sng" algn="ctr">
                      <a:solidFill>
                        <a:schemeClr val="bg1"/>
                      </a:solidFill>
                      <a:prstDash val="solid"/>
                      <a:round/>
                      <a:headEnd type="none" w="med" len="med"/>
                      <a:tailEnd type="none" w="med" len="med"/>
                    </a:lnT>
                    <a:solidFill>
                      <a:srgbClr val="9B2CB8"/>
                    </a:solidFill>
                  </a:tcPr>
                </a:tc>
                <a:tc>
                  <a:txBody>
                    <a:bodyPr/>
                    <a:lstStyle/>
                    <a:p>
                      <a:pPr algn="ctr" fontAlgn="b"/>
                      <a:r>
                        <a:rPr lang="en-AU" sz="1000" b="0" i="0" u="none" strike="noStrike" kern="1200" dirty="0">
                          <a:solidFill>
                            <a:schemeClr val="bg1"/>
                          </a:solidFill>
                          <a:effectLst/>
                          <a:latin typeface="+mn-lt"/>
                          <a:ea typeface="+mn-ea"/>
                          <a:cs typeface="+mn-cs"/>
                        </a:rPr>
                        <a:t>Parents / legal guardians / carers: Yes – for work</a:t>
                      </a:r>
                    </a:p>
                  </a:txBody>
                  <a:tcPr marL="9525" marR="9525" marT="9525" marB="0" anchor="ctr">
                    <a:lnT w="12700" cap="flat" cmpd="sng" algn="ctr">
                      <a:solidFill>
                        <a:schemeClr val="bg1"/>
                      </a:solidFill>
                      <a:prstDash val="solid"/>
                      <a:round/>
                      <a:headEnd type="none" w="med" len="med"/>
                      <a:tailEnd type="none" w="med" len="med"/>
                    </a:lnT>
                    <a:solidFill>
                      <a:srgbClr val="9B2CB8"/>
                    </a:solidFill>
                  </a:tcPr>
                </a:tc>
                <a:tc>
                  <a:txBody>
                    <a:bodyPr/>
                    <a:lstStyle/>
                    <a:p>
                      <a:pPr algn="ctr" fontAlgn="b"/>
                      <a:r>
                        <a:rPr lang="en-AU" sz="1000" b="0" i="0" u="none" strike="noStrike" kern="1200" dirty="0">
                          <a:solidFill>
                            <a:schemeClr val="bg1"/>
                          </a:solidFill>
                          <a:effectLst/>
                          <a:latin typeface="+mn-lt"/>
                          <a:ea typeface="+mn-ea"/>
                          <a:cs typeface="+mn-cs"/>
                        </a:rPr>
                        <a:t>Parents / legal guardians / carers: Yes – for study</a:t>
                      </a:r>
                    </a:p>
                  </a:txBody>
                  <a:tcPr marL="9525" marR="9525" marT="9525" marB="0" anchor="ctr">
                    <a:lnT w="12700" cap="flat" cmpd="sng" algn="ctr">
                      <a:solidFill>
                        <a:schemeClr val="bg1"/>
                      </a:solidFill>
                      <a:prstDash val="solid"/>
                      <a:round/>
                      <a:headEnd type="none" w="med" len="med"/>
                      <a:tailEnd type="none" w="med" len="med"/>
                    </a:lnT>
                    <a:solidFill>
                      <a:srgbClr val="9B2CB8"/>
                    </a:solidFill>
                  </a:tcPr>
                </a:tc>
                <a:tc>
                  <a:txBody>
                    <a:bodyPr/>
                    <a:lstStyle/>
                    <a:p>
                      <a:pPr algn="ctr" fontAlgn="b"/>
                      <a:r>
                        <a:rPr lang="en-AU" sz="1000" b="0" i="0" u="none" strike="noStrike" kern="1200" dirty="0">
                          <a:solidFill>
                            <a:schemeClr val="bg1"/>
                          </a:solidFill>
                          <a:effectLst/>
                          <a:latin typeface="+mn-lt"/>
                          <a:ea typeface="+mn-ea"/>
                          <a:cs typeface="+mn-cs"/>
                        </a:rPr>
                        <a:t>Parents / legal guardians / carers: Yes – for personal interest</a:t>
                      </a:r>
                    </a:p>
                  </a:txBody>
                  <a:tcPr marL="9525" marR="9525" marT="9525" marB="0" anchor="ctr">
                    <a:lnT w="12700" cap="flat" cmpd="sng" algn="ctr">
                      <a:solidFill>
                        <a:schemeClr val="bg1"/>
                      </a:solidFill>
                      <a:prstDash val="solid"/>
                      <a:round/>
                      <a:headEnd type="none" w="med" len="med"/>
                      <a:tailEnd type="none" w="med" len="med"/>
                    </a:lnT>
                    <a:solidFill>
                      <a:srgbClr val="9B2CB8"/>
                    </a:solidFill>
                  </a:tcPr>
                </a:tc>
                <a:tc>
                  <a:txBody>
                    <a:bodyPr/>
                    <a:lstStyle/>
                    <a:p>
                      <a:pPr algn="ctr" fontAlgn="b"/>
                      <a:r>
                        <a:rPr lang="en-AU" sz="1000" b="0" i="0" u="none" strike="noStrike" kern="1200" dirty="0">
                          <a:solidFill>
                            <a:schemeClr val="bg1"/>
                          </a:solidFill>
                          <a:effectLst/>
                          <a:latin typeface="+mn-lt"/>
                          <a:ea typeface="+mn-ea"/>
                          <a:cs typeface="+mn-cs"/>
                        </a:rPr>
                        <a:t>Parents / legal guardians / carers: </a:t>
                      </a:r>
                      <a:r>
                        <a:rPr lang="en-US" sz="1000" b="0" i="0" u="none" strike="noStrike" kern="1200" dirty="0">
                          <a:solidFill>
                            <a:schemeClr val="bg1"/>
                          </a:solidFill>
                          <a:effectLst/>
                          <a:latin typeface="+mn-lt"/>
                          <a:ea typeface="+mn-ea"/>
                          <a:cs typeface="+mn-cs"/>
                        </a:rPr>
                        <a:t>NET Used Generative AI</a:t>
                      </a:r>
                    </a:p>
                  </a:txBody>
                  <a:tcPr marL="9525" marR="9525" marT="9525" marB="0" anchor="ctr">
                    <a:lnT w="12700" cap="flat" cmpd="sng" algn="ctr">
                      <a:solidFill>
                        <a:schemeClr val="bg1"/>
                      </a:solidFill>
                      <a:prstDash val="solid"/>
                      <a:round/>
                      <a:headEnd type="none" w="med" len="med"/>
                      <a:tailEnd type="none" w="med" len="med"/>
                    </a:lnT>
                    <a:solidFill>
                      <a:srgbClr val="9B2CB8"/>
                    </a:solidFill>
                  </a:tcPr>
                </a:tc>
                <a:tc>
                  <a:txBody>
                    <a:bodyPr/>
                    <a:lstStyle/>
                    <a:p>
                      <a:pPr algn="ctr" fontAlgn="b"/>
                      <a:r>
                        <a:rPr lang="en-AU" sz="1000" b="0" i="0" u="none" strike="noStrike" kern="1200" dirty="0">
                          <a:solidFill>
                            <a:schemeClr val="bg1"/>
                          </a:solidFill>
                          <a:effectLst/>
                          <a:latin typeface="+mn-lt"/>
                          <a:ea typeface="+mn-ea"/>
                          <a:cs typeface="+mn-cs"/>
                        </a:rPr>
                        <a:t>Parents / legal guardians / carers: No</a:t>
                      </a:r>
                    </a:p>
                  </a:txBody>
                  <a:tcPr marL="9525" marR="9525" marT="9525" marB="0" anchor="ctr">
                    <a:lnT w="12700" cap="flat" cmpd="sng" algn="ctr">
                      <a:solidFill>
                        <a:schemeClr val="bg1"/>
                      </a:solidFill>
                      <a:prstDash val="solid"/>
                      <a:round/>
                      <a:headEnd type="none" w="med" len="med"/>
                      <a:tailEnd type="none" w="med" len="med"/>
                    </a:lnT>
                    <a:solidFill>
                      <a:srgbClr val="9B2CB8"/>
                    </a:solidFill>
                  </a:tcPr>
                </a:tc>
                <a:extLst>
                  <a:ext uri="{0D108BD9-81ED-4DB2-BD59-A6C34878D82A}">
                    <a16:rowId xmlns:a16="http://schemas.microsoft.com/office/drawing/2014/main" val="1199412250"/>
                  </a:ext>
                </a:extLst>
              </a:tr>
              <a:tr h="360000">
                <a:tc>
                  <a:txBody>
                    <a:bodyPr/>
                    <a:lstStyle/>
                    <a:p>
                      <a:pPr marL="36000" algn="l" fontAlgn="b">
                        <a:spcBef>
                          <a:spcPts val="300"/>
                        </a:spcBef>
                      </a:pPr>
                      <a:r>
                        <a:rPr lang="en-AU" sz="1000" b="0" i="0" u="none" strike="noStrike" dirty="0">
                          <a:solidFill>
                            <a:schemeClr val="bg1"/>
                          </a:solidFill>
                          <a:effectLst/>
                          <a:latin typeface="+mn-lt"/>
                        </a:rPr>
                        <a:t>Children 0-7: Yes – for study</a:t>
                      </a:r>
                    </a:p>
                  </a:txBody>
                  <a:tcPr marL="9525" marR="9525" marT="9525" marB="0" anchor="ctr">
                    <a:lnL w="12700" cap="flat" cmpd="sng" algn="ctr">
                      <a:solidFill>
                        <a:schemeClr val="bg1"/>
                      </a:solidFill>
                      <a:prstDash val="solid"/>
                      <a:round/>
                      <a:headEnd type="none" w="med" len="med"/>
                      <a:tailEnd type="none" w="med" len="med"/>
                    </a:lnL>
                    <a:solidFill>
                      <a:srgbClr val="9B2CB8"/>
                    </a:solidFill>
                  </a:tcPr>
                </a:tc>
                <a:tc>
                  <a:txBody>
                    <a:bodyPr/>
                    <a:lstStyle/>
                    <a:p>
                      <a:pPr algn="ctr" fontAlgn="b"/>
                      <a:r>
                        <a:rPr lang="en-AU" sz="1000" b="0" i="0" u="none" strike="noStrike" dirty="0">
                          <a:solidFill>
                            <a:schemeClr val="tx1"/>
                          </a:solidFill>
                          <a:effectLst/>
                          <a:latin typeface="+mn-lt"/>
                        </a:rPr>
                        <a:t>57</a:t>
                      </a:r>
                    </a:p>
                  </a:txBody>
                  <a:tcPr marL="9525" marR="9525" marT="9525" marB="0" anchor="ctr">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97</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3823416405"/>
                  </a:ext>
                </a:extLst>
              </a:tr>
              <a:tr h="360000">
                <a:tc>
                  <a:txBody>
                    <a:bodyPr/>
                    <a:lstStyle/>
                    <a:p>
                      <a:pPr marL="36000" algn="l" fontAlgn="b">
                        <a:spcBef>
                          <a:spcPts val="300"/>
                        </a:spcBef>
                      </a:pPr>
                      <a:r>
                        <a:rPr lang="en-AU" sz="1000" b="0" i="0" u="none" strike="noStrike" dirty="0">
                          <a:solidFill>
                            <a:schemeClr val="bg1"/>
                          </a:solidFill>
                          <a:effectLst/>
                          <a:latin typeface="+mn-lt"/>
                        </a:rPr>
                        <a:t>Children 0-7: Yes – for personal interest</a:t>
                      </a:r>
                    </a:p>
                  </a:txBody>
                  <a:tcPr marL="9525" marR="9525" marT="9525" marB="0" anchor="ctr">
                    <a:lnL w="12700" cap="flat" cmpd="sng" algn="ctr">
                      <a:solidFill>
                        <a:schemeClr val="bg1"/>
                      </a:solidFill>
                      <a:prstDash val="solid"/>
                      <a:round/>
                      <a:headEnd type="none" w="med" len="med"/>
                      <a:tailEnd type="none" w="med" len="med"/>
                    </a:lnL>
                    <a:solidFill>
                      <a:srgbClr val="9B2CB8"/>
                    </a:solidFill>
                  </a:tcPr>
                </a:tc>
                <a:tc>
                  <a:txBody>
                    <a:bodyPr/>
                    <a:lstStyle/>
                    <a:p>
                      <a:pPr algn="ctr" fontAlgn="b"/>
                      <a:r>
                        <a:rPr lang="en-AU" sz="1000" b="0" i="0" u="none" strike="noStrike" dirty="0">
                          <a:solidFill>
                            <a:schemeClr val="tx1"/>
                          </a:solidFill>
                          <a:effectLst/>
                          <a:latin typeface="+mn-lt"/>
                        </a:rPr>
                        <a:t>44</a:t>
                      </a: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100</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0</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1684625061"/>
                  </a:ext>
                </a:extLst>
              </a:tr>
              <a:tr h="360000">
                <a:tc>
                  <a:txBody>
                    <a:bodyPr/>
                    <a:lstStyle/>
                    <a:p>
                      <a:pPr marL="36000" algn="l" fontAlgn="b">
                        <a:spcBef>
                          <a:spcPts val="300"/>
                        </a:spcBef>
                      </a:pPr>
                      <a:r>
                        <a:rPr lang="en-AU" sz="1000" b="0" i="0" u="none" strike="noStrike" dirty="0">
                          <a:solidFill>
                            <a:schemeClr val="bg1"/>
                          </a:solidFill>
                          <a:effectLst/>
                          <a:latin typeface="+mn-lt"/>
                        </a:rPr>
                        <a:t>Children 0-7: </a:t>
                      </a:r>
                      <a:r>
                        <a:rPr lang="en-US" sz="1000" b="1" i="0" u="none" strike="noStrike" dirty="0">
                          <a:solidFill>
                            <a:schemeClr val="bg1"/>
                          </a:solidFill>
                          <a:effectLst/>
                          <a:latin typeface="+mn-lt"/>
                        </a:rPr>
                        <a:t>NET Used Generative AI</a:t>
                      </a:r>
                    </a:p>
                  </a:txBody>
                  <a:tcPr marL="9525" marR="9525" marT="9525" marB="0" anchor="ctr">
                    <a:lnL w="12700" cap="flat" cmpd="sng" algn="ctr">
                      <a:solidFill>
                        <a:schemeClr val="bg1"/>
                      </a:solidFill>
                      <a:prstDash val="solid"/>
                      <a:round/>
                      <a:headEnd type="none" w="med" len="med"/>
                      <a:tailEnd type="none" w="med" len="med"/>
                    </a:lnL>
                    <a:solidFill>
                      <a:srgbClr val="9B2CB8"/>
                    </a:solidFill>
                  </a:tcPr>
                </a:tc>
                <a:tc>
                  <a:txBody>
                    <a:bodyPr/>
                    <a:lstStyle/>
                    <a:p>
                      <a:pPr algn="ctr" fontAlgn="b"/>
                      <a:r>
                        <a:rPr lang="en-AU" sz="1000" b="1" i="0" u="none" strike="noStrike" dirty="0">
                          <a:solidFill>
                            <a:schemeClr val="tx1"/>
                          </a:solidFill>
                          <a:effectLst/>
                          <a:latin typeface="+mn-lt"/>
                        </a:rPr>
                        <a:t>51</a:t>
                      </a: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1" i="0" u="none" strike="noStrike" dirty="0">
                          <a:solidFill>
                            <a:schemeClr val="tx1"/>
                          </a:solidFill>
                          <a:effectLst/>
                          <a:latin typeface="+mn-lt"/>
                        </a:rPr>
                        <a:t>37</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1" i="0" u="none" strike="noStrike" dirty="0">
                          <a:solidFill>
                            <a:schemeClr val="tx1"/>
                          </a:solidFill>
                          <a:effectLst/>
                          <a:latin typeface="+mn-lt"/>
                        </a:rPr>
                        <a:t>32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1" i="0" u="none" strike="noStrike" dirty="0">
                          <a:solidFill>
                            <a:schemeClr val="tx1"/>
                          </a:solidFill>
                          <a:effectLst/>
                          <a:latin typeface="+mn-lt"/>
                        </a:rPr>
                        <a:t>98</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1"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3765817846"/>
                  </a:ext>
                </a:extLst>
              </a:tr>
              <a:tr h="252000">
                <a:tc>
                  <a:txBody>
                    <a:bodyPr/>
                    <a:lstStyle/>
                    <a:p>
                      <a:pPr marL="36000" algn="l" fontAlgn="b">
                        <a:spcBef>
                          <a:spcPts val="300"/>
                        </a:spcBef>
                      </a:pPr>
                      <a:r>
                        <a:rPr lang="en-AU" sz="1000" b="0" i="0" u="none" strike="noStrike" dirty="0">
                          <a:solidFill>
                            <a:schemeClr val="bg1"/>
                          </a:solidFill>
                          <a:effectLst/>
                          <a:latin typeface="+mn-lt"/>
                        </a:rPr>
                        <a:t>Children 0-7: No</a:t>
                      </a:r>
                    </a:p>
                  </a:txBody>
                  <a:tcPr marL="9525" marR="9525" marT="9525" marB="0" anchor="ctr">
                    <a:lnL w="12700" cap="flat" cmpd="sng" algn="ctr">
                      <a:solidFill>
                        <a:schemeClr val="bg1"/>
                      </a:solidFill>
                      <a:prstDash val="solid"/>
                      <a:round/>
                      <a:headEnd type="none" w="med" len="med"/>
                      <a:tailEnd type="none" w="med" len="med"/>
                    </a:lnL>
                    <a:solidFill>
                      <a:srgbClr val="9B2CB8"/>
                    </a:solidFill>
                  </a:tcPr>
                </a:tc>
                <a:tc>
                  <a:txBody>
                    <a:bodyPr/>
                    <a:lstStyle/>
                    <a:p>
                      <a:pPr algn="ctr" fontAlgn="b"/>
                      <a:r>
                        <a:rPr lang="en-AU" sz="1000" b="0" i="0" u="none" strike="noStrike" dirty="0">
                          <a:solidFill>
                            <a:schemeClr val="tx1"/>
                          </a:solidFill>
                          <a:effectLst/>
                          <a:latin typeface="+mn-lt"/>
                        </a:rPr>
                        <a:t>27</a:t>
                      </a: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0</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27</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3836916855"/>
                  </a:ext>
                </a:extLst>
              </a:tr>
            </a:tbl>
          </a:graphicData>
        </a:graphic>
      </p:graphicFrame>
      <p:sp>
        <p:nvSpPr>
          <p:cNvPr id="12" name="Oval 11">
            <a:extLst>
              <a:ext uri="{FF2B5EF4-FFF2-40B4-BE49-F238E27FC236}">
                <a16:creationId xmlns:a16="http://schemas.microsoft.com/office/drawing/2014/main" id="{33AC0CF4-B963-26EE-2C57-C9A83C0BF1A1}"/>
              </a:ext>
              <a:ext uri="{C183D7F6-B498-43B3-948B-1728B52AA6E4}">
                <adec:decorative xmlns:adec="http://schemas.microsoft.com/office/drawing/2017/decorative" val="1"/>
              </a:ext>
            </a:extLst>
          </p:cNvPr>
          <p:cNvSpPr/>
          <p:nvPr/>
        </p:nvSpPr>
        <p:spPr>
          <a:xfrm>
            <a:off x="6908615" y="2428880"/>
            <a:ext cx="788786" cy="912029"/>
          </a:xfrm>
          <a:prstGeom prst="ellipse">
            <a:avLst/>
          </a:prstGeom>
          <a:noFill/>
          <a:ln>
            <a:solidFill>
              <a:srgbClr val="1282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8" name="TextBox 27">
            <a:extLst>
              <a:ext uri="{FF2B5EF4-FFF2-40B4-BE49-F238E27FC236}">
                <a16:creationId xmlns:a16="http://schemas.microsoft.com/office/drawing/2014/main" id="{F810651D-AFD7-4363-9107-8AC052BA3DF2}"/>
              </a:ext>
            </a:extLst>
          </p:cNvPr>
          <p:cNvSpPr txBox="1"/>
          <p:nvPr/>
        </p:nvSpPr>
        <p:spPr>
          <a:xfrm>
            <a:off x="621026" y="3719484"/>
            <a:ext cx="8244000" cy="363113"/>
          </a:xfrm>
          <a:prstGeom prst="rect">
            <a:avLst/>
          </a:prstGeom>
          <a:noFill/>
        </p:spPr>
        <p:txBody>
          <a:bodyPr wrap="square">
            <a:spAutoFit/>
          </a:bodyPr>
          <a:lstStyle/>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KA11. Has your child ever used any Generative AI programs? And D22. Have you used Generative AI?</a:t>
            </a: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Parents/legal guardians/carers whose 0-7 year old child is aware of Generative AI and who are aware of Generative AI themselves (n=56)</a:t>
            </a:r>
            <a:r>
              <a:rPr lang="en-US" sz="600" dirty="0">
                <a:effectLst/>
                <a:latin typeface="Arial" panose="020B0604020202020204" pitchFamily="34" charset="0"/>
                <a:ea typeface="Calibri" panose="020F0502020204030204" pitchFamily="34" charset="0"/>
                <a:cs typeface="Times New Roman" panose="02020603050405020304" pitchFamily="18" charset="0"/>
              </a:rPr>
              <a:t>. </a:t>
            </a: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144CCB8-6E34-2586-5942-740EDE23CB84}"/>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Of children aged 0-7 who use Generative AI, almost all their parents/legal guardians/carers also use this technology themselves.</a:t>
            </a:r>
            <a:endParaRPr lang="en-AU" sz="1000" b="1" dirty="0"/>
          </a:p>
        </p:txBody>
      </p:sp>
      <p:pic>
        <p:nvPicPr>
          <p:cNvPr id="10" name="Graphic 9">
            <a:extLst>
              <a:ext uri="{FF2B5EF4-FFF2-40B4-BE49-F238E27FC236}">
                <a16:creationId xmlns:a16="http://schemas.microsoft.com/office/drawing/2014/main" id="{117F0463-D460-7E69-CA11-ED31BBAFE91E}"/>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24484819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99</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59122"/>
            <a:ext cx="7957813" cy="438517"/>
          </a:xfrm>
        </p:spPr>
        <p:txBody>
          <a:bodyPr>
            <a:normAutofit fontScale="90000"/>
          </a:bodyPr>
          <a:lstStyle/>
          <a:p>
            <a:r>
              <a:rPr lang="en-AU" dirty="0"/>
              <a:t>Reasons for using Generative AI (children aged 0-7)</a:t>
            </a:r>
          </a:p>
        </p:txBody>
      </p:sp>
      <p:grpSp>
        <p:nvGrpSpPr>
          <p:cNvPr id="12" name="Group 11">
            <a:extLst>
              <a:ext uri="{FF2B5EF4-FFF2-40B4-BE49-F238E27FC236}">
                <a16:creationId xmlns:a16="http://schemas.microsoft.com/office/drawing/2014/main" id="{4FF9E3C8-F9CF-8889-7D7B-E3B59F40D55B}"/>
              </a:ext>
              <a:ext uri="{C183D7F6-B498-43B3-948B-1728B52AA6E4}">
                <adec:decorative xmlns:adec="http://schemas.microsoft.com/office/drawing/2017/decorative" val="1"/>
              </a:ext>
            </a:extLst>
          </p:cNvPr>
          <p:cNvGrpSpPr/>
          <p:nvPr/>
        </p:nvGrpSpPr>
        <p:grpSpPr>
          <a:xfrm>
            <a:off x="9256008" y="326233"/>
            <a:ext cx="309563" cy="283689"/>
            <a:chOff x="1374439" y="1820800"/>
            <a:chExt cx="1041541" cy="1003601"/>
          </a:xfrm>
          <a:solidFill>
            <a:schemeClr val="tx2"/>
          </a:solidFill>
        </p:grpSpPr>
        <p:sp>
          <p:nvSpPr>
            <p:cNvPr id="14" name="Freeform 116">
              <a:extLst>
                <a:ext uri="{FF2B5EF4-FFF2-40B4-BE49-F238E27FC236}">
                  <a16:creationId xmlns:a16="http://schemas.microsoft.com/office/drawing/2014/main" id="{DFD76ADB-0FA6-A4A7-3E0D-E2BB47EB7F31}"/>
                </a:ext>
              </a:extLst>
            </p:cNvPr>
            <p:cNvSpPr>
              <a:spLocks/>
            </p:cNvSpPr>
            <p:nvPr/>
          </p:nvSpPr>
          <p:spPr bwMode="auto">
            <a:xfrm>
              <a:off x="1760527" y="2035026"/>
              <a:ext cx="655452" cy="461050"/>
            </a:xfrm>
            <a:custGeom>
              <a:avLst/>
              <a:gdLst>
                <a:gd name="T0" fmla="*/ 299 w 332"/>
                <a:gd name="T1" fmla="*/ 0 h 224"/>
                <a:gd name="T2" fmla="*/ 331 w 332"/>
                <a:gd name="T3" fmla="*/ 86 h 224"/>
                <a:gd name="T4" fmla="*/ 331 w 332"/>
                <a:gd name="T5" fmla="*/ 188 h 224"/>
                <a:gd name="T6" fmla="*/ 296 w 332"/>
                <a:gd name="T7" fmla="*/ 223 h 224"/>
                <a:gd name="T8" fmla="*/ 35 w 332"/>
                <a:gd name="T9" fmla="*/ 223 h 224"/>
                <a:gd name="T10" fmla="*/ 1 w 332"/>
                <a:gd name="T11" fmla="*/ 186 h 224"/>
                <a:gd name="T12" fmla="*/ 0 w 332"/>
                <a:gd name="T13" fmla="*/ 112 h 224"/>
                <a:gd name="T14" fmla="*/ 17 w 332"/>
                <a:gd name="T15" fmla="*/ 95 h 224"/>
                <a:gd name="T16" fmla="*/ 158 w 332"/>
                <a:gd name="T17" fmla="*/ 95 h 224"/>
                <a:gd name="T18" fmla="*/ 186 w 332"/>
                <a:gd name="T19" fmla="*/ 85 h 224"/>
                <a:gd name="T20" fmla="*/ 299 w 332"/>
                <a:gd name="T2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2" h="224">
                  <a:moveTo>
                    <a:pt x="299" y="0"/>
                  </a:moveTo>
                  <a:cubicBezTo>
                    <a:pt x="320" y="26"/>
                    <a:pt x="330" y="55"/>
                    <a:pt x="331" y="86"/>
                  </a:cubicBezTo>
                  <a:cubicBezTo>
                    <a:pt x="332" y="120"/>
                    <a:pt x="331" y="154"/>
                    <a:pt x="331" y="188"/>
                  </a:cubicBezTo>
                  <a:cubicBezTo>
                    <a:pt x="330" y="210"/>
                    <a:pt x="318" y="223"/>
                    <a:pt x="296" y="223"/>
                  </a:cubicBezTo>
                  <a:cubicBezTo>
                    <a:pt x="209" y="224"/>
                    <a:pt x="122" y="224"/>
                    <a:pt x="35" y="223"/>
                  </a:cubicBezTo>
                  <a:cubicBezTo>
                    <a:pt x="13" y="223"/>
                    <a:pt x="1" y="209"/>
                    <a:pt x="1" y="186"/>
                  </a:cubicBezTo>
                  <a:cubicBezTo>
                    <a:pt x="1" y="161"/>
                    <a:pt x="1" y="137"/>
                    <a:pt x="0" y="112"/>
                  </a:cubicBezTo>
                  <a:cubicBezTo>
                    <a:pt x="0" y="99"/>
                    <a:pt x="4" y="95"/>
                    <a:pt x="17" y="95"/>
                  </a:cubicBezTo>
                  <a:cubicBezTo>
                    <a:pt x="64" y="96"/>
                    <a:pt x="111" y="96"/>
                    <a:pt x="158" y="95"/>
                  </a:cubicBezTo>
                  <a:cubicBezTo>
                    <a:pt x="167" y="95"/>
                    <a:pt x="178" y="91"/>
                    <a:pt x="186" y="85"/>
                  </a:cubicBezTo>
                  <a:cubicBezTo>
                    <a:pt x="224" y="58"/>
                    <a:pt x="260" y="29"/>
                    <a:pt x="29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119">
              <a:extLst>
                <a:ext uri="{FF2B5EF4-FFF2-40B4-BE49-F238E27FC236}">
                  <a16:creationId xmlns:a16="http://schemas.microsoft.com/office/drawing/2014/main" id="{C2BE443D-B310-8F87-8036-CB9FDDD1CD1F}"/>
                </a:ext>
              </a:extLst>
            </p:cNvPr>
            <p:cNvSpPr>
              <a:spLocks/>
            </p:cNvSpPr>
            <p:nvPr/>
          </p:nvSpPr>
          <p:spPr bwMode="auto">
            <a:xfrm>
              <a:off x="1760527" y="1899971"/>
              <a:ext cx="457919" cy="298053"/>
            </a:xfrm>
            <a:custGeom>
              <a:avLst/>
              <a:gdLst>
                <a:gd name="T0" fmla="*/ 168 w 230"/>
                <a:gd name="T1" fmla="*/ 146 h 146"/>
                <a:gd name="T2" fmla="*/ 64 w 230"/>
                <a:gd name="T3" fmla="*/ 146 h 146"/>
                <a:gd name="T4" fmla="*/ 62 w 230"/>
                <a:gd name="T5" fmla="*/ 142 h 146"/>
                <a:gd name="T6" fmla="*/ 33 w 230"/>
                <a:gd name="T7" fmla="*/ 81 h 146"/>
                <a:gd name="T8" fmla="*/ 4 w 230"/>
                <a:gd name="T9" fmla="*/ 28 h 146"/>
                <a:gd name="T10" fmla="*/ 17 w 230"/>
                <a:gd name="T11" fmla="*/ 3 h 146"/>
                <a:gd name="T12" fmla="*/ 40 w 230"/>
                <a:gd name="T13" fmla="*/ 19 h 146"/>
                <a:gd name="T14" fmla="*/ 107 w 230"/>
                <a:gd name="T15" fmla="*/ 79 h 146"/>
                <a:gd name="T16" fmla="*/ 181 w 230"/>
                <a:gd name="T17" fmla="*/ 43 h 146"/>
                <a:gd name="T18" fmla="*/ 190 w 230"/>
                <a:gd name="T19" fmla="*/ 20 h 146"/>
                <a:gd name="T20" fmla="*/ 214 w 230"/>
                <a:gd name="T21" fmla="*/ 3 h 146"/>
                <a:gd name="T22" fmla="*/ 226 w 230"/>
                <a:gd name="T23" fmla="*/ 30 h 146"/>
                <a:gd name="T24" fmla="*/ 182 w 230"/>
                <a:gd name="T25" fmla="*/ 94 h 146"/>
                <a:gd name="T26" fmla="*/ 168 w 230"/>
                <a:gd name="T27" fmla="*/ 123 h 146"/>
                <a:gd name="T28" fmla="*/ 168 w 230"/>
                <a:gd name="T29"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0" h="146">
                  <a:moveTo>
                    <a:pt x="168" y="146"/>
                  </a:moveTo>
                  <a:cubicBezTo>
                    <a:pt x="132" y="146"/>
                    <a:pt x="98" y="146"/>
                    <a:pt x="64" y="146"/>
                  </a:cubicBezTo>
                  <a:cubicBezTo>
                    <a:pt x="63" y="144"/>
                    <a:pt x="62" y="143"/>
                    <a:pt x="62" y="142"/>
                  </a:cubicBezTo>
                  <a:cubicBezTo>
                    <a:pt x="67" y="115"/>
                    <a:pt x="55" y="97"/>
                    <a:pt x="33" y="81"/>
                  </a:cubicBezTo>
                  <a:cubicBezTo>
                    <a:pt x="16" y="68"/>
                    <a:pt x="8" y="48"/>
                    <a:pt x="4" y="28"/>
                  </a:cubicBezTo>
                  <a:cubicBezTo>
                    <a:pt x="0" y="15"/>
                    <a:pt x="4" y="6"/>
                    <a:pt x="17" y="3"/>
                  </a:cubicBezTo>
                  <a:cubicBezTo>
                    <a:pt x="30" y="0"/>
                    <a:pt x="38" y="7"/>
                    <a:pt x="40" y="19"/>
                  </a:cubicBezTo>
                  <a:cubicBezTo>
                    <a:pt x="48" y="56"/>
                    <a:pt x="73" y="74"/>
                    <a:pt x="107" y="79"/>
                  </a:cubicBezTo>
                  <a:cubicBezTo>
                    <a:pt x="138" y="83"/>
                    <a:pt x="164" y="69"/>
                    <a:pt x="181" y="43"/>
                  </a:cubicBezTo>
                  <a:cubicBezTo>
                    <a:pt x="185" y="36"/>
                    <a:pt x="187" y="28"/>
                    <a:pt x="190" y="20"/>
                  </a:cubicBezTo>
                  <a:cubicBezTo>
                    <a:pt x="194" y="6"/>
                    <a:pt x="203" y="0"/>
                    <a:pt x="214" y="3"/>
                  </a:cubicBezTo>
                  <a:cubicBezTo>
                    <a:pt x="226" y="6"/>
                    <a:pt x="230" y="16"/>
                    <a:pt x="226" y="30"/>
                  </a:cubicBezTo>
                  <a:cubicBezTo>
                    <a:pt x="219" y="57"/>
                    <a:pt x="205" y="79"/>
                    <a:pt x="182" y="94"/>
                  </a:cubicBezTo>
                  <a:cubicBezTo>
                    <a:pt x="171" y="101"/>
                    <a:pt x="166" y="109"/>
                    <a:pt x="168" y="123"/>
                  </a:cubicBezTo>
                  <a:cubicBezTo>
                    <a:pt x="169" y="130"/>
                    <a:pt x="168" y="137"/>
                    <a:pt x="168" y="1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39">
              <a:extLst>
                <a:ext uri="{FF2B5EF4-FFF2-40B4-BE49-F238E27FC236}">
                  <a16:creationId xmlns:a16="http://schemas.microsoft.com/office/drawing/2014/main" id="{C5622B7D-543A-32D0-F72A-A309223AF58E}"/>
                </a:ext>
              </a:extLst>
            </p:cNvPr>
            <p:cNvSpPr>
              <a:spLocks/>
            </p:cNvSpPr>
            <p:nvPr/>
          </p:nvSpPr>
          <p:spPr bwMode="auto">
            <a:xfrm>
              <a:off x="1374439" y="1916271"/>
              <a:ext cx="386088" cy="284082"/>
            </a:xfrm>
            <a:custGeom>
              <a:avLst/>
              <a:gdLst>
                <a:gd name="T0" fmla="*/ 36 w 196"/>
                <a:gd name="T1" fmla="*/ 1 h 138"/>
                <a:gd name="T2" fmla="*/ 79 w 196"/>
                <a:gd name="T3" fmla="*/ 18 h 138"/>
                <a:gd name="T4" fmla="*/ 180 w 196"/>
                <a:gd name="T5" fmla="*/ 111 h 138"/>
                <a:gd name="T6" fmla="*/ 183 w 196"/>
                <a:gd name="T7" fmla="*/ 114 h 138"/>
                <a:gd name="T8" fmla="*/ 187 w 196"/>
                <a:gd name="T9" fmla="*/ 135 h 138"/>
                <a:gd name="T10" fmla="*/ 167 w 196"/>
                <a:gd name="T11" fmla="*/ 131 h 138"/>
                <a:gd name="T12" fmla="*/ 130 w 196"/>
                <a:gd name="T13" fmla="*/ 97 h 138"/>
                <a:gd name="T14" fmla="*/ 62 w 196"/>
                <a:gd name="T15" fmla="*/ 34 h 138"/>
                <a:gd name="T16" fmla="*/ 36 w 196"/>
                <a:gd name="T17" fmla="*/ 24 h 138"/>
                <a:gd name="T18" fmla="*/ 11 w 196"/>
                <a:gd name="T19" fmla="*/ 24 h 138"/>
                <a:gd name="T20" fmla="*/ 0 w 196"/>
                <a:gd name="T21" fmla="*/ 12 h 138"/>
                <a:gd name="T22" fmla="*/ 11 w 196"/>
                <a:gd name="T23" fmla="*/ 2 h 138"/>
                <a:gd name="T24" fmla="*/ 36 w 196"/>
                <a:gd name="T25" fmla="*/ 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38">
                  <a:moveTo>
                    <a:pt x="36" y="1"/>
                  </a:moveTo>
                  <a:cubicBezTo>
                    <a:pt x="53" y="1"/>
                    <a:pt x="66" y="5"/>
                    <a:pt x="79" y="18"/>
                  </a:cubicBezTo>
                  <a:cubicBezTo>
                    <a:pt x="112" y="49"/>
                    <a:pt x="146" y="80"/>
                    <a:pt x="180" y="111"/>
                  </a:cubicBezTo>
                  <a:cubicBezTo>
                    <a:pt x="181" y="112"/>
                    <a:pt x="182" y="113"/>
                    <a:pt x="183" y="114"/>
                  </a:cubicBezTo>
                  <a:cubicBezTo>
                    <a:pt x="190" y="120"/>
                    <a:pt x="196" y="128"/>
                    <a:pt x="187" y="135"/>
                  </a:cubicBezTo>
                  <a:cubicBezTo>
                    <a:pt x="183" y="138"/>
                    <a:pt x="172" y="135"/>
                    <a:pt x="167" y="131"/>
                  </a:cubicBezTo>
                  <a:cubicBezTo>
                    <a:pt x="154" y="121"/>
                    <a:pt x="142" y="109"/>
                    <a:pt x="130" y="97"/>
                  </a:cubicBezTo>
                  <a:cubicBezTo>
                    <a:pt x="107" y="76"/>
                    <a:pt x="84" y="56"/>
                    <a:pt x="62" y="34"/>
                  </a:cubicBezTo>
                  <a:cubicBezTo>
                    <a:pt x="55" y="27"/>
                    <a:pt x="47" y="25"/>
                    <a:pt x="36" y="24"/>
                  </a:cubicBezTo>
                  <a:cubicBezTo>
                    <a:pt x="28" y="24"/>
                    <a:pt x="19" y="26"/>
                    <a:pt x="11" y="24"/>
                  </a:cubicBezTo>
                  <a:cubicBezTo>
                    <a:pt x="7" y="23"/>
                    <a:pt x="0" y="19"/>
                    <a:pt x="0" y="12"/>
                  </a:cubicBezTo>
                  <a:cubicBezTo>
                    <a:pt x="1" y="5"/>
                    <a:pt x="7" y="3"/>
                    <a:pt x="11" y="2"/>
                  </a:cubicBezTo>
                  <a:cubicBezTo>
                    <a:pt x="18" y="0"/>
                    <a:pt x="27" y="1"/>
                    <a:pt x="3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41">
              <a:extLst>
                <a:ext uri="{FF2B5EF4-FFF2-40B4-BE49-F238E27FC236}">
                  <a16:creationId xmlns:a16="http://schemas.microsoft.com/office/drawing/2014/main" id="{1F2195BA-7F36-B3F9-322F-7D188AD106DA}"/>
                </a:ext>
              </a:extLst>
            </p:cNvPr>
            <p:cNvSpPr>
              <a:spLocks/>
            </p:cNvSpPr>
            <p:nvPr/>
          </p:nvSpPr>
          <p:spPr bwMode="auto">
            <a:xfrm>
              <a:off x="1895209" y="1865043"/>
              <a:ext cx="193046" cy="162998"/>
            </a:xfrm>
            <a:custGeom>
              <a:avLst/>
              <a:gdLst>
                <a:gd name="T0" fmla="*/ 0 w 97"/>
                <a:gd name="T1" fmla="*/ 35 h 80"/>
                <a:gd name="T2" fmla="*/ 47 w 97"/>
                <a:gd name="T3" fmla="*/ 0 h 80"/>
                <a:gd name="T4" fmla="*/ 97 w 97"/>
                <a:gd name="T5" fmla="*/ 35 h 80"/>
                <a:gd name="T6" fmla="*/ 53 w 97"/>
                <a:gd name="T7" fmla="*/ 77 h 80"/>
                <a:gd name="T8" fmla="*/ 0 w 97"/>
                <a:gd name="T9" fmla="*/ 35 h 80"/>
              </a:gdLst>
              <a:ahLst/>
              <a:cxnLst>
                <a:cxn ang="0">
                  <a:pos x="T0" y="T1"/>
                </a:cxn>
                <a:cxn ang="0">
                  <a:pos x="T2" y="T3"/>
                </a:cxn>
                <a:cxn ang="0">
                  <a:pos x="T4" y="T5"/>
                </a:cxn>
                <a:cxn ang="0">
                  <a:pos x="T6" y="T7"/>
                </a:cxn>
                <a:cxn ang="0">
                  <a:pos x="T8" y="T9"/>
                </a:cxn>
              </a:cxnLst>
              <a:rect l="0" t="0" r="r" b="b"/>
              <a:pathLst>
                <a:path w="97" h="80">
                  <a:moveTo>
                    <a:pt x="0" y="35"/>
                  </a:moveTo>
                  <a:cubicBezTo>
                    <a:pt x="22" y="33"/>
                    <a:pt x="37" y="21"/>
                    <a:pt x="47" y="0"/>
                  </a:cubicBezTo>
                  <a:cubicBezTo>
                    <a:pt x="59" y="20"/>
                    <a:pt x="75" y="34"/>
                    <a:pt x="97" y="35"/>
                  </a:cubicBezTo>
                  <a:cubicBezTo>
                    <a:pt x="93" y="61"/>
                    <a:pt x="77" y="75"/>
                    <a:pt x="53" y="77"/>
                  </a:cubicBezTo>
                  <a:cubicBezTo>
                    <a:pt x="29" y="80"/>
                    <a:pt x="4" y="63"/>
                    <a:pt x="0"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42">
              <a:extLst>
                <a:ext uri="{FF2B5EF4-FFF2-40B4-BE49-F238E27FC236}">
                  <a16:creationId xmlns:a16="http://schemas.microsoft.com/office/drawing/2014/main" id="{000A9743-61BE-F51E-EC43-07863EBDA6CC}"/>
                </a:ext>
              </a:extLst>
            </p:cNvPr>
            <p:cNvSpPr>
              <a:spLocks/>
            </p:cNvSpPr>
            <p:nvPr/>
          </p:nvSpPr>
          <p:spPr bwMode="auto">
            <a:xfrm>
              <a:off x="1886231" y="1820800"/>
              <a:ext cx="202024" cy="107113"/>
            </a:xfrm>
            <a:custGeom>
              <a:avLst/>
              <a:gdLst>
                <a:gd name="T0" fmla="*/ 2 w 102"/>
                <a:gd name="T1" fmla="*/ 52 h 52"/>
                <a:gd name="T2" fmla="*/ 52 w 102"/>
                <a:gd name="T3" fmla="*/ 1 h 52"/>
                <a:gd name="T4" fmla="*/ 100 w 102"/>
                <a:gd name="T5" fmla="*/ 51 h 52"/>
                <a:gd name="T6" fmla="*/ 51 w 102"/>
                <a:gd name="T7" fmla="*/ 5 h 52"/>
                <a:gd name="T8" fmla="*/ 2 w 102"/>
                <a:gd name="T9" fmla="*/ 52 h 52"/>
              </a:gdLst>
              <a:ahLst/>
              <a:cxnLst>
                <a:cxn ang="0">
                  <a:pos x="T0" y="T1"/>
                </a:cxn>
                <a:cxn ang="0">
                  <a:pos x="T2" y="T3"/>
                </a:cxn>
                <a:cxn ang="0">
                  <a:pos x="T4" y="T5"/>
                </a:cxn>
                <a:cxn ang="0">
                  <a:pos x="T6" y="T7"/>
                </a:cxn>
                <a:cxn ang="0">
                  <a:pos x="T8" y="T9"/>
                </a:cxn>
              </a:cxnLst>
              <a:rect l="0" t="0" r="r" b="b"/>
              <a:pathLst>
                <a:path w="102" h="52">
                  <a:moveTo>
                    <a:pt x="2" y="52"/>
                  </a:moveTo>
                  <a:cubicBezTo>
                    <a:pt x="0" y="22"/>
                    <a:pt x="23" y="0"/>
                    <a:pt x="52" y="1"/>
                  </a:cubicBezTo>
                  <a:cubicBezTo>
                    <a:pt x="81" y="1"/>
                    <a:pt x="102" y="23"/>
                    <a:pt x="100" y="51"/>
                  </a:cubicBezTo>
                  <a:cubicBezTo>
                    <a:pt x="72" y="48"/>
                    <a:pt x="58" y="32"/>
                    <a:pt x="51" y="5"/>
                  </a:cubicBezTo>
                  <a:cubicBezTo>
                    <a:pt x="44" y="31"/>
                    <a:pt x="30" y="48"/>
                    <a:pt x="2" y="5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62">
              <a:extLst>
                <a:ext uri="{FF2B5EF4-FFF2-40B4-BE49-F238E27FC236}">
                  <a16:creationId xmlns:a16="http://schemas.microsoft.com/office/drawing/2014/main" id="{2D6253B1-DD1E-0E08-06BD-DF58E92F4A2E}"/>
                </a:ext>
              </a:extLst>
            </p:cNvPr>
            <p:cNvSpPr>
              <a:spLocks noEditPoints="1"/>
            </p:cNvSpPr>
            <p:nvPr/>
          </p:nvSpPr>
          <p:spPr bwMode="auto">
            <a:xfrm>
              <a:off x="2146616" y="2542647"/>
              <a:ext cx="269364" cy="281754"/>
            </a:xfrm>
            <a:custGeom>
              <a:avLst/>
              <a:gdLst>
                <a:gd name="T0" fmla="*/ 68 w 136"/>
                <a:gd name="T1" fmla="*/ 0 h 137"/>
                <a:gd name="T2" fmla="*/ 0 w 136"/>
                <a:gd name="T3" fmla="*/ 68 h 137"/>
                <a:gd name="T4" fmla="*/ 68 w 136"/>
                <a:gd name="T5" fmla="*/ 137 h 137"/>
                <a:gd name="T6" fmla="*/ 136 w 136"/>
                <a:gd name="T7" fmla="*/ 68 h 137"/>
                <a:gd name="T8" fmla="*/ 68 w 136"/>
                <a:gd name="T9" fmla="*/ 0 h 137"/>
                <a:gd name="T10" fmla="*/ 68 w 136"/>
                <a:gd name="T11" fmla="*/ 108 h 137"/>
                <a:gd name="T12" fmla="*/ 28 w 136"/>
                <a:gd name="T13" fmla="*/ 68 h 137"/>
                <a:gd name="T14" fmla="*/ 68 w 136"/>
                <a:gd name="T15" fmla="*/ 29 h 137"/>
                <a:gd name="T16" fmla="*/ 108 w 136"/>
                <a:gd name="T17" fmla="*/ 68 h 137"/>
                <a:gd name="T18" fmla="*/ 68 w 136"/>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7">
                  <a:moveTo>
                    <a:pt x="68" y="0"/>
                  </a:moveTo>
                  <a:cubicBezTo>
                    <a:pt x="30" y="0"/>
                    <a:pt x="0" y="31"/>
                    <a:pt x="0" y="68"/>
                  </a:cubicBezTo>
                  <a:cubicBezTo>
                    <a:pt x="0" y="106"/>
                    <a:pt x="30" y="137"/>
                    <a:pt x="68" y="137"/>
                  </a:cubicBezTo>
                  <a:cubicBezTo>
                    <a:pt x="106" y="137"/>
                    <a:pt x="136" y="106"/>
                    <a:pt x="136" y="68"/>
                  </a:cubicBezTo>
                  <a:cubicBezTo>
                    <a:pt x="136" y="31"/>
                    <a:pt x="106" y="0"/>
                    <a:pt x="68" y="0"/>
                  </a:cubicBezTo>
                  <a:close/>
                  <a:moveTo>
                    <a:pt x="68" y="108"/>
                  </a:moveTo>
                  <a:cubicBezTo>
                    <a:pt x="46" y="108"/>
                    <a:pt x="28" y="90"/>
                    <a:pt x="28" y="68"/>
                  </a:cubicBezTo>
                  <a:cubicBezTo>
                    <a:pt x="28"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164">
              <a:extLst>
                <a:ext uri="{FF2B5EF4-FFF2-40B4-BE49-F238E27FC236}">
                  <a16:creationId xmlns:a16="http://schemas.microsoft.com/office/drawing/2014/main" id="{97A8BEDE-EC48-3C20-7692-5A59CB701510}"/>
                </a:ext>
              </a:extLst>
            </p:cNvPr>
            <p:cNvSpPr>
              <a:spLocks noEditPoints="1"/>
            </p:cNvSpPr>
            <p:nvPr/>
          </p:nvSpPr>
          <p:spPr bwMode="auto">
            <a:xfrm>
              <a:off x="1756037" y="2542647"/>
              <a:ext cx="269364" cy="281754"/>
            </a:xfrm>
            <a:custGeom>
              <a:avLst/>
              <a:gdLst>
                <a:gd name="T0" fmla="*/ 68 w 137"/>
                <a:gd name="T1" fmla="*/ 0 h 137"/>
                <a:gd name="T2" fmla="*/ 0 w 137"/>
                <a:gd name="T3" fmla="*/ 68 h 137"/>
                <a:gd name="T4" fmla="*/ 68 w 137"/>
                <a:gd name="T5" fmla="*/ 137 h 137"/>
                <a:gd name="T6" fmla="*/ 137 w 137"/>
                <a:gd name="T7" fmla="*/ 68 h 137"/>
                <a:gd name="T8" fmla="*/ 68 w 137"/>
                <a:gd name="T9" fmla="*/ 0 h 137"/>
                <a:gd name="T10" fmla="*/ 68 w 137"/>
                <a:gd name="T11" fmla="*/ 108 h 137"/>
                <a:gd name="T12" fmla="*/ 29 w 137"/>
                <a:gd name="T13" fmla="*/ 68 h 137"/>
                <a:gd name="T14" fmla="*/ 68 w 137"/>
                <a:gd name="T15" fmla="*/ 29 h 137"/>
                <a:gd name="T16" fmla="*/ 108 w 137"/>
                <a:gd name="T17" fmla="*/ 68 h 137"/>
                <a:gd name="T18" fmla="*/ 68 w 137"/>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7">
                  <a:moveTo>
                    <a:pt x="68" y="0"/>
                  </a:moveTo>
                  <a:cubicBezTo>
                    <a:pt x="31" y="0"/>
                    <a:pt x="0" y="31"/>
                    <a:pt x="0" y="68"/>
                  </a:cubicBezTo>
                  <a:cubicBezTo>
                    <a:pt x="0" y="106"/>
                    <a:pt x="31" y="137"/>
                    <a:pt x="68" y="137"/>
                  </a:cubicBezTo>
                  <a:cubicBezTo>
                    <a:pt x="106" y="137"/>
                    <a:pt x="137" y="106"/>
                    <a:pt x="137" y="68"/>
                  </a:cubicBezTo>
                  <a:cubicBezTo>
                    <a:pt x="137" y="31"/>
                    <a:pt x="106" y="0"/>
                    <a:pt x="68" y="0"/>
                  </a:cubicBezTo>
                  <a:close/>
                  <a:moveTo>
                    <a:pt x="68" y="108"/>
                  </a:moveTo>
                  <a:cubicBezTo>
                    <a:pt x="46" y="108"/>
                    <a:pt x="29" y="90"/>
                    <a:pt x="29" y="68"/>
                  </a:cubicBezTo>
                  <a:cubicBezTo>
                    <a:pt x="29"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8075" y="902268"/>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Among children aged 0-7 who had used Generative AI (net use), study (25%) was the most common reason, followed by art (12%), and using a specific learning aid (7%).</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256282" y="1626025"/>
            <a:ext cx="4504534" cy="426133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2246767" y="1616500"/>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9" name="Chart 8" descr="Figure 92: Reasons for using Generative AI (children 0-7).&#10;&#10;Results listed are for 2023.&#10;&#10;Study NFI, 25%.&#10;Art, 12%.&#10;As a specific learning aid, 7%.&#10;Create/generate written work, 5%.&#10;For general knowledge seeking, 5%.&#10;Gaming, 2%.&#10;Experimenting with the technology, 2%.&#10;Other (please specify), 15%.&#10;&#10;Source: KA11A. What did your child most recently use Generative AI for?&#10;Base: MCCS, Parents whose 0-7 year old child has used Generative AI (n=39).&#10;Notes: Don’t know/refused responses not shown: 2023 DK = 7%, Ref = 20%.&#10;&#10;">
            <a:extLst>
              <a:ext uri="{FF2B5EF4-FFF2-40B4-BE49-F238E27FC236}">
                <a16:creationId xmlns:a16="http://schemas.microsoft.com/office/drawing/2014/main" id="{1F06F033-F59E-B561-6C89-8C192276E704}"/>
              </a:ext>
            </a:extLst>
          </p:cNvPr>
          <p:cNvGraphicFramePr/>
          <p:nvPr>
            <p:extLst>
              <p:ext uri="{D42A27DB-BD31-4B8C-83A1-F6EECF244321}">
                <p14:modId xmlns:p14="http://schemas.microsoft.com/office/powerpoint/2010/main" val="536675222"/>
              </p:ext>
            </p:extLst>
          </p:nvPr>
        </p:nvGraphicFramePr>
        <p:xfrm>
          <a:off x="254681" y="1486972"/>
          <a:ext cx="4504533" cy="3982685"/>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283278" y="5441082"/>
            <a:ext cx="4222543" cy="446276"/>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KA11A. What did your child most recently use Generative AI for?</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Parents/legal guardians/carers whose 0-7 year old child has used Generative AI (n=39).</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7</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20</a:t>
            </a:r>
            <a:r>
              <a:rPr lang="en-GB" sz="600" dirty="0">
                <a:effectLst/>
                <a:latin typeface="Arial" panose="020B0604020202020204" pitchFamily="34" charset="0"/>
                <a:ea typeface="Calibri" panose="020F0502020204030204" pitchFamily="34" charset="0"/>
                <a:cs typeface="Times New Roman" panose="02020603050405020304" pitchFamily="18" charset="0"/>
              </a:rPr>
              <a: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D31A80D0-39D1-5BA0-EC92-A2F7B407989C}"/>
              </a:ext>
            </a:extLst>
          </p:cNvPr>
          <p:cNvSpPr/>
          <p:nvPr/>
        </p:nvSpPr>
        <p:spPr>
          <a:xfrm>
            <a:off x="4840939" y="1548036"/>
            <a:ext cx="4921952" cy="1090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87313" lvl="1">
              <a:lnSpc>
                <a:spcPct val="125000"/>
              </a:lnSpc>
            </a:pPr>
            <a:r>
              <a:rPr lang="en-AU" sz="1000" dirty="0">
                <a:solidFill>
                  <a:schemeClr val="tx1"/>
                </a:solidFill>
              </a:rPr>
              <a:t>Base size too small to note subgroup differences.</a:t>
            </a:r>
          </a:p>
          <a:p>
            <a:pPr marL="171450" indent="-171450">
              <a:lnSpc>
                <a:spcPct val="125000"/>
              </a:lnSpc>
              <a:buFont typeface="Arial" panose="020B0604020202020204" pitchFamily="34" charset="0"/>
              <a:buChar char="•"/>
            </a:pPr>
            <a:endParaRPr lang="en-US" sz="1000" i="1" dirty="0">
              <a:solidFill>
                <a:schemeClr val="tx1"/>
              </a:solidFill>
              <a:cs typeface="Arial" panose="020B0604020202020204"/>
            </a:endParaRPr>
          </a:p>
        </p:txBody>
      </p:sp>
      <p:sp>
        <p:nvSpPr>
          <p:cNvPr id="7" name="Rectangle 6">
            <a:extLst>
              <a:ext uri="{FF2B5EF4-FFF2-40B4-BE49-F238E27FC236}">
                <a16:creationId xmlns:a16="http://schemas.microsoft.com/office/drawing/2014/main" id="{58F7F1D6-94D2-DE2E-D4A8-1597D6855CBD}"/>
              </a:ext>
            </a:extLst>
          </p:cNvPr>
          <p:cNvSpPr/>
          <p:nvPr/>
        </p:nvSpPr>
        <p:spPr>
          <a:xfrm>
            <a:off x="4953000" y="2923515"/>
            <a:ext cx="4921952" cy="4150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Verbatim responses</a:t>
            </a:r>
          </a:p>
          <a:p>
            <a:pPr>
              <a:lnSpc>
                <a:spcPct val="125000"/>
              </a:lnSpc>
            </a:pPr>
            <a:r>
              <a:rPr lang="en-US" sz="1000" dirty="0">
                <a:solidFill>
                  <a:schemeClr val="tx1"/>
                </a:solidFill>
                <a:ea typeface="+mn-lt"/>
                <a:cs typeface="+mn-lt"/>
              </a:rPr>
              <a:t>Some examples of verbatim responses for the reasons for using Generative AI are:</a:t>
            </a:r>
          </a:p>
          <a:p>
            <a:pPr>
              <a:lnSpc>
                <a:spcPct val="125000"/>
              </a:lnSpc>
            </a:pPr>
            <a:endParaRPr lang="en-US" sz="1000" dirty="0">
              <a:solidFill>
                <a:schemeClr val="tx1"/>
              </a:solidFill>
              <a:ea typeface="+mn-lt"/>
              <a:cs typeface="+mn-lt"/>
            </a:endParaRPr>
          </a:p>
          <a:p>
            <a:pPr marL="171450" indent="-171450">
              <a:lnSpc>
                <a:spcPct val="125000"/>
              </a:lnSpc>
              <a:buFont typeface="Arial" panose="020B0604020202020204" pitchFamily="34" charset="0"/>
              <a:buChar char="•"/>
            </a:pPr>
            <a:r>
              <a:rPr lang="en-US" sz="1000" dirty="0">
                <a:solidFill>
                  <a:schemeClr val="tx1"/>
                </a:solidFill>
                <a:ea typeface="+mn-lt"/>
                <a:cs typeface="+mn-lt"/>
              </a:rPr>
              <a:t>“Study”</a:t>
            </a:r>
          </a:p>
          <a:p>
            <a:pPr marL="171450" indent="-171450">
              <a:lnSpc>
                <a:spcPct val="125000"/>
              </a:lnSpc>
              <a:buFont typeface="Arial" panose="020B0604020202020204" pitchFamily="34" charset="0"/>
              <a:buChar char="•"/>
            </a:pPr>
            <a:r>
              <a:rPr lang="en-US" sz="1000" dirty="0">
                <a:solidFill>
                  <a:schemeClr val="tx1"/>
                </a:solidFill>
                <a:ea typeface="+mn-lt"/>
                <a:cs typeface="+mn-lt"/>
              </a:rPr>
              <a:t>“To draw”</a:t>
            </a:r>
          </a:p>
          <a:p>
            <a:pPr marL="171450" indent="-171450">
              <a:lnSpc>
                <a:spcPct val="125000"/>
              </a:lnSpc>
              <a:buFont typeface="Arial" panose="020B0604020202020204" pitchFamily="34" charset="0"/>
              <a:buChar char="•"/>
            </a:pPr>
            <a:r>
              <a:rPr lang="en-US" sz="1000" dirty="0">
                <a:solidFill>
                  <a:schemeClr val="tx1"/>
                </a:solidFill>
                <a:ea typeface="+mn-lt"/>
                <a:cs typeface="+mn-lt"/>
              </a:rPr>
              <a:t>“To make a cover image for a song they wrote”</a:t>
            </a:r>
          </a:p>
          <a:p>
            <a:pPr marL="171450" indent="-171450">
              <a:lnSpc>
                <a:spcPct val="125000"/>
              </a:lnSpc>
              <a:buFont typeface="Arial" panose="020B0604020202020204" pitchFamily="34" charset="0"/>
              <a:buChar char="•"/>
            </a:pPr>
            <a:r>
              <a:rPr lang="en-US" sz="1000" dirty="0">
                <a:solidFill>
                  <a:schemeClr val="tx1"/>
                </a:solidFill>
                <a:cs typeface="Arial" panose="020B0604020202020204"/>
              </a:rPr>
              <a:t>“He was playing around with it”</a:t>
            </a:r>
          </a:p>
          <a:p>
            <a:pPr marL="171450" indent="-171450">
              <a:lnSpc>
                <a:spcPct val="125000"/>
              </a:lnSpc>
              <a:buFont typeface="Arial" panose="020B0604020202020204" pitchFamily="34" charset="0"/>
              <a:buChar char="•"/>
            </a:pPr>
            <a:r>
              <a:rPr lang="en-US" sz="1000" dirty="0">
                <a:solidFill>
                  <a:schemeClr val="tx1"/>
                </a:solidFill>
                <a:cs typeface="Arial" panose="020B0604020202020204"/>
              </a:rPr>
              <a:t>“Making alphabets from mid journey for our YouTube channel”</a:t>
            </a:r>
          </a:p>
          <a:p>
            <a:pPr marL="171450" indent="-171450">
              <a:lnSpc>
                <a:spcPct val="125000"/>
              </a:lnSpc>
              <a:buFont typeface="Arial" panose="020B0604020202020204" pitchFamily="34" charset="0"/>
              <a:buChar char="•"/>
            </a:pPr>
            <a:endParaRPr lang="en-US" sz="1000" i="1" dirty="0">
              <a:solidFill>
                <a:schemeClr val="tx1"/>
              </a:solidFill>
              <a:cs typeface="Arial" panose="020B0604020202020204"/>
            </a:endParaRPr>
          </a:p>
        </p:txBody>
      </p:sp>
      <p:sp>
        <p:nvSpPr>
          <p:cNvPr id="8" name="Rectangle 7">
            <a:extLst>
              <a:ext uri="{FF2B5EF4-FFF2-40B4-BE49-F238E27FC236}">
                <a16:creationId xmlns:a16="http://schemas.microsoft.com/office/drawing/2014/main" id="{9144CCB8-6E34-2586-5942-740EDE23CB84}"/>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Study is the primary reason that children aged 0-7 use Generative AI.</a:t>
            </a:r>
            <a:endParaRPr lang="en-AU" sz="1000" b="1" dirty="0"/>
          </a:p>
        </p:txBody>
      </p:sp>
      <p:pic>
        <p:nvPicPr>
          <p:cNvPr id="10" name="Graphic 9">
            <a:extLst>
              <a:ext uri="{FF2B5EF4-FFF2-40B4-BE49-F238E27FC236}">
                <a16:creationId xmlns:a16="http://schemas.microsoft.com/office/drawing/2014/main" id="{117F0463-D460-7E69-CA11-ED31BBAFE91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27236853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100</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68523"/>
            <a:ext cx="7957813" cy="438517"/>
          </a:xfrm>
        </p:spPr>
        <p:txBody>
          <a:bodyPr>
            <a:normAutofit fontScale="90000"/>
          </a:bodyPr>
          <a:lstStyle/>
          <a:p>
            <a:r>
              <a:rPr lang="en-US" dirty="0"/>
              <a:t>Generative AI / chat bots (children aged 8-17)</a:t>
            </a:r>
            <a:endParaRPr lang="en-AU" dirty="0"/>
          </a:p>
        </p:txBody>
      </p:sp>
      <p:pic>
        <p:nvPicPr>
          <p:cNvPr id="4" name="Graphic 3">
            <a:extLst>
              <a:ext uri="{FF2B5EF4-FFF2-40B4-BE49-F238E27FC236}">
                <a16:creationId xmlns:a16="http://schemas.microsoft.com/office/drawing/2014/main" id="{B08013E8-D471-C4C4-4CDF-6AB5CD27C0C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24962" y="250239"/>
            <a:ext cx="453418" cy="453418"/>
          </a:xfrm>
          <a:prstGeom prst="rect">
            <a:avLst/>
          </a:prstGeom>
        </p:spPr>
      </p:pic>
      <p:sp>
        <p:nvSpPr>
          <p:cNvPr id="6" name="Rectangle 5">
            <a:extLst>
              <a:ext uri="{FF2B5EF4-FFF2-40B4-BE49-F238E27FC236}">
                <a16:creationId xmlns:a16="http://schemas.microsoft.com/office/drawing/2014/main" id="{EE17961E-18A8-3EAC-D157-6D79342C4133}"/>
              </a:ext>
            </a:extLst>
          </p:cNvPr>
          <p:cNvSpPr/>
          <p:nvPr/>
        </p:nvSpPr>
        <p:spPr>
          <a:xfrm>
            <a:off x="384404" y="719458"/>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Of children who were aware of Generative AI, 39% of those aged 8-10, 44% of those aged 11-15, and 32% of those aged 16-17 had talked to Generative AI / chat bots online. That said, most children preferred to use a search engine to learn about something new (8-10, 59%; 11-15, 58%; 16-17, 58%). </a:t>
            </a:r>
            <a:endParaRPr lang="en-AU" sz="1000" dirty="0">
              <a:solidFill>
                <a:schemeClr val="tx1"/>
              </a:solidFill>
            </a:endParaRPr>
          </a:p>
        </p:txBody>
      </p:sp>
      <p:sp>
        <p:nvSpPr>
          <p:cNvPr id="13" name="Rectangle 12">
            <a:extLst>
              <a:ext uri="{FF2B5EF4-FFF2-40B4-BE49-F238E27FC236}">
                <a16:creationId xmlns:a16="http://schemas.microsoft.com/office/drawing/2014/main" id="{0F4BCEEF-C894-795C-F442-86793E56A8F3}"/>
              </a:ext>
              <a:ext uri="{C183D7F6-B498-43B3-948B-1728B52AA6E4}">
                <adec:decorative xmlns:adec="http://schemas.microsoft.com/office/drawing/2017/decorative" val="1"/>
              </a:ext>
            </a:extLst>
          </p:cNvPr>
          <p:cNvSpPr/>
          <p:nvPr/>
        </p:nvSpPr>
        <p:spPr>
          <a:xfrm>
            <a:off x="559943" y="1181190"/>
            <a:ext cx="4220779" cy="340581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7" name="TextBox 1">
            <a:extLst>
              <a:ext uri="{FF2B5EF4-FFF2-40B4-BE49-F238E27FC236}">
                <a16:creationId xmlns:a16="http://schemas.microsoft.com/office/drawing/2014/main" id="{9F0EC780-D196-B0C1-3ABC-BE3016BD03DC}"/>
              </a:ext>
              <a:ext uri="{C183D7F6-B498-43B3-948B-1728B52AA6E4}">
                <adec:decorative xmlns:adec="http://schemas.microsoft.com/office/drawing/2017/decorative" val="1"/>
              </a:ext>
            </a:extLst>
          </p:cNvPr>
          <p:cNvSpPr txBox="1"/>
          <p:nvPr/>
        </p:nvSpPr>
        <p:spPr>
          <a:xfrm>
            <a:off x="3838571" y="3709661"/>
            <a:ext cx="267864" cy="2920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t>%</a:t>
            </a:r>
          </a:p>
        </p:txBody>
      </p:sp>
      <p:sp>
        <p:nvSpPr>
          <p:cNvPr id="21" name="TextBox 20">
            <a:extLst>
              <a:ext uri="{FF2B5EF4-FFF2-40B4-BE49-F238E27FC236}">
                <a16:creationId xmlns:a16="http://schemas.microsoft.com/office/drawing/2014/main" id="{F564E705-0D44-2B39-4C7C-41DEEC82724F}"/>
              </a:ext>
            </a:extLst>
          </p:cNvPr>
          <p:cNvSpPr txBox="1"/>
          <p:nvPr/>
        </p:nvSpPr>
        <p:spPr>
          <a:xfrm>
            <a:off x="1317540" y="1226282"/>
            <a:ext cx="3380576" cy="276999"/>
          </a:xfrm>
          <a:prstGeom prst="rect">
            <a:avLst/>
          </a:prstGeom>
          <a:noFill/>
        </p:spPr>
        <p:txBody>
          <a:bodyPr wrap="square" rtlCol="0">
            <a:spAutoFit/>
          </a:bodyPr>
          <a:lstStyle/>
          <a:p>
            <a:r>
              <a:rPr lang="en-US" sz="1200" b="1" dirty="0"/>
              <a:t>Use of Generative AI / chat bots</a:t>
            </a:r>
            <a:endParaRPr lang="en-AU" sz="1200" b="1" dirty="0"/>
          </a:p>
        </p:txBody>
      </p:sp>
      <p:graphicFrame>
        <p:nvGraphicFramePr>
          <p:cNvPr id="20" name="Chart 19" descr="Figure 93: Use of Generative AI / chat bots (children 8-17).&#10;&#10;Results listed are for 2023.&#10;&#10;Yes, 8-10, 39%, 11-15, 44%, 16-17, 32%.&#10;No, 8-10, 61%, 11-15, 55%, 16-17, 68%.&#10;&#10;Source: KB13, KC13, KD13. Have you ever talked to a Generative AI / chat bot through a messaging app or online chat function?&#10;Base: MCCS, Children aged 8-17 who are aware of Generative AI. 8-10 (n=67), 11-15 (n=125), 16-17 (n=82).&#10;Notes: Don’t know/refused responses not shown. 8-10 DK = 0%, Ref = 0%. 11-15 DK = 1%, Ref = 0%, 16-17 DK = 0%, Ref = 0%.&#10;">
            <a:extLst>
              <a:ext uri="{FF2B5EF4-FFF2-40B4-BE49-F238E27FC236}">
                <a16:creationId xmlns:a16="http://schemas.microsoft.com/office/drawing/2014/main" id="{D4CA66CA-295C-32CE-C9AD-4B29981CB8FC}"/>
              </a:ext>
            </a:extLst>
          </p:cNvPr>
          <p:cNvGraphicFramePr/>
          <p:nvPr>
            <p:extLst>
              <p:ext uri="{D42A27DB-BD31-4B8C-83A1-F6EECF244321}">
                <p14:modId xmlns:p14="http://schemas.microsoft.com/office/powerpoint/2010/main" val="1542219591"/>
              </p:ext>
            </p:extLst>
          </p:nvPr>
        </p:nvGraphicFramePr>
        <p:xfrm>
          <a:off x="468349" y="1562201"/>
          <a:ext cx="4048826" cy="2722357"/>
        </p:xfrm>
        <a:graphic>
          <a:graphicData uri="http://schemas.openxmlformats.org/drawingml/2006/chart">
            <c:chart xmlns:c="http://schemas.openxmlformats.org/drawingml/2006/chart" xmlns:r="http://schemas.openxmlformats.org/officeDocument/2006/relationships" r:id="rId4"/>
          </a:graphicData>
        </a:graphic>
      </p:graphicFrame>
      <p:sp>
        <p:nvSpPr>
          <p:cNvPr id="28" name="TextBox 27">
            <a:extLst>
              <a:ext uri="{FF2B5EF4-FFF2-40B4-BE49-F238E27FC236}">
                <a16:creationId xmlns:a16="http://schemas.microsoft.com/office/drawing/2014/main" id="{F810651D-AFD7-4363-9107-8AC052BA3DF2}"/>
              </a:ext>
            </a:extLst>
          </p:cNvPr>
          <p:cNvSpPr txBox="1"/>
          <p:nvPr/>
        </p:nvSpPr>
        <p:spPr>
          <a:xfrm>
            <a:off x="549783" y="4058793"/>
            <a:ext cx="4220779" cy="491353"/>
          </a:xfrm>
          <a:prstGeom prst="rect">
            <a:avLst/>
          </a:prstGeom>
          <a:noFill/>
        </p:spPr>
        <p:txBody>
          <a:bodyPr wrap="square">
            <a:spAutoFit/>
          </a:bodyPr>
          <a:lstStyle/>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latin typeface="Arial" panose="020B0604020202020204" pitchFamily="34" charset="0"/>
                <a:ea typeface="Calibri" panose="020F0502020204030204" pitchFamily="34" charset="0"/>
                <a:cs typeface="Times New Roman" panose="02020603050405020304" pitchFamily="18" charset="0"/>
              </a:rPr>
              <a:t>KB13, KC13, KD13. Have you ever talked to a Generative AI / chat bot through a messaging app or online chat function?</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Children aged 8-17 who are aware of Generative AI. 8-10 (n=67), 11-15 (n=125), 16-17 (n=82).</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8-10 DK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Ref = 0%. </a:t>
            </a:r>
            <a:r>
              <a:rPr lang="en-GB" sz="600" dirty="0">
                <a:latin typeface="Arial" panose="020B0604020202020204" pitchFamily="34" charset="0"/>
                <a:ea typeface="Calibri" panose="020F0502020204030204" pitchFamily="34" charset="0"/>
                <a:cs typeface="Times New Roman" panose="02020603050405020304" pitchFamily="18" charset="0"/>
              </a:rPr>
              <a:t>11-15 DK = 1%, Ref = 0%, 16-17 DK = 0%, Ref = 0%.</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71363074-74E3-9636-9D73-252F442B8D6E}"/>
              </a:ext>
              <a:ext uri="{C183D7F6-B498-43B3-948B-1728B52AA6E4}">
                <adec:decorative xmlns:adec="http://schemas.microsoft.com/office/drawing/2017/decorative" val="1"/>
              </a:ext>
            </a:extLst>
          </p:cNvPr>
          <p:cNvSpPr/>
          <p:nvPr/>
        </p:nvSpPr>
        <p:spPr>
          <a:xfrm>
            <a:off x="5079538" y="1181190"/>
            <a:ext cx="4220779" cy="340581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5" name="TextBox 1">
            <a:extLst>
              <a:ext uri="{FF2B5EF4-FFF2-40B4-BE49-F238E27FC236}">
                <a16:creationId xmlns:a16="http://schemas.microsoft.com/office/drawing/2014/main" id="{F8C209B1-C111-31CE-6DB7-B25174A71CCE}"/>
              </a:ext>
              <a:ext uri="{C183D7F6-B498-43B3-948B-1728B52AA6E4}">
                <adec:decorative xmlns:adec="http://schemas.microsoft.com/office/drawing/2017/decorative" val="1"/>
              </a:ext>
            </a:extLst>
          </p:cNvPr>
          <p:cNvSpPr txBox="1"/>
          <p:nvPr/>
        </p:nvSpPr>
        <p:spPr>
          <a:xfrm>
            <a:off x="8312327" y="3677759"/>
            <a:ext cx="267864" cy="2920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t>%</a:t>
            </a:r>
          </a:p>
        </p:txBody>
      </p:sp>
      <p:sp>
        <p:nvSpPr>
          <p:cNvPr id="17" name="TextBox 16">
            <a:extLst>
              <a:ext uri="{FF2B5EF4-FFF2-40B4-BE49-F238E27FC236}">
                <a16:creationId xmlns:a16="http://schemas.microsoft.com/office/drawing/2014/main" id="{1DDADF25-57D0-53F6-177B-6269EFFA2AFD}"/>
              </a:ext>
            </a:extLst>
          </p:cNvPr>
          <p:cNvSpPr txBox="1"/>
          <p:nvPr/>
        </p:nvSpPr>
        <p:spPr>
          <a:xfrm>
            <a:off x="5039407" y="1190647"/>
            <a:ext cx="4446271" cy="276999"/>
          </a:xfrm>
          <a:prstGeom prst="rect">
            <a:avLst/>
          </a:prstGeom>
          <a:noFill/>
        </p:spPr>
        <p:txBody>
          <a:bodyPr wrap="square" rtlCol="0">
            <a:spAutoFit/>
          </a:bodyPr>
          <a:lstStyle/>
          <a:p>
            <a:r>
              <a:rPr lang="en-US" sz="1200" b="1" dirty="0"/>
              <a:t>Preference for search engine or Generative AI / chat bots</a:t>
            </a:r>
            <a:endParaRPr lang="en-AU" sz="1200" b="1" dirty="0"/>
          </a:p>
        </p:txBody>
      </p:sp>
      <p:graphicFrame>
        <p:nvGraphicFramePr>
          <p:cNvPr id="16" name="Chart 15" descr="Figure 94: Preference for search engine or Generative AI / chat bots (children 8-17).&#10;&#10;Results listed are for 2023.&#10;&#10;Search engine, 8-10, 59%, 11-15, 58%, 16-17, 58%.&#10;Generative AI / chat bot, 8-10, 12%, 11-15, 10%, 16-17, 12%.&#10;Either / would not mind, 8-10, 29%, 11-15, 32%, 16-17, 30%.&#10;&#10;Source: KB12, KC12, KD12. If you wanted to learn about something new, would you rather use a search engine or ask a Generative AI / chat bot?&#10;Base: MCCS, All children aged 8-17. 8-10 (n=197), 11-15 (n=191), 16-17 (n=137).&#10;Notes: Don’t know/refused responses not shown. 2023: DK = 0% for all ages, Ref = 0% for all ages.&#10;">
            <a:extLst>
              <a:ext uri="{FF2B5EF4-FFF2-40B4-BE49-F238E27FC236}">
                <a16:creationId xmlns:a16="http://schemas.microsoft.com/office/drawing/2014/main" id="{D98180E0-321F-CE56-684F-9E7599589156}"/>
              </a:ext>
            </a:extLst>
          </p:cNvPr>
          <p:cNvGraphicFramePr/>
          <p:nvPr>
            <p:extLst>
              <p:ext uri="{D42A27DB-BD31-4B8C-83A1-F6EECF244321}">
                <p14:modId xmlns:p14="http://schemas.microsoft.com/office/powerpoint/2010/main" val="2007232234"/>
              </p:ext>
            </p:extLst>
          </p:nvPr>
        </p:nvGraphicFramePr>
        <p:xfrm>
          <a:off x="5026661" y="1372119"/>
          <a:ext cx="4048826" cy="2883313"/>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a:extLst>
              <a:ext uri="{FF2B5EF4-FFF2-40B4-BE49-F238E27FC236}">
                <a16:creationId xmlns:a16="http://schemas.microsoft.com/office/drawing/2014/main" id="{897CA691-F8AE-C0D2-6090-A6B51646A65E}"/>
              </a:ext>
            </a:extLst>
          </p:cNvPr>
          <p:cNvSpPr txBox="1"/>
          <p:nvPr/>
        </p:nvSpPr>
        <p:spPr>
          <a:xfrm>
            <a:off x="5093074" y="4090852"/>
            <a:ext cx="4220779" cy="427233"/>
          </a:xfrm>
          <a:prstGeom prst="rect">
            <a:avLst/>
          </a:prstGeom>
          <a:noFill/>
        </p:spPr>
        <p:txBody>
          <a:bodyPr wrap="square">
            <a:spAutoFit/>
          </a:bodyPr>
          <a:lstStyle/>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latin typeface="Arial" panose="020B0604020202020204" pitchFamily="34" charset="0"/>
                <a:ea typeface="Calibri" panose="020F0502020204030204" pitchFamily="34" charset="0"/>
                <a:cs typeface="Times New Roman" panose="02020603050405020304" pitchFamily="18" charset="0"/>
              </a:rPr>
              <a:t>KB12, KC12, KD12. If you wanted to learn about something new, would you rather use a search engine or ask a Generative AI / chat bot?</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All children aged 8-17. 8-10 (n=197), 11-15 (n=191), 16-17 (n=137).</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 for all ages</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for all ages.</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FA75D960-3C55-6650-41BD-3AEFD48FB93A}"/>
              </a:ext>
            </a:extLst>
          </p:cNvPr>
          <p:cNvSpPr/>
          <p:nvPr/>
        </p:nvSpPr>
        <p:spPr>
          <a:xfrm>
            <a:off x="605683" y="4535534"/>
            <a:ext cx="4164879" cy="1277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Yes </a:t>
            </a:r>
            <a:r>
              <a:rPr lang="en-US" sz="1000" dirty="0">
                <a:solidFill>
                  <a:schemeClr val="tx1"/>
                </a:solidFill>
              </a:rPr>
              <a:t>was higher for: </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comment or post images to social media sites once a day or more (60% vs 32% of those who comment or post less than once a day)*</a:t>
            </a:r>
          </a:p>
          <a:p>
            <a:pPr marL="0" lvl="1">
              <a:lnSpc>
                <a:spcPct val="125000"/>
              </a:lnSpc>
            </a:pPr>
            <a:r>
              <a:rPr lang="en-US" sz="1000" dirty="0">
                <a:solidFill>
                  <a:schemeClr val="tx1"/>
                </a:solidFill>
                <a:cs typeface="Arial" panose="020B0604020202020204"/>
              </a:rPr>
              <a:t>* Subgroup differences marked with an asterisk refer to the total level result for all age groups of children.</a:t>
            </a:r>
          </a:p>
          <a:p>
            <a:pPr>
              <a:lnSpc>
                <a:spcPct val="125000"/>
              </a:lnSpc>
            </a:pPr>
            <a:endParaRPr lang="en-US" sz="900" b="1" dirty="0">
              <a:solidFill>
                <a:schemeClr val="tx1"/>
              </a:solidFill>
              <a:ea typeface="+mn-lt"/>
              <a:cs typeface="+mn-lt"/>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079424" y="4565135"/>
            <a:ext cx="4266633" cy="1277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Search engine </a:t>
            </a:r>
            <a:r>
              <a:rPr lang="en-US" sz="1000" dirty="0">
                <a:solidFill>
                  <a:schemeClr val="tx1"/>
                </a:solidFill>
              </a:rPr>
              <a:t>was higher for: </a:t>
            </a:r>
          </a:p>
          <a:p>
            <a:pPr marL="628650" lvl="1" indent="-171450">
              <a:lnSpc>
                <a:spcPct val="125000"/>
              </a:lnSpc>
              <a:buFont typeface="Courier New" panose="02070309020205020404" pitchFamily="49" charset="0"/>
              <a:buChar char="o"/>
            </a:pPr>
            <a:r>
              <a:rPr lang="en-US" sz="1000" dirty="0">
                <a:solidFill>
                  <a:schemeClr val="tx1"/>
                </a:solidFill>
                <a:ea typeface="+mn-lt"/>
                <a:cs typeface="Arial" panose="020B0604020202020204"/>
              </a:rPr>
              <a:t>Those who have not used Generative AI (60% vs 44% of those who have used Generative AI)*</a:t>
            </a:r>
          </a:p>
          <a:p>
            <a:pPr marL="628650" lvl="1" indent="-171450">
              <a:lnSpc>
                <a:spcPct val="125000"/>
              </a:lnSpc>
              <a:buFont typeface="Courier New" panose="02070309020205020404" pitchFamily="49" charset="0"/>
              <a:buChar char="o"/>
            </a:pPr>
            <a:r>
              <a:rPr lang="en-US" sz="1000" dirty="0">
                <a:solidFill>
                  <a:schemeClr val="tx1"/>
                </a:solidFill>
                <a:ea typeface="+mn-lt"/>
                <a:cs typeface="Arial" panose="020B0604020202020204"/>
              </a:rPr>
              <a:t>Those who are uncomfortable talking to AI (72% vs 49% of those who are comfortable and 57% of those who are neutral)*</a:t>
            </a:r>
            <a:endParaRPr lang="en-US" sz="1000" dirty="0">
              <a:solidFill>
                <a:schemeClr val="tx1"/>
              </a:solidFill>
              <a:cs typeface="Arial" panose="020B0604020202020204"/>
            </a:endParaRPr>
          </a:p>
        </p:txBody>
      </p:sp>
      <p:sp>
        <p:nvSpPr>
          <p:cNvPr id="8" name="Rectangle 7">
            <a:extLst>
              <a:ext uri="{FF2B5EF4-FFF2-40B4-BE49-F238E27FC236}">
                <a16:creationId xmlns:a16="http://schemas.microsoft.com/office/drawing/2014/main" id="{9144CCB8-6E34-2586-5942-740EDE23CB84}"/>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Moderate proportions of children aged 8-17 are using Generative AI / chat bots. However, their preference for learning is via search engines.</a:t>
            </a:r>
            <a:endParaRPr lang="en-AU" sz="1000" b="1" dirty="0"/>
          </a:p>
        </p:txBody>
      </p:sp>
      <p:pic>
        <p:nvPicPr>
          <p:cNvPr id="10" name="Graphic 9">
            <a:extLst>
              <a:ext uri="{FF2B5EF4-FFF2-40B4-BE49-F238E27FC236}">
                <a16:creationId xmlns:a16="http://schemas.microsoft.com/office/drawing/2014/main" id="{117F0463-D460-7E69-CA11-ED31BBAFE91E}"/>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20379089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101</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68523"/>
            <a:ext cx="7957813" cy="438517"/>
          </a:xfrm>
        </p:spPr>
        <p:txBody>
          <a:bodyPr>
            <a:normAutofit fontScale="90000"/>
          </a:bodyPr>
          <a:lstStyle/>
          <a:p>
            <a:r>
              <a:rPr lang="en-US" dirty="0"/>
              <a:t>Generative AI / chat bots (children aged 0-7)</a:t>
            </a:r>
            <a:endParaRPr lang="en-AU" dirty="0"/>
          </a:p>
        </p:txBody>
      </p:sp>
      <p:grpSp>
        <p:nvGrpSpPr>
          <p:cNvPr id="11" name="Group 10">
            <a:extLst>
              <a:ext uri="{FF2B5EF4-FFF2-40B4-BE49-F238E27FC236}">
                <a16:creationId xmlns:a16="http://schemas.microsoft.com/office/drawing/2014/main" id="{12390619-F7D8-323F-9134-78B0AEF2955F}"/>
              </a:ext>
              <a:ext uri="{C183D7F6-B498-43B3-948B-1728B52AA6E4}">
                <adec:decorative xmlns:adec="http://schemas.microsoft.com/office/drawing/2017/decorative" val="1"/>
              </a:ext>
            </a:extLst>
          </p:cNvPr>
          <p:cNvGrpSpPr/>
          <p:nvPr/>
        </p:nvGrpSpPr>
        <p:grpSpPr>
          <a:xfrm>
            <a:off x="9256008" y="326233"/>
            <a:ext cx="309563" cy="283689"/>
            <a:chOff x="1374439" y="1820800"/>
            <a:chExt cx="1041541" cy="1003601"/>
          </a:xfrm>
          <a:solidFill>
            <a:schemeClr val="tx2"/>
          </a:solidFill>
        </p:grpSpPr>
        <p:sp>
          <p:nvSpPr>
            <p:cNvPr id="15" name="Freeform 116">
              <a:extLst>
                <a:ext uri="{FF2B5EF4-FFF2-40B4-BE49-F238E27FC236}">
                  <a16:creationId xmlns:a16="http://schemas.microsoft.com/office/drawing/2014/main" id="{ABD3001A-49D0-6CB7-7D7E-7C7C9055B6FF}"/>
                </a:ext>
              </a:extLst>
            </p:cNvPr>
            <p:cNvSpPr>
              <a:spLocks/>
            </p:cNvSpPr>
            <p:nvPr/>
          </p:nvSpPr>
          <p:spPr bwMode="auto">
            <a:xfrm>
              <a:off x="1760527" y="2035026"/>
              <a:ext cx="655452" cy="461050"/>
            </a:xfrm>
            <a:custGeom>
              <a:avLst/>
              <a:gdLst>
                <a:gd name="T0" fmla="*/ 299 w 332"/>
                <a:gd name="T1" fmla="*/ 0 h 224"/>
                <a:gd name="T2" fmla="*/ 331 w 332"/>
                <a:gd name="T3" fmla="*/ 86 h 224"/>
                <a:gd name="T4" fmla="*/ 331 w 332"/>
                <a:gd name="T5" fmla="*/ 188 h 224"/>
                <a:gd name="T6" fmla="*/ 296 w 332"/>
                <a:gd name="T7" fmla="*/ 223 h 224"/>
                <a:gd name="T8" fmla="*/ 35 w 332"/>
                <a:gd name="T9" fmla="*/ 223 h 224"/>
                <a:gd name="T10" fmla="*/ 1 w 332"/>
                <a:gd name="T11" fmla="*/ 186 h 224"/>
                <a:gd name="T12" fmla="*/ 0 w 332"/>
                <a:gd name="T13" fmla="*/ 112 h 224"/>
                <a:gd name="T14" fmla="*/ 17 w 332"/>
                <a:gd name="T15" fmla="*/ 95 h 224"/>
                <a:gd name="T16" fmla="*/ 158 w 332"/>
                <a:gd name="T17" fmla="*/ 95 h 224"/>
                <a:gd name="T18" fmla="*/ 186 w 332"/>
                <a:gd name="T19" fmla="*/ 85 h 224"/>
                <a:gd name="T20" fmla="*/ 299 w 332"/>
                <a:gd name="T2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2" h="224">
                  <a:moveTo>
                    <a:pt x="299" y="0"/>
                  </a:moveTo>
                  <a:cubicBezTo>
                    <a:pt x="320" y="26"/>
                    <a:pt x="330" y="55"/>
                    <a:pt x="331" y="86"/>
                  </a:cubicBezTo>
                  <a:cubicBezTo>
                    <a:pt x="332" y="120"/>
                    <a:pt x="331" y="154"/>
                    <a:pt x="331" y="188"/>
                  </a:cubicBezTo>
                  <a:cubicBezTo>
                    <a:pt x="330" y="210"/>
                    <a:pt x="318" y="223"/>
                    <a:pt x="296" y="223"/>
                  </a:cubicBezTo>
                  <a:cubicBezTo>
                    <a:pt x="209" y="224"/>
                    <a:pt x="122" y="224"/>
                    <a:pt x="35" y="223"/>
                  </a:cubicBezTo>
                  <a:cubicBezTo>
                    <a:pt x="13" y="223"/>
                    <a:pt x="1" y="209"/>
                    <a:pt x="1" y="186"/>
                  </a:cubicBezTo>
                  <a:cubicBezTo>
                    <a:pt x="1" y="161"/>
                    <a:pt x="1" y="137"/>
                    <a:pt x="0" y="112"/>
                  </a:cubicBezTo>
                  <a:cubicBezTo>
                    <a:pt x="0" y="99"/>
                    <a:pt x="4" y="95"/>
                    <a:pt x="17" y="95"/>
                  </a:cubicBezTo>
                  <a:cubicBezTo>
                    <a:pt x="64" y="96"/>
                    <a:pt x="111" y="96"/>
                    <a:pt x="158" y="95"/>
                  </a:cubicBezTo>
                  <a:cubicBezTo>
                    <a:pt x="167" y="95"/>
                    <a:pt x="178" y="91"/>
                    <a:pt x="186" y="85"/>
                  </a:cubicBezTo>
                  <a:cubicBezTo>
                    <a:pt x="224" y="58"/>
                    <a:pt x="260" y="29"/>
                    <a:pt x="29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19">
              <a:extLst>
                <a:ext uri="{FF2B5EF4-FFF2-40B4-BE49-F238E27FC236}">
                  <a16:creationId xmlns:a16="http://schemas.microsoft.com/office/drawing/2014/main" id="{AA82AF49-74BD-4C98-543A-CCACB1A131CE}"/>
                </a:ext>
              </a:extLst>
            </p:cNvPr>
            <p:cNvSpPr>
              <a:spLocks/>
            </p:cNvSpPr>
            <p:nvPr/>
          </p:nvSpPr>
          <p:spPr bwMode="auto">
            <a:xfrm>
              <a:off x="1760527" y="1899971"/>
              <a:ext cx="457919" cy="298053"/>
            </a:xfrm>
            <a:custGeom>
              <a:avLst/>
              <a:gdLst>
                <a:gd name="T0" fmla="*/ 168 w 230"/>
                <a:gd name="T1" fmla="*/ 146 h 146"/>
                <a:gd name="T2" fmla="*/ 64 w 230"/>
                <a:gd name="T3" fmla="*/ 146 h 146"/>
                <a:gd name="T4" fmla="*/ 62 w 230"/>
                <a:gd name="T5" fmla="*/ 142 h 146"/>
                <a:gd name="T6" fmla="*/ 33 w 230"/>
                <a:gd name="T7" fmla="*/ 81 h 146"/>
                <a:gd name="T8" fmla="*/ 4 w 230"/>
                <a:gd name="T9" fmla="*/ 28 h 146"/>
                <a:gd name="T10" fmla="*/ 17 w 230"/>
                <a:gd name="T11" fmla="*/ 3 h 146"/>
                <a:gd name="T12" fmla="*/ 40 w 230"/>
                <a:gd name="T13" fmla="*/ 19 h 146"/>
                <a:gd name="T14" fmla="*/ 107 w 230"/>
                <a:gd name="T15" fmla="*/ 79 h 146"/>
                <a:gd name="T16" fmla="*/ 181 w 230"/>
                <a:gd name="T17" fmla="*/ 43 h 146"/>
                <a:gd name="T18" fmla="*/ 190 w 230"/>
                <a:gd name="T19" fmla="*/ 20 h 146"/>
                <a:gd name="T20" fmla="*/ 214 w 230"/>
                <a:gd name="T21" fmla="*/ 3 h 146"/>
                <a:gd name="T22" fmla="*/ 226 w 230"/>
                <a:gd name="T23" fmla="*/ 30 h 146"/>
                <a:gd name="T24" fmla="*/ 182 w 230"/>
                <a:gd name="T25" fmla="*/ 94 h 146"/>
                <a:gd name="T26" fmla="*/ 168 w 230"/>
                <a:gd name="T27" fmla="*/ 123 h 146"/>
                <a:gd name="T28" fmla="*/ 168 w 230"/>
                <a:gd name="T29"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0" h="146">
                  <a:moveTo>
                    <a:pt x="168" y="146"/>
                  </a:moveTo>
                  <a:cubicBezTo>
                    <a:pt x="132" y="146"/>
                    <a:pt x="98" y="146"/>
                    <a:pt x="64" y="146"/>
                  </a:cubicBezTo>
                  <a:cubicBezTo>
                    <a:pt x="63" y="144"/>
                    <a:pt x="62" y="143"/>
                    <a:pt x="62" y="142"/>
                  </a:cubicBezTo>
                  <a:cubicBezTo>
                    <a:pt x="67" y="115"/>
                    <a:pt x="55" y="97"/>
                    <a:pt x="33" y="81"/>
                  </a:cubicBezTo>
                  <a:cubicBezTo>
                    <a:pt x="16" y="68"/>
                    <a:pt x="8" y="48"/>
                    <a:pt x="4" y="28"/>
                  </a:cubicBezTo>
                  <a:cubicBezTo>
                    <a:pt x="0" y="15"/>
                    <a:pt x="4" y="6"/>
                    <a:pt x="17" y="3"/>
                  </a:cubicBezTo>
                  <a:cubicBezTo>
                    <a:pt x="30" y="0"/>
                    <a:pt x="38" y="7"/>
                    <a:pt x="40" y="19"/>
                  </a:cubicBezTo>
                  <a:cubicBezTo>
                    <a:pt x="48" y="56"/>
                    <a:pt x="73" y="74"/>
                    <a:pt x="107" y="79"/>
                  </a:cubicBezTo>
                  <a:cubicBezTo>
                    <a:pt x="138" y="83"/>
                    <a:pt x="164" y="69"/>
                    <a:pt x="181" y="43"/>
                  </a:cubicBezTo>
                  <a:cubicBezTo>
                    <a:pt x="185" y="36"/>
                    <a:pt x="187" y="28"/>
                    <a:pt x="190" y="20"/>
                  </a:cubicBezTo>
                  <a:cubicBezTo>
                    <a:pt x="194" y="6"/>
                    <a:pt x="203" y="0"/>
                    <a:pt x="214" y="3"/>
                  </a:cubicBezTo>
                  <a:cubicBezTo>
                    <a:pt x="226" y="6"/>
                    <a:pt x="230" y="16"/>
                    <a:pt x="226" y="30"/>
                  </a:cubicBezTo>
                  <a:cubicBezTo>
                    <a:pt x="219" y="57"/>
                    <a:pt x="205" y="79"/>
                    <a:pt x="182" y="94"/>
                  </a:cubicBezTo>
                  <a:cubicBezTo>
                    <a:pt x="171" y="101"/>
                    <a:pt x="166" y="109"/>
                    <a:pt x="168" y="123"/>
                  </a:cubicBezTo>
                  <a:cubicBezTo>
                    <a:pt x="169" y="130"/>
                    <a:pt x="168" y="137"/>
                    <a:pt x="168" y="1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39">
              <a:extLst>
                <a:ext uri="{FF2B5EF4-FFF2-40B4-BE49-F238E27FC236}">
                  <a16:creationId xmlns:a16="http://schemas.microsoft.com/office/drawing/2014/main" id="{BF89E1F5-24DB-7E59-928B-5FF790C842AD}"/>
                </a:ext>
              </a:extLst>
            </p:cNvPr>
            <p:cNvSpPr>
              <a:spLocks/>
            </p:cNvSpPr>
            <p:nvPr/>
          </p:nvSpPr>
          <p:spPr bwMode="auto">
            <a:xfrm>
              <a:off x="1374439" y="1916271"/>
              <a:ext cx="386088" cy="284082"/>
            </a:xfrm>
            <a:custGeom>
              <a:avLst/>
              <a:gdLst>
                <a:gd name="T0" fmla="*/ 36 w 196"/>
                <a:gd name="T1" fmla="*/ 1 h 138"/>
                <a:gd name="T2" fmla="*/ 79 w 196"/>
                <a:gd name="T3" fmla="*/ 18 h 138"/>
                <a:gd name="T4" fmla="*/ 180 w 196"/>
                <a:gd name="T5" fmla="*/ 111 h 138"/>
                <a:gd name="T6" fmla="*/ 183 w 196"/>
                <a:gd name="T7" fmla="*/ 114 h 138"/>
                <a:gd name="T8" fmla="*/ 187 w 196"/>
                <a:gd name="T9" fmla="*/ 135 h 138"/>
                <a:gd name="T10" fmla="*/ 167 w 196"/>
                <a:gd name="T11" fmla="*/ 131 h 138"/>
                <a:gd name="T12" fmla="*/ 130 w 196"/>
                <a:gd name="T13" fmla="*/ 97 h 138"/>
                <a:gd name="T14" fmla="*/ 62 w 196"/>
                <a:gd name="T15" fmla="*/ 34 h 138"/>
                <a:gd name="T16" fmla="*/ 36 w 196"/>
                <a:gd name="T17" fmla="*/ 24 h 138"/>
                <a:gd name="T18" fmla="*/ 11 w 196"/>
                <a:gd name="T19" fmla="*/ 24 h 138"/>
                <a:gd name="T20" fmla="*/ 0 w 196"/>
                <a:gd name="T21" fmla="*/ 12 h 138"/>
                <a:gd name="T22" fmla="*/ 11 w 196"/>
                <a:gd name="T23" fmla="*/ 2 h 138"/>
                <a:gd name="T24" fmla="*/ 36 w 196"/>
                <a:gd name="T25" fmla="*/ 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38">
                  <a:moveTo>
                    <a:pt x="36" y="1"/>
                  </a:moveTo>
                  <a:cubicBezTo>
                    <a:pt x="53" y="1"/>
                    <a:pt x="66" y="5"/>
                    <a:pt x="79" y="18"/>
                  </a:cubicBezTo>
                  <a:cubicBezTo>
                    <a:pt x="112" y="49"/>
                    <a:pt x="146" y="80"/>
                    <a:pt x="180" y="111"/>
                  </a:cubicBezTo>
                  <a:cubicBezTo>
                    <a:pt x="181" y="112"/>
                    <a:pt x="182" y="113"/>
                    <a:pt x="183" y="114"/>
                  </a:cubicBezTo>
                  <a:cubicBezTo>
                    <a:pt x="190" y="120"/>
                    <a:pt x="196" y="128"/>
                    <a:pt x="187" y="135"/>
                  </a:cubicBezTo>
                  <a:cubicBezTo>
                    <a:pt x="183" y="138"/>
                    <a:pt x="172" y="135"/>
                    <a:pt x="167" y="131"/>
                  </a:cubicBezTo>
                  <a:cubicBezTo>
                    <a:pt x="154" y="121"/>
                    <a:pt x="142" y="109"/>
                    <a:pt x="130" y="97"/>
                  </a:cubicBezTo>
                  <a:cubicBezTo>
                    <a:pt x="107" y="76"/>
                    <a:pt x="84" y="56"/>
                    <a:pt x="62" y="34"/>
                  </a:cubicBezTo>
                  <a:cubicBezTo>
                    <a:pt x="55" y="27"/>
                    <a:pt x="47" y="25"/>
                    <a:pt x="36" y="24"/>
                  </a:cubicBezTo>
                  <a:cubicBezTo>
                    <a:pt x="28" y="24"/>
                    <a:pt x="19" y="26"/>
                    <a:pt x="11" y="24"/>
                  </a:cubicBezTo>
                  <a:cubicBezTo>
                    <a:pt x="7" y="23"/>
                    <a:pt x="0" y="19"/>
                    <a:pt x="0" y="12"/>
                  </a:cubicBezTo>
                  <a:cubicBezTo>
                    <a:pt x="1" y="5"/>
                    <a:pt x="7" y="3"/>
                    <a:pt x="11" y="2"/>
                  </a:cubicBezTo>
                  <a:cubicBezTo>
                    <a:pt x="18" y="0"/>
                    <a:pt x="27" y="1"/>
                    <a:pt x="3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141">
              <a:extLst>
                <a:ext uri="{FF2B5EF4-FFF2-40B4-BE49-F238E27FC236}">
                  <a16:creationId xmlns:a16="http://schemas.microsoft.com/office/drawing/2014/main" id="{EFFB808C-7837-030F-4C99-421C35F8A6C8}"/>
                </a:ext>
              </a:extLst>
            </p:cNvPr>
            <p:cNvSpPr>
              <a:spLocks/>
            </p:cNvSpPr>
            <p:nvPr/>
          </p:nvSpPr>
          <p:spPr bwMode="auto">
            <a:xfrm>
              <a:off x="1895209" y="1865043"/>
              <a:ext cx="193046" cy="162998"/>
            </a:xfrm>
            <a:custGeom>
              <a:avLst/>
              <a:gdLst>
                <a:gd name="T0" fmla="*/ 0 w 97"/>
                <a:gd name="T1" fmla="*/ 35 h 80"/>
                <a:gd name="T2" fmla="*/ 47 w 97"/>
                <a:gd name="T3" fmla="*/ 0 h 80"/>
                <a:gd name="T4" fmla="*/ 97 w 97"/>
                <a:gd name="T5" fmla="*/ 35 h 80"/>
                <a:gd name="T6" fmla="*/ 53 w 97"/>
                <a:gd name="T7" fmla="*/ 77 h 80"/>
                <a:gd name="T8" fmla="*/ 0 w 97"/>
                <a:gd name="T9" fmla="*/ 35 h 80"/>
              </a:gdLst>
              <a:ahLst/>
              <a:cxnLst>
                <a:cxn ang="0">
                  <a:pos x="T0" y="T1"/>
                </a:cxn>
                <a:cxn ang="0">
                  <a:pos x="T2" y="T3"/>
                </a:cxn>
                <a:cxn ang="0">
                  <a:pos x="T4" y="T5"/>
                </a:cxn>
                <a:cxn ang="0">
                  <a:pos x="T6" y="T7"/>
                </a:cxn>
                <a:cxn ang="0">
                  <a:pos x="T8" y="T9"/>
                </a:cxn>
              </a:cxnLst>
              <a:rect l="0" t="0" r="r" b="b"/>
              <a:pathLst>
                <a:path w="97" h="80">
                  <a:moveTo>
                    <a:pt x="0" y="35"/>
                  </a:moveTo>
                  <a:cubicBezTo>
                    <a:pt x="22" y="33"/>
                    <a:pt x="37" y="21"/>
                    <a:pt x="47" y="0"/>
                  </a:cubicBezTo>
                  <a:cubicBezTo>
                    <a:pt x="59" y="20"/>
                    <a:pt x="75" y="34"/>
                    <a:pt x="97" y="35"/>
                  </a:cubicBezTo>
                  <a:cubicBezTo>
                    <a:pt x="93" y="61"/>
                    <a:pt x="77" y="75"/>
                    <a:pt x="53" y="77"/>
                  </a:cubicBezTo>
                  <a:cubicBezTo>
                    <a:pt x="29" y="80"/>
                    <a:pt x="4" y="63"/>
                    <a:pt x="0"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142">
              <a:extLst>
                <a:ext uri="{FF2B5EF4-FFF2-40B4-BE49-F238E27FC236}">
                  <a16:creationId xmlns:a16="http://schemas.microsoft.com/office/drawing/2014/main" id="{13715CA7-A0FD-6199-77D4-D5E7E57942F5}"/>
                </a:ext>
              </a:extLst>
            </p:cNvPr>
            <p:cNvSpPr>
              <a:spLocks/>
            </p:cNvSpPr>
            <p:nvPr/>
          </p:nvSpPr>
          <p:spPr bwMode="auto">
            <a:xfrm>
              <a:off x="1886231" y="1820800"/>
              <a:ext cx="202024" cy="107113"/>
            </a:xfrm>
            <a:custGeom>
              <a:avLst/>
              <a:gdLst>
                <a:gd name="T0" fmla="*/ 2 w 102"/>
                <a:gd name="T1" fmla="*/ 52 h 52"/>
                <a:gd name="T2" fmla="*/ 52 w 102"/>
                <a:gd name="T3" fmla="*/ 1 h 52"/>
                <a:gd name="T4" fmla="*/ 100 w 102"/>
                <a:gd name="T5" fmla="*/ 51 h 52"/>
                <a:gd name="T6" fmla="*/ 51 w 102"/>
                <a:gd name="T7" fmla="*/ 5 h 52"/>
                <a:gd name="T8" fmla="*/ 2 w 102"/>
                <a:gd name="T9" fmla="*/ 52 h 52"/>
              </a:gdLst>
              <a:ahLst/>
              <a:cxnLst>
                <a:cxn ang="0">
                  <a:pos x="T0" y="T1"/>
                </a:cxn>
                <a:cxn ang="0">
                  <a:pos x="T2" y="T3"/>
                </a:cxn>
                <a:cxn ang="0">
                  <a:pos x="T4" y="T5"/>
                </a:cxn>
                <a:cxn ang="0">
                  <a:pos x="T6" y="T7"/>
                </a:cxn>
                <a:cxn ang="0">
                  <a:pos x="T8" y="T9"/>
                </a:cxn>
              </a:cxnLst>
              <a:rect l="0" t="0" r="r" b="b"/>
              <a:pathLst>
                <a:path w="102" h="52">
                  <a:moveTo>
                    <a:pt x="2" y="52"/>
                  </a:moveTo>
                  <a:cubicBezTo>
                    <a:pt x="0" y="22"/>
                    <a:pt x="23" y="0"/>
                    <a:pt x="52" y="1"/>
                  </a:cubicBezTo>
                  <a:cubicBezTo>
                    <a:pt x="81" y="1"/>
                    <a:pt x="102" y="23"/>
                    <a:pt x="100" y="51"/>
                  </a:cubicBezTo>
                  <a:cubicBezTo>
                    <a:pt x="72" y="48"/>
                    <a:pt x="58" y="32"/>
                    <a:pt x="51" y="5"/>
                  </a:cubicBezTo>
                  <a:cubicBezTo>
                    <a:pt x="44" y="31"/>
                    <a:pt x="30" y="48"/>
                    <a:pt x="2" y="5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Freeform 162">
              <a:extLst>
                <a:ext uri="{FF2B5EF4-FFF2-40B4-BE49-F238E27FC236}">
                  <a16:creationId xmlns:a16="http://schemas.microsoft.com/office/drawing/2014/main" id="{5E6EF510-F9D2-5E65-D8BC-6677EECDD301}"/>
                </a:ext>
              </a:extLst>
            </p:cNvPr>
            <p:cNvSpPr>
              <a:spLocks noEditPoints="1"/>
            </p:cNvSpPr>
            <p:nvPr/>
          </p:nvSpPr>
          <p:spPr bwMode="auto">
            <a:xfrm>
              <a:off x="2146616" y="2542647"/>
              <a:ext cx="269364" cy="281754"/>
            </a:xfrm>
            <a:custGeom>
              <a:avLst/>
              <a:gdLst>
                <a:gd name="T0" fmla="*/ 68 w 136"/>
                <a:gd name="T1" fmla="*/ 0 h 137"/>
                <a:gd name="T2" fmla="*/ 0 w 136"/>
                <a:gd name="T3" fmla="*/ 68 h 137"/>
                <a:gd name="T4" fmla="*/ 68 w 136"/>
                <a:gd name="T5" fmla="*/ 137 h 137"/>
                <a:gd name="T6" fmla="*/ 136 w 136"/>
                <a:gd name="T7" fmla="*/ 68 h 137"/>
                <a:gd name="T8" fmla="*/ 68 w 136"/>
                <a:gd name="T9" fmla="*/ 0 h 137"/>
                <a:gd name="T10" fmla="*/ 68 w 136"/>
                <a:gd name="T11" fmla="*/ 108 h 137"/>
                <a:gd name="T12" fmla="*/ 28 w 136"/>
                <a:gd name="T13" fmla="*/ 68 h 137"/>
                <a:gd name="T14" fmla="*/ 68 w 136"/>
                <a:gd name="T15" fmla="*/ 29 h 137"/>
                <a:gd name="T16" fmla="*/ 108 w 136"/>
                <a:gd name="T17" fmla="*/ 68 h 137"/>
                <a:gd name="T18" fmla="*/ 68 w 136"/>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7">
                  <a:moveTo>
                    <a:pt x="68" y="0"/>
                  </a:moveTo>
                  <a:cubicBezTo>
                    <a:pt x="30" y="0"/>
                    <a:pt x="0" y="31"/>
                    <a:pt x="0" y="68"/>
                  </a:cubicBezTo>
                  <a:cubicBezTo>
                    <a:pt x="0" y="106"/>
                    <a:pt x="30" y="137"/>
                    <a:pt x="68" y="137"/>
                  </a:cubicBezTo>
                  <a:cubicBezTo>
                    <a:pt x="106" y="137"/>
                    <a:pt x="136" y="106"/>
                    <a:pt x="136" y="68"/>
                  </a:cubicBezTo>
                  <a:cubicBezTo>
                    <a:pt x="136" y="31"/>
                    <a:pt x="106" y="0"/>
                    <a:pt x="68" y="0"/>
                  </a:cubicBezTo>
                  <a:close/>
                  <a:moveTo>
                    <a:pt x="68" y="108"/>
                  </a:moveTo>
                  <a:cubicBezTo>
                    <a:pt x="46" y="108"/>
                    <a:pt x="28" y="90"/>
                    <a:pt x="28" y="68"/>
                  </a:cubicBezTo>
                  <a:cubicBezTo>
                    <a:pt x="28"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164">
              <a:extLst>
                <a:ext uri="{FF2B5EF4-FFF2-40B4-BE49-F238E27FC236}">
                  <a16:creationId xmlns:a16="http://schemas.microsoft.com/office/drawing/2014/main" id="{C992EF89-0745-8778-000A-D1C501777C44}"/>
                </a:ext>
              </a:extLst>
            </p:cNvPr>
            <p:cNvSpPr>
              <a:spLocks noEditPoints="1"/>
            </p:cNvSpPr>
            <p:nvPr/>
          </p:nvSpPr>
          <p:spPr bwMode="auto">
            <a:xfrm>
              <a:off x="1756037" y="2542647"/>
              <a:ext cx="269364" cy="281754"/>
            </a:xfrm>
            <a:custGeom>
              <a:avLst/>
              <a:gdLst>
                <a:gd name="T0" fmla="*/ 68 w 137"/>
                <a:gd name="T1" fmla="*/ 0 h 137"/>
                <a:gd name="T2" fmla="*/ 0 w 137"/>
                <a:gd name="T3" fmla="*/ 68 h 137"/>
                <a:gd name="T4" fmla="*/ 68 w 137"/>
                <a:gd name="T5" fmla="*/ 137 h 137"/>
                <a:gd name="T6" fmla="*/ 137 w 137"/>
                <a:gd name="T7" fmla="*/ 68 h 137"/>
                <a:gd name="T8" fmla="*/ 68 w 137"/>
                <a:gd name="T9" fmla="*/ 0 h 137"/>
                <a:gd name="T10" fmla="*/ 68 w 137"/>
                <a:gd name="T11" fmla="*/ 108 h 137"/>
                <a:gd name="T12" fmla="*/ 29 w 137"/>
                <a:gd name="T13" fmla="*/ 68 h 137"/>
                <a:gd name="T14" fmla="*/ 68 w 137"/>
                <a:gd name="T15" fmla="*/ 29 h 137"/>
                <a:gd name="T16" fmla="*/ 108 w 137"/>
                <a:gd name="T17" fmla="*/ 68 h 137"/>
                <a:gd name="T18" fmla="*/ 68 w 137"/>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7">
                  <a:moveTo>
                    <a:pt x="68" y="0"/>
                  </a:moveTo>
                  <a:cubicBezTo>
                    <a:pt x="31" y="0"/>
                    <a:pt x="0" y="31"/>
                    <a:pt x="0" y="68"/>
                  </a:cubicBezTo>
                  <a:cubicBezTo>
                    <a:pt x="0" y="106"/>
                    <a:pt x="31" y="137"/>
                    <a:pt x="68" y="137"/>
                  </a:cubicBezTo>
                  <a:cubicBezTo>
                    <a:pt x="106" y="137"/>
                    <a:pt x="137" y="106"/>
                    <a:pt x="137" y="68"/>
                  </a:cubicBezTo>
                  <a:cubicBezTo>
                    <a:pt x="137" y="31"/>
                    <a:pt x="106" y="0"/>
                    <a:pt x="68" y="0"/>
                  </a:cubicBezTo>
                  <a:close/>
                  <a:moveTo>
                    <a:pt x="68" y="108"/>
                  </a:moveTo>
                  <a:cubicBezTo>
                    <a:pt x="46" y="108"/>
                    <a:pt x="29" y="90"/>
                    <a:pt x="29" y="68"/>
                  </a:cubicBezTo>
                  <a:cubicBezTo>
                    <a:pt x="29"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67360" y="630773"/>
            <a:ext cx="9339443"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Most children aged 0-7 preferred to use a search engine to learn about something new (46%) or did not have a preference (40%), while only a minority (12%) preferred to ask Generative AI / chat bots. Approximately three-quarters (74%) of children aged 0-7 who were aware of Generative AI had ever talked to Generative AI / chat bots online.</a:t>
            </a:r>
            <a:endParaRPr lang="en-AU" sz="1000" dirty="0">
              <a:solidFill>
                <a:schemeClr val="tx1"/>
              </a:solidFill>
            </a:endParaRPr>
          </a:p>
        </p:txBody>
      </p:sp>
      <p:sp>
        <p:nvSpPr>
          <p:cNvPr id="13" name="Rectangle 12">
            <a:extLst>
              <a:ext uri="{FF2B5EF4-FFF2-40B4-BE49-F238E27FC236}">
                <a16:creationId xmlns:a16="http://schemas.microsoft.com/office/drawing/2014/main" id="{0F4BCEEF-C894-795C-F442-86793E56A8F3}"/>
              </a:ext>
              <a:ext uri="{C183D7F6-B498-43B3-948B-1728B52AA6E4}">
                <adec:decorative xmlns:adec="http://schemas.microsoft.com/office/drawing/2017/decorative" val="1"/>
              </a:ext>
            </a:extLst>
          </p:cNvPr>
          <p:cNvSpPr/>
          <p:nvPr/>
        </p:nvSpPr>
        <p:spPr>
          <a:xfrm>
            <a:off x="559943" y="1222492"/>
            <a:ext cx="4220779" cy="312282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7" name="TextBox 1">
            <a:extLst>
              <a:ext uri="{FF2B5EF4-FFF2-40B4-BE49-F238E27FC236}">
                <a16:creationId xmlns:a16="http://schemas.microsoft.com/office/drawing/2014/main" id="{9F0EC780-D196-B0C1-3ABC-BE3016BD03DC}"/>
              </a:ext>
              <a:ext uri="{C183D7F6-B498-43B3-948B-1728B52AA6E4}">
                <adec:decorative xmlns:adec="http://schemas.microsoft.com/office/drawing/2017/decorative" val="1"/>
              </a:ext>
            </a:extLst>
          </p:cNvPr>
          <p:cNvSpPr txBox="1"/>
          <p:nvPr/>
        </p:nvSpPr>
        <p:spPr>
          <a:xfrm>
            <a:off x="4128252" y="3268039"/>
            <a:ext cx="267864" cy="2920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t>%</a:t>
            </a:r>
          </a:p>
        </p:txBody>
      </p:sp>
      <p:sp>
        <p:nvSpPr>
          <p:cNvPr id="9" name="TextBox 8">
            <a:extLst>
              <a:ext uri="{FF2B5EF4-FFF2-40B4-BE49-F238E27FC236}">
                <a16:creationId xmlns:a16="http://schemas.microsoft.com/office/drawing/2014/main" id="{F0C7B78E-71C5-C076-E5BB-76C7B1D3AA5A}"/>
              </a:ext>
            </a:extLst>
          </p:cNvPr>
          <p:cNvSpPr txBox="1"/>
          <p:nvPr/>
        </p:nvSpPr>
        <p:spPr>
          <a:xfrm>
            <a:off x="1478683" y="1303594"/>
            <a:ext cx="3380576" cy="276999"/>
          </a:xfrm>
          <a:prstGeom prst="rect">
            <a:avLst/>
          </a:prstGeom>
          <a:noFill/>
        </p:spPr>
        <p:txBody>
          <a:bodyPr wrap="square" rtlCol="0">
            <a:spAutoFit/>
          </a:bodyPr>
          <a:lstStyle/>
          <a:p>
            <a:r>
              <a:rPr lang="en-US" sz="1200" b="1" dirty="0"/>
              <a:t>Use of Generative AI / chat bots</a:t>
            </a:r>
            <a:endParaRPr lang="en-AU" sz="1200" b="1" dirty="0"/>
          </a:p>
        </p:txBody>
      </p:sp>
      <p:graphicFrame>
        <p:nvGraphicFramePr>
          <p:cNvPr id="26" name="Chart 25" descr="Figure 95: Use of Generative AI / chat bots (children 0-7).&#10;&#10;Results listed are for 2023.&#10;&#10;Yes, 74%.&#10;No, 26%.&#10;&#10;Source: KA13. Has your child ever talked to a Generative AI / chat bot through a messaging app or online chat function?&#10;Base: MCCS, Parents whose 0-7 year old child is aware of Generative AI (n=58).&#10;Notes: Don’t know/refused responses not shown. 2023: DK = 0%, Ref = 0%.">
            <a:extLst>
              <a:ext uri="{FF2B5EF4-FFF2-40B4-BE49-F238E27FC236}">
                <a16:creationId xmlns:a16="http://schemas.microsoft.com/office/drawing/2014/main" id="{389BDBFC-AFB8-0C75-E85D-BC6D8F8F857B}"/>
              </a:ext>
            </a:extLst>
          </p:cNvPr>
          <p:cNvGraphicFramePr/>
          <p:nvPr>
            <p:extLst>
              <p:ext uri="{D42A27DB-BD31-4B8C-83A1-F6EECF244321}">
                <p14:modId xmlns:p14="http://schemas.microsoft.com/office/powerpoint/2010/main" val="1601608090"/>
              </p:ext>
            </p:extLst>
          </p:nvPr>
        </p:nvGraphicFramePr>
        <p:xfrm>
          <a:off x="673683" y="1622964"/>
          <a:ext cx="4048826" cy="2722357"/>
        </p:xfrm>
        <a:graphic>
          <a:graphicData uri="http://schemas.openxmlformats.org/drawingml/2006/chart">
            <c:chart xmlns:c="http://schemas.openxmlformats.org/drawingml/2006/chart" xmlns:r="http://schemas.openxmlformats.org/officeDocument/2006/relationships" r:id="rId2"/>
          </a:graphicData>
        </a:graphic>
      </p:graphicFrame>
      <p:sp>
        <p:nvSpPr>
          <p:cNvPr id="28" name="TextBox 27">
            <a:extLst>
              <a:ext uri="{FF2B5EF4-FFF2-40B4-BE49-F238E27FC236}">
                <a16:creationId xmlns:a16="http://schemas.microsoft.com/office/drawing/2014/main" id="{F810651D-AFD7-4363-9107-8AC052BA3DF2}"/>
              </a:ext>
            </a:extLst>
          </p:cNvPr>
          <p:cNvSpPr txBox="1"/>
          <p:nvPr/>
        </p:nvSpPr>
        <p:spPr>
          <a:xfrm>
            <a:off x="587707" y="3855725"/>
            <a:ext cx="4220779" cy="427233"/>
          </a:xfrm>
          <a:prstGeom prst="rect">
            <a:avLst/>
          </a:prstGeom>
          <a:noFill/>
        </p:spPr>
        <p:txBody>
          <a:bodyPr wrap="square">
            <a:spAutoFit/>
          </a:bodyPr>
          <a:lstStyle/>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latin typeface="Arial" panose="020B0604020202020204" pitchFamily="34" charset="0"/>
                <a:ea typeface="Calibri" panose="020F0502020204030204" pitchFamily="34" charset="0"/>
                <a:cs typeface="Times New Roman" panose="02020603050405020304" pitchFamily="18" charset="0"/>
              </a:rPr>
              <a:t>KA13. Has your child ever talked to a Generative AI / chat bot through a messaging app or online chat function?</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Parents/legal guardians/carers whose 0-7 year old child is aware of Generative AI (n=58).</a:t>
            </a: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71363074-74E3-9636-9D73-252F442B8D6E}"/>
              </a:ext>
              <a:ext uri="{C183D7F6-B498-43B3-948B-1728B52AA6E4}">
                <adec:decorative xmlns:adec="http://schemas.microsoft.com/office/drawing/2017/decorative" val="1"/>
              </a:ext>
            </a:extLst>
          </p:cNvPr>
          <p:cNvSpPr/>
          <p:nvPr/>
        </p:nvSpPr>
        <p:spPr>
          <a:xfrm>
            <a:off x="5079538" y="1222492"/>
            <a:ext cx="4220779" cy="312282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12" name="TextBox 1">
            <a:extLst>
              <a:ext uri="{FF2B5EF4-FFF2-40B4-BE49-F238E27FC236}">
                <a16:creationId xmlns:a16="http://schemas.microsoft.com/office/drawing/2014/main" id="{FCDABE56-A425-E9C5-28A9-F12BD211521C}"/>
              </a:ext>
              <a:ext uri="{C183D7F6-B498-43B3-948B-1728B52AA6E4}">
                <adec:decorative xmlns:adec="http://schemas.microsoft.com/office/drawing/2017/decorative" val="1"/>
              </a:ext>
            </a:extLst>
          </p:cNvPr>
          <p:cNvSpPr txBox="1"/>
          <p:nvPr/>
        </p:nvSpPr>
        <p:spPr>
          <a:xfrm>
            <a:off x="8777271" y="3298193"/>
            <a:ext cx="267864" cy="2920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t>%</a:t>
            </a:r>
          </a:p>
        </p:txBody>
      </p:sp>
      <p:sp>
        <p:nvSpPr>
          <p:cNvPr id="5" name="TextBox 4">
            <a:extLst>
              <a:ext uri="{FF2B5EF4-FFF2-40B4-BE49-F238E27FC236}">
                <a16:creationId xmlns:a16="http://schemas.microsoft.com/office/drawing/2014/main" id="{DF167414-918F-0424-0F5C-6D2B6E511F70}"/>
              </a:ext>
            </a:extLst>
          </p:cNvPr>
          <p:cNvSpPr txBox="1"/>
          <p:nvPr/>
        </p:nvSpPr>
        <p:spPr>
          <a:xfrm>
            <a:off x="5055765" y="1303594"/>
            <a:ext cx="4348933" cy="276999"/>
          </a:xfrm>
          <a:prstGeom prst="rect">
            <a:avLst/>
          </a:prstGeom>
          <a:noFill/>
        </p:spPr>
        <p:txBody>
          <a:bodyPr wrap="square" rtlCol="0">
            <a:spAutoFit/>
          </a:bodyPr>
          <a:lstStyle/>
          <a:p>
            <a:r>
              <a:rPr lang="en-US" sz="1200" b="1" dirty="0"/>
              <a:t>Preference for search engine or Generative AI / chat bots</a:t>
            </a:r>
            <a:endParaRPr lang="en-AU" sz="1200" b="1" dirty="0"/>
          </a:p>
        </p:txBody>
      </p:sp>
      <p:graphicFrame>
        <p:nvGraphicFramePr>
          <p:cNvPr id="4" name="Chart 3" descr="Figure 96: Preference for search engine or Generative AI / chat bots (children 0-7).&#10;&#10;Results listed are for 2023.&#10;&#10;Search engine, 46%.&#10;Generative AI / chat bot, 12%.&#10;Either / would not mind, 40%.&#10;&#10;Source: KA12. If your child wanted to learn about something new, would they rather use a search engine or ask a Generative AI / chat bot?&#10;Base: MCCS, All parents answering on behalf of their 0-7 year old child (n=359). &#10;Notes: Don’t know/refused responses not shown. 2023: DK = 2%, Ref = 0.2%.&#10;">
            <a:extLst>
              <a:ext uri="{FF2B5EF4-FFF2-40B4-BE49-F238E27FC236}">
                <a16:creationId xmlns:a16="http://schemas.microsoft.com/office/drawing/2014/main" id="{39D411E4-0B8B-3ECA-67D4-FB2DB3B2050B}"/>
              </a:ext>
            </a:extLst>
          </p:cNvPr>
          <p:cNvGraphicFramePr/>
          <p:nvPr>
            <p:extLst>
              <p:ext uri="{D42A27DB-BD31-4B8C-83A1-F6EECF244321}">
                <p14:modId xmlns:p14="http://schemas.microsoft.com/office/powerpoint/2010/main" val="3584551320"/>
              </p:ext>
            </p:extLst>
          </p:nvPr>
        </p:nvGraphicFramePr>
        <p:xfrm>
          <a:off x="5273517" y="1606783"/>
          <a:ext cx="4048826" cy="2883313"/>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897CA691-F8AE-C0D2-6090-A6B51646A65E}"/>
              </a:ext>
            </a:extLst>
          </p:cNvPr>
          <p:cNvSpPr txBox="1"/>
          <p:nvPr/>
        </p:nvSpPr>
        <p:spPr>
          <a:xfrm>
            <a:off x="5051774" y="3826569"/>
            <a:ext cx="4220779" cy="427233"/>
          </a:xfrm>
          <a:prstGeom prst="rect">
            <a:avLst/>
          </a:prstGeom>
          <a:noFill/>
        </p:spPr>
        <p:txBody>
          <a:bodyPr wrap="square">
            <a:spAutoFit/>
          </a:bodyPr>
          <a:lstStyle/>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latin typeface="Arial" panose="020B0604020202020204" pitchFamily="34" charset="0"/>
                <a:ea typeface="Calibri" panose="020F0502020204030204" pitchFamily="34" charset="0"/>
                <a:cs typeface="Times New Roman" panose="02020603050405020304" pitchFamily="18" charset="0"/>
              </a:rPr>
              <a:t>KA12. If your child wanted to learn about something new, would they rather use a search engine or ask a Generative AI / chat bot?</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All parents/legal guardians/carers answering on behalf of their 0-7 year old child (n=359). </a:t>
            </a: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2%, Ref = 0.2%.</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FA75D960-3C55-6650-41BD-3AEFD48FB93A}"/>
              </a:ext>
            </a:extLst>
          </p:cNvPr>
          <p:cNvSpPr/>
          <p:nvPr/>
        </p:nvSpPr>
        <p:spPr>
          <a:xfrm>
            <a:off x="559943" y="4358076"/>
            <a:ext cx="4266633" cy="1277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a:lnSpc>
                <a:spcPct val="125000"/>
              </a:lnSpc>
            </a:pPr>
            <a:r>
              <a:rPr lang="en-US" sz="1000" dirty="0">
                <a:solidFill>
                  <a:schemeClr val="tx1"/>
                </a:solidFill>
                <a:cs typeface="Arial" panose="020B0604020202020204"/>
              </a:rPr>
              <a:t>Base size too small to note subgroup differences.</a:t>
            </a:r>
          </a:p>
        </p:txBody>
      </p:sp>
      <p:sp>
        <p:nvSpPr>
          <p:cNvPr id="7" name="Rectangle 6">
            <a:extLst>
              <a:ext uri="{FF2B5EF4-FFF2-40B4-BE49-F238E27FC236}">
                <a16:creationId xmlns:a16="http://schemas.microsoft.com/office/drawing/2014/main" id="{58F7F1D6-94D2-DE2E-D4A8-1597D6855CBD}"/>
              </a:ext>
            </a:extLst>
          </p:cNvPr>
          <p:cNvSpPr/>
          <p:nvPr/>
        </p:nvSpPr>
        <p:spPr>
          <a:xfrm>
            <a:off x="4953000" y="4345321"/>
            <a:ext cx="4669721" cy="1277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Search engine </a:t>
            </a:r>
            <a:r>
              <a:rPr lang="en-US" sz="1000" dirty="0">
                <a:solidFill>
                  <a:schemeClr val="tx1"/>
                </a:solidFill>
              </a:rPr>
              <a:t>was higher for: </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whose parent has not used Generative AI (56% vs 37% of those whose parent has used Generative AI)</a:t>
            </a:r>
          </a:p>
          <a:p>
            <a:pPr marL="171450" indent="-171450">
              <a:lnSpc>
                <a:spcPct val="125000"/>
              </a:lnSpc>
              <a:buFont typeface="Arial,Sans-Serif"/>
              <a:buChar char="↑"/>
            </a:pPr>
            <a:endParaRPr lang="en-US" sz="1000" b="1" dirty="0">
              <a:solidFill>
                <a:schemeClr val="tx1"/>
              </a:solidFill>
              <a:ea typeface="+mn-lt"/>
              <a:cs typeface="+mn-lt"/>
            </a:endParaRPr>
          </a:p>
          <a:p>
            <a:pPr marL="171450" indent="-171450">
              <a:lnSpc>
                <a:spcPct val="125000"/>
              </a:lnSpc>
              <a:buFont typeface="Arial,Sans-Serif"/>
              <a:buChar char="↑"/>
            </a:pPr>
            <a:r>
              <a:rPr lang="en-US" sz="1000" b="1" dirty="0">
                <a:solidFill>
                  <a:schemeClr val="tx1"/>
                </a:solidFill>
                <a:ea typeface="+mn-lt"/>
                <a:cs typeface="+mn-lt"/>
              </a:rPr>
              <a:t>Generative AI / chat bot</a:t>
            </a:r>
            <a:r>
              <a:rPr lang="en-US" sz="1000" dirty="0">
                <a:solidFill>
                  <a:schemeClr val="tx1"/>
                </a:solidFill>
              </a:rPr>
              <a:t> was higher for: </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look for information over the internet once a day or more (27% vs 9% of those who look for information less than once a day)</a:t>
            </a:r>
          </a:p>
        </p:txBody>
      </p:sp>
      <p:sp>
        <p:nvSpPr>
          <p:cNvPr id="8" name="Rectangle 7">
            <a:extLst>
              <a:ext uri="{FF2B5EF4-FFF2-40B4-BE49-F238E27FC236}">
                <a16:creationId xmlns:a16="http://schemas.microsoft.com/office/drawing/2014/main" id="{9144CCB8-6E34-2586-5942-740EDE23CB84}"/>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Parents/legal guardians/carers report that children aged 0-7 also show similar preferences for search engines to learn new things, rather than asking Generative AI / chat bots. </a:t>
            </a:r>
            <a:endParaRPr lang="en-AU" sz="1000" b="1" dirty="0"/>
          </a:p>
        </p:txBody>
      </p:sp>
      <p:pic>
        <p:nvPicPr>
          <p:cNvPr id="10" name="Graphic 9">
            <a:extLst>
              <a:ext uri="{FF2B5EF4-FFF2-40B4-BE49-F238E27FC236}">
                <a16:creationId xmlns:a16="http://schemas.microsoft.com/office/drawing/2014/main" id="{117F0463-D460-7E69-CA11-ED31BBAFE91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28755880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102</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60577"/>
            <a:ext cx="8832730" cy="438517"/>
          </a:xfrm>
        </p:spPr>
        <p:txBody>
          <a:bodyPr>
            <a:normAutofit fontScale="90000"/>
          </a:bodyPr>
          <a:lstStyle/>
          <a:p>
            <a:r>
              <a:rPr lang="en-AU" dirty="0"/>
              <a:t>Level of comfort talking to Generative AI / chat bots (children aged 8-17)</a:t>
            </a:r>
          </a:p>
        </p:txBody>
      </p:sp>
      <p:pic>
        <p:nvPicPr>
          <p:cNvPr id="9" name="Graphic 8">
            <a:extLst>
              <a:ext uri="{FF2B5EF4-FFF2-40B4-BE49-F238E27FC236}">
                <a16:creationId xmlns:a16="http://schemas.microsoft.com/office/drawing/2014/main" id="{93EEF5C7-49E4-A69D-EA10-71A67429997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24962" y="250239"/>
            <a:ext cx="453418" cy="453418"/>
          </a:xfrm>
          <a:prstGeom prst="rect">
            <a:avLst/>
          </a:prstGeom>
        </p:spPr>
      </p:pic>
      <p:sp>
        <p:nvSpPr>
          <p:cNvPr id="6" name="Rectangle 5">
            <a:extLst>
              <a:ext uri="{FF2B5EF4-FFF2-40B4-BE49-F238E27FC236}">
                <a16:creationId xmlns:a16="http://schemas.microsoft.com/office/drawing/2014/main" id="{EE17961E-18A8-3EAC-D157-6D79342C4133}"/>
              </a:ext>
            </a:extLst>
          </p:cNvPr>
          <p:cNvSpPr/>
          <p:nvPr/>
        </p:nvSpPr>
        <p:spPr>
          <a:xfrm>
            <a:off x="296218" y="849240"/>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Similar proportions of children across all age groups were comfortable talking to Generative AI / chat bots, although a higher proportion of children aged 8-10 (12%) said they were very uncomfortable compared to children aged 11-15 (5%).</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15658" y="1691074"/>
            <a:ext cx="5517397" cy="415031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5334690" y="4920480"/>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13" name="Chart 12" descr="Figure 97: Level of comfort talking to Generative AI / chat bots (children 8-17).&#10;&#10;Results listed are for 2023.&#10;&#10;Net very uncomfortable and somewhat uncomfortable, 8-10, 32%, 11-15, 27%, 16-17, 24%.&#10;Very uncomfortable, 8-10, 12%, 11-15, 5%, 16-17, 8%.&#10;Somewhat uncomfortable, 8-10, 20%, 11-15, 22%, 16-17, 16%.&#10;Neutral, 8-10, 34%, 11-15, 40%, 16-17, 44%.&#10;Somewhat comfortable, 8-10, 26%, 11-15, 29%, 16-17, 23%.&#10;Very comfortable, 8-10, 9%, 11-15, 5%, 16-17, 9%.&#10;Net somewhat comfortable and very comfortable, 8-10, 35%, 11-15, 34%, 16-17, 32%.&#10;&#10;Source: KB15, KC15, KD15. To what extent are you comfortable or uncomfortable in ‘talking’ to a Generative AI / chat bot through a messaging app or online chat function?&#10;Base: MCCS, All children aged 8-17. 8-10 (n=197), 11-15 (n=191), 16-17 (n=137).&#10;Notes: Don’t know/refused responses not shown: 8-10 DK = 0%, Ref = 0%. 11-15 DK = 0%, Ref = 0%. 16-17 DK = 0%, Ref = 0%. &#10;&#10;">
            <a:extLst>
              <a:ext uri="{FF2B5EF4-FFF2-40B4-BE49-F238E27FC236}">
                <a16:creationId xmlns:a16="http://schemas.microsoft.com/office/drawing/2014/main" id="{6DD732A6-A7D0-D848-E210-1786B3B35920}"/>
              </a:ext>
            </a:extLst>
          </p:cNvPr>
          <p:cNvGraphicFramePr/>
          <p:nvPr>
            <p:extLst>
              <p:ext uri="{D42A27DB-BD31-4B8C-83A1-F6EECF244321}">
                <p14:modId xmlns:p14="http://schemas.microsoft.com/office/powerpoint/2010/main" val="3782056015"/>
              </p:ext>
            </p:extLst>
          </p:nvPr>
        </p:nvGraphicFramePr>
        <p:xfrm>
          <a:off x="36944" y="1531416"/>
          <a:ext cx="5626547" cy="3740333"/>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descr="NET B2B for children aged 8-10, 32%">
            <a:extLst>
              <a:ext uri="{FF2B5EF4-FFF2-40B4-BE49-F238E27FC236}">
                <a16:creationId xmlns:a16="http://schemas.microsoft.com/office/drawing/2014/main" id="{067CE08E-5A0D-D26E-84CA-AC0804789EC6}"/>
              </a:ext>
            </a:extLst>
          </p:cNvPr>
          <p:cNvSpPr/>
          <p:nvPr/>
        </p:nvSpPr>
        <p:spPr>
          <a:xfrm>
            <a:off x="42832" y="2253352"/>
            <a:ext cx="90063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latin typeface="Arial" panose="020B0604020202020204" pitchFamily="34" charset="0"/>
                <a:cs typeface="Arial" panose="020B0604020202020204" pitchFamily="34" charset="0"/>
              </a:rPr>
              <a:t>B2B</a:t>
            </a:r>
          </a:p>
          <a:p>
            <a:pPr algn="ctr"/>
            <a:r>
              <a:rPr lang="en-US" sz="1000" b="1" dirty="0">
                <a:solidFill>
                  <a:srgbClr val="000000"/>
                </a:solidFill>
                <a:latin typeface="Arial" panose="020B0604020202020204" pitchFamily="34" charset="0"/>
                <a:cs typeface="Arial" panose="020B0604020202020204" pitchFamily="34" charset="0"/>
              </a:rPr>
              <a:t> </a:t>
            </a:r>
          </a:p>
          <a:p>
            <a:pPr algn="ctr"/>
            <a:r>
              <a:rPr lang="en-US" sz="1000" b="1" dirty="0">
                <a:solidFill>
                  <a:srgbClr val="000000"/>
                </a:solidFill>
                <a:latin typeface="Arial" panose="020B0604020202020204" pitchFamily="34" charset="0"/>
                <a:cs typeface="Arial" panose="020B0604020202020204" pitchFamily="34" charset="0"/>
              </a:rPr>
              <a:t>32%</a:t>
            </a:r>
            <a:endParaRPr lang="en-AU" sz="1000" b="1" dirty="0">
              <a:solidFill>
                <a:srgbClr val="000000"/>
              </a:solidFill>
              <a:latin typeface="Arial" panose="020B0604020202020204" pitchFamily="34" charset="0"/>
              <a:cs typeface="Arial" panose="020B0604020202020204" pitchFamily="34" charset="0"/>
            </a:endParaRPr>
          </a:p>
        </p:txBody>
      </p:sp>
      <p:sp>
        <p:nvSpPr>
          <p:cNvPr id="19" name="Rectangle 18" descr="NET B2B for children aged 11-15, 27%">
            <a:extLst>
              <a:ext uri="{FF2B5EF4-FFF2-40B4-BE49-F238E27FC236}">
                <a16:creationId xmlns:a16="http://schemas.microsoft.com/office/drawing/2014/main" id="{9AA7DD0F-2B78-5594-EB2C-988957EB81D4}"/>
              </a:ext>
            </a:extLst>
          </p:cNvPr>
          <p:cNvSpPr/>
          <p:nvPr/>
        </p:nvSpPr>
        <p:spPr>
          <a:xfrm>
            <a:off x="36944" y="3207157"/>
            <a:ext cx="90063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  </a:t>
            </a:r>
          </a:p>
          <a:p>
            <a:pPr algn="ctr"/>
            <a:r>
              <a:rPr lang="en-US" sz="1000" b="1" dirty="0">
                <a:solidFill>
                  <a:srgbClr val="000000"/>
                </a:solidFill>
                <a:latin typeface="Arial" panose="020B0604020202020204" pitchFamily="34" charset="0"/>
                <a:cs typeface="Arial" panose="020B0604020202020204" pitchFamily="34" charset="0"/>
              </a:rPr>
              <a:t>27%</a:t>
            </a:r>
            <a:endParaRPr lang="en-AU" sz="1000" b="1" dirty="0">
              <a:solidFill>
                <a:srgbClr val="000000"/>
              </a:solidFill>
              <a:latin typeface="Arial" panose="020B0604020202020204" pitchFamily="34" charset="0"/>
              <a:cs typeface="Arial" panose="020B0604020202020204" pitchFamily="34" charset="0"/>
            </a:endParaRPr>
          </a:p>
        </p:txBody>
      </p:sp>
      <p:sp>
        <p:nvSpPr>
          <p:cNvPr id="21" name="Rectangle 20" descr="NET B2B for children aged 16-17, 24%">
            <a:extLst>
              <a:ext uri="{FF2B5EF4-FFF2-40B4-BE49-F238E27FC236}">
                <a16:creationId xmlns:a16="http://schemas.microsoft.com/office/drawing/2014/main" id="{CDB19C7A-9EC6-EA03-BB5C-CD4D15CA4C10}"/>
              </a:ext>
            </a:extLst>
          </p:cNvPr>
          <p:cNvSpPr/>
          <p:nvPr/>
        </p:nvSpPr>
        <p:spPr>
          <a:xfrm>
            <a:off x="36944" y="4118498"/>
            <a:ext cx="90063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  </a:t>
            </a:r>
          </a:p>
          <a:p>
            <a:pPr algn="ctr"/>
            <a:r>
              <a:rPr lang="en-US" sz="1000" b="1" dirty="0">
                <a:solidFill>
                  <a:srgbClr val="000000"/>
                </a:solidFill>
                <a:latin typeface="Arial" panose="020B0604020202020204" pitchFamily="34" charset="0"/>
                <a:cs typeface="Arial" panose="020B0604020202020204" pitchFamily="34" charset="0"/>
              </a:rPr>
              <a:t>24%</a:t>
            </a:r>
            <a:endParaRPr lang="en-AU" sz="1000" b="1" dirty="0">
              <a:solidFill>
                <a:srgbClr val="000000"/>
              </a:solidFill>
              <a:latin typeface="Arial" panose="020B0604020202020204" pitchFamily="34" charset="0"/>
              <a:cs typeface="Arial" panose="020B0604020202020204" pitchFamily="34" charset="0"/>
            </a:endParaRPr>
          </a:p>
        </p:txBody>
      </p:sp>
      <p:sp>
        <p:nvSpPr>
          <p:cNvPr id="16" name="Rectangle 15" descr="NET T2B for children aged 8-10, 35%">
            <a:extLst>
              <a:ext uri="{FF2B5EF4-FFF2-40B4-BE49-F238E27FC236}">
                <a16:creationId xmlns:a16="http://schemas.microsoft.com/office/drawing/2014/main" id="{4BA444EB-3BF4-4515-23C5-0B1227B1EB60}"/>
              </a:ext>
            </a:extLst>
          </p:cNvPr>
          <p:cNvSpPr/>
          <p:nvPr/>
        </p:nvSpPr>
        <p:spPr>
          <a:xfrm>
            <a:off x="5079682" y="2225644"/>
            <a:ext cx="90063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latin typeface="Arial" panose="020B0604020202020204" pitchFamily="34" charset="0"/>
                <a:cs typeface="Arial" panose="020B0604020202020204" pitchFamily="34" charset="0"/>
              </a:rPr>
              <a:t>T2B</a:t>
            </a:r>
          </a:p>
          <a:p>
            <a:pPr algn="ctr"/>
            <a:r>
              <a:rPr lang="en-US" sz="1000" dirty="0">
                <a:solidFill>
                  <a:schemeClr val="tx1"/>
                </a:solidFill>
              </a:rPr>
              <a:t> </a:t>
            </a:r>
          </a:p>
          <a:p>
            <a:pPr algn="ctr"/>
            <a:r>
              <a:rPr lang="en-US" sz="1000" b="1" dirty="0">
                <a:solidFill>
                  <a:srgbClr val="000000"/>
                </a:solidFill>
                <a:latin typeface="Arial" panose="020B0604020202020204" pitchFamily="34" charset="0"/>
                <a:cs typeface="Arial" panose="020B0604020202020204" pitchFamily="34" charset="0"/>
              </a:rPr>
              <a:t>35%</a:t>
            </a:r>
            <a:endParaRPr lang="en-AU" sz="1000" b="1" dirty="0">
              <a:solidFill>
                <a:srgbClr val="000000"/>
              </a:solidFill>
              <a:latin typeface="Arial" panose="020B0604020202020204" pitchFamily="34" charset="0"/>
              <a:cs typeface="Arial" panose="020B0604020202020204" pitchFamily="34" charset="0"/>
            </a:endParaRPr>
          </a:p>
        </p:txBody>
      </p:sp>
      <p:sp>
        <p:nvSpPr>
          <p:cNvPr id="18" name="Rectangle 17" descr="NET T2B for children aged 11-15, 34%">
            <a:extLst>
              <a:ext uri="{FF2B5EF4-FFF2-40B4-BE49-F238E27FC236}">
                <a16:creationId xmlns:a16="http://schemas.microsoft.com/office/drawing/2014/main" id="{7E337A35-CE27-F1CD-6B2F-1EE240AB7BBD}"/>
              </a:ext>
            </a:extLst>
          </p:cNvPr>
          <p:cNvSpPr/>
          <p:nvPr/>
        </p:nvSpPr>
        <p:spPr>
          <a:xfrm>
            <a:off x="5119974" y="3197921"/>
            <a:ext cx="90063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  </a:t>
            </a:r>
          </a:p>
          <a:p>
            <a:pPr algn="ctr"/>
            <a:r>
              <a:rPr lang="en-US" sz="1000" b="1" dirty="0">
                <a:solidFill>
                  <a:srgbClr val="000000"/>
                </a:solidFill>
                <a:latin typeface="Arial" panose="020B0604020202020204" pitchFamily="34" charset="0"/>
                <a:cs typeface="Arial" panose="020B0604020202020204" pitchFamily="34" charset="0"/>
              </a:rPr>
              <a:t>34%</a:t>
            </a:r>
            <a:endParaRPr lang="en-AU" sz="1000" b="1" dirty="0">
              <a:solidFill>
                <a:srgbClr val="000000"/>
              </a:solidFill>
              <a:latin typeface="Arial" panose="020B0604020202020204" pitchFamily="34" charset="0"/>
              <a:cs typeface="Arial" panose="020B0604020202020204" pitchFamily="34" charset="0"/>
            </a:endParaRPr>
          </a:p>
        </p:txBody>
      </p:sp>
      <p:sp>
        <p:nvSpPr>
          <p:cNvPr id="20" name="Rectangle 19" descr="NET T2B for children aged 16-17, 32%">
            <a:extLst>
              <a:ext uri="{FF2B5EF4-FFF2-40B4-BE49-F238E27FC236}">
                <a16:creationId xmlns:a16="http://schemas.microsoft.com/office/drawing/2014/main" id="{947BF5BE-4DEA-201E-E226-4D65E1F899BE}"/>
              </a:ext>
            </a:extLst>
          </p:cNvPr>
          <p:cNvSpPr/>
          <p:nvPr/>
        </p:nvSpPr>
        <p:spPr>
          <a:xfrm>
            <a:off x="5119974" y="4109262"/>
            <a:ext cx="90063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  </a:t>
            </a:r>
          </a:p>
          <a:p>
            <a:pPr algn="ctr"/>
            <a:r>
              <a:rPr lang="en-US" sz="1000" b="1" dirty="0">
                <a:solidFill>
                  <a:srgbClr val="000000"/>
                </a:solidFill>
                <a:latin typeface="Arial" panose="020B0604020202020204" pitchFamily="34" charset="0"/>
                <a:cs typeface="Arial" panose="020B0604020202020204" pitchFamily="34" charset="0"/>
              </a:rPr>
              <a:t>32%</a:t>
            </a:r>
            <a:endParaRPr lang="en-AU" sz="1000" b="1" dirty="0">
              <a:solidFill>
                <a:srgbClr val="000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F87E799-3D01-04C6-7F00-123A80219C4C}"/>
              </a:ext>
            </a:extLst>
          </p:cNvPr>
          <p:cNvSpPr txBox="1"/>
          <p:nvPr/>
        </p:nvSpPr>
        <p:spPr>
          <a:xfrm>
            <a:off x="267733" y="5271749"/>
            <a:ext cx="5392596" cy="538609"/>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latin typeface="Arial" panose="020B0604020202020204" pitchFamily="34" charset="0"/>
                <a:ea typeface="Calibri" panose="020F0502020204030204" pitchFamily="34" charset="0"/>
                <a:cs typeface="Times New Roman" panose="02020603050405020304" pitchFamily="18" charset="0"/>
              </a:rPr>
              <a:t>KB15, KC15, KD15. To what extent are you comfortable or uncomfortable in ‘talking’ to a Generative AI / chat bot through a messaging app or online chat function?</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All children aged 8-17. 8-10 (n=197), 11-15 (n=191), 16-17 (n=137).</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8-10 DK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11-15 DK = 0%, Ref = 0%. 16-17 DK = 0%, Ref = 0%. </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836217" y="1537790"/>
            <a:ext cx="3520242" cy="4150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NET Very comfortable + Somewhat comfortable </a:t>
            </a:r>
            <a:r>
              <a:rPr lang="en-US" sz="1000" dirty="0">
                <a:solidFill>
                  <a:schemeClr val="tx1"/>
                </a:solidFill>
              </a:rPr>
              <a:t>was higher for: </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have used Generative AI (51% vs 27% of those who have not used Generative AI)*</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prefer to use Generative AI / a chat bot to learn about new things (57% vs 28% of those who prefer a search engine and 35% of those who have no preference)*</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comment or post images to social media sites once a day or more (48% vs 29% of those who comment or post less than once a day)*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post to blogs, forums, or interest groups once a day or more (64% vs 31% of those who post less than once a day)*</a:t>
            </a:r>
          </a:p>
          <a:p>
            <a:pPr marL="171450" indent="-171450">
              <a:lnSpc>
                <a:spcPct val="125000"/>
              </a:lnSpc>
              <a:buFont typeface="Arial,Sans-Serif"/>
              <a:buChar char="↑"/>
            </a:pPr>
            <a:endParaRPr lang="en-US" sz="1000" b="1" dirty="0">
              <a:solidFill>
                <a:schemeClr val="tx1"/>
              </a:solidFill>
              <a:ea typeface="+mn-lt"/>
              <a:cs typeface="+mn-lt"/>
            </a:endParaRPr>
          </a:p>
          <a:p>
            <a:pPr>
              <a:lnSpc>
                <a:spcPct val="125000"/>
              </a:lnSpc>
            </a:pPr>
            <a:r>
              <a:rPr lang="en-US" sz="1000" b="1" dirty="0">
                <a:solidFill>
                  <a:schemeClr val="tx1"/>
                </a:solidFill>
                <a:ea typeface="+mn-lt"/>
                <a:cs typeface="+mn-lt"/>
              </a:rPr>
              <a:t>* </a:t>
            </a:r>
            <a:r>
              <a:rPr lang="en-US" sz="1000" dirty="0">
                <a:solidFill>
                  <a:schemeClr val="tx1"/>
                </a:solidFill>
                <a:ea typeface="+mn-lt"/>
                <a:cs typeface="+mn-lt"/>
              </a:rPr>
              <a:t>Subgroup differences marked with an asterisk refer to the total level result across all age groups of children.</a:t>
            </a:r>
            <a:endParaRPr lang="en-US" sz="1000" b="1" dirty="0">
              <a:solidFill>
                <a:schemeClr val="tx1"/>
              </a:solidFill>
              <a:ea typeface="+mn-lt"/>
              <a:cs typeface="+mn-lt"/>
            </a:endParaRPr>
          </a:p>
        </p:txBody>
      </p:sp>
      <p:sp>
        <p:nvSpPr>
          <p:cNvPr id="8" name="Rectangle 7">
            <a:extLst>
              <a:ext uri="{FF2B5EF4-FFF2-40B4-BE49-F238E27FC236}">
                <a16:creationId xmlns:a16="http://schemas.microsoft.com/office/drawing/2014/main" id="{9144CCB8-6E34-2586-5942-740EDE23CB84}"/>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There are mixed comfort levels amongst children aged 8-17 in talking to Generative AI / chat bots, with similar proportions saying they are comfortable (net) or uncomfortable (net). </a:t>
            </a:r>
            <a:endParaRPr lang="en-AU" sz="1000" b="1" dirty="0"/>
          </a:p>
        </p:txBody>
      </p:sp>
      <p:pic>
        <p:nvPicPr>
          <p:cNvPr id="10" name="Graphic 9">
            <a:extLst>
              <a:ext uri="{FF2B5EF4-FFF2-40B4-BE49-F238E27FC236}">
                <a16:creationId xmlns:a16="http://schemas.microsoft.com/office/drawing/2014/main" id="{117F0463-D460-7E69-CA11-ED31BBAFE91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2118448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103</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60577"/>
            <a:ext cx="8832730" cy="438517"/>
          </a:xfrm>
        </p:spPr>
        <p:txBody>
          <a:bodyPr>
            <a:normAutofit fontScale="90000"/>
          </a:bodyPr>
          <a:lstStyle/>
          <a:p>
            <a:r>
              <a:rPr lang="en-AU" dirty="0"/>
              <a:t>Level of comfort talking to Generative AI / chat bots (children aged 0-7)</a:t>
            </a:r>
          </a:p>
        </p:txBody>
      </p:sp>
      <p:grpSp>
        <p:nvGrpSpPr>
          <p:cNvPr id="5" name="Group 4">
            <a:extLst>
              <a:ext uri="{FF2B5EF4-FFF2-40B4-BE49-F238E27FC236}">
                <a16:creationId xmlns:a16="http://schemas.microsoft.com/office/drawing/2014/main" id="{14F46069-0C5A-82EF-82ED-DB0DA7CBA2BE}"/>
              </a:ext>
              <a:ext uri="{C183D7F6-B498-43B3-948B-1728B52AA6E4}">
                <adec:decorative xmlns:adec="http://schemas.microsoft.com/office/drawing/2017/decorative" val="1"/>
              </a:ext>
            </a:extLst>
          </p:cNvPr>
          <p:cNvGrpSpPr/>
          <p:nvPr/>
        </p:nvGrpSpPr>
        <p:grpSpPr>
          <a:xfrm>
            <a:off x="9256008" y="326233"/>
            <a:ext cx="309563" cy="283689"/>
            <a:chOff x="1374439" y="1820800"/>
            <a:chExt cx="1041541" cy="1003601"/>
          </a:xfrm>
          <a:solidFill>
            <a:schemeClr val="tx2"/>
          </a:solidFill>
        </p:grpSpPr>
        <p:sp>
          <p:nvSpPr>
            <p:cNvPr id="9" name="Freeform 116">
              <a:extLst>
                <a:ext uri="{FF2B5EF4-FFF2-40B4-BE49-F238E27FC236}">
                  <a16:creationId xmlns:a16="http://schemas.microsoft.com/office/drawing/2014/main" id="{F6F328E0-AE90-8F06-005C-35E764EC601E}"/>
                </a:ext>
              </a:extLst>
            </p:cNvPr>
            <p:cNvSpPr>
              <a:spLocks/>
            </p:cNvSpPr>
            <p:nvPr/>
          </p:nvSpPr>
          <p:spPr bwMode="auto">
            <a:xfrm>
              <a:off x="1760527" y="2035026"/>
              <a:ext cx="655452" cy="461050"/>
            </a:xfrm>
            <a:custGeom>
              <a:avLst/>
              <a:gdLst>
                <a:gd name="T0" fmla="*/ 299 w 332"/>
                <a:gd name="T1" fmla="*/ 0 h 224"/>
                <a:gd name="T2" fmla="*/ 331 w 332"/>
                <a:gd name="T3" fmla="*/ 86 h 224"/>
                <a:gd name="T4" fmla="*/ 331 w 332"/>
                <a:gd name="T5" fmla="*/ 188 h 224"/>
                <a:gd name="T6" fmla="*/ 296 w 332"/>
                <a:gd name="T7" fmla="*/ 223 h 224"/>
                <a:gd name="T8" fmla="*/ 35 w 332"/>
                <a:gd name="T9" fmla="*/ 223 h 224"/>
                <a:gd name="T10" fmla="*/ 1 w 332"/>
                <a:gd name="T11" fmla="*/ 186 h 224"/>
                <a:gd name="T12" fmla="*/ 0 w 332"/>
                <a:gd name="T13" fmla="*/ 112 h 224"/>
                <a:gd name="T14" fmla="*/ 17 w 332"/>
                <a:gd name="T15" fmla="*/ 95 h 224"/>
                <a:gd name="T16" fmla="*/ 158 w 332"/>
                <a:gd name="T17" fmla="*/ 95 h 224"/>
                <a:gd name="T18" fmla="*/ 186 w 332"/>
                <a:gd name="T19" fmla="*/ 85 h 224"/>
                <a:gd name="T20" fmla="*/ 299 w 332"/>
                <a:gd name="T2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2" h="224">
                  <a:moveTo>
                    <a:pt x="299" y="0"/>
                  </a:moveTo>
                  <a:cubicBezTo>
                    <a:pt x="320" y="26"/>
                    <a:pt x="330" y="55"/>
                    <a:pt x="331" y="86"/>
                  </a:cubicBezTo>
                  <a:cubicBezTo>
                    <a:pt x="332" y="120"/>
                    <a:pt x="331" y="154"/>
                    <a:pt x="331" y="188"/>
                  </a:cubicBezTo>
                  <a:cubicBezTo>
                    <a:pt x="330" y="210"/>
                    <a:pt x="318" y="223"/>
                    <a:pt x="296" y="223"/>
                  </a:cubicBezTo>
                  <a:cubicBezTo>
                    <a:pt x="209" y="224"/>
                    <a:pt x="122" y="224"/>
                    <a:pt x="35" y="223"/>
                  </a:cubicBezTo>
                  <a:cubicBezTo>
                    <a:pt x="13" y="223"/>
                    <a:pt x="1" y="209"/>
                    <a:pt x="1" y="186"/>
                  </a:cubicBezTo>
                  <a:cubicBezTo>
                    <a:pt x="1" y="161"/>
                    <a:pt x="1" y="137"/>
                    <a:pt x="0" y="112"/>
                  </a:cubicBezTo>
                  <a:cubicBezTo>
                    <a:pt x="0" y="99"/>
                    <a:pt x="4" y="95"/>
                    <a:pt x="17" y="95"/>
                  </a:cubicBezTo>
                  <a:cubicBezTo>
                    <a:pt x="64" y="96"/>
                    <a:pt x="111" y="96"/>
                    <a:pt x="158" y="95"/>
                  </a:cubicBezTo>
                  <a:cubicBezTo>
                    <a:pt x="167" y="95"/>
                    <a:pt x="178" y="91"/>
                    <a:pt x="186" y="85"/>
                  </a:cubicBezTo>
                  <a:cubicBezTo>
                    <a:pt x="224" y="58"/>
                    <a:pt x="260" y="29"/>
                    <a:pt x="29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119">
              <a:extLst>
                <a:ext uri="{FF2B5EF4-FFF2-40B4-BE49-F238E27FC236}">
                  <a16:creationId xmlns:a16="http://schemas.microsoft.com/office/drawing/2014/main" id="{BAE8A1F8-4BA3-FC50-454A-D0DC8663C8C1}"/>
                </a:ext>
              </a:extLst>
            </p:cNvPr>
            <p:cNvSpPr>
              <a:spLocks/>
            </p:cNvSpPr>
            <p:nvPr/>
          </p:nvSpPr>
          <p:spPr bwMode="auto">
            <a:xfrm>
              <a:off x="1760527" y="1899971"/>
              <a:ext cx="457919" cy="298053"/>
            </a:xfrm>
            <a:custGeom>
              <a:avLst/>
              <a:gdLst>
                <a:gd name="T0" fmla="*/ 168 w 230"/>
                <a:gd name="T1" fmla="*/ 146 h 146"/>
                <a:gd name="T2" fmla="*/ 64 w 230"/>
                <a:gd name="T3" fmla="*/ 146 h 146"/>
                <a:gd name="T4" fmla="*/ 62 w 230"/>
                <a:gd name="T5" fmla="*/ 142 h 146"/>
                <a:gd name="T6" fmla="*/ 33 w 230"/>
                <a:gd name="T7" fmla="*/ 81 h 146"/>
                <a:gd name="T8" fmla="*/ 4 w 230"/>
                <a:gd name="T9" fmla="*/ 28 h 146"/>
                <a:gd name="T10" fmla="*/ 17 w 230"/>
                <a:gd name="T11" fmla="*/ 3 h 146"/>
                <a:gd name="T12" fmla="*/ 40 w 230"/>
                <a:gd name="T13" fmla="*/ 19 h 146"/>
                <a:gd name="T14" fmla="*/ 107 w 230"/>
                <a:gd name="T15" fmla="*/ 79 h 146"/>
                <a:gd name="T16" fmla="*/ 181 w 230"/>
                <a:gd name="T17" fmla="*/ 43 h 146"/>
                <a:gd name="T18" fmla="*/ 190 w 230"/>
                <a:gd name="T19" fmla="*/ 20 h 146"/>
                <a:gd name="T20" fmla="*/ 214 w 230"/>
                <a:gd name="T21" fmla="*/ 3 h 146"/>
                <a:gd name="T22" fmla="*/ 226 w 230"/>
                <a:gd name="T23" fmla="*/ 30 h 146"/>
                <a:gd name="T24" fmla="*/ 182 w 230"/>
                <a:gd name="T25" fmla="*/ 94 h 146"/>
                <a:gd name="T26" fmla="*/ 168 w 230"/>
                <a:gd name="T27" fmla="*/ 123 h 146"/>
                <a:gd name="T28" fmla="*/ 168 w 230"/>
                <a:gd name="T29"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0" h="146">
                  <a:moveTo>
                    <a:pt x="168" y="146"/>
                  </a:moveTo>
                  <a:cubicBezTo>
                    <a:pt x="132" y="146"/>
                    <a:pt x="98" y="146"/>
                    <a:pt x="64" y="146"/>
                  </a:cubicBezTo>
                  <a:cubicBezTo>
                    <a:pt x="63" y="144"/>
                    <a:pt x="62" y="143"/>
                    <a:pt x="62" y="142"/>
                  </a:cubicBezTo>
                  <a:cubicBezTo>
                    <a:pt x="67" y="115"/>
                    <a:pt x="55" y="97"/>
                    <a:pt x="33" y="81"/>
                  </a:cubicBezTo>
                  <a:cubicBezTo>
                    <a:pt x="16" y="68"/>
                    <a:pt x="8" y="48"/>
                    <a:pt x="4" y="28"/>
                  </a:cubicBezTo>
                  <a:cubicBezTo>
                    <a:pt x="0" y="15"/>
                    <a:pt x="4" y="6"/>
                    <a:pt x="17" y="3"/>
                  </a:cubicBezTo>
                  <a:cubicBezTo>
                    <a:pt x="30" y="0"/>
                    <a:pt x="38" y="7"/>
                    <a:pt x="40" y="19"/>
                  </a:cubicBezTo>
                  <a:cubicBezTo>
                    <a:pt x="48" y="56"/>
                    <a:pt x="73" y="74"/>
                    <a:pt x="107" y="79"/>
                  </a:cubicBezTo>
                  <a:cubicBezTo>
                    <a:pt x="138" y="83"/>
                    <a:pt x="164" y="69"/>
                    <a:pt x="181" y="43"/>
                  </a:cubicBezTo>
                  <a:cubicBezTo>
                    <a:pt x="185" y="36"/>
                    <a:pt x="187" y="28"/>
                    <a:pt x="190" y="20"/>
                  </a:cubicBezTo>
                  <a:cubicBezTo>
                    <a:pt x="194" y="6"/>
                    <a:pt x="203" y="0"/>
                    <a:pt x="214" y="3"/>
                  </a:cubicBezTo>
                  <a:cubicBezTo>
                    <a:pt x="226" y="6"/>
                    <a:pt x="230" y="16"/>
                    <a:pt x="226" y="30"/>
                  </a:cubicBezTo>
                  <a:cubicBezTo>
                    <a:pt x="219" y="57"/>
                    <a:pt x="205" y="79"/>
                    <a:pt x="182" y="94"/>
                  </a:cubicBezTo>
                  <a:cubicBezTo>
                    <a:pt x="171" y="101"/>
                    <a:pt x="166" y="109"/>
                    <a:pt x="168" y="123"/>
                  </a:cubicBezTo>
                  <a:cubicBezTo>
                    <a:pt x="169" y="130"/>
                    <a:pt x="168" y="137"/>
                    <a:pt x="168" y="1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139">
              <a:extLst>
                <a:ext uri="{FF2B5EF4-FFF2-40B4-BE49-F238E27FC236}">
                  <a16:creationId xmlns:a16="http://schemas.microsoft.com/office/drawing/2014/main" id="{7B272706-9501-59E1-C0D4-98B2F8AF3A85}"/>
                </a:ext>
              </a:extLst>
            </p:cNvPr>
            <p:cNvSpPr>
              <a:spLocks/>
            </p:cNvSpPr>
            <p:nvPr/>
          </p:nvSpPr>
          <p:spPr bwMode="auto">
            <a:xfrm>
              <a:off x="1374439" y="1916271"/>
              <a:ext cx="386088" cy="284082"/>
            </a:xfrm>
            <a:custGeom>
              <a:avLst/>
              <a:gdLst>
                <a:gd name="T0" fmla="*/ 36 w 196"/>
                <a:gd name="T1" fmla="*/ 1 h 138"/>
                <a:gd name="T2" fmla="*/ 79 w 196"/>
                <a:gd name="T3" fmla="*/ 18 h 138"/>
                <a:gd name="T4" fmla="*/ 180 w 196"/>
                <a:gd name="T5" fmla="*/ 111 h 138"/>
                <a:gd name="T6" fmla="*/ 183 w 196"/>
                <a:gd name="T7" fmla="*/ 114 h 138"/>
                <a:gd name="T8" fmla="*/ 187 w 196"/>
                <a:gd name="T9" fmla="*/ 135 h 138"/>
                <a:gd name="T10" fmla="*/ 167 w 196"/>
                <a:gd name="T11" fmla="*/ 131 h 138"/>
                <a:gd name="T12" fmla="*/ 130 w 196"/>
                <a:gd name="T13" fmla="*/ 97 h 138"/>
                <a:gd name="T14" fmla="*/ 62 w 196"/>
                <a:gd name="T15" fmla="*/ 34 h 138"/>
                <a:gd name="T16" fmla="*/ 36 w 196"/>
                <a:gd name="T17" fmla="*/ 24 h 138"/>
                <a:gd name="T18" fmla="*/ 11 w 196"/>
                <a:gd name="T19" fmla="*/ 24 h 138"/>
                <a:gd name="T20" fmla="*/ 0 w 196"/>
                <a:gd name="T21" fmla="*/ 12 h 138"/>
                <a:gd name="T22" fmla="*/ 11 w 196"/>
                <a:gd name="T23" fmla="*/ 2 h 138"/>
                <a:gd name="T24" fmla="*/ 36 w 196"/>
                <a:gd name="T25" fmla="*/ 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38">
                  <a:moveTo>
                    <a:pt x="36" y="1"/>
                  </a:moveTo>
                  <a:cubicBezTo>
                    <a:pt x="53" y="1"/>
                    <a:pt x="66" y="5"/>
                    <a:pt x="79" y="18"/>
                  </a:cubicBezTo>
                  <a:cubicBezTo>
                    <a:pt x="112" y="49"/>
                    <a:pt x="146" y="80"/>
                    <a:pt x="180" y="111"/>
                  </a:cubicBezTo>
                  <a:cubicBezTo>
                    <a:pt x="181" y="112"/>
                    <a:pt x="182" y="113"/>
                    <a:pt x="183" y="114"/>
                  </a:cubicBezTo>
                  <a:cubicBezTo>
                    <a:pt x="190" y="120"/>
                    <a:pt x="196" y="128"/>
                    <a:pt x="187" y="135"/>
                  </a:cubicBezTo>
                  <a:cubicBezTo>
                    <a:pt x="183" y="138"/>
                    <a:pt x="172" y="135"/>
                    <a:pt x="167" y="131"/>
                  </a:cubicBezTo>
                  <a:cubicBezTo>
                    <a:pt x="154" y="121"/>
                    <a:pt x="142" y="109"/>
                    <a:pt x="130" y="97"/>
                  </a:cubicBezTo>
                  <a:cubicBezTo>
                    <a:pt x="107" y="76"/>
                    <a:pt x="84" y="56"/>
                    <a:pt x="62" y="34"/>
                  </a:cubicBezTo>
                  <a:cubicBezTo>
                    <a:pt x="55" y="27"/>
                    <a:pt x="47" y="25"/>
                    <a:pt x="36" y="24"/>
                  </a:cubicBezTo>
                  <a:cubicBezTo>
                    <a:pt x="28" y="24"/>
                    <a:pt x="19" y="26"/>
                    <a:pt x="11" y="24"/>
                  </a:cubicBezTo>
                  <a:cubicBezTo>
                    <a:pt x="7" y="23"/>
                    <a:pt x="0" y="19"/>
                    <a:pt x="0" y="12"/>
                  </a:cubicBezTo>
                  <a:cubicBezTo>
                    <a:pt x="1" y="5"/>
                    <a:pt x="7" y="3"/>
                    <a:pt x="11" y="2"/>
                  </a:cubicBezTo>
                  <a:cubicBezTo>
                    <a:pt x="18" y="0"/>
                    <a:pt x="27" y="1"/>
                    <a:pt x="3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41">
              <a:extLst>
                <a:ext uri="{FF2B5EF4-FFF2-40B4-BE49-F238E27FC236}">
                  <a16:creationId xmlns:a16="http://schemas.microsoft.com/office/drawing/2014/main" id="{8F58B39F-74A9-05C5-BD12-6AAD546260F7}"/>
                </a:ext>
              </a:extLst>
            </p:cNvPr>
            <p:cNvSpPr>
              <a:spLocks/>
            </p:cNvSpPr>
            <p:nvPr/>
          </p:nvSpPr>
          <p:spPr bwMode="auto">
            <a:xfrm>
              <a:off x="1895209" y="1865043"/>
              <a:ext cx="193046" cy="162998"/>
            </a:xfrm>
            <a:custGeom>
              <a:avLst/>
              <a:gdLst>
                <a:gd name="T0" fmla="*/ 0 w 97"/>
                <a:gd name="T1" fmla="*/ 35 h 80"/>
                <a:gd name="T2" fmla="*/ 47 w 97"/>
                <a:gd name="T3" fmla="*/ 0 h 80"/>
                <a:gd name="T4" fmla="*/ 97 w 97"/>
                <a:gd name="T5" fmla="*/ 35 h 80"/>
                <a:gd name="T6" fmla="*/ 53 w 97"/>
                <a:gd name="T7" fmla="*/ 77 h 80"/>
                <a:gd name="T8" fmla="*/ 0 w 97"/>
                <a:gd name="T9" fmla="*/ 35 h 80"/>
              </a:gdLst>
              <a:ahLst/>
              <a:cxnLst>
                <a:cxn ang="0">
                  <a:pos x="T0" y="T1"/>
                </a:cxn>
                <a:cxn ang="0">
                  <a:pos x="T2" y="T3"/>
                </a:cxn>
                <a:cxn ang="0">
                  <a:pos x="T4" y="T5"/>
                </a:cxn>
                <a:cxn ang="0">
                  <a:pos x="T6" y="T7"/>
                </a:cxn>
                <a:cxn ang="0">
                  <a:pos x="T8" y="T9"/>
                </a:cxn>
              </a:cxnLst>
              <a:rect l="0" t="0" r="r" b="b"/>
              <a:pathLst>
                <a:path w="97" h="80">
                  <a:moveTo>
                    <a:pt x="0" y="35"/>
                  </a:moveTo>
                  <a:cubicBezTo>
                    <a:pt x="22" y="33"/>
                    <a:pt x="37" y="21"/>
                    <a:pt x="47" y="0"/>
                  </a:cubicBezTo>
                  <a:cubicBezTo>
                    <a:pt x="59" y="20"/>
                    <a:pt x="75" y="34"/>
                    <a:pt x="97" y="35"/>
                  </a:cubicBezTo>
                  <a:cubicBezTo>
                    <a:pt x="93" y="61"/>
                    <a:pt x="77" y="75"/>
                    <a:pt x="53" y="77"/>
                  </a:cubicBezTo>
                  <a:cubicBezTo>
                    <a:pt x="29" y="80"/>
                    <a:pt x="4" y="63"/>
                    <a:pt x="0"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42">
              <a:extLst>
                <a:ext uri="{FF2B5EF4-FFF2-40B4-BE49-F238E27FC236}">
                  <a16:creationId xmlns:a16="http://schemas.microsoft.com/office/drawing/2014/main" id="{26F08452-FE78-5B3F-B2D3-F8EC06E7F955}"/>
                </a:ext>
              </a:extLst>
            </p:cNvPr>
            <p:cNvSpPr>
              <a:spLocks/>
            </p:cNvSpPr>
            <p:nvPr/>
          </p:nvSpPr>
          <p:spPr bwMode="auto">
            <a:xfrm>
              <a:off x="1886231" y="1820800"/>
              <a:ext cx="202024" cy="107113"/>
            </a:xfrm>
            <a:custGeom>
              <a:avLst/>
              <a:gdLst>
                <a:gd name="T0" fmla="*/ 2 w 102"/>
                <a:gd name="T1" fmla="*/ 52 h 52"/>
                <a:gd name="T2" fmla="*/ 52 w 102"/>
                <a:gd name="T3" fmla="*/ 1 h 52"/>
                <a:gd name="T4" fmla="*/ 100 w 102"/>
                <a:gd name="T5" fmla="*/ 51 h 52"/>
                <a:gd name="T6" fmla="*/ 51 w 102"/>
                <a:gd name="T7" fmla="*/ 5 h 52"/>
                <a:gd name="T8" fmla="*/ 2 w 102"/>
                <a:gd name="T9" fmla="*/ 52 h 52"/>
              </a:gdLst>
              <a:ahLst/>
              <a:cxnLst>
                <a:cxn ang="0">
                  <a:pos x="T0" y="T1"/>
                </a:cxn>
                <a:cxn ang="0">
                  <a:pos x="T2" y="T3"/>
                </a:cxn>
                <a:cxn ang="0">
                  <a:pos x="T4" y="T5"/>
                </a:cxn>
                <a:cxn ang="0">
                  <a:pos x="T6" y="T7"/>
                </a:cxn>
                <a:cxn ang="0">
                  <a:pos x="T8" y="T9"/>
                </a:cxn>
              </a:cxnLst>
              <a:rect l="0" t="0" r="r" b="b"/>
              <a:pathLst>
                <a:path w="102" h="52">
                  <a:moveTo>
                    <a:pt x="2" y="52"/>
                  </a:moveTo>
                  <a:cubicBezTo>
                    <a:pt x="0" y="22"/>
                    <a:pt x="23" y="0"/>
                    <a:pt x="52" y="1"/>
                  </a:cubicBezTo>
                  <a:cubicBezTo>
                    <a:pt x="81" y="1"/>
                    <a:pt x="102" y="23"/>
                    <a:pt x="100" y="51"/>
                  </a:cubicBezTo>
                  <a:cubicBezTo>
                    <a:pt x="72" y="48"/>
                    <a:pt x="58" y="32"/>
                    <a:pt x="51" y="5"/>
                  </a:cubicBezTo>
                  <a:cubicBezTo>
                    <a:pt x="44" y="31"/>
                    <a:pt x="30" y="48"/>
                    <a:pt x="2" y="5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62">
              <a:extLst>
                <a:ext uri="{FF2B5EF4-FFF2-40B4-BE49-F238E27FC236}">
                  <a16:creationId xmlns:a16="http://schemas.microsoft.com/office/drawing/2014/main" id="{7D5E7CC6-4AE9-777A-D257-52377DB53D69}"/>
                </a:ext>
              </a:extLst>
            </p:cNvPr>
            <p:cNvSpPr>
              <a:spLocks noEditPoints="1"/>
            </p:cNvSpPr>
            <p:nvPr/>
          </p:nvSpPr>
          <p:spPr bwMode="auto">
            <a:xfrm>
              <a:off x="2146616" y="2542647"/>
              <a:ext cx="269364" cy="281754"/>
            </a:xfrm>
            <a:custGeom>
              <a:avLst/>
              <a:gdLst>
                <a:gd name="T0" fmla="*/ 68 w 136"/>
                <a:gd name="T1" fmla="*/ 0 h 137"/>
                <a:gd name="T2" fmla="*/ 0 w 136"/>
                <a:gd name="T3" fmla="*/ 68 h 137"/>
                <a:gd name="T4" fmla="*/ 68 w 136"/>
                <a:gd name="T5" fmla="*/ 137 h 137"/>
                <a:gd name="T6" fmla="*/ 136 w 136"/>
                <a:gd name="T7" fmla="*/ 68 h 137"/>
                <a:gd name="T8" fmla="*/ 68 w 136"/>
                <a:gd name="T9" fmla="*/ 0 h 137"/>
                <a:gd name="T10" fmla="*/ 68 w 136"/>
                <a:gd name="T11" fmla="*/ 108 h 137"/>
                <a:gd name="T12" fmla="*/ 28 w 136"/>
                <a:gd name="T13" fmla="*/ 68 h 137"/>
                <a:gd name="T14" fmla="*/ 68 w 136"/>
                <a:gd name="T15" fmla="*/ 29 h 137"/>
                <a:gd name="T16" fmla="*/ 108 w 136"/>
                <a:gd name="T17" fmla="*/ 68 h 137"/>
                <a:gd name="T18" fmla="*/ 68 w 136"/>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7">
                  <a:moveTo>
                    <a:pt x="68" y="0"/>
                  </a:moveTo>
                  <a:cubicBezTo>
                    <a:pt x="30" y="0"/>
                    <a:pt x="0" y="31"/>
                    <a:pt x="0" y="68"/>
                  </a:cubicBezTo>
                  <a:cubicBezTo>
                    <a:pt x="0" y="106"/>
                    <a:pt x="30" y="137"/>
                    <a:pt x="68" y="137"/>
                  </a:cubicBezTo>
                  <a:cubicBezTo>
                    <a:pt x="106" y="137"/>
                    <a:pt x="136" y="106"/>
                    <a:pt x="136" y="68"/>
                  </a:cubicBezTo>
                  <a:cubicBezTo>
                    <a:pt x="136" y="31"/>
                    <a:pt x="106" y="0"/>
                    <a:pt x="68" y="0"/>
                  </a:cubicBezTo>
                  <a:close/>
                  <a:moveTo>
                    <a:pt x="68" y="108"/>
                  </a:moveTo>
                  <a:cubicBezTo>
                    <a:pt x="46" y="108"/>
                    <a:pt x="28" y="90"/>
                    <a:pt x="28" y="68"/>
                  </a:cubicBezTo>
                  <a:cubicBezTo>
                    <a:pt x="28"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64">
              <a:extLst>
                <a:ext uri="{FF2B5EF4-FFF2-40B4-BE49-F238E27FC236}">
                  <a16:creationId xmlns:a16="http://schemas.microsoft.com/office/drawing/2014/main" id="{7175F803-290D-AB60-7FF9-ECE1DF08DD56}"/>
                </a:ext>
              </a:extLst>
            </p:cNvPr>
            <p:cNvSpPr>
              <a:spLocks noEditPoints="1"/>
            </p:cNvSpPr>
            <p:nvPr/>
          </p:nvSpPr>
          <p:spPr bwMode="auto">
            <a:xfrm>
              <a:off x="1756037" y="2542647"/>
              <a:ext cx="269364" cy="281754"/>
            </a:xfrm>
            <a:custGeom>
              <a:avLst/>
              <a:gdLst>
                <a:gd name="T0" fmla="*/ 68 w 137"/>
                <a:gd name="T1" fmla="*/ 0 h 137"/>
                <a:gd name="T2" fmla="*/ 0 w 137"/>
                <a:gd name="T3" fmla="*/ 68 h 137"/>
                <a:gd name="T4" fmla="*/ 68 w 137"/>
                <a:gd name="T5" fmla="*/ 137 h 137"/>
                <a:gd name="T6" fmla="*/ 137 w 137"/>
                <a:gd name="T7" fmla="*/ 68 h 137"/>
                <a:gd name="T8" fmla="*/ 68 w 137"/>
                <a:gd name="T9" fmla="*/ 0 h 137"/>
                <a:gd name="T10" fmla="*/ 68 w 137"/>
                <a:gd name="T11" fmla="*/ 108 h 137"/>
                <a:gd name="T12" fmla="*/ 29 w 137"/>
                <a:gd name="T13" fmla="*/ 68 h 137"/>
                <a:gd name="T14" fmla="*/ 68 w 137"/>
                <a:gd name="T15" fmla="*/ 29 h 137"/>
                <a:gd name="T16" fmla="*/ 108 w 137"/>
                <a:gd name="T17" fmla="*/ 68 h 137"/>
                <a:gd name="T18" fmla="*/ 68 w 137"/>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7">
                  <a:moveTo>
                    <a:pt x="68" y="0"/>
                  </a:moveTo>
                  <a:cubicBezTo>
                    <a:pt x="31" y="0"/>
                    <a:pt x="0" y="31"/>
                    <a:pt x="0" y="68"/>
                  </a:cubicBezTo>
                  <a:cubicBezTo>
                    <a:pt x="0" y="106"/>
                    <a:pt x="31" y="137"/>
                    <a:pt x="68" y="137"/>
                  </a:cubicBezTo>
                  <a:cubicBezTo>
                    <a:pt x="106" y="137"/>
                    <a:pt x="137" y="106"/>
                    <a:pt x="137" y="68"/>
                  </a:cubicBezTo>
                  <a:cubicBezTo>
                    <a:pt x="137" y="31"/>
                    <a:pt x="106" y="0"/>
                    <a:pt x="68" y="0"/>
                  </a:cubicBezTo>
                  <a:close/>
                  <a:moveTo>
                    <a:pt x="68" y="108"/>
                  </a:moveTo>
                  <a:cubicBezTo>
                    <a:pt x="46" y="108"/>
                    <a:pt x="29" y="90"/>
                    <a:pt x="29" y="68"/>
                  </a:cubicBezTo>
                  <a:cubicBezTo>
                    <a:pt x="29"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8075" y="902268"/>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Just over half (56%) of children aged 0-7 were neither comfortable nor uncomfortable in talking to Generative AI / chat bots. A similar proportion were uncomfortable (23%, net very uncomfortable and somewhat uncomfortable) as comfortable (19%, net very comfortable and somewhat comfortable). </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256282" y="1626025"/>
            <a:ext cx="5366305" cy="315803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5308891" y="3847377"/>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13" name="Chart 12" descr="Figure 98: Level of comfort talking to Generative AI / chat bots (children 0-7).&#10;&#10;Results listed are for 2023.&#10;&#10;Net very uncomfortable and somewhat uncomfortable, 23%.&#10;Very uncomfortable, 11%.&#10;Somewhat uncomfortable, 11%.&#10;Neutral, 56%.&#10;Somewhat comfortable, 16%.&#10;Very comfortable, 3%.&#10;Net somewhat comfortable and very comfortable, 19%.&#10;&#10;Source: KA15. To what extent is your child comfortable or uncomfortable in ‘talking’ to a Generative AI / chat bot through a messaging app or online chat function?&#10;Base: MCCS, All parents answering on behalf of their 0-7 year old child (n=359).&#10;Notes: Don’t know/refused responses not shown: 2023 DK = 2%, Ref = 0%.&#10;">
            <a:extLst>
              <a:ext uri="{FF2B5EF4-FFF2-40B4-BE49-F238E27FC236}">
                <a16:creationId xmlns:a16="http://schemas.microsoft.com/office/drawing/2014/main" id="{6DD732A6-A7D0-D848-E210-1786B3B35920}"/>
              </a:ext>
            </a:extLst>
          </p:cNvPr>
          <p:cNvGraphicFramePr/>
          <p:nvPr>
            <p:extLst>
              <p:ext uri="{D42A27DB-BD31-4B8C-83A1-F6EECF244321}">
                <p14:modId xmlns:p14="http://schemas.microsoft.com/office/powerpoint/2010/main" val="202504972"/>
              </p:ext>
            </p:extLst>
          </p:nvPr>
        </p:nvGraphicFramePr>
        <p:xfrm>
          <a:off x="283278" y="1641570"/>
          <a:ext cx="5240444" cy="2532029"/>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14" descr="NET B2B, 23%">
            <a:extLst>
              <a:ext uri="{FF2B5EF4-FFF2-40B4-BE49-F238E27FC236}">
                <a16:creationId xmlns:a16="http://schemas.microsoft.com/office/drawing/2014/main" id="{39F289DC-387C-0F74-515B-EE6B6C4BC016}"/>
              </a:ext>
            </a:extLst>
          </p:cNvPr>
          <p:cNvSpPr/>
          <p:nvPr/>
        </p:nvSpPr>
        <p:spPr>
          <a:xfrm>
            <a:off x="42652" y="2587017"/>
            <a:ext cx="90063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latin typeface="Arial" panose="020B0604020202020204" pitchFamily="34" charset="0"/>
                <a:cs typeface="Arial" panose="020B0604020202020204" pitchFamily="34" charset="0"/>
              </a:rPr>
              <a:t>B2B </a:t>
            </a:r>
          </a:p>
          <a:p>
            <a:pPr algn="ctr"/>
            <a:r>
              <a:rPr lang="en-US" sz="1000" b="1" dirty="0">
                <a:solidFill>
                  <a:srgbClr val="000000"/>
                </a:solidFill>
                <a:latin typeface="Arial" panose="020B0604020202020204" pitchFamily="34" charset="0"/>
                <a:cs typeface="Arial" panose="020B0604020202020204" pitchFamily="34" charset="0"/>
              </a:rPr>
              <a:t>23%</a:t>
            </a:r>
            <a:endParaRPr lang="en-AU" sz="1000" b="1" dirty="0">
              <a:solidFill>
                <a:srgbClr val="000000"/>
              </a:solidFill>
              <a:latin typeface="Arial" panose="020B0604020202020204" pitchFamily="34" charset="0"/>
              <a:cs typeface="Arial" panose="020B0604020202020204" pitchFamily="34" charset="0"/>
            </a:endParaRPr>
          </a:p>
        </p:txBody>
      </p:sp>
      <p:sp>
        <p:nvSpPr>
          <p:cNvPr id="14" name="Rectangle 13" descr="NET T2B, 19%">
            <a:extLst>
              <a:ext uri="{FF2B5EF4-FFF2-40B4-BE49-F238E27FC236}">
                <a16:creationId xmlns:a16="http://schemas.microsoft.com/office/drawing/2014/main" id="{FF9F2BCC-54A4-19B5-0B3B-EBD27D3ADC98}"/>
              </a:ext>
            </a:extLst>
          </p:cNvPr>
          <p:cNvSpPr/>
          <p:nvPr/>
        </p:nvSpPr>
        <p:spPr>
          <a:xfrm>
            <a:off x="4978691" y="2578594"/>
            <a:ext cx="90063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latin typeface="Arial" panose="020B0604020202020204" pitchFamily="34" charset="0"/>
                <a:cs typeface="Arial" panose="020B0604020202020204" pitchFamily="34" charset="0"/>
              </a:rPr>
              <a:t>T2B </a:t>
            </a:r>
          </a:p>
          <a:p>
            <a:pPr algn="ctr"/>
            <a:r>
              <a:rPr lang="en-US" sz="1000" b="1" dirty="0">
                <a:solidFill>
                  <a:srgbClr val="000000"/>
                </a:solidFill>
                <a:latin typeface="Arial" panose="020B0604020202020204" pitchFamily="34" charset="0"/>
                <a:cs typeface="Arial" panose="020B0604020202020204" pitchFamily="34" charset="0"/>
              </a:rPr>
              <a:t>19%</a:t>
            </a:r>
            <a:endParaRPr lang="en-AU" sz="1000" b="1" dirty="0">
              <a:solidFill>
                <a:srgbClr val="000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F87E799-3D01-04C6-7F00-123A80219C4C}"/>
              </a:ext>
            </a:extLst>
          </p:cNvPr>
          <p:cNvSpPr txBox="1"/>
          <p:nvPr/>
        </p:nvSpPr>
        <p:spPr>
          <a:xfrm>
            <a:off x="283278" y="4282729"/>
            <a:ext cx="5391473" cy="538609"/>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KA15. To what extent is your child comfortable or uncomfortable in ‘talking’ to a Generative AI / chat bot through a messaging app or online chat function?</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All parents/legal guardians/carers answering on behal</a:t>
            </a:r>
            <a:r>
              <a:rPr lang="en-US" sz="600" dirty="0">
                <a:latin typeface="Arial" panose="020B0604020202020204" pitchFamily="34" charset="0"/>
                <a:ea typeface="Calibri" panose="020F0502020204030204" pitchFamily="34" charset="0"/>
                <a:cs typeface="Times New Roman" panose="02020603050405020304" pitchFamily="18" charset="0"/>
              </a:rPr>
              <a:t>f of their 0-7 year old child (n=359).</a:t>
            </a:r>
          </a:p>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2</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836217" y="1537790"/>
            <a:ext cx="3520242" cy="4150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NET Very uncomfortable + Somewhat uncomfortable </a:t>
            </a:r>
            <a:r>
              <a:rPr lang="en-US" sz="1000" dirty="0">
                <a:solidFill>
                  <a:schemeClr val="tx1"/>
                </a:solidFill>
              </a:rPr>
              <a:t>was higher for: </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prefer to use a search engine to learn about new things (29% vs 16% of those who have no preference)</a:t>
            </a:r>
          </a:p>
          <a:p>
            <a:pPr marL="171450" indent="-171450">
              <a:lnSpc>
                <a:spcPct val="125000"/>
              </a:lnSpc>
              <a:buFont typeface="Arial,Sans-Serif"/>
              <a:buChar char="↑"/>
            </a:pPr>
            <a:endParaRPr lang="en-US" sz="1000" b="1" dirty="0">
              <a:solidFill>
                <a:schemeClr val="tx1"/>
              </a:solidFill>
              <a:ea typeface="+mn-lt"/>
              <a:cs typeface="+mn-lt"/>
            </a:endParaRPr>
          </a:p>
          <a:p>
            <a:pPr marL="171450" indent="-171450">
              <a:lnSpc>
                <a:spcPct val="125000"/>
              </a:lnSpc>
              <a:buFont typeface="Arial,Sans-Serif"/>
              <a:buChar char="↑"/>
            </a:pPr>
            <a:r>
              <a:rPr lang="en-US" sz="1000" b="1" dirty="0">
                <a:solidFill>
                  <a:schemeClr val="tx1"/>
                </a:solidFill>
                <a:ea typeface="+mn-lt"/>
                <a:cs typeface="+mn-lt"/>
              </a:rPr>
              <a:t>NET Very comfortable + Somewhat comfortable</a:t>
            </a:r>
            <a:r>
              <a:rPr lang="en-US" sz="1000" dirty="0">
                <a:solidFill>
                  <a:schemeClr val="tx1"/>
                </a:solidFill>
              </a:rPr>
              <a:t> was higher for: </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look for information over the internet once a day or more (41% vs 16% of those who look for information less than once a day)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prefer to use Generative AI / a chat bot to learn about new things (40% vs 16% of those who prefer a search engine and 17% of those who have no preference)</a:t>
            </a:r>
          </a:p>
        </p:txBody>
      </p:sp>
      <p:sp>
        <p:nvSpPr>
          <p:cNvPr id="8" name="Rectangle 7">
            <a:extLst>
              <a:ext uri="{FF2B5EF4-FFF2-40B4-BE49-F238E27FC236}">
                <a16:creationId xmlns:a16="http://schemas.microsoft.com/office/drawing/2014/main" id="{9144CCB8-6E34-2586-5942-740EDE23CB84}"/>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Parents/legal guardians/carers report general ambivalence among children aged 0-7 regarding their level of comfort in talking to Generative AI / chat bots.</a:t>
            </a:r>
          </a:p>
        </p:txBody>
      </p:sp>
      <p:pic>
        <p:nvPicPr>
          <p:cNvPr id="10" name="Graphic 9">
            <a:extLst>
              <a:ext uri="{FF2B5EF4-FFF2-40B4-BE49-F238E27FC236}">
                <a16:creationId xmlns:a16="http://schemas.microsoft.com/office/drawing/2014/main" id="{117F0463-D460-7E69-CA11-ED31BBAFE91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31276046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74C799-47D7-7D76-0B50-27B2A5EA560E}"/>
              </a:ext>
              <a:ext uri="{C183D7F6-B498-43B3-948B-1728B52AA6E4}">
                <adec:decorative xmlns:adec="http://schemas.microsoft.com/office/drawing/2017/decorative" val="1"/>
              </a:ext>
            </a:extLst>
          </p:cNvPr>
          <p:cNvSpPr/>
          <p:nvPr/>
        </p:nvSpPr>
        <p:spPr>
          <a:xfrm>
            <a:off x="0" y="0"/>
            <a:ext cx="9906000" cy="685486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D75A5D24-A118-6A16-263F-DD75B33E1569}"/>
              </a:ext>
              <a:ext uri="{C183D7F6-B498-43B3-948B-1728B52AA6E4}">
                <adec:decorative xmlns:adec="http://schemas.microsoft.com/office/drawing/2017/decorative" val="1"/>
              </a:ext>
            </a:extLst>
          </p:cNvPr>
          <p:cNvPicPr>
            <a:picLocks noChangeAspect="1"/>
          </p:cNvPicPr>
          <p:nvPr/>
        </p:nvPicPr>
        <p:blipFill rotWithShape="1">
          <a:blip r:embed="rId2">
            <a:alphaModFix amt="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5104" t="-88" r="3610" b="88"/>
          <a:stretch/>
        </p:blipFill>
        <p:spPr>
          <a:xfrm>
            <a:off x="0" y="-1"/>
            <a:ext cx="9906000" cy="6854869"/>
          </a:xfrm>
          <a:prstGeom prst="rect">
            <a:avLst/>
          </a:prstGeom>
        </p:spPr>
      </p:pic>
      <p:sp>
        <p:nvSpPr>
          <p:cNvPr id="9" name="Title 3">
            <a:extLst>
              <a:ext uri="{FF2B5EF4-FFF2-40B4-BE49-F238E27FC236}">
                <a16:creationId xmlns:a16="http://schemas.microsoft.com/office/drawing/2014/main" id="{318EA7A4-03D1-9CF7-F233-29B34831D9F0}"/>
              </a:ext>
            </a:extLst>
          </p:cNvPr>
          <p:cNvSpPr txBox="1">
            <a:spLocks noGrp="1"/>
          </p:cNvSpPr>
          <p:nvPr>
            <p:ph type="title" idx="4294967295"/>
          </p:nvPr>
        </p:nvSpPr>
        <p:spPr>
          <a:xfrm>
            <a:off x="0" y="3093928"/>
            <a:ext cx="9906000" cy="5323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742927" rtl="0" eaLnBrk="1" latinLnBrk="0" hangingPunct="1">
              <a:lnSpc>
                <a:spcPct val="90000"/>
              </a:lnSpc>
              <a:spcBef>
                <a:spcPct val="0"/>
              </a:spcBef>
              <a:buNone/>
              <a:defRPr sz="3900" kern="1200">
                <a:solidFill>
                  <a:schemeClr val="tx2"/>
                </a:solidFill>
                <a:latin typeface="+mj-lt"/>
                <a:ea typeface="+mj-ea"/>
                <a:cs typeface="+mj-cs"/>
              </a:defRPr>
            </a:lvl1pPr>
          </a:lstStyle>
          <a:p>
            <a:pPr marL="0" marR="0" lvl="0" indent="0" algn="ctr" defTabSz="742927" rtl="0" eaLnBrk="1" fontAlgn="auto" latinLnBrk="0" hangingPunct="1">
              <a:lnSpc>
                <a:spcPct val="90000"/>
              </a:lnSpc>
              <a:spcBef>
                <a:spcPct val="0"/>
              </a:spcBef>
              <a:spcAft>
                <a:spcPts val="0"/>
              </a:spcAft>
              <a:buClrTx/>
              <a:buSzTx/>
              <a:buFontTx/>
              <a:buNone/>
              <a:tabLst/>
              <a:defRPr/>
            </a:pPr>
            <a:r>
              <a:rPr kumimoji="0" lang="en-US" sz="3900" b="0" i="0" u="none" strike="noStrike" kern="1200" cap="none" spc="0" normalizeH="0" baseline="0" noProof="0" dirty="0">
                <a:ln>
                  <a:noFill/>
                </a:ln>
                <a:solidFill>
                  <a:schemeClr val="bg1"/>
                </a:solidFill>
                <a:effectLst/>
                <a:uLnTx/>
                <a:uFillTx/>
                <a:latin typeface="+mj-lt"/>
                <a:ea typeface="+mj-ea"/>
                <a:cs typeface="+mj-cs"/>
              </a:rPr>
              <a:t>Sports content</a:t>
            </a:r>
            <a:endParaRPr kumimoji="0" lang="en-AU" sz="3900" b="0" i="0" u="none" strike="noStrike" kern="1200" cap="none" spc="0" normalizeH="0" baseline="0" noProof="0" dirty="0">
              <a:ln>
                <a:noFill/>
              </a:ln>
              <a:solidFill>
                <a:schemeClr val="bg1"/>
              </a:solidFill>
              <a:effectLst/>
              <a:uLnTx/>
              <a:uFillTx/>
              <a:latin typeface="+mj-lt"/>
              <a:ea typeface="+mj-ea"/>
              <a:cs typeface="+mj-cs"/>
            </a:endParaRPr>
          </a:p>
        </p:txBody>
      </p:sp>
      <p:sp>
        <p:nvSpPr>
          <p:cNvPr id="2" name="Title 4">
            <a:extLst>
              <a:ext uri="{FF2B5EF4-FFF2-40B4-BE49-F238E27FC236}">
                <a16:creationId xmlns:a16="http://schemas.microsoft.com/office/drawing/2014/main" id="{3055E0E7-5080-6BC3-E29F-75689B08EC5A}"/>
              </a:ext>
            </a:extLst>
          </p:cNvPr>
          <p:cNvSpPr txBox="1">
            <a:spLocks/>
          </p:cNvSpPr>
          <p:nvPr/>
        </p:nvSpPr>
        <p:spPr>
          <a:xfrm>
            <a:off x="6048888" y="5399457"/>
            <a:ext cx="2736186" cy="644572"/>
          </a:xfrm>
          <a:prstGeom prst="rect">
            <a:avLst/>
          </a:prstGeom>
        </p:spPr>
        <p:txBody>
          <a:bodyPr vert="horz" lIns="0" tIns="0" rIns="0" bIns="0" rtlCol="0" anchor="ctr">
            <a:normAutofit fontScale="97500"/>
          </a:bodyPr>
          <a:lstStyle>
            <a:lvl1pPr algn="l" defTabSz="742950" rtl="0" eaLnBrk="1" latinLnBrk="0" hangingPunct="1">
              <a:lnSpc>
                <a:spcPct val="90000"/>
              </a:lnSpc>
              <a:spcBef>
                <a:spcPct val="0"/>
              </a:spcBef>
              <a:buNone/>
              <a:defRPr sz="2600" kern="1200" spc="-81" baseline="0">
                <a:solidFill>
                  <a:schemeClr val="accent1"/>
                </a:solidFill>
                <a:latin typeface="Montserrat SemiBold" panose="00000700000000000000" pitchFamily="50" charset="0"/>
                <a:ea typeface="+mj-ea"/>
                <a:cs typeface="+mj-cs"/>
              </a:defRPr>
            </a:lvl1pPr>
          </a:lstStyle>
          <a:p>
            <a:pPr algn="r"/>
            <a:r>
              <a:rPr lang="en-AU" sz="1100" dirty="0">
                <a:solidFill>
                  <a:schemeClr val="bg1"/>
                </a:solidFill>
                <a:latin typeface="Montserrat SemiBold"/>
                <a:hlinkClick r:id="rId4" action="ppaction://hlinksldjump">
                  <a:extLst>
                    <a:ext uri="{A12FA001-AC4F-418D-AE19-62706E023703}">
                      <ahyp:hlinkClr xmlns:ahyp="http://schemas.microsoft.com/office/drawing/2018/hyperlinkcolor" val="tx"/>
                    </a:ext>
                  </a:extLst>
                </a:hlinkClick>
              </a:rPr>
              <a:t>Return to table of contents</a:t>
            </a:r>
            <a:endParaRPr lang="en-AU" sz="1100" dirty="0">
              <a:solidFill>
                <a:schemeClr val="bg1"/>
              </a:solidFill>
            </a:endParaRPr>
          </a:p>
        </p:txBody>
      </p:sp>
    </p:spTree>
    <p:extLst>
      <p:ext uri="{BB962C8B-B14F-4D97-AF65-F5344CB8AC3E}">
        <p14:creationId xmlns:p14="http://schemas.microsoft.com/office/powerpoint/2010/main" val="36690919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E6B0FF-2040-37A1-19B6-E492FF1EE384}"/>
              </a:ext>
            </a:extLst>
          </p:cNvPr>
          <p:cNvSpPr>
            <a:spLocks noGrp="1"/>
          </p:cNvSpPr>
          <p:nvPr>
            <p:ph type="sldNum" sz="quarter" idx="12"/>
          </p:nvPr>
        </p:nvSpPr>
        <p:spPr/>
        <p:txBody>
          <a:bodyPr/>
          <a:lstStyle/>
          <a:p>
            <a:r>
              <a:rPr lang="en-US" dirty="0"/>
              <a:t>105</a:t>
            </a:r>
            <a:endParaRPr lang="en-AU" dirty="0"/>
          </a:p>
        </p:txBody>
      </p:sp>
      <p:sp>
        <p:nvSpPr>
          <p:cNvPr id="2" name="Title 1">
            <a:extLst>
              <a:ext uri="{FF2B5EF4-FFF2-40B4-BE49-F238E27FC236}">
                <a16:creationId xmlns:a16="http://schemas.microsoft.com/office/drawing/2014/main" id="{BE46BE4A-4A99-631E-9EBD-F0BE040ADFEB}"/>
              </a:ext>
            </a:extLst>
          </p:cNvPr>
          <p:cNvSpPr>
            <a:spLocks noGrp="1"/>
          </p:cNvSpPr>
          <p:nvPr>
            <p:ph type="title"/>
          </p:nvPr>
        </p:nvSpPr>
        <p:spPr/>
        <p:txBody>
          <a:bodyPr/>
          <a:lstStyle/>
          <a:p>
            <a:r>
              <a:rPr lang="en-AU" sz="2300" dirty="0">
                <a:solidFill>
                  <a:schemeClr val="tx2"/>
                </a:solidFill>
              </a:rPr>
              <a:t>Chapter Summary – Sports Content</a:t>
            </a:r>
          </a:p>
        </p:txBody>
      </p:sp>
      <p:sp>
        <p:nvSpPr>
          <p:cNvPr id="13" name="Content Placeholder 12">
            <a:extLst>
              <a:ext uri="{FF2B5EF4-FFF2-40B4-BE49-F238E27FC236}">
                <a16:creationId xmlns:a16="http://schemas.microsoft.com/office/drawing/2014/main" id="{E2E3F529-724B-5203-C4C2-EE95CEE4FBB0}"/>
              </a:ext>
            </a:extLst>
          </p:cNvPr>
          <p:cNvSpPr>
            <a:spLocks noGrp="1"/>
          </p:cNvSpPr>
          <p:nvPr>
            <p:ph idx="1"/>
          </p:nvPr>
        </p:nvSpPr>
        <p:spPr>
          <a:xfrm>
            <a:off x="681038" y="1116729"/>
            <a:ext cx="8543925" cy="4989894"/>
          </a:xfrm>
        </p:spPr>
        <p:txBody>
          <a:bodyPr/>
          <a:lstStyle/>
          <a:p>
            <a:r>
              <a:rPr lang="en-AU" sz="1200" dirty="0">
                <a:solidFill>
                  <a:schemeClr val="tx2"/>
                </a:solidFill>
                <a:latin typeface="+mj-lt"/>
                <a:ea typeface="+mj-ea"/>
                <a:cs typeface="+mj-cs"/>
              </a:rPr>
              <a:t>Sport remains a popular type of content in Australia</a:t>
            </a:r>
            <a:endParaRPr lang="en-AU" sz="1400" dirty="0">
              <a:solidFill>
                <a:schemeClr val="tx2"/>
              </a:solidFill>
              <a:latin typeface="+mj-lt"/>
              <a:ea typeface="+mj-ea"/>
              <a:cs typeface="+mj-cs"/>
            </a:endParaRPr>
          </a:p>
          <a:p>
            <a:r>
              <a:rPr lang="en-US" sz="1200" dirty="0">
                <a:solidFill>
                  <a:schemeClr val="tx1"/>
                </a:solidFill>
              </a:rPr>
              <a:t>Just over a half of respondents (51% net) stated that they consumed sports content of some sort in the past 7 days, while slightly fewer (49%) did not consume sports content at all. Live sport (42%) was the most common way in which respondents consumed sports content.</a:t>
            </a:r>
          </a:p>
          <a:p>
            <a:r>
              <a:rPr lang="en-US" sz="1200" dirty="0"/>
              <a:t>The proportion of those reporting to have watched no sport in the past 7 days had declined in 2023</a:t>
            </a:r>
            <a:r>
              <a:rPr lang="en-US" sz="1200" i="1" dirty="0"/>
              <a:t>. </a:t>
            </a:r>
          </a:p>
          <a:p>
            <a:endParaRPr lang="en-US" sz="1400" i="1" dirty="0"/>
          </a:p>
          <a:p>
            <a:r>
              <a:rPr lang="en-US" sz="1200" dirty="0">
                <a:solidFill>
                  <a:schemeClr val="tx2"/>
                </a:solidFill>
                <a:latin typeface="+mj-lt"/>
                <a:ea typeface="+mj-ea"/>
                <a:cs typeface="+mj-cs"/>
              </a:rPr>
              <a:t>There are increasingly varied methods of consuming sports content</a:t>
            </a:r>
          </a:p>
          <a:p>
            <a:r>
              <a:rPr lang="en-US" sz="1200" dirty="0">
                <a:solidFill>
                  <a:schemeClr val="tx1"/>
                </a:solidFill>
              </a:rPr>
              <a:t>Sports content consumption via commercial free-to-air TV remained at a similar level in 2023 to 2022, while commercial free-to-air on demand TV, free video streaming services, and other websites or apps had increased.</a:t>
            </a:r>
          </a:p>
          <a:p>
            <a:r>
              <a:rPr lang="en-US" sz="1200" dirty="0"/>
              <a:t>Of note, commercial free-to-air remained at levels seen in 2022 after a decline between 2021 and 2022. </a:t>
            </a:r>
          </a:p>
          <a:p>
            <a:endParaRPr lang="en-US" sz="1200" i="1" dirty="0"/>
          </a:p>
          <a:p>
            <a:r>
              <a:rPr lang="en-AU" sz="1200" dirty="0">
                <a:solidFill>
                  <a:schemeClr val="tx2"/>
                </a:solidFill>
                <a:latin typeface="+mj-lt"/>
                <a:ea typeface="+mj-ea"/>
                <a:cs typeface="+mj-cs"/>
              </a:rPr>
              <a:t>Access to sports content via free-to-air TV is important </a:t>
            </a:r>
          </a:p>
          <a:p>
            <a:r>
              <a:rPr lang="en-US" sz="1200" dirty="0">
                <a:solidFill>
                  <a:schemeClr val="tx1"/>
                </a:solidFill>
              </a:rPr>
              <a:t>The feature of sports content that was most commonly reported as being the most important was that it is freely available on broadcast TV (20%). </a:t>
            </a:r>
          </a:p>
          <a:p>
            <a:r>
              <a:rPr lang="en-US" sz="1200" dirty="0"/>
              <a:t>Sports content being freely available either online or on broadcast TV was also important</a:t>
            </a:r>
            <a:r>
              <a:rPr lang="en-US" sz="1200" i="1" dirty="0"/>
              <a:t>. </a:t>
            </a:r>
          </a:p>
        </p:txBody>
      </p:sp>
    </p:spTree>
    <p:extLst>
      <p:ext uri="{BB962C8B-B14F-4D97-AF65-F5344CB8AC3E}">
        <p14:creationId xmlns:p14="http://schemas.microsoft.com/office/powerpoint/2010/main" val="22821782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106</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97436"/>
            <a:ext cx="7957813" cy="438517"/>
          </a:xfrm>
        </p:spPr>
        <p:txBody>
          <a:bodyPr>
            <a:normAutofit fontScale="90000"/>
          </a:bodyPr>
          <a:lstStyle/>
          <a:p>
            <a:r>
              <a:rPr lang="en-AU" dirty="0"/>
              <a:t>Sports content consumed in the past 7 days</a:t>
            </a:r>
          </a:p>
        </p:txBody>
      </p:sp>
      <p:grpSp>
        <p:nvGrpSpPr>
          <p:cNvPr id="13" name="Group 12">
            <a:extLst>
              <a:ext uri="{FF2B5EF4-FFF2-40B4-BE49-F238E27FC236}">
                <a16:creationId xmlns:a16="http://schemas.microsoft.com/office/drawing/2014/main" id="{A68DDDFB-BCAE-219D-FE63-20E6606A52E5}"/>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4" name="Freeform 5">
              <a:extLst>
                <a:ext uri="{FF2B5EF4-FFF2-40B4-BE49-F238E27FC236}">
                  <a16:creationId xmlns:a16="http://schemas.microsoft.com/office/drawing/2014/main" id="{EA01C064-E33D-C709-C7A2-EAF37474BEC4}"/>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6">
              <a:extLst>
                <a:ext uri="{FF2B5EF4-FFF2-40B4-BE49-F238E27FC236}">
                  <a16:creationId xmlns:a16="http://schemas.microsoft.com/office/drawing/2014/main" id="{9612CC92-6CA1-89C2-FEC4-B3D68BBFA5F3}"/>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 name="Freeform 7">
              <a:extLst>
                <a:ext uri="{FF2B5EF4-FFF2-40B4-BE49-F238E27FC236}">
                  <a16:creationId xmlns:a16="http://schemas.microsoft.com/office/drawing/2014/main" id="{2DC61AB3-F3B8-62C4-E8BB-54D6717AAEA3}"/>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 name="Freeform 8">
              <a:extLst>
                <a:ext uri="{FF2B5EF4-FFF2-40B4-BE49-F238E27FC236}">
                  <a16:creationId xmlns:a16="http://schemas.microsoft.com/office/drawing/2014/main" id="{988C0242-C170-2603-AADD-DAB95C6E08A2}"/>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7" name="Freeform 9">
              <a:extLst>
                <a:ext uri="{FF2B5EF4-FFF2-40B4-BE49-F238E27FC236}">
                  <a16:creationId xmlns:a16="http://schemas.microsoft.com/office/drawing/2014/main" id="{7CFEF162-9761-7334-4F6D-2DF1E25AED5D}"/>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433608" y="823209"/>
            <a:ext cx="9129850" cy="376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Just over half of respondents (51% net) indicated they consumed sports content of some sort in the past 7 days, while slightly fewer (49%) did not consume sports content at all. Live sport (42%) was the most common type of sports content consumed.</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456011" y="1594160"/>
            <a:ext cx="4749553" cy="363597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8" name="TextBox 1">
            <a:extLst>
              <a:ext uri="{FF2B5EF4-FFF2-40B4-BE49-F238E27FC236}">
                <a16:creationId xmlns:a16="http://schemas.microsoft.com/office/drawing/2014/main" id="{F3F6BD8C-3AB2-5A64-5091-F70ECED4BA3D}"/>
              </a:ext>
              <a:ext uri="{C183D7F6-B498-43B3-948B-1728B52AA6E4}">
                <adec:decorative xmlns:adec="http://schemas.microsoft.com/office/drawing/2017/decorative" val="1"/>
              </a:ext>
            </a:extLst>
          </p:cNvPr>
          <p:cNvSpPr txBox="1"/>
          <p:nvPr/>
        </p:nvSpPr>
        <p:spPr>
          <a:xfrm>
            <a:off x="2090582" y="1852212"/>
            <a:ext cx="267864" cy="2920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t>%</a:t>
            </a:r>
          </a:p>
        </p:txBody>
      </p:sp>
      <p:graphicFrame>
        <p:nvGraphicFramePr>
          <p:cNvPr id="10" name="Chart 9" descr="Figure 99: Sports content consumed in the past 7 days.&#10;&#10;Live sport, 2023, 42%, 2022, 42%, 2021, 37%, 2020, 38%.&#10;Sport highlights, 2023, 25%, 2022, Not applicable, 2021, Not applicable, 2020, Not applicable.&#10;Replayed sport, 2023, 14%, 2022, 15%, 2021, 15%, 2020, 18%.&#10;Other sports-related programs, 2023, 12% (significantly higher than 2022), 2022, 7%, 2021, 9%, 2020, 9%.&#10;I didn’t watch sport programs in the past 7 days, 2023, 49% (significantly lower than 2022), 2022, 53%, 2021, 56%, 2020, 55%.&#10;&#10;Source: E1. In the past 7 days, did you watch or listen to…? &#10;Base: TVCS, All respondents.  2023: n=3,861. 2022: n=4016. 2021: n=4135. 2020: n=4096.&#10;Notes: Don’t know/refused responses not shown: 2023 DK = 0.1%, Ref = 0.2%. 2022 DK = 0.3%, Ref = 0.2%. 2021 DK = 0.0%, Ref = 0.0%. 2020 DK = 0.0%, Ref = 0.0%.&#10;">
            <a:extLst>
              <a:ext uri="{FF2B5EF4-FFF2-40B4-BE49-F238E27FC236}">
                <a16:creationId xmlns:a16="http://schemas.microsoft.com/office/drawing/2014/main" id="{EC3AFCFD-F6DE-C2B5-2E12-DD6B539EBDFE}"/>
              </a:ext>
            </a:extLst>
          </p:cNvPr>
          <p:cNvGraphicFramePr/>
          <p:nvPr>
            <p:extLst>
              <p:ext uri="{D42A27DB-BD31-4B8C-83A1-F6EECF244321}">
                <p14:modId xmlns:p14="http://schemas.microsoft.com/office/powerpoint/2010/main" val="984355913"/>
              </p:ext>
            </p:extLst>
          </p:nvPr>
        </p:nvGraphicFramePr>
        <p:xfrm>
          <a:off x="524390" y="1834859"/>
          <a:ext cx="4594284" cy="3016851"/>
        </p:xfrm>
        <a:graphic>
          <a:graphicData uri="http://schemas.openxmlformats.org/drawingml/2006/chart">
            <c:chart xmlns:c="http://schemas.openxmlformats.org/drawingml/2006/chart" xmlns:r="http://schemas.openxmlformats.org/officeDocument/2006/relationships" r:id="rId3"/>
          </a:graphicData>
        </a:graphic>
      </p:graphicFrame>
      <p:sp>
        <p:nvSpPr>
          <p:cNvPr id="15" name="Oval 14" descr="NET watched sports in past 7 days:&#10;2023, 51% (significantly higher compared to 2022).&#10;2022, 46%.">
            <a:extLst>
              <a:ext uri="{FF2B5EF4-FFF2-40B4-BE49-F238E27FC236}">
                <a16:creationId xmlns:a16="http://schemas.microsoft.com/office/drawing/2014/main" id="{A3CCEAA5-D50E-CF3D-0DE7-3642DC761CB9}"/>
              </a:ext>
            </a:extLst>
          </p:cNvPr>
          <p:cNvSpPr/>
          <p:nvPr/>
        </p:nvSpPr>
        <p:spPr>
          <a:xfrm>
            <a:off x="4012294" y="1232751"/>
            <a:ext cx="1326279" cy="1324800"/>
          </a:xfrm>
          <a:prstGeom prst="ellipse">
            <a:avLst/>
          </a:prstGeom>
          <a:solidFill>
            <a:srgbClr val="9B2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Net watch sport P7D 51%</a:t>
            </a:r>
          </a:p>
          <a:p>
            <a:pPr algn="ctr"/>
            <a:endParaRPr lang="en-US" sz="1200" dirty="0"/>
          </a:p>
          <a:p>
            <a:pPr algn="ctr"/>
            <a:r>
              <a:rPr lang="en-US" sz="1000" dirty="0"/>
              <a:t>(2022: 46%)</a:t>
            </a:r>
            <a:endParaRPr lang="en-AU" sz="1000" dirty="0"/>
          </a:p>
        </p:txBody>
      </p:sp>
      <p:sp>
        <p:nvSpPr>
          <p:cNvPr id="23" name="TextBox 22">
            <a:extLst>
              <a:ext uri="{FF2B5EF4-FFF2-40B4-BE49-F238E27FC236}">
                <a16:creationId xmlns:a16="http://schemas.microsoft.com/office/drawing/2014/main" id="{0A04EBF7-85C5-D957-7C37-4DED3023861F}"/>
              </a:ext>
            </a:extLst>
          </p:cNvPr>
          <p:cNvSpPr txBox="1"/>
          <p:nvPr/>
        </p:nvSpPr>
        <p:spPr>
          <a:xfrm>
            <a:off x="487924" y="4720486"/>
            <a:ext cx="4761999" cy="538609"/>
          </a:xfrm>
          <a:prstGeom prst="rect">
            <a:avLst/>
          </a:prstGeom>
          <a:noFill/>
        </p:spPr>
        <p:txBody>
          <a:bodyPr wrap="square">
            <a:spAutoFit/>
          </a:bodyPr>
          <a:lstStyle/>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effectLst/>
                <a:latin typeface="Arial" panose="020B0604020202020204" pitchFamily="34" charset="0"/>
                <a:ea typeface="Calibri" panose="020F0502020204030204" pitchFamily="34" charset="0"/>
                <a:cs typeface="Times New Roman" panose="02020603050405020304" pitchFamily="18" charset="0"/>
              </a:rPr>
              <a:t>E1. In the past 7 days, did you watch or listen to…? </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Base: TVCS,</a:t>
            </a:r>
            <a:r>
              <a:rPr lang="en-GB" sz="600" dirty="0">
                <a:latin typeface="Arial" panose="020B0604020202020204" pitchFamily="34" charset="0"/>
                <a:ea typeface="Calibri" panose="020F0502020204030204" pitchFamily="34" charset="0"/>
                <a:cs typeface="Times New Roman" panose="02020603050405020304" pitchFamily="18" charset="0"/>
              </a:rPr>
              <a:t> All respondents. </a:t>
            </a:r>
            <a:r>
              <a:rPr lang="en-GB" sz="600" dirty="0">
                <a:effectLst/>
                <a:latin typeface="Arial" panose="020B0604020202020204" pitchFamily="34" charset="0"/>
                <a:ea typeface="Calibri" panose="020F0502020204030204" pitchFamily="34" charset="0"/>
                <a:cs typeface="Times New Roman" panose="02020603050405020304" pitchFamily="18" charset="0"/>
              </a:rPr>
              <a:t> 2023: n=</a:t>
            </a:r>
            <a:r>
              <a:rPr lang="en-GB" sz="600" dirty="0">
                <a:latin typeface="Arial" panose="020B0604020202020204" pitchFamily="34" charset="0"/>
                <a:ea typeface="Calibri" panose="020F0502020204030204" pitchFamily="34" charset="0"/>
                <a:cs typeface="Times New Roman" panose="02020603050405020304" pitchFamily="18" charset="0"/>
              </a:rPr>
              <a:t>3,861</a:t>
            </a:r>
            <a:r>
              <a:rPr lang="en-GB" sz="600" dirty="0">
                <a:effectLst/>
                <a:latin typeface="Arial" panose="020B0604020202020204" pitchFamily="34" charset="0"/>
                <a:ea typeface="Calibri" panose="020F0502020204030204" pitchFamily="34" charset="0"/>
                <a:cs typeface="Times New Roman" panose="02020603050405020304" pitchFamily="18" charset="0"/>
              </a:rPr>
              <a:t>. 2022: n=</a:t>
            </a:r>
            <a:r>
              <a:rPr lang="en-GB" sz="600" dirty="0">
                <a:latin typeface="Arial" panose="020B0604020202020204" pitchFamily="34" charset="0"/>
                <a:ea typeface="Calibri" panose="020F0502020204030204" pitchFamily="34" charset="0"/>
                <a:cs typeface="Times New Roman" panose="02020603050405020304" pitchFamily="18" charset="0"/>
              </a:rPr>
              <a:t>4016</a:t>
            </a:r>
            <a:r>
              <a:rPr lang="en-GB" sz="600" dirty="0">
                <a:effectLst/>
                <a:latin typeface="Arial" panose="020B0604020202020204" pitchFamily="34" charset="0"/>
                <a:ea typeface="Calibri" panose="020F0502020204030204" pitchFamily="34" charset="0"/>
                <a:cs typeface="Times New Roman" panose="02020603050405020304" pitchFamily="18" charset="0"/>
              </a:rPr>
              <a:t>. </a:t>
            </a:r>
            <a:r>
              <a:rPr lang="en-US" sz="600" dirty="0">
                <a:effectLst/>
                <a:latin typeface="Arial" panose="020B0604020202020204" pitchFamily="34" charset="0"/>
                <a:ea typeface="Calibri" panose="020F0502020204030204" pitchFamily="34" charset="0"/>
                <a:cs typeface="Times New Roman" panose="02020603050405020304" pitchFamily="18" charset="0"/>
              </a:rPr>
              <a:t>2021: n=4135. 2020: n=4096.</a:t>
            </a:r>
          </a:p>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0.1</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0.2</a:t>
            </a:r>
            <a:r>
              <a:rPr lang="en-GB" sz="600" dirty="0">
                <a:effectLst/>
                <a:latin typeface="Arial" panose="020B0604020202020204" pitchFamily="34" charset="0"/>
                <a:ea typeface="Calibri" panose="020F0502020204030204" pitchFamily="34" charset="0"/>
                <a:cs typeface="Times New Roman" panose="02020603050405020304" pitchFamily="18" charset="0"/>
              </a:rPr>
              <a:t>%. 2022 DK = 0.3%, Ref = 0.2%. 2021 DK = 0.0%, Ref = 0.0%. 2020 DK = 0.0%, Ref = 0.0%. </a:t>
            </a:r>
            <a:r>
              <a:rPr lang="en-GB" sz="600" dirty="0">
                <a:latin typeface="Arial" panose="020B0604020202020204" pitchFamily="34" charset="0"/>
                <a:ea typeface="Calibri" panose="020F0502020204030204" pitchFamily="34" charset="0"/>
                <a:cs typeface="Times New Roman" panose="02020603050405020304" pitchFamily="18" charset="0"/>
              </a:rPr>
              <a:t>Where ‘Not measured’ appears on the chart, that code is new in 2023.</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345270" y="1390441"/>
            <a:ext cx="4498371" cy="37927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r>
              <a:rPr lang="en-AU" sz="1200" b="1" dirty="0">
                <a:solidFill>
                  <a:schemeClr val="tx2"/>
                </a:solidFill>
              </a:rPr>
              <a:t>Subgroups</a:t>
            </a:r>
          </a:p>
          <a:p>
            <a:pPr marL="171450" indent="-171450">
              <a:buFont typeface="Arial,Sans-Serif"/>
              <a:buChar char="↑"/>
            </a:pPr>
            <a:r>
              <a:rPr lang="en-US" sz="1000" b="1" dirty="0">
                <a:solidFill>
                  <a:schemeClr val="tx1"/>
                </a:solidFill>
                <a:ea typeface="+mn-lt"/>
                <a:cs typeface="+mn-lt"/>
              </a:rPr>
              <a:t>Live sport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Men (52% vs 33% of women)</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45-54 (48%), 55-64 (46%), 65-74 (50%) and 75+ (55% vs 32% of ages 18-24 and 32% of ages 25-34)</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born in a mainly English speaking country (45% vs 30% of those born in a mainly non-English speaking country)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watched live free-to-air TV (commercial or publicly owned) in P7D (52% vs 26% of those who did not watch live free-to-air TV)</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watched on-demand TV (commercial or publicly owned) in P7D (49% vs 36% of those who did not watch on-demand TV)</a:t>
            </a:r>
          </a:p>
          <a:p>
            <a:pPr marL="628650" lvl="1" indent="-171450">
              <a:buFont typeface="Courier New" panose="02070309020205020404" pitchFamily="49" charset="0"/>
              <a:buChar char="o"/>
            </a:pPr>
            <a:endParaRPr lang="en-US" sz="1000" dirty="0">
              <a:solidFill>
                <a:schemeClr val="tx1"/>
              </a:solidFill>
              <a:ea typeface="+mn-lt"/>
              <a:cs typeface="+mn-lt"/>
            </a:endParaRPr>
          </a:p>
          <a:p>
            <a:pPr marL="171450" indent="-171450">
              <a:buFont typeface="Arial,Sans-Serif"/>
              <a:buChar char="↑"/>
            </a:pPr>
            <a:r>
              <a:rPr lang="en-US" sz="1000" b="1" dirty="0">
                <a:solidFill>
                  <a:schemeClr val="tx1"/>
                </a:solidFill>
                <a:ea typeface="+mn-lt"/>
                <a:cs typeface="+mn-lt"/>
              </a:rPr>
              <a:t>Sport highlights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Men (35% vs 16% of women)</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living in a capital city (28% vs 22% of those living outside a capital city)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watched live free-to-air TV (commercial or publicly owned) in P7D (30% vs 18% of those who did not watch live free-to-air TV)</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watched on-demand TV (commercial or publicly owned) in P7D (29% vs 21% of those who did not watch on-demand TV)</a:t>
            </a:r>
          </a:p>
        </p:txBody>
      </p:sp>
      <p:sp>
        <p:nvSpPr>
          <p:cNvPr id="22" name="Rectangle 21">
            <a:extLst>
              <a:ext uri="{FF2B5EF4-FFF2-40B4-BE49-F238E27FC236}">
                <a16:creationId xmlns:a16="http://schemas.microsoft.com/office/drawing/2014/main" id="{F959A642-F031-B4A1-70AF-AC4342B041C4}"/>
              </a:ext>
            </a:extLst>
          </p:cNvPr>
          <p:cNvSpPr/>
          <p:nvPr/>
        </p:nvSpPr>
        <p:spPr>
          <a:xfrm>
            <a:off x="433608" y="5240777"/>
            <a:ext cx="4103044" cy="1673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AU" sz="1200" b="1" dirty="0">
                <a:solidFill>
                  <a:schemeClr val="tx2"/>
                </a:solidFill>
              </a:rPr>
              <a:t>Callouts</a:t>
            </a:r>
          </a:p>
          <a:p>
            <a:pPr marL="171450" indent="-171450">
              <a:buFont typeface="Arial" panose="020B0604020202020204" pitchFamily="34" charset="0"/>
              <a:buChar char="•"/>
            </a:pPr>
            <a:r>
              <a:rPr lang="en-US" sz="1000" dirty="0">
                <a:solidFill>
                  <a:schemeClr val="tx1"/>
                </a:solidFill>
              </a:rPr>
              <a:t>Consumption of other sports-related programs has increased in 2023, while there has been a decrease in those that didn’t watch any sports content.</a:t>
            </a:r>
          </a:p>
        </p:txBody>
      </p:sp>
      <p:sp>
        <p:nvSpPr>
          <p:cNvPr id="9" name="Rectangle 8">
            <a:extLst>
              <a:ext uri="{FF2B5EF4-FFF2-40B4-BE49-F238E27FC236}">
                <a16:creationId xmlns:a16="http://schemas.microsoft.com/office/drawing/2014/main" id="{3D950106-D494-E90E-5CBB-8B7EB73E82CD}"/>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The proportion of those reporting to have watched no sport in the past 7 days has declined in 2023. Live and replayed sports remain steady, while other sports-related programs increased. </a:t>
            </a:r>
            <a:endParaRPr lang="en-AU" sz="1000" b="1" dirty="0"/>
          </a:p>
        </p:txBody>
      </p:sp>
      <p:pic>
        <p:nvPicPr>
          <p:cNvPr id="11" name="Graphic 10">
            <a:extLst>
              <a:ext uri="{FF2B5EF4-FFF2-40B4-BE49-F238E27FC236}">
                <a16:creationId xmlns:a16="http://schemas.microsoft.com/office/drawing/2014/main" id="{2F765F0C-2D02-5E0D-CB7C-9B908FA3D79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
        <p:nvSpPr>
          <p:cNvPr id="5" name="Arrow: Down 4">
            <a:extLst>
              <a:ext uri="{FF2B5EF4-FFF2-40B4-BE49-F238E27FC236}">
                <a16:creationId xmlns:a16="http://schemas.microsoft.com/office/drawing/2014/main" id="{9F2C783B-8CA3-D84E-2534-6ABFF7827576}"/>
              </a:ext>
              <a:ext uri="{C183D7F6-B498-43B3-948B-1728B52AA6E4}">
                <adec:decorative xmlns:adec="http://schemas.microsoft.com/office/drawing/2017/decorative" val="1"/>
              </a:ext>
            </a:extLst>
          </p:cNvPr>
          <p:cNvSpPr/>
          <p:nvPr/>
        </p:nvSpPr>
        <p:spPr>
          <a:xfrm flipV="1">
            <a:off x="2868923" y="3708611"/>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rrow: Down 11">
            <a:extLst>
              <a:ext uri="{FF2B5EF4-FFF2-40B4-BE49-F238E27FC236}">
                <a16:creationId xmlns:a16="http://schemas.microsoft.com/office/drawing/2014/main" id="{712E0F89-42B2-DEDD-FFB8-8DDBB16089CE}"/>
              </a:ext>
              <a:ext uri="{C183D7F6-B498-43B3-948B-1728B52AA6E4}">
                <adec:decorative xmlns:adec="http://schemas.microsoft.com/office/drawing/2017/decorative" val="1"/>
              </a:ext>
            </a:extLst>
          </p:cNvPr>
          <p:cNvSpPr/>
          <p:nvPr/>
        </p:nvSpPr>
        <p:spPr>
          <a:xfrm>
            <a:off x="4150809" y="4207475"/>
            <a:ext cx="82800" cy="10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Arrow: Down 15">
            <a:extLst>
              <a:ext uri="{FF2B5EF4-FFF2-40B4-BE49-F238E27FC236}">
                <a16:creationId xmlns:a16="http://schemas.microsoft.com/office/drawing/2014/main" id="{34D3743C-0744-5779-0E22-49709BD96816}"/>
              </a:ext>
              <a:ext uri="{C183D7F6-B498-43B3-948B-1728B52AA6E4}">
                <adec:decorative xmlns:adec="http://schemas.microsoft.com/office/drawing/2017/decorative" val="1"/>
              </a:ext>
            </a:extLst>
          </p:cNvPr>
          <p:cNvSpPr/>
          <p:nvPr/>
        </p:nvSpPr>
        <p:spPr>
          <a:xfrm flipV="1">
            <a:off x="4850165" y="1805897"/>
            <a:ext cx="148368" cy="187074"/>
          </a:xfrm>
          <a:prstGeom prst="down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8" name="Rectangle 27">
            <a:extLst>
              <a:ext uri="{FF2B5EF4-FFF2-40B4-BE49-F238E27FC236}">
                <a16:creationId xmlns:a16="http://schemas.microsoft.com/office/drawing/2014/main" id="{18C437D3-427A-446B-1D90-0B4DF2D90D4A}"/>
              </a:ext>
            </a:extLst>
          </p:cNvPr>
          <p:cNvSpPr/>
          <p:nvPr/>
        </p:nvSpPr>
        <p:spPr>
          <a:xfrm>
            <a:off x="2180252" y="2804919"/>
            <a:ext cx="1377342" cy="337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000" dirty="0">
                <a:solidFill>
                  <a:schemeClr val="tx1"/>
                </a:solidFill>
              </a:rPr>
              <a:t>Not measured</a:t>
            </a:r>
          </a:p>
        </p:txBody>
      </p:sp>
    </p:spTree>
    <p:extLst>
      <p:ext uri="{BB962C8B-B14F-4D97-AF65-F5344CB8AC3E}">
        <p14:creationId xmlns:p14="http://schemas.microsoft.com/office/powerpoint/2010/main" val="35549359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107</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88879"/>
            <a:ext cx="8896458" cy="438517"/>
          </a:xfrm>
        </p:spPr>
        <p:txBody>
          <a:bodyPr>
            <a:noAutofit/>
          </a:bodyPr>
          <a:lstStyle/>
          <a:p>
            <a:r>
              <a:rPr lang="en-AU" sz="2000" dirty="0"/>
              <a:t>Whether respondents who had </a:t>
            </a:r>
            <a:r>
              <a:rPr lang="en-AU" sz="2000" u="sng" dirty="0"/>
              <a:t>not</a:t>
            </a:r>
            <a:r>
              <a:rPr lang="en-AU" sz="2000" dirty="0"/>
              <a:t> consumed sport in past 7 days consume sports in a normal year</a:t>
            </a:r>
          </a:p>
        </p:txBody>
      </p:sp>
      <p:grpSp>
        <p:nvGrpSpPr>
          <p:cNvPr id="10" name="Group 9">
            <a:extLst>
              <a:ext uri="{FF2B5EF4-FFF2-40B4-BE49-F238E27FC236}">
                <a16:creationId xmlns:a16="http://schemas.microsoft.com/office/drawing/2014/main" id="{0B4F8BCF-21BA-6629-010A-DE981FD0D2CD}"/>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1" name="Freeform 5">
              <a:extLst>
                <a:ext uri="{FF2B5EF4-FFF2-40B4-BE49-F238E27FC236}">
                  <a16:creationId xmlns:a16="http://schemas.microsoft.com/office/drawing/2014/main" id="{8D5600E8-C876-2732-3EA9-2714BD744FD5}"/>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6">
              <a:extLst>
                <a:ext uri="{FF2B5EF4-FFF2-40B4-BE49-F238E27FC236}">
                  <a16:creationId xmlns:a16="http://schemas.microsoft.com/office/drawing/2014/main" id="{0BAD20E9-5340-ADA9-B7F6-2FBEF9FA3FF3}"/>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7">
              <a:extLst>
                <a:ext uri="{FF2B5EF4-FFF2-40B4-BE49-F238E27FC236}">
                  <a16:creationId xmlns:a16="http://schemas.microsoft.com/office/drawing/2014/main" id="{69FC5BA7-1301-C7A9-D564-2512ED5709B0}"/>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 name="Freeform 8">
              <a:extLst>
                <a:ext uri="{FF2B5EF4-FFF2-40B4-BE49-F238E27FC236}">
                  <a16:creationId xmlns:a16="http://schemas.microsoft.com/office/drawing/2014/main" id="{2E015E87-0B8E-F77F-17B7-0B9E32FE15D5}"/>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 name="Freeform 9">
              <a:extLst>
                <a:ext uri="{FF2B5EF4-FFF2-40B4-BE49-F238E27FC236}">
                  <a16:creationId xmlns:a16="http://schemas.microsoft.com/office/drawing/2014/main" id="{57E4D0E2-9CE6-0D8D-B39B-61CC04A50AC7}"/>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8075" y="940911"/>
            <a:ext cx="9129850" cy="556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While close to half (46%) of those who had not consumed sports content in the past 7 days said that they would watch or listen to sports in a normal year, this was mostly for specific or major sporting events (33%).</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467452" y="1368595"/>
            <a:ext cx="8999035" cy="360157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graphicFrame>
        <p:nvGraphicFramePr>
          <p:cNvPr id="13" name="Chart 12" descr="Figure 100: Whether respondents who had not consumed sport in past 7 days consume sports in a normal year (2023).&#10;&#10;Yes, during a normal year, 6%.&#10;Yes, but only for specific sporting seasons, 7%.&#10;Yes, but only for specific sporting events / major sports events, 33%.&#10;No, 54%.&#10;&#10;Net Yes, 46%.&#10;&#10;Source: E5. Do you watch or listen to sports at all during a normal year?&#10;Base: TVCS, Respondents who have not consumed sports content in the past 7 days. 2023: n=1,838. 2022: n=2060. 2021: n=2211&#10;Notes: Don’t know/refused responses not shown: 2023 DK = 0.1%, Ref = 0.1%. 2022 DK = 0.1%, Ref = 0.0%. 2021 DK = 0.0%, Ref = 0.0%. &#10;Question updated in 2023 to split out ‘Yes’ into three options as shown on the 2023 chart. Therefore results between 2023 and prior years are not directly comparable and are included for reference only.&#10;">
            <a:extLst>
              <a:ext uri="{FF2B5EF4-FFF2-40B4-BE49-F238E27FC236}">
                <a16:creationId xmlns:a16="http://schemas.microsoft.com/office/drawing/2014/main" id="{3CD9267E-3A71-6011-1616-BCF74C1E82B0}"/>
              </a:ext>
            </a:extLst>
          </p:cNvPr>
          <p:cNvGraphicFramePr/>
          <p:nvPr>
            <p:extLst>
              <p:ext uri="{D42A27DB-BD31-4B8C-83A1-F6EECF244321}">
                <p14:modId xmlns:p14="http://schemas.microsoft.com/office/powerpoint/2010/main" val="2772267577"/>
              </p:ext>
            </p:extLst>
          </p:nvPr>
        </p:nvGraphicFramePr>
        <p:xfrm>
          <a:off x="-170598" y="1434835"/>
          <a:ext cx="5722311" cy="2980927"/>
        </p:xfrm>
        <a:graphic>
          <a:graphicData uri="http://schemas.openxmlformats.org/drawingml/2006/chart">
            <c:chart xmlns:c="http://schemas.openxmlformats.org/drawingml/2006/chart" xmlns:r="http://schemas.openxmlformats.org/officeDocument/2006/relationships" r:id="rId2"/>
          </a:graphicData>
        </a:graphic>
      </p:graphicFrame>
      <p:sp>
        <p:nvSpPr>
          <p:cNvPr id="15" name="Right Brace 14">
            <a:extLst>
              <a:ext uri="{FF2B5EF4-FFF2-40B4-BE49-F238E27FC236}">
                <a16:creationId xmlns:a16="http://schemas.microsoft.com/office/drawing/2014/main" id="{727D7FDE-AA3B-3214-0875-8015A7C30BDD}"/>
              </a:ext>
              <a:ext uri="{C183D7F6-B498-43B3-948B-1728B52AA6E4}">
                <adec:decorative xmlns:adec="http://schemas.microsoft.com/office/drawing/2017/decorative" val="1"/>
              </a:ext>
            </a:extLst>
          </p:cNvPr>
          <p:cNvSpPr/>
          <p:nvPr/>
        </p:nvSpPr>
        <p:spPr>
          <a:xfrm>
            <a:off x="2558315" y="1702097"/>
            <a:ext cx="252000" cy="1087757"/>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4" name="Oval 13">
            <a:extLst>
              <a:ext uri="{FF2B5EF4-FFF2-40B4-BE49-F238E27FC236}">
                <a16:creationId xmlns:a16="http://schemas.microsoft.com/office/drawing/2014/main" id="{C0D2B56C-35B5-F68C-A00C-ED29F7EADF42}"/>
              </a:ext>
            </a:extLst>
          </p:cNvPr>
          <p:cNvSpPr/>
          <p:nvPr/>
        </p:nvSpPr>
        <p:spPr>
          <a:xfrm>
            <a:off x="2436595" y="1530357"/>
            <a:ext cx="1581150" cy="14745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rPr>
              <a:t>NET Yes</a:t>
            </a:r>
          </a:p>
          <a:p>
            <a:pPr algn="ctr"/>
            <a:r>
              <a:rPr lang="en-US" dirty="0">
                <a:solidFill>
                  <a:schemeClr val="tx2"/>
                </a:solidFill>
              </a:rPr>
              <a:t>46%</a:t>
            </a:r>
            <a:endParaRPr lang="en-AU" dirty="0">
              <a:solidFill>
                <a:schemeClr val="tx2"/>
              </a:solidFill>
            </a:endParaRPr>
          </a:p>
        </p:txBody>
      </p:sp>
      <p:graphicFrame>
        <p:nvGraphicFramePr>
          <p:cNvPr id="5" name="Chart 4" descr="Figure 101: Whether respondents who had not consumed sport in past 7 days consume sports in a normal year (2021 and 2022).&#10;&#10;Yes, 2022, 30%, 2021, 33%.&#10;No, 2022, 70%, 2021, 67%.">
            <a:extLst>
              <a:ext uri="{FF2B5EF4-FFF2-40B4-BE49-F238E27FC236}">
                <a16:creationId xmlns:a16="http://schemas.microsoft.com/office/drawing/2014/main" id="{A5EB0845-B3F6-DBD8-BDAF-7E0C9F09B0DE}"/>
              </a:ext>
            </a:extLst>
          </p:cNvPr>
          <p:cNvGraphicFramePr/>
          <p:nvPr>
            <p:extLst>
              <p:ext uri="{D42A27DB-BD31-4B8C-83A1-F6EECF244321}">
                <p14:modId xmlns:p14="http://schemas.microsoft.com/office/powerpoint/2010/main" val="3869888827"/>
              </p:ext>
            </p:extLst>
          </p:nvPr>
        </p:nvGraphicFramePr>
        <p:xfrm>
          <a:off x="4848008" y="1441429"/>
          <a:ext cx="4666246" cy="2987401"/>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0A04EBF7-85C5-D957-7C37-4DED3023861F}"/>
              </a:ext>
            </a:extLst>
          </p:cNvPr>
          <p:cNvSpPr txBox="1"/>
          <p:nvPr/>
        </p:nvSpPr>
        <p:spPr>
          <a:xfrm>
            <a:off x="439513" y="4453801"/>
            <a:ext cx="8916946" cy="538609"/>
          </a:xfrm>
          <a:prstGeom prst="rect">
            <a:avLst/>
          </a:prstGeom>
          <a:noFill/>
        </p:spPr>
        <p:txBody>
          <a:bodyPr wrap="square">
            <a:spAutoFit/>
          </a:bodyPr>
          <a:lstStyle/>
          <a:p>
            <a:pPr algn="just">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Source: </a:t>
            </a:r>
            <a:r>
              <a:rPr lang="en-AU" sz="600" dirty="0">
                <a:effectLst/>
                <a:latin typeface="Arial" panose="020B0604020202020204" pitchFamily="34" charset="0"/>
                <a:ea typeface="Calibri" panose="020F0502020204030204" pitchFamily="34" charset="0"/>
                <a:cs typeface="Times New Roman" panose="02020603050405020304" pitchFamily="18" charset="0"/>
              </a:rPr>
              <a:t>E5. </a:t>
            </a:r>
            <a:r>
              <a:rPr lang="en-US" sz="600" dirty="0">
                <a:effectLst/>
                <a:latin typeface="Arial" panose="020B0604020202020204" pitchFamily="34" charset="0"/>
                <a:ea typeface="Calibri" panose="020F0502020204030204" pitchFamily="34" charset="0"/>
                <a:cs typeface="Times New Roman" panose="02020603050405020304" pitchFamily="18" charset="0"/>
              </a:rPr>
              <a:t>Do you watch or listen to sports at all during a normal year?</a:t>
            </a:r>
          </a:p>
          <a:p>
            <a:pPr algn="just">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Base: TVCS, Respondents who have </a:t>
            </a:r>
            <a:r>
              <a:rPr lang="en-GB" sz="600" u="sng" dirty="0">
                <a:effectLst/>
                <a:latin typeface="Arial" panose="020B0604020202020204" pitchFamily="34" charset="0"/>
                <a:ea typeface="Calibri" panose="020F0502020204030204" pitchFamily="34" charset="0"/>
                <a:cs typeface="Times New Roman" panose="02020603050405020304" pitchFamily="18" charset="0"/>
              </a:rPr>
              <a:t>not</a:t>
            </a:r>
            <a:r>
              <a:rPr lang="en-GB" sz="600" dirty="0">
                <a:effectLst/>
                <a:latin typeface="Arial" panose="020B0604020202020204" pitchFamily="34" charset="0"/>
                <a:ea typeface="Calibri" panose="020F0502020204030204" pitchFamily="34" charset="0"/>
                <a:cs typeface="Times New Roman" panose="02020603050405020304" pitchFamily="18" charset="0"/>
              </a:rPr>
              <a:t> </a:t>
            </a:r>
            <a:r>
              <a:rPr lang="en-GB" sz="600" dirty="0">
                <a:latin typeface="Arial" panose="020B0604020202020204" pitchFamily="34" charset="0"/>
                <a:ea typeface="Calibri" panose="020F0502020204030204" pitchFamily="34" charset="0"/>
                <a:cs typeface="Times New Roman" panose="02020603050405020304" pitchFamily="18" charset="0"/>
              </a:rPr>
              <a:t>consumed</a:t>
            </a:r>
            <a:r>
              <a:rPr lang="en-GB" sz="600" dirty="0">
                <a:effectLst/>
                <a:latin typeface="Arial" panose="020B0604020202020204" pitchFamily="34" charset="0"/>
                <a:ea typeface="Calibri" panose="020F0502020204030204" pitchFamily="34" charset="0"/>
                <a:cs typeface="Times New Roman" panose="02020603050405020304" pitchFamily="18" charset="0"/>
              </a:rPr>
              <a:t> sports content in the past 7 days. 2023: n=1,838. 2022: n=2060. </a:t>
            </a:r>
            <a:r>
              <a:rPr lang="en-US" sz="600" dirty="0">
                <a:effectLst/>
                <a:latin typeface="Arial" panose="020B0604020202020204" pitchFamily="34" charset="0"/>
                <a:ea typeface="Calibri" panose="020F0502020204030204" pitchFamily="34" charset="0"/>
                <a:cs typeface="Times New Roman" panose="02020603050405020304" pitchFamily="18" charset="0"/>
              </a:rPr>
              <a:t>2021: n=2211</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0.1%, Ref = 0.1%. 2022 DK = 0.1%, Ref = 0.0%. 2021 DK = 0.0%, Ref = 0.0%. </a:t>
            </a:r>
            <a:br>
              <a:rPr lang="en-GB" sz="600" dirty="0">
                <a:latin typeface="Arial" panose="020B0604020202020204" pitchFamily="34" charset="0"/>
                <a:ea typeface="Calibri" panose="020F0502020204030204" pitchFamily="34" charset="0"/>
                <a:cs typeface="Times New Roman" panose="02020603050405020304" pitchFamily="18" charset="0"/>
              </a:rPr>
            </a:br>
            <a:r>
              <a:rPr lang="en-GB" sz="600" dirty="0">
                <a:latin typeface="Arial" panose="020B0604020202020204" pitchFamily="34" charset="0"/>
                <a:ea typeface="Calibri" panose="020F0502020204030204" pitchFamily="34" charset="0"/>
                <a:cs typeface="Times New Roman" panose="02020603050405020304" pitchFamily="18" charset="0"/>
              </a:rPr>
              <a:t>Question updated in 2023 to split out ‘Yes’ into three options as shown on the 2023 chart. Therefore results between 2023 and prior years are not directly comparable and are included for reference only.</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2" name="Graphic 11">
            <a:extLst>
              <a:ext uri="{FF2B5EF4-FFF2-40B4-BE49-F238E27FC236}">
                <a16:creationId xmlns:a16="http://schemas.microsoft.com/office/drawing/2014/main" id="{D146A6EE-AE4E-CA19-ED46-5434055A051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929" y="4994474"/>
            <a:ext cx="741094" cy="741094"/>
          </a:xfrm>
          <a:prstGeom prst="rect">
            <a:avLst/>
          </a:prstGeom>
        </p:spPr>
      </p:pic>
      <p:sp>
        <p:nvSpPr>
          <p:cNvPr id="7" name="Rectangle 6">
            <a:extLst>
              <a:ext uri="{FF2B5EF4-FFF2-40B4-BE49-F238E27FC236}">
                <a16:creationId xmlns:a16="http://schemas.microsoft.com/office/drawing/2014/main" id="{58F7F1D6-94D2-DE2E-D4A8-1597D6855CBD}"/>
              </a:ext>
            </a:extLst>
          </p:cNvPr>
          <p:cNvSpPr/>
          <p:nvPr/>
        </p:nvSpPr>
        <p:spPr>
          <a:xfrm>
            <a:off x="503929" y="5043001"/>
            <a:ext cx="9339444"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r>
              <a:rPr lang="en-AU" sz="1200" b="1" dirty="0">
                <a:solidFill>
                  <a:schemeClr val="tx2"/>
                </a:solidFill>
              </a:rPr>
              <a:t>Subgroups</a:t>
            </a:r>
          </a:p>
          <a:p>
            <a:pPr marL="171450" indent="-171450">
              <a:buFont typeface="Arial,Sans-Serif"/>
              <a:buChar char="↑"/>
            </a:pPr>
            <a:r>
              <a:rPr lang="en-US" sz="1000" b="1" dirty="0">
                <a:solidFill>
                  <a:schemeClr val="tx1"/>
                </a:solidFill>
                <a:ea typeface="+mn-lt"/>
                <a:cs typeface="+mn-lt"/>
              </a:rPr>
              <a:t>Yes, but only for specific sporting events / major sports events</a:t>
            </a:r>
            <a:r>
              <a:rPr lang="en-US" sz="1000" dirty="0">
                <a:solidFill>
                  <a:schemeClr val="tx1"/>
                </a:solidFill>
              </a:rPr>
              <a:t> 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live in a capital city (36% vs 30% of those who live outside a capital city)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 a Bachelor degree (45%) or Postgraduate degree (47% vs 23% of those with education up to Year 12 and 31% of those with a TAFE qualification / Trade Certificate / Diploma)</a:t>
            </a:r>
            <a:endParaRPr lang="en-US" sz="1050" dirty="0">
              <a:solidFill>
                <a:schemeClr val="tx1"/>
              </a:solidFill>
              <a:cs typeface="Arial" panose="020B0604020202020204"/>
            </a:endParaRPr>
          </a:p>
        </p:txBody>
      </p:sp>
      <p:sp>
        <p:nvSpPr>
          <p:cNvPr id="8" name="Rectangle 7">
            <a:extLst>
              <a:ext uri="{FF2B5EF4-FFF2-40B4-BE49-F238E27FC236}">
                <a16:creationId xmlns:a16="http://schemas.microsoft.com/office/drawing/2014/main" id="{9FE101D7-5EF0-EA69-0626-1EDD53A8F60B}"/>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solidFill>
                  <a:schemeClr val="bg1"/>
                </a:solidFill>
              </a:rPr>
              <a:t>Of those who hadn’t consumed sports content in the past 7 days, around half do watch or listen to sport in a normal year.</a:t>
            </a:r>
            <a:endParaRPr lang="en-AU" sz="1000" b="1" strike="sngStrike" dirty="0">
              <a:solidFill>
                <a:schemeClr val="bg1"/>
              </a:solidFill>
            </a:endParaRPr>
          </a:p>
        </p:txBody>
      </p:sp>
      <p:pic>
        <p:nvPicPr>
          <p:cNvPr id="9" name="Graphic 8">
            <a:extLst>
              <a:ext uri="{FF2B5EF4-FFF2-40B4-BE49-F238E27FC236}">
                <a16:creationId xmlns:a16="http://schemas.microsoft.com/office/drawing/2014/main" id="{A5CC1B2A-8875-6003-EC94-DFC0DE7B1D36}"/>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0032" y="6083860"/>
            <a:ext cx="387795" cy="387795"/>
          </a:xfrm>
          <a:prstGeom prst="rect">
            <a:avLst/>
          </a:prstGeom>
        </p:spPr>
      </p:pic>
      <p:sp>
        <p:nvSpPr>
          <p:cNvPr id="16" name="TextBox 1">
            <a:extLst>
              <a:ext uri="{FF2B5EF4-FFF2-40B4-BE49-F238E27FC236}">
                <a16:creationId xmlns:a16="http://schemas.microsoft.com/office/drawing/2014/main" id="{2937C2D7-D2C0-349A-B213-C41A0C7B1F65}"/>
              </a:ext>
              <a:ext uri="{C183D7F6-B498-43B3-948B-1728B52AA6E4}">
                <adec:decorative xmlns:adec="http://schemas.microsoft.com/office/drawing/2017/decorative" val="1"/>
              </a:ext>
            </a:extLst>
          </p:cNvPr>
          <p:cNvSpPr txBox="1"/>
          <p:nvPr/>
        </p:nvSpPr>
        <p:spPr>
          <a:xfrm>
            <a:off x="1085294" y="1396796"/>
            <a:ext cx="267864" cy="2920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t>%</a:t>
            </a:r>
          </a:p>
        </p:txBody>
      </p:sp>
      <p:sp>
        <p:nvSpPr>
          <p:cNvPr id="17" name="TextBox 1">
            <a:extLst>
              <a:ext uri="{FF2B5EF4-FFF2-40B4-BE49-F238E27FC236}">
                <a16:creationId xmlns:a16="http://schemas.microsoft.com/office/drawing/2014/main" id="{648599DB-5A54-BDAE-C069-3ECDF20D341D}"/>
              </a:ext>
              <a:ext uri="{C183D7F6-B498-43B3-948B-1728B52AA6E4}">
                <adec:decorative xmlns:adec="http://schemas.microsoft.com/office/drawing/2017/decorative" val="1"/>
              </a:ext>
            </a:extLst>
          </p:cNvPr>
          <p:cNvSpPr txBox="1"/>
          <p:nvPr/>
        </p:nvSpPr>
        <p:spPr>
          <a:xfrm>
            <a:off x="5825567" y="1416458"/>
            <a:ext cx="267864" cy="2920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t>%</a:t>
            </a:r>
          </a:p>
        </p:txBody>
      </p:sp>
    </p:spTree>
    <p:extLst>
      <p:ext uri="{BB962C8B-B14F-4D97-AF65-F5344CB8AC3E}">
        <p14:creationId xmlns:p14="http://schemas.microsoft.com/office/powerpoint/2010/main" val="875535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264C85-0B42-D225-1325-DA2A82AEB349}"/>
              </a:ext>
            </a:extLst>
          </p:cNvPr>
          <p:cNvSpPr>
            <a:spLocks noGrp="1"/>
          </p:cNvSpPr>
          <p:nvPr>
            <p:ph type="sldNum" sz="quarter" idx="12"/>
          </p:nvPr>
        </p:nvSpPr>
        <p:spPr/>
        <p:txBody>
          <a:bodyPr/>
          <a:lstStyle/>
          <a:p>
            <a:fld id="{EB9AB7F9-1CFC-4687-A283-05394C823D94}" type="slidenum">
              <a:rPr lang="en-AU" smtClean="0"/>
              <a:t>11</a:t>
            </a:fld>
            <a:endParaRPr lang="en-AU" dirty="0"/>
          </a:p>
        </p:txBody>
      </p:sp>
      <p:sp>
        <p:nvSpPr>
          <p:cNvPr id="2" name="Title 1">
            <a:extLst>
              <a:ext uri="{FF2B5EF4-FFF2-40B4-BE49-F238E27FC236}">
                <a16:creationId xmlns:a16="http://schemas.microsoft.com/office/drawing/2014/main" id="{11D5D039-1C3E-BAEC-65C7-4D665886861D}"/>
              </a:ext>
            </a:extLst>
          </p:cNvPr>
          <p:cNvSpPr>
            <a:spLocks noGrp="1"/>
          </p:cNvSpPr>
          <p:nvPr>
            <p:ph type="title"/>
          </p:nvPr>
        </p:nvSpPr>
        <p:spPr/>
        <p:txBody>
          <a:bodyPr/>
          <a:lstStyle/>
          <a:p>
            <a:r>
              <a:rPr lang="en-AU" dirty="0"/>
              <a:t>Significance testing and confidence intervals </a:t>
            </a:r>
          </a:p>
        </p:txBody>
      </p:sp>
      <p:sp>
        <p:nvSpPr>
          <p:cNvPr id="3" name="Content Placeholder 2">
            <a:extLst>
              <a:ext uri="{FF2B5EF4-FFF2-40B4-BE49-F238E27FC236}">
                <a16:creationId xmlns:a16="http://schemas.microsoft.com/office/drawing/2014/main" id="{E2130CC8-B8F9-D36F-6AD4-42CE6035B7B1}"/>
              </a:ext>
            </a:extLst>
          </p:cNvPr>
          <p:cNvSpPr>
            <a:spLocks noGrp="1"/>
          </p:cNvSpPr>
          <p:nvPr>
            <p:ph idx="1"/>
          </p:nvPr>
        </p:nvSpPr>
        <p:spPr>
          <a:xfrm>
            <a:off x="681037" y="934053"/>
            <a:ext cx="8543925" cy="5429040"/>
          </a:xfrm>
        </p:spPr>
        <p:txBody>
          <a:bodyPr/>
          <a:lstStyle/>
          <a:p>
            <a:pPr>
              <a:lnSpc>
                <a:spcPct val="125000"/>
              </a:lnSpc>
              <a:spcBef>
                <a:spcPts val="600"/>
              </a:spcBef>
              <a:spcAft>
                <a:spcPts val="600"/>
              </a:spcAft>
            </a:pPr>
            <a:r>
              <a:rPr lang="en-AU" sz="1200" dirty="0">
                <a:effectLst/>
                <a:latin typeface="Arial" panose="020B0604020202020204" pitchFamily="34" charset="0"/>
                <a:ea typeface="Times New Roman" panose="02020603050405020304" pitchFamily="18" charset="0"/>
                <a:cs typeface="Times New Roman" panose="02020603050405020304" pitchFamily="18" charset="0"/>
              </a:rPr>
              <a:t>Data were analysed using Q Research Software (Q), including significance testing. Statistical testing was undertaken to establish whether the responses from one subgroup were statistically significantly different to other subgroups. </a:t>
            </a:r>
          </a:p>
          <a:p>
            <a:pPr>
              <a:lnSpc>
                <a:spcPct val="125000"/>
              </a:lnSpc>
              <a:spcBef>
                <a:spcPts val="600"/>
              </a:spcBef>
              <a:spcAft>
                <a:spcPts val="600"/>
              </a:spcAft>
            </a:pPr>
            <a:r>
              <a:rPr lang="en-AU" sz="1200" dirty="0">
                <a:effectLst/>
                <a:latin typeface="Arial" panose="020B0604020202020204" pitchFamily="34" charset="0"/>
                <a:ea typeface="Arial" panose="020B0604020202020204" pitchFamily="34" charset="0"/>
                <a:cs typeface="Times New Roman" panose="02020603050405020304" pitchFamily="18" charset="0"/>
              </a:rPr>
              <a:t>Where differences across subgroups are mentioned in the report commentary (for example, ‘higher than’, or ‘lower than’), unless otherwise noted, it implies that a statistically significant difference at a 95% confidence level has been established. This means that when a difference is described as being ‘significant’ one can be 95% confident that the difference is real and not due to random sampling variation.</a:t>
            </a:r>
          </a:p>
          <a:p>
            <a:pPr>
              <a:lnSpc>
                <a:spcPct val="125000"/>
              </a:lnSpc>
              <a:spcBef>
                <a:spcPts val="600"/>
              </a:spcBef>
              <a:spcAft>
                <a:spcPts val="600"/>
              </a:spcAft>
            </a:pPr>
            <a:r>
              <a:rPr lang="en-AU" sz="1200" dirty="0">
                <a:latin typeface="Arial" panose="020B0604020202020204" pitchFamily="34" charset="0"/>
                <a:ea typeface="Times New Roman" panose="02020603050405020304" pitchFamily="18" charset="0"/>
                <a:cs typeface="Times New Roman" panose="02020603050405020304" pitchFamily="18" charset="0"/>
              </a:rPr>
              <a:t>For brevity and ease of reading, significance testing has been noted in this report for the following subgroups, and generally on the leading figure per chart. </a:t>
            </a:r>
          </a:p>
          <a:p>
            <a:pPr>
              <a:lnSpc>
                <a:spcPct val="125000"/>
              </a:lnSpc>
              <a:spcBef>
                <a:spcPts val="600"/>
              </a:spcBef>
              <a:spcAft>
                <a:spcPts val="600"/>
              </a:spcAft>
            </a:pPr>
            <a:endParaRPr lang="en-AU" sz="1200" dirty="0"/>
          </a:p>
        </p:txBody>
      </p:sp>
      <p:graphicFrame>
        <p:nvGraphicFramePr>
          <p:cNvPr id="6" name="Table 5" descr="Figure 3, Subgroups that significance testing was conducted on.&#10;Group: Gender, age, regional / metro (Capital city vs Rest of State), household type.&#10;Groups where appropriate: Education, Employment, Disability status, Country of birth, internet behaviours, content watched past 7 days, device usage, household access to online subscription streaming services, sport watchers, SEIFA quintiles, household income, level of spend on subscription services, Australian content perceptions, Generative AI usage / trust in AI news articles, age of child, content watched past 7 days by child.">
            <a:extLst>
              <a:ext uri="{FF2B5EF4-FFF2-40B4-BE49-F238E27FC236}">
                <a16:creationId xmlns:a16="http://schemas.microsoft.com/office/drawing/2014/main" id="{CE1B69A7-D7B9-6FEE-CF6F-1852A1B2E23C}"/>
              </a:ext>
            </a:extLst>
          </p:cNvPr>
          <p:cNvGraphicFramePr>
            <a:graphicFrameLocks noGrp="1"/>
          </p:cNvGraphicFramePr>
          <p:nvPr>
            <p:extLst>
              <p:ext uri="{D42A27DB-BD31-4B8C-83A1-F6EECF244321}">
                <p14:modId xmlns:p14="http://schemas.microsoft.com/office/powerpoint/2010/main" val="1920812516"/>
              </p:ext>
            </p:extLst>
          </p:nvPr>
        </p:nvGraphicFramePr>
        <p:xfrm>
          <a:off x="738948" y="3134893"/>
          <a:ext cx="4243007" cy="3571331"/>
        </p:xfrm>
        <a:graphic>
          <a:graphicData uri="http://schemas.openxmlformats.org/drawingml/2006/table">
            <a:tbl>
              <a:tblPr firstRow="1" firstCol="1" bandRow="1"/>
              <a:tblGrid>
                <a:gridCol w="4243007">
                  <a:extLst>
                    <a:ext uri="{9D8B030D-6E8A-4147-A177-3AD203B41FA5}">
                      <a16:colId xmlns:a16="http://schemas.microsoft.com/office/drawing/2014/main" val="504004262"/>
                    </a:ext>
                  </a:extLst>
                </a:gridCol>
              </a:tblGrid>
              <a:tr h="169705">
                <a:tc>
                  <a:txBody>
                    <a:bodyPr/>
                    <a:lstStyle/>
                    <a:p>
                      <a:pPr algn="l">
                        <a:spcBef>
                          <a:spcPts val="200"/>
                        </a:spcBef>
                        <a:spcAft>
                          <a:spcPts val="200"/>
                        </a:spcAft>
                      </a:pPr>
                      <a:r>
                        <a:rPr lang="en-AU" sz="1050" b="0" dirty="0">
                          <a:solidFill>
                            <a:srgbClr val="FFFFFF"/>
                          </a:solidFill>
                          <a:effectLst/>
                          <a:latin typeface="+mn-lt"/>
                          <a:ea typeface="Times New Roman" panose="02020603050405020304" pitchFamily="18" charset="0"/>
                          <a:cs typeface="Arial" panose="020B0604020202020204" pitchFamily="34" charset="0"/>
                        </a:rPr>
                        <a:t>Group</a:t>
                      </a:r>
                      <a:endParaRPr lang="en-AU" sz="1050" b="0" dirty="0">
                        <a:effectLst/>
                        <a:latin typeface="+mn-lt"/>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solidFill>
                      <a:schemeClr val="tx2"/>
                    </a:solidFill>
                  </a:tcPr>
                </a:tc>
                <a:extLst>
                  <a:ext uri="{0D108BD9-81ED-4DB2-BD59-A6C34878D82A}">
                    <a16:rowId xmlns:a16="http://schemas.microsoft.com/office/drawing/2014/main" val="2409114521"/>
                  </a:ext>
                </a:extLst>
              </a:tr>
              <a:tr h="71728">
                <a:tc>
                  <a:txBody>
                    <a:bodyPr/>
                    <a:lstStyle/>
                    <a:p>
                      <a:pPr marL="171450" indent="-171450" algn="l">
                        <a:buFont typeface="Arial" panose="020B0604020202020204" pitchFamily="34" charset="0"/>
                        <a:buChar char="•"/>
                      </a:pPr>
                      <a:r>
                        <a:rPr lang="en-US" sz="1050" b="0" kern="1200" dirty="0">
                          <a:solidFill>
                            <a:schemeClr val="tx1"/>
                          </a:solidFill>
                          <a:latin typeface="+mn-lt"/>
                          <a:ea typeface="+mn-ea"/>
                          <a:cs typeface="+mn-cs"/>
                        </a:rPr>
                        <a:t>Gender</a:t>
                      </a:r>
                      <a:endParaRPr lang="en-AU" sz="1050" b="0" kern="1200" dirty="0">
                        <a:solidFill>
                          <a:schemeClr val="tx1"/>
                        </a:solidFill>
                        <a:latin typeface="+mn-lt"/>
                        <a:ea typeface="+mn-ea"/>
                        <a:cs typeface="+mn-cs"/>
                      </a:endParaRPr>
                    </a:p>
                  </a:txBody>
                  <a:tcPr marL="68580" marR="68580" marT="0" marB="0" anchor="ctr">
                    <a:lnL>
                      <a:noFill/>
                    </a:lnL>
                    <a:lnR>
                      <a:noFill/>
                    </a:lnR>
                    <a:lnT>
                      <a:noFill/>
                    </a:lnT>
                    <a:lnB>
                      <a:noFill/>
                    </a:lnB>
                    <a:noFill/>
                  </a:tcPr>
                </a:tc>
                <a:extLst>
                  <a:ext uri="{0D108BD9-81ED-4DB2-BD59-A6C34878D82A}">
                    <a16:rowId xmlns:a16="http://schemas.microsoft.com/office/drawing/2014/main" val="240585906"/>
                  </a:ext>
                </a:extLst>
              </a:tr>
              <a:tr h="71728">
                <a:tc>
                  <a:txBody>
                    <a:bodyPr/>
                    <a:lstStyle/>
                    <a:p>
                      <a:pPr marL="171450" indent="-171450" algn="l">
                        <a:spcBef>
                          <a:spcPts val="200"/>
                        </a:spcBef>
                        <a:spcAft>
                          <a:spcPts val="200"/>
                        </a:spcAft>
                        <a:buFont typeface="Arial" panose="020B0604020202020204" pitchFamily="34" charset="0"/>
                        <a:buChar char="•"/>
                      </a:pPr>
                      <a:r>
                        <a:rPr lang="en-US" sz="1050" b="0" dirty="0">
                          <a:solidFill>
                            <a:schemeClr val="tx1"/>
                          </a:solidFill>
                          <a:effectLst/>
                          <a:latin typeface="+mn-lt"/>
                          <a:ea typeface="Calibri" panose="020F0502020204030204" pitchFamily="34" charset="0"/>
                          <a:cs typeface="Arial" panose="020B0604020202020204" pitchFamily="34" charset="0"/>
                        </a:rPr>
                        <a:t>Age</a:t>
                      </a:r>
                      <a:endParaRPr lang="en-AU" sz="1050" b="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solidFill>
                      <a:schemeClr val="bg2">
                        <a:lumMod val="20000"/>
                        <a:lumOff val="80000"/>
                      </a:schemeClr>
                    </a:solidFill>
                  </a:tcPr>
                </a:tc>
                <a:extLst>
                  <a:ext uri="{0D108BD9-81ED-4DB2-BD59-A6C34878D82A}">
                    <a16:rowId xmlns:a16="http://schemas.microsoft.com/office/drawing/2014/main" val="1986969330"/>
                  </a:ext>
                </a:extLst>
              </a:tr>
              <a:tr h="71728">
                <a:tc>
                  <a:txBody>
                    <a:bodyPr/>
                    <a:lstStyle/>
                    <a:p>
                      <a:pPr marL="171450" indent="-171450" algn="l" defTabSz="742927" rtl="0" eaLnBrk="1" latinLnBrk="0" hangingPunct="1">
                        <a:spcBef>
                          <a:spcPts val="200"/>
                        </a:spcBef>
                        <a:spcAft>
                          <a:spcPts val="200"/>
                        </a:spcAft>
                        <a:buFont typeface="Arial" panose="020B0604020202020204" pitchFamily="34" charset="0"/>
                        <a:buChar char="•"/>
                      </a:pPr>
                      <a:r>
                        <a:rPr lang="en-AU" sz="1050" b="0" kern="1200" dirty="0">
                          <a:solidFill>
                            <a:schemeClr val="tx1"/>
                          </a:solidFill>
                          <a:latin typeface="+mn-lt"/>
                          <a:ea typeface="+mn-ea"/>
                          <a:cs typeface="+mn-cs"/>
                        </a:rPr>
                        <a:t>Regional / Metro (Capital city vs Rest of State)</a:t>
                      </a:r>
                    </a:p>
                  </a:txBody>
                  <a:tcPr marL="68580" marR="68580" marT="0" marB="0" anchor="ctr">
                    <a:lnL>
                      <a:noFill/>
                    </a:lnL>
                    <a:lnR>
                      <a:noFill/>
                    </a:lnR>
                    <a:lnT>
                      <a:noFill/>
                    </a:lnT>
                    <a:lnB>
                      <a:noFill/>
                    </a:lnB>
                    <a:noFill/>
                  </a:tcPr>
                </a:tc>
                <a:extLst>
                  <a:ext uri="{0D108BD9-81ED-4DB2-BD59-A6C34878D82A}">
                    <a16:rowId xmlns:a16="http://schemas.microsoft.com/office/drawing/2014/main" val="1058100033"/>
                  </a:ext>
                </a:extLst>
              </a:tr>
              <a:tr h="71728">
                <a:tc>
                  <a:txBody>
                    <a:bodyPr/>
                    <a:lstStyle/>
                    <a:p>
                      <a:pPr marL="171450" indent="-171450" algn="l" defTabSz="742927" rtl="0" eaLnBrk="1" latinLnBrk="0" hangingPunct="1">
                        <a:spcBef>
                          <a:spcPts val="300"/>
                        </a:spcBef>
                        <a:spcAft>
                          <a:spcPts val="300"/>
                        </a:spcAft>
                        <a:buFont typeface="Arial" panose="020B0604020202020204" pitchFamily="34" charset="0"/>
                        <a:buChar char="•"/>
                      </a:pPr>
                      <a:r>
                        <a:rPr lang="en-AU" sz="1050" b="0" kern="1200" dirty="0">
                          <a:solidFill>
                            <a:schemeClr val="tx1"/>
                          </a:solidFill>
                          <a:effectLst/>
                          <a:latin typeface="+mn-lt"/>
                          <a:ea typeface="+mn-ea"/>
                          <a:cs typeface="Arial" panose="020B0604020202020204" pitchFamily="34" charset="0"/>
                        </a:rPr>
                        <a:t>Household type</a:t>
                      </a:r>
                    </a:p>
                  </a:txBody>
                  <a:tcPr marL="68580" marR="68580" marT="0" marB="0" anchor="ctr">
                    <a:lnL>
                      <a:noFill/>
                    </a:lnL>
                    <a:lnR>
                      <a:noFill/>
                    </a:lnR>
                    <a:lnT>
                      <a:noFill/>
                    </a:lnT>
                    <a:lnB w="12700" cap="flat" cmpd="sng" algn="ctr">
                      <a:no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518968693"/>
                  </a:ext>
                </a:extLst>
              </a:tr>
              <a:tr h="201226">
                <a:tc>
                  <a:txBody>
                    <a:bodyPr/>
                    <a:lstStyle/>
                    <a:p>
                      <a:pPr marL="0" algn="l" defTabSz="742927" rtl="0" eaLnBrk="1" latinLnBrk="0" hangingPunct="1">
                        <a:spcBef>
                          <a:spcPts val="300"/>
                        </a:spcBef>
                        <a:spcAft>
                          <a:spcPts val="300"/>
                        </a:spcAft>
                      </a:pPr>
                      <a:r>
                        <a:rPr lang="en-AU" sz="1050" b="0" kern="1200" dirty="0">
                          <a:solidFill>
                            <a:srgbClr val="FFFFFF"/>
                          </a:solidFill>
                          <a:effectLst/>
                          <a:latin typeface="+mn-lt"/>
                          <a:ea typeface="+mn-ea"/>
                          <a:cs typeface="Arial" panose="020B0604020202020204" pitchFamily="34" charset="0"/>
                        </a:rPr>
                        <a:t>Groups</a:t>
                      </a:r>
                      <a:r>
                        <a:rPr lang="en-AU" sz="1050" b="0" kern="1200" dirty="0">
                          <a:solidFill>
                            <a:schemeClr val="bg1"/>
                          </a:solidFill>
                          <a:effectLst/>
                          <a:latin typeface="+mn-lt"/>
                          <a:ea typeface="+mn-ea"/>
                          <a:cs typeface="Arial" panose="020B0604020202020204" pitchFamily="34" charset="0"/>
                        </a:rPr>
                        <a:t> </a:t>
                      </a:r>
                      <a:r>
                        <a:rPr lang="en-AU" sz="1050" b="0" kern="1200" dirty="0">
                          <a:solidFill>
                            <a:srgbClr val="FFFFFF"/>
                          </a:solidFill>
                          <a:effectLst/>
                          <a:latin typeface="+mn-lt"/>
                          <a:ea typeface="+mn-ea"/>
                          <a:cs typeface="Arial" panose="020B0604020202020204" pitchFamily="34" charset="0"/>
                        </a:rPr>
                        <a:t>where</a:t>
                      </a:r>
                      <a:r>
                        <a:rPr lang="en-AU" sz="1050" b="0" kern="1200" dirty="0">
                          <a:solidFill>
                            <a:schemeClr val="bg1"/>
                          </a:solidFill>
                          <a:effectLst/>
                          <a:latin typeface="+mn-lt"/>
                          <a:ea typeface="+mn-ea"/>
                          <a:cs typeface="Arial" panose="020B0604020202020204" pitchFamily="34" charset="0"/>
                        </a:rPr>
                        <a:t> </a:t>
                      </a:r>
                      <a:r>
                        <a:rPr lang="en-AU" sz="1050" b="0" kern="1200" dirty="0">
                          <a:solidFill>
                            <a:srgbClr val="FFFFFF"/>
                          </a:solidFill>
                          <a:effectLst/>
                          <a:latin typeface="+mn-lt"/>
                          <a:ea typeface="+mn-ea"/>
                          <a:cs typeface="Arial" panose="020B0604020202020204" pitchFamily="34" charset="0"/>
                        </a:rPr>
                        <a:t>appropriate</a:t>
                      </a:r>
                    </a:p>
                  </a:txBody>
                  <a:tcPr marL="68580" marR="68580" marT="0" marB="0" anchor="ctr">
                    <a:lnL>
                      <a:noFill/>
                    </a:lnL>
                    <a:lnR>
                      <a:noFill/>
                    </a:lnR>
                    <a:lnT>
                      <a:noFill/>
                    </a:lnT>
                    <a:lnB w="12700" cap="flat" cmpd="sng" algn="ctr">
                      <a:noFill/>
                      <a:prstDash val="solid"/>
                      <a:round/>
                      <a:headEnd type="none" w="med" len="med"/>
                      <a:tailEnd type="none" w="med" len="med"/>
                    </a:lnB>
                    <a:solidFill>
                      <a:schemeClr val="tx2"/>
                    </a:solidFill>
                  </a:tcPr>
                </a:tc>
                <a:extLst>
                  <a:ext uri="{0D108BD9-81ED-4DB2-BD59-A6C34878D82A}">
                    <a16:rowId xmlns:a16="http://schemas.microsoft.com/office/drawing/2014/main" val="1862621765"/>
                  </a:ext>
                </a:extLst>
              </a:tr>
              <a:tr h="71728">
                <a:tc>
                  <a:txBody>
                    <a:bodyPr/>
                    <a:lstStyle/>
                    <a:p>
                      <a:pPr marL="171450" indent="-171450" algn="l" defTabSz="742927" rtl="0" eaLnBrk="1" latinLnBrk="0" hangingPunct="1">
                        <a:spcBef>
                          <a:spcPts val="300"/>
                        </a:spcBef>
                        <a:spcAft>
                          <a:spcPts val="300"/>
                        </a:spcAft>
                        <a:buFont typeface="Arial" panose="020B0604020202020204" pitchFamily="34" charset="0"/>
                        <a:buChar char="•"/>
                      </a:pPr>
                      <a:r>
                        <a:rPr lang="en-US" sz="1050" b="0" kern="1200" dirty="0">
                          <a:solidFill>
                            <a:schemeClr val="tx1"/>
                          </a:solidFill>
                          <a:effectLst/>
                          <a:latin typeface="+mn-lt"/>
                          <a:ea typeface="+mn-ea"/>
                          <a:cs typeface="Arial" panose="020B0604020202020204" pitchFamily="34" charset="0"/>
                        </a:rPr>
                        <a:t>Education </a:t>
                      </a:r>
                      <a:endParaRPr lang="en-AU" sz="1050" b="0" kern="1200" dirty="0">
                        <a:solidFill>
                          <a:schemeClr val="tx1"/>
                        </a:solidFill>
                        <a:effectLst/>
                        <a:latin typeface="+mn-lt"/>
                        <a:ea typeface="+mn-ea"/>
                        <a:cs typeface="Arial" panose="020B0604020202020204" pitchFamily="34" charset="0"/>
                      </a:endParaRPr>
                    </a:p>
                  </a:txBody>
                  <a:tcPr marL="68580" marR="68580" marT="0" marB="0" anchor="ctr">
                    <a:lnL>
                      <a:noFill/>
                    </a:lnL>
                    <a:lnR>
                      <a:noFill/>
                    </a:lnR>
                    <a:lnT>
                      <a:noFill/>
                    </a:lnT>
                    <a:lnB w="12700" cap="flat" cmpd="sng" algn="ctr">
                      <a:no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69350242"/>
                  </a:ext>
                </a:extLst>
              </a:tr>
              <a:tr h="71728">
                <a:tc>
                  <a:txBody>
                    <a:bodyPr/>
                    <a:lstStyle/>
                    <a:p>
                      <a:pPr marL="171450" indent="-171450" algn="l" defTabSz="742927" rtl="0" eaLnBrk="1" latinLnBrk="0" hangingPunct="1">
                        <a:spcBef>
                          <a:spcPts val="300"/>
                        </a:spcBef>
                        <a:spcAft>
                          <a:spcPts val="300"/>
                        </a:spcAft>
                        <a:buFont typeface="Arial" panose="020B0604020202020204" pitchFamily="34" charset="0"/>
                        <a:buChar char="•"/>
                      </a:pPr>
                      <a:r>
                        <a:rPr lang="en-US" sz="1050" b="0" kern="1200" dirty="0">
                          <a:solidFill>
                            <a:schemeClr val="tx1"/>
                          </a:solidFill>
                          <a:effectLst/>
                          <a:latin typeface="+mn-lt"/>
                          <a:ea typeface="+mn-ea"/>
                          <a:cs typeface="Arial" panose="020B0604020202020204" pitchFamily="34" charset="0"/>
                        </a:rPr>
                        <a:t>Employment </a:t>
                      </a:r>
                      <a:endParaRPr lang="en-AU" sz="1050" b="0" kern="1200" dirty="0">
                        <a:solidFill>
                          <a:schemeClr val="tx1"/>
                        </a:solidFill>
                        <a:effectLst/>
                        <a:latin typeface="+mn-lt"/>
                        <a:ea typeface="+mn-ea"/>
                        <a:cs typeface="Arial" panose="020B0604020202020204" pitchFamily="34" charset="0"/>
                      </a:endParaRPr>
                    </a:p>
                  </a:txBody>
                  <a:tcPr marL="68580" marR="68580" marT="0" marB="0" anchor="ctr">
                    <a:lnL>
                      <a:noFill/>
                    </a:lnL>
                    <a:lnR>
                      <a:noFill/>
                    </a:lnR>
                    <a:lnT>
                      <a:noFill/>
                    </a:lnT>
                    <a:lnB w="12700" cap="flat" cmpd="sng" algn="ctr">
                      <a:no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177925025"/>
                  </a:ext>
                </a:extLst>
              </a:tr>
              <a:tr h="71728">
                <a:tc>
                  <a:txBody>
                    <a:bodyPr/>
                    <a:lstStyle/>
                    <a:p>
                      <a:pPr marL="171450" marR="0" lvl="0" indent="-171450" algn="l" defTabSz="742927"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AU" sz="1050" b="0" dirty="0">
                          <a:solidFill>
                            <a:schemeClr val="tx1"/>
                          </a:solidFill>
                          <a:latin typeface="+mn-lt"/>
                        </a:rPr>
                        <a:t>Disability status </a:t>
                      </a:r>
                    </a:p>
                  </a:txBody>
                  <a:tcPr marL="68580" marR="68580" marT="0" marB="0" anchor="ctr">
                    <a:lnL>
                      <a:noFill/>
                    </a:lnL>
                    <a:lnR>
                      <a:noFill/>
                    </a:lnR>
                    <a:lnT>
                      <a:noFill/>
                    </a:lnT>
                    <a:lnB w="12700" cap="flat" cmpd="sng" algn="ctr">
                      <a:noFill/>
                      <a:prstDash val="solid"/>
                      <a:round/>
                      <a:headEnd type="none" w="med" len="med"/>
                      <a:tailEnd type="none" w="med" len="med"/>
                    </a:lnB>
                    <a:noFill/>
                  </a:tcPr>
                </a:tc>
                <a:extLst>
                  <a:ext uri="{0D108BD9-81ED-4DB2-BD59-A6C34878D82A}">
                    <a16:rowId xmlns:a16="http://schemas.microsoft.com/office/drawing/2014/main" val="410035707"/>
                  </a:ext>
                </a:extLst>
              </a:tr>
              <a:tr h="71728">
                <a:tc>
                  <a:txBody>
                    <a:bodyPr/>
                    <a:lstStyle/>
                    <a:p>
                      <a:pPr marL="171450" marR="0" lvl="0" indent="-171450" algn="l" defTabSz="742927"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050" b="0" dirty="0">
                          <a:solidFill>
                            <a:schemeClr val="tx1"/>
                          </a:solidFill>
                          <a:latin typeface="+mn-lt"/>
                        </a:rPr>
                        <a:t>Country of birth </a:t>
                      </a:r>
                      <a:endParaRPr lang="en-AU" sz="1050" b="0" dirty="0">
                        <a:solidFill>
                          <a:schemeClr val="tx1"/>
                        </a:solidFill>
                        <a:latin typeface="+mn-lt"/>
                      </a:endParaRPr>
                    </a:p>
                  </a:txBody>
                  <a:tcPr marL="68580" marR="68580" marT="0" marB="0" anchor="ctr">
                    <a:lnL>
                      <a:noFill/>
                    </a:lnL>
                    <a:lnR>
                      <a:noFill/>
                    </a:lnR>
                    <a:lnT>
                      <a:noFill/>
                    </a:lnT>
                    <a:lnB w="12700" cap="flat" cmpd="sng" algn="ctr">
                      <a:noFill/>
                      <a:prstDash val="solid"/>
                      <a:round/>
                      <a:headEnd type="none" w="med" len="med"/>
                      <a:tailEnd type="none" w="med" len="med"/>
                    </a:lnB>
                    <a:noFill/>
                  </a:tcPr>
                </a:tc>
                <a:extLst>
                  <a:ext uri="{0D108BD9-81ED-4DB2-BD59-A6C34878D82A}">
                    <a16:rowId xmlns:a16="http://schemas.microsoft.com/office/drawing/2014/main" val="711964358"/>
                  </a:ext>
                </a:extLst>
              </a:tr>
              <a:tr h="71728">
                <a:tc>
                  <a:txBody>
                    <a:bodyPr/>
                    <a:lstStyle/>
                    <a:p>
                      <a:pPr marL="171450" marR="0" lvl="0" indent="-171450" algn="l" defTabSz="742927"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050" b="0" dirty="0">
                          <a:solidFill>
                            <a:schemeClr val="tx1"/>
                          </a:solidFill>
                          <a:latin typeface="+mn-lt"/>
                        </a:rPr>
                        <a:t>Internet behaviours </a:t>
                      </a:r>
                      <a:endParaRPr lang="en-AU" sz="1050" b="0" dirty="0">
                        <a:solidFill>
                          <a:schemeClr val="tx1"/>
                        </a:solidFill>
                        <a:latin typeface="+mn-lt"/>
                      </a:endParaRPr>
                    </a:p>
                  </a:txBody>
                  <a:tcPr marL="68580" marR="68580" marT="0" marB="0" anchor="ctr">
                    <a:lnL>
                      <a:noFill/>
                    </a:lnL>
                    <a:lnR>
                      <a:noFill/>
                    </a:lnR>
                    <a:lnT>
                      <a:noFill/>
                    </a:lnT>
                    <a:lnB w="12700" cap="flat" cmpd="sng" algn="ctr">
                      <a:noFill/>
                      <a:prstDash val="solid"/>
                      <a:round/>
                      <a:headEnd type="none" w="med" len="med"/>
                      <a:tailEnd type="none" w="med" len="med"/>
                    </a:lnB>
                    <a:noFill/>
                  </a:tcPr>
                </a:tc>
                <a:extLst>
                  <a:ext uri="{0D108BD9-81ED-4DB2-BD59-A6C34878D82A}">
                    <a16:rowId xmlns:a16="http://schemas.microsoft.com/office/drawing/2014/main" val="981624994"/>
                  </a:ext>
                </a:extLst>
              </a:tr>
              <a:tr h="71728">
                <a:tc>
                  <a:txBody>
                    <a:bodyPr/>
                    <a:lstStyle/>
                    <a:p>
                      <a:pPr marL="171450" marR="0" lvl="0" indent="-171450" algn="l" defTabSz="742927"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050" b="0" dirty="0">
                          <a:solidFill>
                            <a:schemeClr val="tx1"/>
                          </a:solidFill>
                          <a:latin typeface="+mn-lt"/>
                        </a:rPr>
                        <a:t>Content watched past 7 days </a:t>
                      </a:r>
                      <a:endParaRPr lang="en-AU" sz="1050" b="0" dirty="0">
                        <a:solidFill>
                          <a:schemeClr val="tx1"/>
                        </a:solidFill>
                        <a:latin typeface="+mn-lt"/>
                      </a:endParaRPr>
                    </a:p>
                  </a:txBody>
                  <a:tcPr marL="68580" marR="68580" marT="0" marB="0" anchor="ctr">
                    <a:lnL>
                      <a:noFill/>
                    </a:lnL>
                    <a:lnR>
                      <a:noFill/>
                    </a:lnR>
                    <a:lnT>
                      <a:noFill/>
                    </a:lnT>
                    <a:lnB w="12700" cap="flat" cmpd="sng" algn="ctr">
                      <a:noFill/>
                      <a:prstDash val="solid"/>
                      <a:round/>
                      <a:headEnd type="none" w="med" len="med"/>
                      <a:tailEnd type="none" w="med" len="med"/>
                    </a:lnB>
                    <a:noFill/>
                  </a:tcPr>
                </a:tc>
                <a:extLst>
                  <a:ext uri="{0D108BD9-81ED-4DB2-BD59-A6C34878D82A}">
                    <a16:rowId xmlns:a16="http://schemas.microsoft.com/office/drawing/2014/main" val="198246419"/>
                  </a:ext>
                </a:extLst>
              </a:tr>
              <a:tr h="71728">
                <a:tc>
                  <a:txBody>
                    <a:bodyPr/>
                    <a:lstStyle/>
                    <a:p>
                      <a:pPr marL="171450" marR="0" lvl="0" indent="-171450" algn="l" defTabSz="742927"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050" b="0" dirty="0">
                          <a:solidFill>
                            <a:schemeClr val="tx1"/>
                          </a:solidFill>
                          <a:latin typeface="+mn-lt"/>
                        </a:rPr>
                        <a:t>Device usage </a:t>
                      </a:r>
                      <a:endParaRPr lang="en-AU" sz="1050" b="0" dirty="0">
                        <a:solidFill>
                          <a:schemeClr val="tx1"/>
                        </a:solidFill>
                        <a:latin typeface="+mn-lt"/>
                      </a:endParaRPr>
                    </a:p>
                  </a:txBody>
                  <a:tcPr marL="68580" marR="68580" marT="0" marB="0" anchor="ctr">
                    <a:lnL>
                      <a:noFill/>
                    </a:lnL>
                    <a:lnR>
                      <a:noFill/>
                    </a:lnR>
                    <a:lnT>
                      <a:noFill/>
                    </a:lnT>
                    <a:lnB w="12700" cap="flat" cmpd="sng" algn="ctr">
                      <a:noFill/>
                      <a:prstDash val="solid"/>
                      <a:round/>
                      <a:headEnd type="none" w="med" len="med"/>
                      <a:tailEnd type="none" w="med" len="med"/>
                    </a:lnB>
                    <a:noFill/>
                  </a:tcPr>
                </a:tc>
                <a:extLst>
                  <a:ext uri="{0D108BD9-81ED-4DB2-BD59-A6C34878D82A}">
                    <a16:rowId xmlns:a16="http://schemas.microsoft.com/office/drawing/2014/main" val="194767386"/>
                  </a:ext>
                </a:extLst>
              </a:tr>
              <a:tr h="71728">
                <a:tc>
                  <a:txBody>
                    <a:bodyPr/>
                    <a:lstStyle/>
                    <a:p>
                      <a:pPr marL="171450" marR="0" lvl="0" indent="-171450" algn="l" defTabSz="742927"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050" b="0" dirty="0">
                          <a:solidFill>
                            <a:schemeClr val="tx1"/>
                          </a:solidFill>
                          <a:latin typeface="+mn-lt"/>
                        </a:rPr>
                        <a:t>Household access to online subscription steaming services </a:t>
                      </a:r>
                      <a:endParaRPr lang="en-AU" sz="1050" b="0" dirty="0">
                        <a:solidFill>
                          <a:schemeClr val="tx1"/>
                        </a:solidFill>
                        <a:latin typeface="+mn-lt"/>
                      </a:endParaRPr>
                    </a:p>
                  </a:txBody>
                  <a:tcPr marL="68580" marR="68580" marT="0" marB="0" anchor="ctr">
                    <a:lnL>
                      <a:noFill/>
                    </a:lnL>
                    <a:lnR>
                      <a:noFill/>
                    </a:lnR>
                    <a:lnT>
                      <a:noFill/>
                    </a:lnT>
                    <a:lnB w="12700" cap="flat" cmpd="sng" algn="ctr">
                      <a:noFill/>
                      <a:prstDash val="solid"/>
                      <a:round/>
                      <a:headEnd type="none" w="med" len="med"/>
                      <a:tailEnd type="none" w="med" len="med"/>
                    </a:lnB>
                    <a:noFill/>
                  </a:tcPr>
                </a:tc>
                <a:extLst>
                  <a:ext uri="{0D108BD9-81ED-4DB2-BD59-A6C34878D82A}">
                    <a16:rowId xmlns:a16="http://schemas.microsoft.com/office/drawing/2014/main" val="3541875253"/>
                  </a:ext>
                </a:extLst>
              </a:tr>
              <a:tr h="71728">
                <a:tc>
                  <a:txBody>
                    <a:bodyPr/>
                    <a:lstStyle/>
                    <a:p>
                      <a:pPr marL="171450" marR="0" lvl="0" indent="-171450" algn="l" defTabSz="742927"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050" b="0" dirty="0">
                          <a:solidFill>
                            <a:schemeClr val="tx1"/>
                          </a:solidFill>
                          <a:latin typeface="+mn-lt"/>
                        </a:rPr>
                        <a:t>Sport watchers </a:t>
                      </a:r>
                      <a:endParaRPr lang="en-AU" sz="1050" b="0" dirty="0">
                        <a:solidFill>
                          <a:schemeClr val="tx1"/>
                        </a:solidFill>
                        <a:latin typeface="+mn-lt"/>
                      </a:endParaRPr>
                    </a:p>
                  </a:txBody>
                  <a:tcPr marL="68580" marR="68580" marT="0" marB="0" anchor="ctr">
                    <a:lnL>
                      <a:noFill/>
                    </a:lnL>
                    <a:lnR>
                      <a:noFill/>
                    </a:lnR>
                    <a:lnT>
                      <a:noFill/>
                    </a:lnT>
                    <a:lnB w="12700" cap="flat" cmpd="sng" algn="ctr">
                      <a:noFill/>
                      <a:prstDash val="solid"/>
                      <a:round/>
                      <a:headEnd type="none" w="med" len="med"/>
                      <a:tailEnd type="none" w="med" len="med"/>
                    </a:lnB>
                    <a:noFill/>
                  </a:tcPr>
                </a:tc>
                <a:extLst>
                  <a:ext uri="{0D108BD9-81ED-4DB2-BD59-A6C34878D82A}">
                    <a16:rowId xmlns:a16="http://schemas.microsoft.com/office/drawing/2014/main" val="2014118413"/>
                  </a:ext>
                </a:extLst>
              </a:tr>
              <a:tr h="71728">
                <a:tc>
                  <a:txBody>
                    <a:bodyPr/>
                    <a:lstStyle/>
                    <a:p>
                      <a:pPr marL="171450" marR="0" lvl="0" indent="-171450" algn="l" defTabSz="742927"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AU" sz="1050" b="0" dirty="0">
                          <a:solidFill>
                            <a:schemeClr val="tx1"/>
                          </a:solidFill>
                          <a:latin typeface="+mn-lt"/>
                        </a:rPr>
                        <a:t>SEIFA quintiles</a:t>
                      </a:r>
                      <a:endParaRPr lang="en-AU" sz="1050" b="0" kern="1200" dirty="0">
                        <a:solidFill>
                          <a:schemeClr val="tx1"/>
                        </a:solidFill>
                        <a:effectLst/>
                        <a:latin typeface="+mn-lt"/>
                        <a:ea typeface="+mn-ea"/>
                        <a:cs typeface="Arial" panose="020B0604020202020204" pitchFamily="34" charset="0"/>
                      </a:endParaRPr>
                    </a:p>
                  </a:txBody>
                  <a:tcPr marL="68580" marR="68580" marT="0" marB="0" anchor="ctr">
                    <a:lnL>
                      <a:noFill/>
                    </a:lnL>
                    <a:lnR>
                      <a:noFill/>
                    </a:lnR>
                    <a:lnT>
                      <a:noFill/>
                    </a:lnT>
                    <a:lnB w="12700" cap="flat" cmpd="sng" algn="ctr">
                      <a:noFill/>
                      <a:prstDash val="solid"/>
                      <a:round/>
                      <a:headEnd type="none" w="med" len="med"/>
                      <a:tailEnd type="none" w="med" len="med"/>
                    </a:lnB>
                    <a:noFill/>
                  </a:tcPr>
                </a:tc>
                <a:extLst>
                  <a:ext uri="{0D108BD9-81ED-4DB2-BD59-A6C34878D82A}">
                    <a16:rowId xmlns:a16="http://schemas.microsoft.com/office/drawing/2014/main" val="3392708747"/>
                  </a:ext>
                </a:extLst>
              </a:tr>
              <a:tr h="71728">
                <a:tc>
                  <a:txBody>
                    <a:bodyPr/>
                    <a:lstStyle/>
                    <a:p>
                      <a:pPr marL="171450" marR="0" lvl="0" indent="-171450" algn="l" defTabSz="742927"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AU" sz="1050" b="0" dirty="0">
                          <a:solidFill>
                            <a:schemeClr val="tx1"/>
                          </a:solidFill>
                          <a:latin typeface="+mn-lt"/>
                        </a:rPr>
                        <a:t>Household income</a:t>
                      </a:r>
                    </a:p>
                  </a:txBody>
                  <a:tcPr marL="68580" marR="68580" marT="0" marB="0" anchor="ctr">
                    <a:lnL>
                      <a:noFill/>
                    </a:lnL>
                    <a:lnR>
                      <a:noFill/>
                    </a:lnR>
                    <a:lnT>
                      <a:noFill/>
                    </a:lnT>
                    <a:lnB w="12700" cap="flat" cmpd="sng" algn="ctr">
                      <a:noFill/>
                      <a:prstDash val="solid"/>
                      <a:round/>
                      <a:headEnd type="none" w="med" len="med"/>
                      <a:tailEnd type="none" w="med" len="med"/>
                    </a:lnB>
                    <a:noFill/>
                  </a:tcPr>
                </a:tc>
                <a:extLst>
                  <a:ext uri="{0D108BD9-81ED-4DB2-BD59-A6C34878D82A}">
                    <a16:rowId xmlns:a16="http://schemas.microsoft.com/office/drawing/2014/main" val="1579126739"/>
                  </a:ext>
                </a:extLst>
              </a:tr>
              <a:tr h="71728">
                <a:tc>
                  <a:txBody>
                    <a:bodyPr/>
                    <a:lstStyle/>
                    <a:p>
                      <a:pPr marL="171450" marR="0" lvl="0" indent="-171450" algn="l" defTabSz="742927"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AU" sz="1050" b="0" dirty="0">
                          <a:solidFill>
                            <a:schemeClr val="tx1"/>
                          </a:solidFill>
                          <a:latin typeface="+mn-lt"/>
                        </a:rPr>
                        <a:t>Level of spend on subscription services</a:t>
                      </a:r>
                    </a:p>
                  </a:txBody>
                  <a:tcPr marL="68580" marR="68580" marT="0" marB="0" anchor="ctr">
                    <a:lnL>
                      <a:noFill/>
                    </a:lnL>
                    <a:lnR>
                      <a:noFill/>
                    </a:lnR>
                    <a:lnT>
                      <a:noFill/>
                    </a:lnT>
                    <a:lnB w="12700" cap="flat" cmpd="sng" algn="ctr">
                      <a:noFill/>
                      <a:prstDash val="solid"/>
                      <a:round/>
                      <a:headEnd type="none" w="med" len="med"/>
                      <a:tailEnd type="none" w="med" len="med"/>
                    </a:lnB>
                    <a:noFill/>
                  </a:tcPr>
                </a:tc>
                <a:extLst>
                  <a:ext uri="{0D108BD9-81ED-4DB2-BD59-A6C34878D82A}">
                    <a16:rowId xmlns:a16="http://schemas.microsoft.com/office/drawing/2014/main" val="652617494"/>
                  </a:ext>
                </a:extLst>
              </a:tr>
              <a:tr h="71728">
                <a:tc>
                  <a:txBody>
                    <a:bodyPr/>
                    <a:lstStyle/>
                    <a:p>
                      <a:pPr marL="171450" marR="0" lvl="0" indent="-171450" algn="l" defTabSz="742927"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050" b="0" dirty="0">
                          <a:solidFill>
                            <a:schemeClr val="tx1"/>
                          </a:solidFill>
                          <a:latin typeface="+mn-lt"/>
                        </a:rPr>
                        <a:t>Australian content perceptions </a:t>
                      </a:r>
                      <a:endParaRPr lang="en-AU" sz="1050" b="0" dirty="0">
                        <a:solidFill>
                          <a:schemeClr val="tx1"/>
                        </a:solidFill>
                        <a:latin typeface="+mn-lt"/>
                      </a:endParaRPr>
                    </a:p>
                  </a:txBody>
                  <a:tcPr marL="68580" marR="68580" marT="0" marB="0" anchor="ctr">
                    <a:lnL>
                      <a:noFill/>
                    </a:lnL>
                    <a:lnR>
                      <a:noFill/>
                    </a:lnR>
                    <a:lnT>
                      <a:noFill/>
                    </a:lnT>
                    <a:lnB w="12700" cap="flat" cmpd="sng" algn="ctr">
                      <a:noFill/>
                      <a:prstDash val="solid"/>
                      <a:round/>
                      <a:headEnd type="none" w="med" len="med"/>
                      <a:tailEnd type="none" w="med" len="med"/>
                    </a:lnB>
                    <a:noFill/>
                  </a:tcPr>
                </a:tc>
                <a:extLst>
                  <a:ext uri="{0D108BD9-81ED-4DB2-BD59-A6C34878D82A}">
                    <a16:rowId xmlns:a16="http://schemas.microsoft.com/office/drawing/2014/main" val="3358928304"/>
                  </a:ext>
                </a:extLst>
              </a:tr>
              <a:tr h="71728">
                <a:tc>
                  <a:txBody>
                    <a:bodyPr/>
                    <a:lstStyle/>
                    <a:p>
                      <a:pPr marL="171450" indent="-171450" algn="l" defTabSz="742927" rtl="0" eaLnBrk="1" latinLnBrk="0" hangingPunct="1">
                        <a:spcBef>
                          <a:spcPts val="300"/>
                        </a:spcBef>
                        <a:spcAft>
                          <a:spcPts val="300"/>
                        </a:spcAft>
                        <a:buFont typeface="Arial" panose="020B0604020202020204" pitchFamily="34" charset="0"/>
                        <a:buChar char="•"/>
                      </a:pPr>
                      <a:r>
                        <a:rPr lang="en-US" sz="1050" b="0" kern="1200" dirty="0">
                          <a:solidFill>
                            <a:schemeClr val="tx1"/>
                          </a:solidFill>
                          <a:effectLst/>
                          <a:latin typeface="+mn-lt"/>
                          <a:ea typeface="+mn-ea"/>
                          <a:cs typeface="Arial" panose="020B0604020202020204" pitchFamily="34" charset="0"/>
                        </a:rPr>
                        <a:t>Generative AI usage / trust in AI news articles </a:t>
                      </a:r>
                      <a:endParaRPr lang="en-AU" sz="1050" b="0" kern="1200" dirty="0">
                        <a:solidFill>
                          <a:schemeClr val="tx1"/>
                        </a:solidFill>
                        <a:effectLst/>
                        <a:latin typeface="+mn-lt"/>
                        <a:ea typeface="+mn-ea"/>
                        <a:cs typeface="Arial" panose="020B0604020202020204" pitchFamily="34" charset="0"/>
                      </a:endParaRPr>
                    </a:p>
                  </a:txBody>
                  <a:tcPr marL="68580" marR="68580" marT="0" marB="0" anchor="ctr">
                    <a:lnL>
                      <a:noFill/>
                    </a:lnL>
                    <a:lnR>
                      <a:noFill/>
                    </a:lnR>
                    <a:lnT>
                      <a:noFill/>
                    </a:lnT>
                    <a:lnB w="12700" cap="flat" cmpd="sng" algn="ctr">
                      <a:no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243638761"/>
                  </a:ext>
                </a:extLst>
              </a:tr>
              <a:tr h="71728">
                <a:tc>
                  <a:txBody>
                    <a:bodyPr/>
                    <a:lstStyle/>
                    <a:p>
                      <a:pPr marL="171450" indent="-171450" algn="l" defTabSz="742927" rtl="0" eaLnBrk="1" latinLnBrk="0" hangingPunct="1">
                        <a:spcBef>
                          <a:spcPts val="300"/>
                        </a:spcBef>
                        <a:spcAft>
                          <a:spcPts val="300"/>
                        </a:spcAft>
                        <a:buFont typeface="Arial" panose="020B0604020202020204" pitchFamily="34" charset="0"/>
                        <a:buChar char="•"/>
                      </a:pPr>
                      <a:r>
                        <a:rPr lang="en-AU" sz="1050" b="0" kern="1200" dirty="0">
                          <a:solidFill>
                            <a:schemeClr val="tx1"/>
                          </a:solidFill>
                          <a:effectLst/>
                          <a:latin typeface="+mn-lt"/>
                          <a:ea typeface="+mn-ea"/>
                          <a:cs typeface="Arial" panose="020B0604020202020204" pitchFamily="34" charset="0"/>
                        </a:rPr>
                        <a:t>Age of child</a:t>
                      </a:r>
                    </a:p>
                  </a:txBody>
                  <a:tcPr marL="68580" marR="68580" marT="0" marB="0" anchor="ctr">
                    <a:lnL>
                      <a:noFill/>
                    </a:lnL>
                    <a:lnR>
                      <a:noFill/>
                    </a:lnR>
                    <a:lnT>
                      <a:noFill/>
                    </a:lnT>
                    <a:lnB w="12700" cap="flat" cmpd="sng" algn="ctr">
                      <a:noFill/>
                      <a:prstDash val="solid"/>
                      <a:round/>
                      <a:headEnd type="none" w="med" len="med"/>
                      <a:tailEnd type="none" w="med" len="med"/>
                    </a:lnB>
                    <a:noFill/>
                  </a:tcPr>
                </a:tc>
                <a:extLst>
                  <a:ext uri="{0D108BD9-81ED-4DB2-BD59-A6C34878D82A}">
                    <a16:rowId xmlns:a16="http://schemas.microsoft.com/office/drawing/2014/main" val="767147448"/>
                  </a:ext>
                </a:extLst>
              </a:tr>
              <a:tr h="71728">
                <a:tc>
                  <a:txBody>
                    <a:bodyPr/>
                    <a:lstStyle/>
                    <a:p>
                      <a:pPr marL="171450" marR="0" lvl="0" indent="-171450" algn="l" defTabSz="742927"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AU" sz="1050" dirty="0">
                          <a:solidFill>
                            <a:schemeClr val="tx1"/>
                          </a:solidFill>
                          <a:latin typeface="+mn-lt"/>
                        </a:rPr>
                        <a:t>Content watched past 7 days by child</a:t>
                      </a:r>
                      <a:endParaRPr lang="en-AU" sz="1050" b="1" kern="1200" dirty="0">
                        <a:solidFill>
                          <a:schemeClr val="tx1"/>
                        </a:solidFill>
                        <a:effectLst/>
                        <a:latin typeface="+mn-lt"/>
                        <a:ea typeface="+mn-ea"/>
                        <a:cs typeface="Arial" panose="020B0604020202020204" pitchFamily="34" charset="0"/>
                      </a:endParaRPr>
                    </a:p>
                  </a:txBody>
                  <a:tcPr marL="68580" marR="68580" marT="0" marB="0" anchor="ctr">
                    <a:lnL>
                      <a:noFill/>
                    </a:lnL>
                    <a:lnR>
                      <a:noFill/>
                    </a:lnR>
                    <a:lnT>
                      <a:noFill/>
                    </a:lnT>
                    <a:lnB w="12700" cap="flat" cmpd="sng" algn="ctr">
                      <a:no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622076278"/>
                  </a:ext>
                </a:extLst>
              </a:tr>
            </a:tbl>
          </a:graphicData>
        </a:graphic>
      </p:graphicFrame>
      <p:sp>
        <p:nvSpPr>
          <p:cNvPr id="12" name="TextBox 11">
            <a:extLst>
              <a:ext uri="{FF2B5EF4-FFF2-40B4-BE49-F238E27FC236}">
                <a16:creationId xmlns:a16="http://schemas.microsoft.com/office/drawing/2014/main" id="{72A6BA48-3541-061B-0508-46E938BC99E1}"/>
              </a:ext>
            </a:extLst>
          </p:cNvPr>
          <p:cNvSpPr txBox="1"/>
          <p:nvPr/>
        </p:nvSpPr>
        <p:spPr>
          <a:xfrm>
            <a:off x="5147423" y="3134893"/>
            <a:ext cx="4243007" cy="1608582"/>
          </a:xfrm>
          <a:prstGeom prst="rect">
            <a:avLst/>
          </a:prstGeom>
          <a:noFill/>
        </p:spPr>
        <p:txBody>
          <a:bodyPr wrap="square">
            <a:spAutoFit/>
          </a:bodyPr>
          <a:lstStyle/>
          <a:p>
            <a:pPr>
              <a:lnSpc>
                <a:spcPct val="125000"/>
              </a:lnSpc>
              <a:spcBef>
                <a:spcPts val="600"/>
              </a:spcBef>
              <a:spcAft>
                <a:spcPts val="600"/>
              </a:spcAft>
            </a:pPr>
            <a:r>
              <a:rPr lang="en-AU" sz="1200" dirty="0">
                <a:latin typeface="Arial" panose="020B0604020202020204" pitchFamily="34" charset="0"/>
                <a:cs typeface="Times New Roman" panose="02020603050405020304" pitchFamily="18" charset="0"/>
              </a:rPr>
              <a:t>Further subgroup differences are noted in the Banner data table set, provided to the Department.</a:t>
            </a:r>
          </a:p>
          <a:p>
            <a:pPr>
              <a:lnSpc>
                <a:spcPct val="125000"/>
              </a:lnSpc>
              <a:spcBef>
                <a:spcPts val="600"/>
              </a:spcBef>
              <a:spcAft>
                <a:spcPts val="600"/>
              </a:spcAft>
            </a:pPr>
            <a:r>
              <a:rPr lang="en-AU" sz="1200" dirty="0">
                <a:latin typeface="Arial" panose="020B0604020202020204" pitchFamily="34" charset="0"/>
                <a:cs typeface="Times New Roman" panose="02020603050405020304" pitchFamily="18" charset="0"/>
              </a:rPr>
              <a:t>Significance between 2023 and 2022 data points is indicated by a green arrow pointing up to indicate a significantly higher result or a red arrow pointing down to indicate a significantly lower result. </a:t>
            </a:r>
          </a:p>
        </p:txBody>
      </p:sp>
      <p:sp>
        <p:nvSpPr>
          <p:cNvPr id="5" name="Arrow: Down 4" descr="Green up arrow to indicate a significantly higher result.">
            <a:extLst>
              <a:ext uri="{FF2B5EF4-FFF2-40B4-BE49-F238E27FC236}">
                <a16:creationId xmlns:a16="http://schemas.microsoft.com/office/drawing/2014/main" id="{9486C1BA-35D4-E039-9CE4-B8A683E79400}"/>
              </a:ext>
            </a:extLst>
          </p:cNvPr>
          <p:cNvSpPr/>
          <p:nvPr/>
        </p:nvSpPr>
        <p:spPr>
          <a:xfrm flipV="1">
            <a:off x="5286375" y="4771429"/>
            <a:ext cx="269085" cy="33928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Arrow: Down 6" descr="Red down arrow to indicate a significantly lower result.">
            <a:extLst>
              <a:ext uri="{FF2B5EF4-FFF2-40B4-BE49-F238E27FC236}">
                <a16:creationId xmlns:a16="http://schemas.microsoft.com/office/drawing/2014/main" id="{DB75D05E-D341-E828-D841-0E7F5006E83D}"/>
              </a:ext>
            </a:extLst>
          </p:cNvPr>
          <p:cNvSpPr/>
          <p:nvPr/>
        </p:nvSpPr>
        <p:spPr>
          <a:xfrm>
            <a:off x="5725337" y="4771429"/>
            <a:ext cx="269085" cy="33928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800966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108</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68697"/>
            <a:ext cx="7957813" cy="438517"/>
          </a:xfrm>
        </p:spPr>
        <p:txBody>
          <a:bodyPr>
            <a:normAutofit fontScale="90000"/>
          </a:bodyPr>
          <a:lstStyle/>
          <a:p>
            <a:r>
              <a:rPr lang="en-AU" dirty="0"/>
              <a:t>How respondents consumed sports content</a:t>
            </a:r>
          </a:p>
        </p:txBody>
      </p:sp>
      <p:grpSp>
        <p:nvGrpSpPr>
          <p:cNvPr id="24" name="Group 23">
            <a:extLst>
              <a:ext uri="{FF2B5EF4-FFF2-40B4-BE49-F238E27FC236}">
                <a16:creationId xmlns:a16="http://schemas.microsoft.com/office/drawing/2014/main" id="{C295B842-1394-0947-F164-938D47DA1C21}"/>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27" name="Freeform 5">
              <a:extLst>
                <a:ext uri="{FF2B5EF4-FFF2-40B4-BE49-F238E27FC236}">
                  <a16:creationId xmlns:a16="http://schemas.microsoft.com/office/drawing/2014/main" id="{C7CB988E-8B0D-BAC7-56C9-34FB9799B091}"/>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8" name="Freeform 6">
              <a:extLst>
                <a:ext uri="{FF2B5EF4-FFF2-40B4-BE49-F238E27FC236}">
                  <a16:creationId xmlns:a16="http://schemas.microsoft.com/office/drawing/2014/main" id="{1994D0D3-5BA6-960A-D212-4AD1A8690F3E}"/>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9" name="Freeform 7">
              <a:extLst>
                <a:ext uri="{FF2B5EF4-FFF2-40B4-BE49-F238E27FC236}">
                  <a16:creationId xmlns:a16="http://schemas.microsoft.com/office/drawing/2014/main" id="{DB43A5BC-CA30-F858-AFF5-AF60694B5D34}"/>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0" name="Freeform 8">
              <a:extLst>
                <a:ext uri="{FF2B5EF4-FFF2-40B4-BE49-F238E27FC236}">
                  <a16:creationId xmlns:a16="http://schemas.microsoft.com/office/drawing/2014/main" id="{F6514AE1-ED91-F6B4-D902-D1FBA6C47BF9}"/>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1" name="Freeform 9">
              <a:extLst>
                <a:ext uri="{FF2B5EF4-FFF2-40B4-BE49-F238E27FC236}">
                  <a16:creationId xmlns:a16="http://schemas.microsoft.com/office/drawing/2014/main" id="{F4692F6A-7A56-20A8-AE57-6271D8092881}"/>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10032" y="711357"/>
            <a:ext cx="9129850" cy="492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Commercial free-to-air TV, excluding on-demand, remained the most common way that respondents accessed sports content (51%). Around one-quarter (27%) used a sports specific website or app, while a slightly smaller proportion watched on commercial free-to-air on-demand TV (20%) or free video streaming services (17%). </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09380" y="1229203"/>
            <a:ext cx="4867467" cy="479792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8" name="TextBox 1">
            <a:extLst>
              <a:ext uri="{FF2B5EF4-FFF2-40B4-BE49-F238E27FC236}">
                <a16:creationId xmlns:a16="http://schemas.microsoft.com/office/drawing/2014/main" id="{F3F6BD8C-3AB2-5A64-5091-F70ECED4BA3D}"/>
              </a:ext>
              <a:ext uri="{C183D7F6-B498-43B3-948B-1728B52AA6E4}">
                <adec:decorative xmlns:adec="http://schemas.microsoft.com/office/drawing/2017/decorative" val="1"/>
              </a:ext>
            </a:extLst>
          </p:cNvPr>
          <p:cNvSpPr txBox="1"/>
          <p:nvPr/>
        </p:nvSpPr>
        <p:spPr>
          <a:xfrm>
            <a:off x="2804044" y="1185014"/>
            <a:ext cx="267864" cy="2920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t>%</a:t>
            </a:r>
          </a:p>
        </p:txBody>
      </p:sp>
      <p:graphicFrame>
        <p:nvGraphicFramePr>
          <p:cNvPr id="10" name="Chart 9" descr="Figure 102: How respondents consumed sports content.&#10;&#10;Commercial free-to-air TV, excluding on-demand, 2023, 51%, 2022, 50%, 2021, 67%, 2020, 63%.&#10;Sports specific website or app, 2023, 27%, 2022, 26%, 2021, 25%, 2020, 21%.&#10;Commercial free-to-air on-demand TV, 2023, 20% (significantly higher than 2022), 2022, 16%, 2021, 7%, 2020, Not applicable.&#10;Free video streaming services, 2023, 17% (significantly higher than 2022), 2022, 11%, 2021, 12%, 2020, 13%.&#10;Pay TV, 2023, 17% (significantly lower than 2022), 2022, 21%, 2021, 25%, 2020, 29%.&#10;Other websites or apps, 2023, 13% (significantly higher than 2022), 2022, 7%, 2021, 6%, 2020, 6%.&#10;Publicly owned free-to-air TV, excluding on-demand, 2023, 13%, 2022, 15%, 2021, 19%, 2020, 22%.&#10;Publicly owned free-to-air on-demand TV, 2023, 12%, 2022, 10%, 2021, 6%, 2020, Not applicable.&#10;Online subscription services, 2023, 9%, 2022, 7%, 2021, 8%, 2020, 9%.&#10;Radio, 2023, 9% (significantly lower than 2022), 2022, 15%, 2021, 10%, 2020, 15%.&#10;Betting agency website or app, 2023, 4%, 2022, 3%, 2021, 3%, 2020, 4%.&#10;Podcasts, 2023, 4%, 2022, Not applicable, 2021, Not applicable, 2020, Not applicable.&#10;&#10;Source: E2. How did you watch or listen to sports related programs in the past 7 days?&#10;Base: TVCS, Respondents who consumed sports content in the past 7 days.  2023: n=2,023. 2022: n=1956. 2021: n=1924. 2020: n=1880.&#10;Notes: Other/Don’t know/refused responses not shown: 2023 Other = 0.2% DK = 0.2%, Ref = 0.0%. 2022 DK = 0.3%, Ref = 0.0%. 2021 DK = 0.1, Ref = 0.0%. 2020 DK = 0.0%, Ref = 0.0%. Responses &lt;4% in 2023 not shown on chart.&#10;">
            <a:extLst>
              <a:ext uri="{FF2B5EF4-FFF2-40B4-BE49-F238E27FC236}">
                <a16:creationId xmlns:a16="http://schemas.microsoft.com/office/drawing/2014/main" id="{EC3AFCFD-F6DE-C2B5-2E12-DD6B539EBDFE}"/>
              </a:ext>
            </a:extLst>
          </p:cNvPr>
          <p:cNvGraphicFramePr/>
          <p:nvPr>
            <p:extLst>
              <p:ext uri="{D42A27DB-BD31-4B8C-83A1-F6EECF244321}">
                <p14:modId xmlns:p14="http://schemas.microsoft.com/office/powerpoint/2010/main" val="2076191128"/>
              </p:ext>
            </p:extLst>
          </p:nvPr>
        </p:nvGraphicFramePr>
        <p:xfrm>
          <a:off x="378276" y="1249127"/>
          <a:ext cx="4749552" cy="4230445"/>
        </p:xfrm>
        <a:graphic>
          <a:graphicData uri="http://schemas.openxmlformats.org/drawingml/2006/chart">
            <c:chart xmlns:c="http://schemas.openxmlformats.org/drawingml/2006/chart" xmlns:r="http://schemas.openxmlformats.org/officeDocument/2006/relationships" r:id="rId3"/>
          </a:graphicData>
        </a:graphic>
      </p:graphicFrame>
      <p:sp>
        <p:nvSpPr>
          <p:cNvPr id="20" name="Oval 19" descr="NET watched sports on free-to-air, 75%, (72% in 2022).">
            <a:extLst>
              <a:ext uri="{FF2B5EF4-FFF2-40B4-BE49-F238E27FC236}">
                <a16:creationId xmlns:a16="http://schemas.microsoft.com/office/drawing/2014/main" id="{C40AC9B6-4F86-A430-F48C-51B6054E1600}"/>
              </a:ext>
            </a:extLst>
          </p:cNvPr>
          <p:cNvSpPr/>
          <p:nvPr/>
        </p:nvSpPr>
        <p:spPr>
          <a:xfrm>
            <a:off x="3791809" y="4114668"/>
            <a:ext cx="1326107" cy="127497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Net free-to-air</a:t>
            </a:r>
          </a:p>
          <a:p>
            <a:pPr algn="ctr"/>
            <a:r>
              <a:rPr lang="en-US" dirty="0"/>
              <a:t>75%</a:t>
            </a:r>
          </a:p>
          <a:p>
            <a:pPr algn="ctr"/>
            <a:r>
              <a:rPr lang="en-US" sz="1000" dirty="0"/>
              <a:t>(72% in 2022)</a:t>
            </a:r>
            <a:endParaRPr lang="en-AU" sz="1000" dirty="0"/>
          </a:p>
        </p:txBody>
      </p:sp>
      <p:sp>
        <p:nvSpPr>
          <p:cNvPr id="21" name="Oval 20" descr="Net watched sports online: 47% (significantly higher compared to 2022). 41% in 2022.">
            <a:extLst>
              <a:ext uri="{FF2B5EF4-FFF2-40B4-BE49-F238E27FC236}">
                <a16:creationId xmlns:a16="http://schemas.microsoft.com/office/drawing/2014/main" id="{99A8789B-70D0-B41C-2023-63AD9A28BAB1}"/>
              </a:ext>
            </a:extLst>
          </p:cNvPr>
          <p:cNvSpPr/>
          <p:nvPr/>
        </p:nvSpPr>
        <p:spPr>
          <a:xfrm>
            <a:off x="5304674" y="4752155"/>
            <a:ext cx="1326107" cy="1274973"/>
          </a:xfrm>
          <a:prstGeom prst="ellipse">
            <a:avLst/>
          </a:prstGeom>
          <a:solidFill>
            <a:srgbClr val="5AC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Net online</a:t>
            </a:r>
          </a:p>
          <a:p>
            <a:pPr algn="ctr"/>
            <a:r>
              <a:rPr lang="en-US" dirty="0">
                <a:solidFill>
                  <a:schemeClr val="tx1"/>
                </a:solidFill>
              </a:rPr>
              <a:t>47%</a:t>
            </a:r>
          </a:p>
          <a:p>
            <a:pPr algn="ctr"/>
            <a:r>
              <a:rPr lang="en-US" sz="1050" dirty="0">
                <a:solidFill>
                  <a:schemeClr val="tx1"/>
                </a:solidFill>
              </a:rPr>
              <a:t>(41% in 2022)</a:t>
            </a:r>
            <a:endParaRPr lang="en-AU" sz="1050" dirty="0">
              <a:solidFill>
                <a:schemeClr val="tx1"/>
              </a:solidFill>
            </a:endParaRPr>
          </a:p>
        </p:txBody>
      </p:sp>
      <p:sp>
        <p:nvSpPr>
          <p:cNvPr id="23" name="TextBox 22">
            <a:extLst>
              <a:ext uri="{FF2B5EF4-FFF2-40B4-BE49-F238E27FC236}">
                <a16:creationId xmlns:a16="http://schemas.microsoft.com/office/drawing/2014/main" id="{0A04EBF7-85C5-D957-7C37-4DED3023861F}"/>
              </a:ext>
            </a:extLst>
          </p:cNvPr>
          <p:cNvSpPr txBox="1"/>
          <p:nvPr/>
        </p:nvSpPr>
        <p:spPr>
          <a:xfrm>
            <a:off x="310032" y="5488519"/>
            <a:ext cx="4969552" cy="538609"/>
          </a:xfrm>
          <a:prstGeom prst="rect">
            <a:avLst/>
          </a:prstGeom>
          <a:noFill/>
        </p:spPr>
        <p:txBody>
          <a:bodyPr wrap="square">
            <a:spAutoFit/>
          </a:bodyPr>
          <a:lstStyle/>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effectLst/>
                <a:latin typeface="Arial" panose="020B0604020202020204" pitchFamily="34" charset="0"/>
                <a:ea typeface="Calibri" panose="020F0502020204030204" pitchFamily="34" charset="0"/>
                <a:cs typeface="Times New Roman" panose="02020603050405020304" pitchFamily="18" charset="0"/>
              </a:rPr>
              <a:t>E2. How did you watch or listen to sports related programs in the past 7 days?</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Base: TVCS,</a:t>
            </a:r>
            <a:r>
              <a:rPr lang="en-GB" sz="600" dirty="0">
                <a:latin typeface="Arial" panose="020B0604020202020204" pitchFamily="34" charset="0"/>
                <a:ea typeface="Calibri" panose="020F0502020204030204" pitchFamily="34" charset="0"/>
                <a:cs typeface="Times New Roman" panose="02020603050405020304" pitchFamily="18" charset="0"/>
              </a:rPr>
              <a:t> Respondents who consumed sports content in the past 7 days. </a:t>
            </a:r>
            <a:r>
              <a:rPr lang="en-GB" sz="600" dirty="0">
                <a:effectLst/>
                <a:latin typeface="Arial" panose="020B0604020202020204" pitchFamily="34" charset="0"/>
                <a:ea typeface="Calibri" panose="020F0502020204030204" pitchFamily="34" charset="0"/>
                <a:cs typeface="Times New Roman" panose="02020603050405020304" pitchFamily="18" charset="0"/>
              </a:rPr>
              <a:t> 2023: n=</a:t>
            </a:r>
            <a:r>
              <a:rPr lang="en-GB" sz="600" dirty="0">
                <a:latin typeface="Arial" panose="020B0604020202020204" pitchFamily="34" charset="0"/>
                <a:ea typeface="Calibri" panose="020F0502020204030204" pitchFamily="34" charset="0"/>
                <a:cs typeface="Times New Roman" panose="02020603050405020304" pitchFamily="18" charset="0"/>
              </a:rPr>
              <a:t>2,023</a:t>
            </a:r>
            <a:r>
              <a:rPr lang="en-GB" sz="600" dirty="0">
                <a:effectLst/>
                <a:latin typeface="Arial" panose="020B0604020202020204" pitchFamily="34" charset="0"/>
                <a:ea typeface="Calibri" panose="020F0502020204030204" pitchFamily="34" charset="0"/>
                <a:cs typeface="Times New Roman" panose="02020603050405020304" pitchFamily="18" charset="0"/>
              </a:rPr>
              <a:t>. 2022: n=1956. </a:t>
            </a:r>
            <a:r>
              <a:rPr lang="en-US" sz="600" dirty="0">
                <a:effectLst/>
                <a:latin typeface="Arial" panose="020B0604020202020204" pitchFamily="34" charset="0"/>
                <a:ea typeface="Calibri" panose="020F0502020204030204" pitchFamily="34" charset="0"/>
                <a:cs typeface="Times New Roman" panose="02020603050405020304" pitchFamily="18" charset="0"/>
              </a:rPr>
              <a:t>2021: n=1924. 2020: n=1880.</a:t>
            </a:r>
          </a:p>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Other/Don’t know/refused responses not shown: 2023 Other = </a:t>
            </a:r>
            <a:r>
              <a:rPr lang="en-GB" sz="600" dirty="0">
                <a:latin typeface="Arial" panose="020B0604020202020204" pitchFamily="34" charset="0"/>
                <a:ea typeface="Calibri" panose="020F0502020204030204" pitchFamily="34" charset="0"/>
                <a:cs typeface="Times New Roman" panose="02020603050405020304" pitchFamily="18" charset="0"/>
              </a:rPr>
              <a:t>0.2</a:t>
            </a:r>
            <a:r>
              <a:rPr lang="en-GB" sz="600" dirty="0">
                <a:effectLst/>
                <a:latin typeface="Arial" panose="020B0604020202020204" pitchFamily="34" charset="0"/>
                <a:ea typeface="Calibri" panose="020F0502020204030204" pitchFamily="34" charset="0"/>
                <a:cs typeface="Times New Roman" panose="02020603050405020304" pitchFamily="18" charset="0"/>
              </a:rPr>
              <a:t>% DK = </a:t>
            </a:r>
            <a:r>
              <a:rPr lang="en-GB" sz="600" dirty="0">
                <a:latin typeface="Arial" panose="020B0604020202020204" pitchFamily="34" charset="0"/>
                <a:ea typeface="Calibri" panose="020F0502020204030204" pitchFamily="34" charset="0"/>
                <a:cs typeface="Times New Roman" panose="02020603050405020304" pitchFamily="18" charset="0"/>
              </a:rPr>
              <a:t>0.2</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0.0</a:t>
            </a:r>
            <a:r>
              <a:rPr lang="en-GB" sz="600" dirty="0">
                <a:effectLst/>
                <a:latin typeface="Arial" panose="020B0604020202020204" pitchFamily="34" charset="0"/>
                <a:ea typeface="Calibri" panose="020F0502020204030204" pitchFamily="34" charset="0"/>
                <a:cs typeface="Times New Roman" panose="02020603050405020304" pitchFamily="18" charset="0"/>
              </a:rPr>
              <a:t>%. 2022 DK = 0.3%, Ref = 0.0%. 2021 DK = 0.1, Ref = 0.0%. 2020 DK = 0.0%, Ref = 0.0%. Responses &lt;4% in 2023 not shown on chart.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245743" y="1197094"/>
            <a:ext cx="4498371" cy="3395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r>
              <a:rPr lang="en-AU" sz="1200" b="1" dirty="0">
                <a:solidFill>
                  <a:schemeClr val="tx2"/>
                </a:solidFill>
              </a:rPr>
              <a:t>Subgroups</a:t>
            </a:r>
          </a:p>
          <a:p>
            <a:pPr marL="171450" indent="-171450">
              <a:buFont typeface="Arial,Sans-Serif"/>
              <a:buChar char="↑"/>
            </a:pPr>
            <a:r>
              <a:rPr lang="en-US" sz="1000" b="1" dirty="0">
                <a:solidFill>
                  <a:schemeClr val="tx1"/>
                </a:solidFill>
                <a:ea typeface="+mn-lt"/>
                <a:cs typeface="+mn-lt"/>
              </a:rPr>
              <a:t>Commercial free-to-air TV, excluding on-demand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45-54 (58%), 55-64 (60%), 65-74 (59%), and 75+ (78% vs 30% of ages 18-24, 34% of ages 25-34 and 36% of ages 35-44)</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living outside a capital city (56% vs 47% of those living in a capital city)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without children in the household (58% vs 42% of those with dependent children, 42% of those with non-dependent children only and 32% of adults living in a share house)</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born in a mainly English speaking country (54% vs 31% of those born in a mainly non-English speaking country)</a:t>
            </a:r>
          </a:p>
          <a:p>
            <a:pPr lvl="1"/>
            <a:endParaRPr lang="en-US" sz="1000" dirty="0">
              <a:solidFill>
                <a:schemeClr val="tx1"/>
              </a:solidFill>
              <a:cs typeface="Arial" panose="020B0604020202020204"/>
            </a:endParaRPr>
          </a:p>
          <a:p>
            <a:pPr marL="171450" indent="-171450">
              <a:buFont typeface="Arial,Sans-Serif"/>
              <a:buChar char="↑"/>
            </a:pPr>
            <a:r>
              <a:rPr lang="en-US" sz="1000" b="1" dirty="0">
                <a:solidFill>
                  <a:schemeClr val="tx1"/>
                </a:solidFill>
                <a:ea typeface="+mn-lt"/>
                <a:cs typeface="+mn-lt"/>
              </a:rPr>
              <a:t>Sports specific website or app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18-24 (40%), 25-34 (34%), and 35-44 (29% vs 16% of ages 75+)</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living in a capital city (30% vs 23% of those living outside a capital city)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 dependent children in the household (33% vs 22% of those without children)</a:t>
            </a:r>
          </a:p>
          <a:p>
            <a:pPr marL="628650" lvl="1" indent="-171450">
              <a:lnSpc>
                <a:spcPct val="125000"/>
              </a:lnSpc>
              <a:buFont typeface="Courier New" panose="02070309020205020404" pitchFamily="49" charset="0"/>
              <a:buChar char="o"/>
            </a:pPr>
            <a:endParaRPr lang="en-US" sz="900" dirty="0">
              <a:solidFill>
                <a:schemeClr val="tx1"/>
              </a:solidFill>
              <a:cs typeface="Arial" panose="020B0604020202020204"/>
            </a:endParaRPr>
          </a:p>
          <a:p>
            <a:pPr marL="633095" lvl="2" indent="-171450">
              <a:buFont typeface="Courier New" panose="02070309020205020404" pitchFamily="49" charset="0"/>
              <a:buChar char="o"/>
            </a:pPr>
            <a:endParaRPr lang="en-US" sz="900" dirty="0">
              <a:solidFill>
                <a:schemeClr val="tx1"/>
              </a:solidFill>
              <a:cs typeface="Arial" panose="020B0604020202020204"/>
            </a:endParaRPr>
          </a:p>
          <a:p>
            <a:pPr marL="171450" lvl="2" indent="-171450">
              <a:buFont typeface="Arial" panose="020B0604020202020204" pitchFamily="34" charset="0"/>
              <a:buChar char="•"/>
            </a:pPr>
            <a:endParaRPr lang="en-US" sz="1000" b="1" dirty="0">
              <a:solidFill>
                <a:schemeClr val="tx1"/>
              </a:solidFill>
            </a:endParaRPr>
          </a:p>
        </p:txBody>
      </p:sp>
      <p:sp>
        <p:nvSpPr>
          <p:cNvPr id="22" name="Rectangle 21">
            <a:extLst>
              <a:ext uri="{FF2B5EF4-FFF2-40B4-BE49-F238E27FC236}">
                <a16:creationId xmlns:a16="http://schemas.microsoft.com/office/drawing/2014/main" id="{F959A642-F031-B4A1-70AF-AC4342B041C4}"/>
              </a:ext>
            </a:extLst>
          </p:cNvPr>
          <p:cNvSpPr/>
          <p:nvPr/>
        </p:nvSpPr>
        <p:spPr>
          <a:xfrm>
            <a:off x="6758608" y="4845685"/>
            <a:ext cx="2985505" cy="1673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AU" sz="1200" b="1" dirty="0">
                <a:solidFill>
                  <a:schemeClr val="tx2"/>
                </a:solidFill>
              </a:rPr>
              <a:t>Callouts</a:t>
            </a:r>
          </a:p>
          <a:p>
            <a:pPr marL="171450" indent="-171450">
              <a:buFont typeface="Arial" panose="020B0604020202020204" pitchFamily="34" charset="0"/>
              <a:buChar char="•"/>
            </a:pPr>
            <a:r>
              <a:rPr lang="en-US" sz="1000" dirty="0">
                <a:solidFill>
                  <a:schemeClr val="tx1"/>
                </a:solidFill>
              </a:rPr>
              <a:t>Commercial free-to-air on-demand TV, free video streaming services, and other websites or apps (e.g. Facebook, TikTok, Instagram) have all increased as sources of sports content in 2023, while Pay TV and radio have decreased.</a:t>
            </a:r>
          </a:p>
        </p:txBody>
      </p:sp>
      <p:sp>
        <p:nvSpPr>
          <p:cNvPr id="9" name="Rectangle 8">
            <a:extLst>
              <a:ext uri="{FF2B5EF4-FFF2-40B4-BE49-F238E27FC236}">
                <a16:creationId xmlns:a16="http://schemas.microsoft.com/office/drawing/2014/main" id="{F79EA39A-80B2-19E1-2664-6F32D039BBDA}"/>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solidFill>
                  <a:schemeClr val="bg1"/>
                </a:solidFill>
              </a:rPr>
              <a:t>Sports content consumption via commercial free-to-air remains at a similar level to 2022, while commercial free-to-air on demand TV, free video streaming services, and other websites or apps increased in 2023.</a:t>
            </a:r>
            <a:endParaRPr lang="en-AU" sz="1000" b="1" dirty="0">
              <a:solidFill>
                <a:schemeClr val="bg1"/>
              </a:solidFill>
            </a:endParaRPr>
          </a:p>
        </p:txBody>
      </p:sp>
      <p:pic>
        <p:nvPicPr>
          <p:cNvPr id="11" name="Graphic 10">
            <a:extLst>
              <a:ext uri="{FF2B5EF4-FFF2-40B4-BE49-F238E27FC236}">
                <a16:creationId xmlns:a16="http://schemas.microsoft.com/office/drawing/2014/main" id="{298A4881-8F48-3240-9AD7-46F6DFCFACC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92554"/>
            <a:ext cx="387795" cy="387795"/>
          </a:xfrm>
          <a:prstGeom prst="rect">
            <a:avLst/>
          </a:prstGeom>
        </p:spPr>
      </p:pic>
      <p:sp>
        <p:nvSpPr>
          <p:cNvPr id="5" name="Arrow: Down 4">
            <a:extLst>
              <a:ext uri="{FF2B5EF4-FFF2-40B4-BE49-F238E27FC236}">
                <a16:creationId xmlns:a16="http://schemas.microsoft.com/office/drawing/2014/main" id="{5A830C09-2C3C-5A5C-43CD-FE6C0316A71B}"/>
              </a:ext>
              <a:ext uri="{C183D7F6-B498-43B3-948B-1728B52AA6E4}">
                <adec:decorative xmlns:adec="http://schemas.microsoft.com/office/drawing/2017/decorative" val="1"/>
              </a:ext>
            </a:extLst>
          </p:cNvPr>
          <p:cNvSpPr/>
          <p:nvPr/>
        </p:nvSpPr>
        <p:spPr>
          <a:xfrm>
            <a:off x="3600153" y="2738047"/>
            <a:ext cx="82800" cy="10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rrow: Down 11">
            <a:extLst>
              <a:ext uri="{FF2B5EF4-FFF2-40B4-BE49-F238E27FC236}">
                <a16:creationId xmlns:a16="http://schemas.microsoft.com/office/drawing/2014/main" id="{B8DE9376-F621-CE83-5A42-AC2C2E539C15}"/>
              </a:ext>
              <a:ext uri="{C183D7F6-B498-43B3-948B-1728B52AA6E4}">
                <adec:decorative xmlns:adec="http://schemas.microsoft.com/office/drawing/2017/decorative" val="1"/>
              </a:ext>
            </a:extLst>
          </p:cNvPr>
          <p:cNvSpPr/>
          <p:nvPr/>
        </p:nvSpPr>
        <p:spPr>
          <a:xfrm flipV="1">
            <a:off x="3718921" y="2089006"/>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rrow: Down 12">
            <a:extLst>
              <a:ext uri="{FF2B5EF4-FFF2-40B4-BE49-F238E27FC236}">
                <a16:creationId xmlns:a16="http://schemas.microsoft.com/office/drawing/2014/main" id="{4C8A1A50-0D21-FCA6-31FD-4F28C7069130}"/>
              </a:ext>
              <a:ext uri="{C183D7F6-B498-43B3-948B-1728B52AA6E4}">
                <adec:decorative xmlns:adec="http://schemas.microsoft.com/office/drawing/2017/decorative" val="1"/>
              </a:ext>
            </a:extLst>
          </p:cNvPr>
          <p:cNvSpPr/>
          <p:nvPr/>
        </p:nvSpPr>
        <p:spPr>
          <a:xfrm flipV="1">
            <a:off x="3626885" y="2423559"/>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Arrow: Down 13">
            <a:extLst>
              <a:ext uri="{FF2B5EF4-FFF2-40B4-BE49-F238E27FC236}">
                <a16:creationId xmlns:a16="http://schemas.microsoft.com/office/drawing/2014/main" id="{EA60245A-BD42-EAD3-FA66-621E4F1D91BC}"/>
              </a:ext>
              <a:ext uri="{C183D7F6-B498-43B3-948B-1728B52AA6E4}">
                <adec:decorative xmlns:adec="http://schemas.microsoft.com/office/drawing/2017/decorative" val="1"/>
              </a:ext>
            </a:extLst>
          </p:cNvPr>
          <p:cNvSpPr/>
          <p:nvPr/>
        </p:nvSpPr>
        <p:spPr>
          <a:xfrm flipV="1">
            <a:off x="3523111" y="3102829"/>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Arrow: Down 14">
            <a:extLst>
              <a:ext uri="{FF2B5EF4-FFF2-40B4-BE49-F238E27FC236}">
                <a16:creationId xmlns:a16="http://schemas.microsoft.com/office/drawing/2014/main" id="{A3CA423E-AB82-A266-936C-38B1E1D606F0}"/>
              </a:ext>
              <a:ext uri="{C183D7F6-B498-43B3-948B-1728B52AA6E4}">
                <adec:decorative xmlns:adec="http://schemas.microsoft.com/office/drawing/2017/decorative" val="1"/>
              </a:ext>
            </a:extLst>
          </p:cNvPr>
          <p:cNvSpPr/>
          <p:nvPr/>
        </p:nvSpPr>
        <p:spPr>
          <a:xfrm>
            <a:off x="3278475" y="4463689"/>
            <a:ext cx="82800" cy="10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Arrow: Down 18">
            <a:extLst>
              <a:ext uri="{FF2B5EF4-FFF2-40B4-BE49-F238E27FC236}">
                <a16:creationId xmlns:a16="http://schemas.microsoft.com/office/drawing/2014/main" id="{F73A6D05-9AAB-9B64-9A02-845E0DED2E6E}"/>
              </a:ext>
              <a:ext uri="{C183D7F6-B498-43B3-948B-1728B52AA6E4}">
                <adec:decorative xmlns:adec="http://schemas.microsoft.com/office/drawing/2017/decorative" val="1"/>
              </a:ext>
            </a:extLst>
          </p:cNvPr>
          <p:cNvSpPr/>
          <p:nvPr/>
        </p:nvSpPr>
        <p:spPr>
          <a:xfrm flipV="1">
            <a:off x="6206722" y="5283544"/>
            <a:ext cx="168292" cy="212194"/>
          </a:xfrm>
          <a:prstGeom prst="down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075692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109</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62423"/>
            <a:ext cx="7957813" cy="438517"/>
          </a:xfrm>
        </p:spPr>
        <p:txBody>
          <a:bodyPr>
            <a:normAutofit fontScale="90000"/>
          </a:bodyPr>
          <a:lstStyle/>
          <a:p>
            <a:r>
              <a:rPr lang="en-AU" dirty="0"/>
              <a:t>Importance of various features of sports content (%)</a:t>
            </a:r>
            <a:endParaRPr lang="en-AU" b="1" dirty="0"/>
          </a:p>
        </p:txBody>
      </p:sp>
      <p:grpSp>
        <p:nvGrpSpPr>
          <p:cNvPr id="14" name="Group 13">
            <a:extLst>
              <a:ext uri="{FF2B5EF4-FFF2-40B4-BE49-F238E27FC236}">
                <a16:creationId xmlns:a16="http://schemas.microsoft.com/office/drawing/2014/main" id="{942FE9A4-2B10-030D-1727-6FD8BFB122EA}"/>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5" name="Freeform 5">
              <a:extLst>
                <a:ext uri="{FF2B5EF4-FFF2-40B4-BE49-F238E27FC236}">
                  <a16:creationId xmlns:a16="http://schemas.microsoft.com/office/drawing/2014/main" id="{75410316-0440-34DF-AF03-3EF638CF578D}"/>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6">
              <a:extLst>
                <a:ext uri="{FF2B5EF4-FFF2-40B4-BE49-F238E27FC236}">
                  <a16:creationId xmlns:a16="http://schemas.microsoft.com/office/drawing/2014/main" id="{ED4DC5FD-5C8F-5710-C763-69DEFD0AFE04}"/>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7">
              <a:extLst>
                <a:ext uri="{FF2B5EF4-FFF2-40B4-BE49-F238E27FC236}">
                  <a16:creationId xmlns:a16="http://schemas.microsoft.com/office/drawing/2014/main" id="{E9D763BC-FD0E-702B-C28E-2F0E4E367D66}"/>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8" name="Freeform 8">
              <a:extLst>
                <a:ext uri="{FF2B5EF4-FFF2-40B4-BE49-F238E27FC236}">
                  <a16:creationId xmlns:a16="http://schemas.microsoft.com/office/drawing/2014/main" id="{CDF62FAA-B2A9-222A-238F-FBC37BCBB381}"/>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9">
              <a:extLst>
                <a:ext uri="{FF2B5EF4-FFF2-40B4-BE49-F238E27FC236}">
                  <a16:creationId xmlns:a16="http://schemas.microsoft.com/office/drawing/2014/main" id="{2BBE3933-CCB4-62D3-C6A5-636CBDDC1C82}"/>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57995" y="920600"/>
            <a:ext cx="9129850" cy="879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The feature of sports content that was most commonly listed as the most important to respondents was that it was freely available on broadcast TV (20%). The next most common feature was that it was freely available either online or on broadcast TV (16%). </a:t>
            </a:r>
            <a:endParaRPr lang="en-AU" sz="1000" dirty="0">
              <a:solidFill>
                <a:schemeClr val="tx1"/>
              </a:solidFill>
            </a:endParaRPr>
          </a:p>
        </p:txBody>
      </p:sp>
      <p:graphicFrame>
        <p:nvGraphicFramePr>
          <p:cNvPr id="4" name="Table 3" descr="Figure 103: Importance of various features of sports content.&#10;&#10;That it is freely available on broadcast TV, 2022, 24%, 2023, 20%.&#10;That it is freely available either online or on broadcast TV, 2022, 20%, 2023, 16%.&#10;That it is freely available online, 2022, Not applicable, 2023, 8%.&#10;That the game/event is shown in full, 2022, Not applicable, 2023, 8%.&#10;That it is available on-demand so I can watch matches/events when I want to watch them, 2022, 8%, 2023, 6%.&#10;That it is easily accessible, even if I have to pay for it, 2022, 7%, 2023, 4%.&#10;That the sports season or series is shown in full, 2022, Not applicable, 2023, 3%.&#10;Other (specify), 2022, 1%, 2023, 0.2%.&#10;I don't watch sports, 2022, Not applicable, 2023, 35%.&#10;&#10;Source: NEW20. Thinking about access to watching sports, which of the following features is the MOST important to you?&#10;Base: TVCS, All respondents.  2023: n=3,861. 2022: n=4,016. &#10;Notes: Don’t know/refused responses not shown: 2023 DK = 0.1%, Ref = 0.0%. 2022 Dk=1%, Ref=0.2%  Note that in 2023, the base for NEW20 was changed to ‘All TVCS respondents’. The 2022 data on this slide has been rebased to all TVCS respondents to be comparable with 2023 data, and is different to what is reported in the 2022 report.&#10;&#10;">
            <a:extLst>
              <a:ext uri="{FF2B5EF4-FFF2-40B4-BE49-F238E27FC236}">
                <a16:creationId xmlns:a16="http://schemas.microsoft.com/office/drawing/2014/main" id="{B18AD420-8FB9-7807-873F-EDB9882AD145}"/>
              </a:ext>
            </a:extLst>
          </p:cNvPr>
          <p:cNvGraphicFramePr>
            <a:graphicFrameLocks noGrp="1"/>
          </p:cNvGraphicFramePr>
          <p:nvPr>
            <p:extLst>
              <p:ext uri="{D42A27DB-BD31-4B8C-83A1-F6EECF244321}">
                <p14:modId xmlns:p14="http://schemas.microsoft.com/office/powerpoint/2010/main" val="788571388"/>
              </p:ext>
            </p:extLst>
          </p:nvPr>
        </p:nvGraphicFramePr>
        <p:xfrm>
          <a:off x="418155" y="1345548"/>
          <a:ext cx="4811070" cy="3491272"/>
        </p:xfrm>
        <a:graphic>
          <a:graphicData uri="http://schemas.openxmlformats.org/drawingml/2006/table">
            <a:tbl>
              <a:tblPr firstRow="1" bandRow="1">
                <a:tableStyleId>{5C22544A-7EE6-4342-B048-85BDC9FD1C3A}</a:tableStyleId>
              </a:tblPr>
              <a:tblGrid>
                <a:gridCol w="2519102">
                  <a:extLst>
                    <a:ext uri="{9D8B030D-6E8A-4147-A177-3AD203B41FA5}">
                      <a16:colId xmlns:a16="http://schemas.microsoft.com/office/drawing/2014/main" val="2646410763"/>
                    </a:ext>
                  </a:extLst>
                </a:gridCol>
                <a:gridCol w="1145984">
                  <a:extLst>
                    <a:ext uri="{9D8B030D-6E8A-4147-A177-3AD203B41FA5}">
                      <a16:colId xmlns:a16="http://schemas.microsoft.com/office/drawing/2014/main" val="1488064773"/>
                    </a:ext>
                  </a:extLst>
                </a:gridCol>
                <a:gridCol w="1145984">
                  <a:extLst>
                    <a:ext uri="{9D8B030D-6E8A-4147-A177-3AD203B41FA5}">
                      <a16:colId xmlns:a16="http://schemas.microsoft.com/office/drawing/2014/main" val="803854609"/>
                    </a:ext>
                  </a:extLst>
                </a:gridCol>
              </a:tblGrid>
              <a:tr h="321335">
                <a:tc>
                  <a:txBody>
                    <a:bodyPr/>
                    <a:lstStyle/>
                    <a:p>
                      <a:pPr algn="l">
                        <a:lnSpc>
                          <a:spcPct val="107000"/>
                        </a:lnSpc>
                      </a:pPr>
                      <a:r>
                        <a:rPr lang="en-AU" sz="1000" b="0" dirty="0">
                          <a:effectLst/>
                          <a:latin typeface="+mn-lt"/>
                          <a:cs typeface="Times New Roman"/>
                        </a:rPr>
                        <a:t>Feature</a:t>
                      </a:r>
                    </a:p>
                  </a:txBody>
                  <a:tcPr marL="80969" marR="80969" marT="40485" marB="40485" anchor="ctr">
                    <a:lnB w="3175" cap="flat" cmpd="sng" algn="ctr">
                      <a:solidFill>
                        <a:schemeClr val="accent5"/>
                      </a:solidFill>
                      <a:prstDash val="solid"/>
                      <a:round/>
                      <a:headEnd type="none" w="med" len="med"/>
                      <a:tailEnd type="none" w="med" len="med"/>
                    </a:lnB>
                    <a:solidFill>
                      <a:srgbClr val="9B2CB8"/>
                    </a:solidFill>
                  </a:tcPr>
                </a:tc>
                <a:tc>
                  <a:txBody>
                    <a:bodyPr/>
                    <a:lstStyle/>
                    <a:p>
                      <a:pPr algn="ctr">
                        <a:lnSpc>
                          <a:spcPct val="107000"/>
                        </a:lnSpc>
                        <a:spcAft>
                          <a:spcPts val="800"/>
                        </a:spcAft>
                      </a:pPr>
                      <a:r>
                        <a:rPr lang="en-US" sz="1000" b="0" dirty="0">
                          <a:effectLst/>
                          <a:latin typeface="+mn-lt"/>
                        </a:rPr>
                        <a:t>2022</a:t>
                      </a:r>
                      <a:endParaRPr lang="en-AU" sz="1000" b="0" dirty="0">
                        <a:effectLst/>
                        <a:latin typeface="+mn-lt"/>
                        <a:ea typeface="Calibri" panose="020F0502020204030204" pitchFamily="34" charset="0"/>
                        <a:cs typeface="Times New Roman"/>
                      </a:endParaRPr>
                    </a:p>
                  </a:txBody>
                  <a:tcPr marL="80969" marR="80969" marT="40485" marB="40485" anchor="ctr">
                    <a:lnB w="3175" cap="flat" cmpd="sng" algn="ctr">
                      <a:solidFill>
                        <a:schemeClr val="accent5"/>
                      </a:solidFill>
                      <a:prstDash val="solid"/>
                      <a:round/>
                      <a:headEnd type="none" w="med" len="med"/>
                      <a:tailEnd type="none" w="med" len="med"/>
                    </a:lnB>
                    <a:solidFill>
                      <a:srgbClr val="9B2CB8"/>
                    </a:solidFill>
                  </a:tcPr>
                </a:tc>
                <a:tc>
                  <a:txBody>
                    <a:bodyPr/>
                    <a:lstStyle/>
                    <a:p>
                      <a:pPr algn="ctr">
                        <a:lnSpc>
                          <a:spcPct val="107000"/>
                        </a:lnSpc>
                        <a:spcAft>
                          <a:spcPts val="800"/>
                        </a:spcAft>
                      </a:pPr>
                      <a:r>
                        <a:rPr lang="en-US" sz="1000" b="0" dirty="0">
                          <a:effectLst/>
                          <a:latin typeface="+mn-lt"/>
                          <a:ea typeface="Calibri" panose="020F0502020204030204" pitchFamily="34" charset="0"/>
                          <a:cs typeface="Times New Roman"/>
                        </a:rPr>
                        <a:t>2023</a:t>
                      </a:r>
                      <a:endParaRPr lang="en-AU" sz="1000" b="0" dirty="0">
                        <a:effectLst/>
                        <a:latin typeface="+mn-lt"/>
                        <a:ea typeface="Calibri" panose="020F0502020204030204" pitchFamily="34" charset="0"/>
                        <a:cs typeface="Times New Roman"/>
                      </a:endParaRPr>
                    </a:p>
                  </a:txBody>
                  <a:tcPr marL="80969" marR="80969" marT="40485" marB="40485" anchor="ctr">
                    <a:lnB w="3175" cap="flat" cmpd="sng" algn="ctr">
                      <a:solidFill>
                        <a:schemeClr val="accent5"/>
                      </a:solidFill>
                      <a:prstDash val="solid"/>
                      <a:round/>
                      <a:headEnd type="none" w="med" len="med"/>
                      <a:tailEnd type="none" w="med" len="med"/>
                    </a:lnB>
                    <a:solidFill>
                      <a:srgbClr val="9B2CB8"/>
                    </a:solidFill>
                  </a:tcPr>
                </a:tc>
                <a:extLst>
                  <a:ext uri="{0D108BD9-81ED-4DB2-BD59-A6C34878D82A}">
                    <a16:rowId xmlns:a16="http://schemas.microsoft.com/office/drawing/2014/main" val="1199412250"/>
                  </a:ext>
                </a:extLst>
              </a:tr>
              <a:tr h="263349">
                <a:tc>
                  <a:txBody>
                    <a:bodyPr/>
                    <a:lstStyle/>
                    <a:p>
                      <a:pPr marL="36000" algn="l" fontAlgn="b"/>
                      <a:r>
                        <a:rPr lang="en-US" sz="1000" b="0" i="0" u="none" strike="noStrike" dirty="0">
                          <a:solidFill>
                            <a:schemeClr val="tx1"/>
                          </a:solidFill>
                          <a:effectLst/>
                          <a:latin typeface="+mn-lt"/>
                        </a:rPr>
                        <a:t>That it is freely available on broadcast TV</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24</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20</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823416405"/>
                  </a:ext>
                </a:extLst>
              </a:tr>
              <a:tr h="383228">
                <a:tc>
                  <a:txBody>
                    <a:bodyPr/>
                    <a:lstStyle/>
                    <a:p>
                      <a:pPr marL="36000" algn="l" fontAlgn="b"/>
                      <a:r>
                        <a:rPr lang="en-US" sz="1000" b="0" i="0" u="none" strike="noStrike" dirty="0">
                          <a:solidFill>
                            <a:schemeClr val="tx1"/>
                          </a:solidFill>
                          <a:effectLst/>
                          <a:latin typeface="+mn-lt"/>
                        </a:rPr>
                        <a:t>That it is freely available either online or on broadcast TV</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20</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16</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684625061"/>
                  </a:ext>
                </a:extLst>
              </a:tr>
              <a:tr h="383228">
                <a:tc>
                  <a:txBody>
                    <a:bodyPr/>
                    <a:lstStyle/>
                    <a:p>
                      <a:pPr marL="36000" algn="l" fontAlgn="b"/>
                      <a:r>
                        <a:rPr lang="en-US" sz="1000" b="0" i="0" u="none" strike="noStrike" dirty="0">
                          <a:solidFill>
                            <a:schemeClr val="tx1"/>
                          </a:solidFill>
                          <a:effectLst/>
                          <a:latin typeface="+mn-lt"/>
                        </a:rPr>
                        <a:t>That it is freely available online</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US" sz="1000" b="0" i="0" u="none" strike="noStrike" dirty="0">
                          <a:solidFill>
                            <a:schemeClr val="tx1"/>
                          </a:solidFill>
                          <a:effectLst/>
                          <a:latin typeface="+mn-lt"/>
                        </a:rPr>
                        <a:t>-</a:t>
                      </a:r>
                      <a:endParaRPr lang="en-AU" sz="1000" b="0" i="0" u="none" strike="noStrike" dirty="0">
                        <a:solidFill>
                          <a:schemeClr val="tx1"/>
                        </a:solidFill>
                        <a:effectLst/>
                        <a:latin typeface="+mn-lt"/>
                      </a:endParaRP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8</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187714815"/>
                  </a:ext>
                </a:extLst>
              </a:tr>
              <a:tr h="263349">
                <a:tc>
                  <a:txBody>
                    <a:bodyPr/>
                    <a:lstStyle/>
                    <a:p>
                      <a:pPr marL="36000" algn="l" fontAlgn="b"/>
                      <a:r>
                        <a:rPr lang="en-US" sz="1000" b="0" i="0" u="none" strike="noStrike" dirty="0">
                          <a:solidFill>
                            <a:schemeClr val="tx1"/>
                          </a:solidFill>
                          <a:effectLst/>
                          <a:latin typeface="+mn-lt"/>
                        </a:rPr>
                        <a:t>That the game/event is shown in full</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8</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541680938"/>
                  </a:ext>
                </a:extLst>
              </a:tr>
              <a:tr h="263349">
                <a:tc>
                  <a:txBody>
                    <a:bodyPr/>
                    <a:lstStyle/>
                    <a:p>
                      <a:pPr marL="36000" algn="l" fontAlgn="b"/>
                      <a:r>
                        <a:rPr lang="en-US" sz="1000" b="0" i="0" u="none" strike="noStrike" dirty="0">
                          <a:solidFill>
                            <a:schemeClr val="tx1"/>
                          </a:solidFill>
                          <a:effectLst/>
                          <a:latin typeface="+mn-lt"/>
                        </a:rPr>
                        <a:t>That it is available on-demand so I can watch matches/events when I want to watch them</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8</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661251988"/>
                  </a:ext>
                </a:extLst>
              </a:tr>
              <a:tr h="569035">
                <a:tc>
                  <a:txBody>
                    <a:bodyPr/>
                    <a:lstStyle/>
                    <a:p>
                      <a:pPr marL="36000" algn="l" fontAlgn="b"/>
                      <a:r>
                        <a:rPr lang="en-US" sz="1000" b="0" i="0" u="none" strike="noStrike" dirty="0">
                          <a:solidFill>
                            <a:schemeClr val="tx1"/>
                          </a:solidFill>
                          <a:effectLst/>
                          <a:latin typeface="+mn-lt"/>
                        </a:rPr>
                        <a:t>That it is easily accessible, even if I have to pay for it</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7</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859613347"/>
                  </a:ext>
                </a:extLst>
              </a:tr>
              <a:tr h="263349">
                <a:tc>
                  <a:txBody>
                    <a:bodyPr/>
                    <a:lstStyle/>
                    <a:p>
                      <a:pPr marL="36000" algn="l" fontAlgn="b"/>
                      <a:r>
                        <a:rPr lang="en-US" sz="1000" b="0" i="0" u="none" strike="noStrike" dirty="0">
                          <a:solidFill>
                            <a:schemeClr val="tx1"/>
                          </a:solidFill>
                          <a:effectLst/>
                          <a:latin typeface="+mn-lt"/>
                        </a:rPr>
                        <a:t>That the sports season or series is shown in full</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165118641"/>
                  </a:ext>
                </a:extLst>
              </a:tr>
              <a:tr h="263349">
                <a:tc>
                  <a:txBody>
                    <a:bodyPr/>
                    <a:lstStyle/>
                    <a:p>
                      <a:pPr marL="36000" algn="l" fontAlgn="b"/>
                      <a:r>
                        <a:rPr lang="en-AU" sz="1000" b="0" i="0" u="none" strike="noStrike" dirty="0">
                          <a:solidFill>
                            <a:schemeClr val="tx1"/>
                          </a:solidFill>
                          <a:effectLst/>
                          <a:latin typeface="+mn-lt"/>
                        </a:rPr>
                        <a:t>Other (specify)</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0.2</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2038296453"/>
                  </a:ext>
                </a:extLst>
              </a:tr>
              <a:tr h="263349">
                <a:tc>
                  <a:txBody>
                    <a:bodyPr/>
                    <a:lstStyle/>
                    <a:p>
                      <a:pPr marL="36000" algn="l" fontAlgn="b"/>
                      <a:r>
                        <a:rPr lang="en-AU" sz="1000" b="0" i="0" u="none" strike="noStrike" dirty="0">
                          <a:solidFill>
                            <a:schemeClr val="tx1"/>
                          </a:solidFill>
                          <a:effectLst/>
                          <a:latin typeface="+mn-lt"/>
                        </a:rPr>
                        <a:t>I don't watch sports</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35</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207689849"/>
                  </a:ext>
                </a:extLst>
              </a:tr>
            </a:tbl>
          </a:graphicData>
        </a:graphic>
      </p:graphicFrame>
      <p:sp>
        <p:nvSpPr>
          <p:cNvPr id="23" name="TextBox 22">
            <a:extLst>
              <a:ext uri="{FF2B5EF4-FFF2-40B4-BE49-F238E27FC236}">
                <a16:creationId xmlns:a16="http://schemas.microsoft.com/office/drawing/2014/main" id="{0A04EBF7-85C5-D957-7C37-4DED3023861F}"/>
              </a:ext>
            </a:extLst>
          </p:cNvPr>
          <p:cNvSpPr txBox="1"/>
          <p:nvPr/>
        </p:nvSpPr>
        <p:spPr>
          <a:xfrm>
            <a:off x="346901" y="4830872"/>
            <a:ext cx="5119622" cy="630942"/>
          </a:xfrm>
          <a:prstGeom prst="rect">
            <a:avLst/>
          </a:prstGeom>
          <a:noFill/>
        </p:spPr>
        <p:txBody>
          <a:bodyPr wrap="square">
            <a:spAutoFit/>
          </a:bodyPr>
          <a:lstStyle/>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effectLst/>
                <a:latin typeface="Arial" panose="020B0604020202020204" pitchFamily="34" charset="0"/>
                <a:ea typeface="Calibri" panose="020F0502020204030204" pitchFamily="34" charset="0"/>
                <a:cs typeface="Times New Roman" panose="02020603050405020304" pitchFamily="18" charset="0"/>
              </a:rPr>
              <a:t>NEW20. Thinking about access to watching sports, which of the following features is the MOST important to you?</a:t>
            </a:r>
          </a:p>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Base: TVCS,</a:t>
            </a:r>
            <a:r>
              <a:rPr lang="en-GB" sz="600" dirty="0">
                <a:latin typeface="Arial" panose="020B0604020202020204" pitchFamily="34" charset="0"/>
                <a:ea typeface="Calibri" panose="020F0502020204030204" pitchFamily="34" charset="0"/>
                <a:cs typeface="Times New Roman" panose="02020603050405020304" pitchFamily="18" charset="0"/>
              </a:rPr>
              <a:t> All respondents. </a:t>
            </a:r>
            <a:r>
              <a:rPr lang="en-GB" sz="600" dirty="0">
                <a:effectLst/>
                <a:latin typeface="Arial" panose="020B0604020202020204" pitchFamily="34" charset="0"/>
                <a:ea typeface="Calibri" panose="020F0502020204030204" pitchFamily="34" charset="0"/>
                <a:cs typeface="Times New Roman" panose="02020603050405020304" pitchFamily="18" charset="0"/>
              </a:rPr>
              <a:t> 2023: n=</a:t>
            </a:r>
            <a:r>
              <a:rPr lang="en-GB" sz="600" dirty="0">
                <a:latin typeface="Arial" panose="020B0604020202020204" pitchFamily="34" charset="0"/>
                <a:ea typeface="Calibri" panose="020F0502020204030204" pitchFamily="34" charset="0"/>
                <a:cs typeface="Times New Roman" panose="02020603050405020304" pitchFamily="18" charset="0"/>
              </a:rPr>
              <a:t>3,861</a:t>
            </a:r>
            <a:r>
              <a:rPr lang="en-GB" sz="600" dirty="0">
                <a:effectLst/>
                <a:latin typeface="Arial" panose="020B0604020202020204" pitchFamily="34" charset="0"/>
                <a:ea typeface="Calibri" panose="020F0502020204030204" pitchFamily="34" charset="0"/>
                <a:cs typeface="Times New Roman" panose="02020603050405020304" pitchFamily="18" charset="0"/>
              </a:rPr>
              <a:t>. 2022: n=</a:t>
            </a:r>
            <a:r>
              <a:rPr lang="en-GB" sz="600" dirty="0">
                <a:latin typeface="Arial" panose="020B0604020202020204" pitchFamily="34" charset="0"/>
                <a:ea typeface="Calibri" panose="020F0502020204030204" pitchFamily="34" charset="0"/>
                <a:cs typeface="Times New Roman" panose="02020603050405020304" pitchFamily="18" charset="0"/>
              </a:rPr>
              <a:t>4,016</a:t>
            </a:r>
            <a:r>
              <a:rPr lang="en-GB" sz="600" dirty="0">
                <a:effectLst/>
                <a:latin typeface="Arial" panose="020B0604020202020204" pitchFamily="34" charset="0"/>
                <a:ea typeface="Calibri" panose="020F0502020204030204" pitchFamily="34" charset="0"/>
                <a:cs typeface="Times New Roman" panose="02020603050405020304" pitchFamily="18" charset="0"/>
              </a:rPr>
              <a:t>. </a:t>
            </a:r>
          </a:p>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0.1</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0.0</a:t>
            </a:r>
            <a:r>
              <a:rPr lang="en-GB" sz="600" dirty="0">
                <a:effectLst/>
                <a:latin typeface="Arial" panose="020B0604020202020204" pitchFamily="34" charset="0"/>
                <a:ea typeface="Calibri" panose="020F0502020204030204" pitchFamily="34" charset="0"/>
                <a:cs typeface="Times New Roman" panose="02020603050405020304" pitchFamily="18" charset="0"/>
              </a:rPr>
              <a:t>%. 2022 Dk=1%, </a:t>
            </a:r>
            <a:r>
              <a:rPr lang="en-GB" sz="600" dirty="0">
                <a:latin typeface="Arial" panose="020B0604020202020204" pitchFamily="34" charset="0"/>
                <a:ea typeface="Calibri" panose="020F0502020204030204" pitchFamily="34" charset="0"/>
                <a:cs typeface="Times New Roman" panose="02020603050405020304" pitchFamily="18" charset="0"/>
              </a:rPr>
              <a:t>R</a:t>
            </a:r>
            <a:r>
              <a:rPr lang="en-GB" sz="600" dirty="0">
                <a:effectLst/>
                <a:latin typeface="Arial" panose="020B0604020202020204" pitchFamily="34" charset="0"/>
                <a:ea typeface="Calibri" panose="020F0502020204030204" pitchFamily="34" charset="0"/>
                <a:cs typeface="Times New Roman" panose="02020603050405020304" pitchFamily="18" charset="0"/>
              </a:rPr>
              <a:t>ef=0.2%  Note that in 2023, the base for NEW20 was changed to ‘All TVCS respondents’. The 2022 data on this slide has been rebased to all TVCS respondents to be comparable with 2023 data, and is different to what is reported in the 2022 report.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30796F4C-A4C1-B065-B252-6F3F8EDD250A}"/>
              </a:ext>
            </a:extLst>
          </p:cNvPr>
          <p:cNvSpPr/>
          <p:nvPr/>
        </p:nvSpPr>
        <p:spPr>
          <a:xfrm>
            <a:off x="431884" y="5552672"/>
            <a:ext cx="4797341" cy="347784"/>
          </a:xfrm>
          <a:prstGeom prst="rect">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rPr>
              <a:t>Note: Significance testing not conducted between 2022 and 2023 due to code frame additions / differences in 2023. </a:t>
            </a:r>
            <a:endParaRPr lang="en-AU" sz="1100" dirty="0">
              <a:solidFill>
                <a:schemeClr val="tx1"/>
              </a:solidFill>
            </a:endParaRPr>
          </a:p>
        </p:txBody>
      </p:sp>
      <p:sp>
        <p:nvSpPr>
          <p:cNvPr id="9" name="Rectangle 8">
            <a:extLst>
              <a:ext uri="{FF2B5EF4-FFF2-40B4-BE49-F238E27FC236}">
                <a16:creationId xmlns:a16="http://schemas.microsoft.com/office/drawing/2014/main" id="{A42DCFDD-91C1-5A56-F15F-72F5E205130F}"/>
              </a:ext>
            </a:extLst>
          </p:cNvPr>
          <p:cNvSpPr/>
          <p:nvPr/>
        </p:nvSpPr>
        <p:spPr>
          <a:xfrm>
            <a:off x="5526683" y="1413567"/>
            <a:ext cx="4096039" cy="3430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r>
              <a:rPr lang="en-AU" sz="1200" b="1" dirty="0">
                <a:solidFill>
                  <a:schemeClr val="tx2"/>
                </a:solidFill>
              </a:rPr>
              <a:t>Subgroups</a:t>
            </a:r>
          </a:p>
          <a:p>
            <a:pPr marL="171450" indent="-171450">
              <a:buFont typeface="Arial,Sans-Serif"/>
              <a:buChar char="↑"/>
            </a:pPr>
            <a:r>
              <a:rPr lang="en-US" sz="1000" b="1" dirty="0">
                <a:solidFill>
                  <a:schemeClr val="tx1"/>
                </a:solidFill>
                <a:ea typeface="+mn-lt"/>
                <a:cs typeface="+mn-lt"/>
              </a:rPr>
              <a:t>That it is freely available on broadcast TV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Men (20% vs 16% of women)</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55-64 (27%), 65-74 (27%), and 75+ (32% vs 6% of ages 18-24, 12% of ages 25-34, 12% of ages 35-44 and 18% of ages 45-54)</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living outside a capital city (21% vs 16% of those living in a capital city)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without children in the household (23% vs 12% of those with dependent children and 10% of adults living in a share house)</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born in a mainly English speaking country (19% vs 13% of those born in a mainly non-English speaking country)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look for information over the internet less than once a day (24% vs 17% of those who look for information once a day or more)</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watched live free-to-air TV (commercial or publicly owned) in P7D (25% vs 8% of those who did not watch live free-to-air TV)</a:t>
            </a:r>
          </a:p>
          <a:p>
            <a:pPr lvl="1"/>
            <a:endParaRPr lang="en-US" sz="900" dirty="0">
              <a:solidFill>
                <a:schemeClr val="tx1"/>
              </a:solidFill>
              <a:cs typeface="Arial" panose="020B0604020202020204"/>
            </a:endParaRPr>
          </a:p>
          <a:p>
            <a:pPr marL="628650" lvl="1" indent="-171450">
              <a:lnSpc>
                <a:spcPct val="125000"/>
              </a:lnSpc>
              <a:buFont typeface="Courier New" panose="02070309020205020404" pitchFamily="49" charset="0"/>
              <a:buChar char="o"/>
            </a:pPr>
            <a:endParaRPr lang="en-US" sz="900" dirty="0">
              <a:solidFill>
                <a:schemeClr val="tx1"/>
              </a:solidFill>
              <a:cs typeface="Arial" panose="020B0604020202020204"/>
            </a:endParaRPr>
          </a:p>
          <a:p>
            <a:pPr marL="461645" lvl="2"/>
            <a:endParaRPr lang="en-US" sz="900" dirty="0">
              <a:solidFill>
                <a:schemeClr val="tx1"/>
              </a:solidFill>
              <a:cs typeface="Arial" panose="020B0604020202020204"/>
            </a:endParaRPr>
          </a:p>
        </p:txBody>
      </p:sp>
      <p:sp>
        <p:nvSpPr>
          <p:cNvPr id="7" name="Rectangle 6">
            <a:extLst>
              <a:ext uri="{FF2B5EF4-FFF2-40B4-BE49-F238E27FC236}">
                <a16:creationId xmlns:a16="http://schemas.microsoft.com/office/drawing/2014/main" id="{7DB1DF79-CB74-4FFB-10EA-55A9C6FBDE0F}"/>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solidFill>
                  <a:schemeClr val="bg1"/>
                </a:solidFill>
              </a:rPr>
              <a:t>The most important aspect of free-to-air TV is that it is freely available on broadcast TV (with online access to sports content also being important).</a:t>
            </a:r>
          </a:p>
        </p:txBody>
      </p:sp>
      <p:pic>
        <p:nvPicPr>
          <p:cNvPr id="10" name="Graphic 9">
            <a:extLst>
              <a:ext uri="{FF2B5EF4-FFF2-40B4-BE49-F238E27FC236}">
                <a16:creationId xmlns:a16="http://schemas.microsoft.com/office/drawing/2014/main" id="{74282074-597C-7E38-19A7-26358C3BAA4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16729898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110</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322702"/>
            <a:ext cx="8850674" cy="438517"/>
          </a:xfrm>
        </p:spPr>
        <p:txBody>
          <a:bodyPr>
            <a:noAutofit/>
          </a:bodyPr>
          <a:lstStyle/>
          <a:p>
            <a:r>
              <a:rPr lang="en-AU" sz="2300" dirty="0"/>
              <a:t>Whether sports content consumed was men’s, women’s, or both</a:t>
            </a:r>
          </a:p>
        </p:txBody>
      </p:sp>
      <p:grpSp>
        <p:nvGrpSpPr>
          <p:cNvPr id="12" name="Group 11">
            <a:extLst>
              <a:ext uri="{FF2B5EF4-FFF2-40B4-BE49-F238E27FC236}">
                <a16:creationId xmlns:a16="http://schemas.microsoft.com/office/drawing/2014/main" id="{46CE92FD-7F5D-1A36-5F0D-8315BB64B8D8}"/>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4" name="Freeform 5">
              <a:extLst>
                <a:ext uri="{FF2B5EF4-FFF2-40B4-BE49-F238E27FC236}">
                  <a16:creationId xmlns:a16="http://schemas.microsoft.com/office/drawing/2014/main" id="{7C8A8FF6-A7A2-7BC3-D3AE-7AEA095FC3ED}"/>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6">
              <a:extLst>
                <a:ext uri="{FF2B5EF4-FFF2-40B4-BE49-F238E27FC236}">
                  <a16:creationId xmlns:a16="http://schemas.microsoft.com/office/drawing/2014/main" id="{BBA1EE9A-C3F6-6D36-3DC7-5A4E441EA136}"/>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7">
              <a:extLst>
                <a:ext uri="{FF2B5EF4-FFF2-40B4-BE49-F238E27FC236}">
                  <a16:creationId xmlns:a16="http://schemas.microsoft.com/office/drawing/2014/main" id="{27A30C4E-8825-D8A8-9A32-1B3771F07578}"/>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8">
              <a:extLst>
                <a:ext uri="{FF2B5EF4-FFF2-40B4-BE49-F238E27FC236}">
                  <a16:creationId xmlns:a16="http://schemas.microsoft.com/office/drawing/2014/main" id="{7E2319E4-866C-354E-AA0B-699F65757F96}"/>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8" name="Freeform 9">
              <a:extLst>
                <a:ext uri="{FF2B5EF4-FFF2-40B4-BE49-F238E27FC236}">
                  <a16:creationId xmlns:a16="http://schemas.microsoft.com/office/drawing/2014/main" id="{AC05B201-1877-9B6A-A313-2854A2477811}"/>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8075" y="940912"/>
            <a:ext cx="9129850" cy="416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More than half (58%) of respondents who had consumed sport in the past 7 days watched or listened to men’s sport, while around two-fifths (40%) consumed both men’s and women’s sport.</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219426" y="1678491"/>
            <a:ext cx="4656591" cy="292277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graphicFrame>
        <p:nvGraphicFramePr>
          <p:cNvPr id="13" name="Chart 12" descr="Figure 104: Whether sports content consumed was men's, women's, or both.&#10;&#10;Men's sport, 2023, 58%, 2022, 59%, 2021, 61%.&#10;Women's sport, 2023, 2%, 2022, 2%, 2021, 3%.&#10;Both, 2023, 40%, 2022, 39%, 2021, 35%.&#10;&#10;Source: E3. Were the sports programs you watched or listened to focused on: &#10;Base: TVCS, Respondents who consumed sports content in the past 7 days. 2023: n=2,023.  2022: n=1956. 2021 n=1924.&#10;Notes: Don’t know/refused responses not shown: 2023 DK = 0.0%, Ref = 0%. 2022 DK = 0.1%, Ref = 0.1%, 2021 DK = 0.2, Ref = 0.0%.&#10;&#10;">
            <a:extLst>
              <a:ext uri="{FF2B5EF4-FFF2-40B4-BE49-F238E27FC236}">
                <a16:creationId xmlns:a16="http://schemas.microsoft.com/office/drawing/2014/main" id="{3CD9267E-3A71-6011-1616-BCF74C1E82B0}"/>
              </a:ext>
            </a:extLst>
          </p:cNvPr>
          <p:cNvGraphicFramePr/>
          <p:nvPr>
            <p:extLst>
              <p:ext uri="{D42A27DB-BD31-4B8C-83A1-F6EECF244321}">
                <p14:modId xmlns:p14="http://schemas.microsoft.com/office/powerpoint/2010/main" val="400704750"/>
              </p:ext>
            </p:extLst>
          </p:nvPr>
        </p:nvGraphicFramePr>
        <p:xfrm>
          <a:off x="215756" y="1710530"/>
          <a:ext cx="4623786" cy="2320548"/>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Box 22">
            <a:extLst>
              <a:ext uri="{FF2B5EF4-FFF2-40B4-BE49-F238E27FC236}">
                <a16:creationId xmlns:a16="http://schemas.microsoft.com/office/drawing/2014/main" id="{0A04EBF7-85C5-D957-7C37-4DED3023861F}"/>
              </a:ext>
            </a:extLst>
          </p:cNvPr>
          <p:cNvSpPr txBox="1"/>
          <p:nvPr/>
        </p:nvSpPr>
        <p:spPr>
          <a:xfrm>
            <a:off x="215756" y="4106387"/>
            <a:ext cx="4361478" cy="538609"/>
          </a:xfrm>
          <a:prstGeom prst="rect">
            <a:avLst/>
          </a:prstGeom>
          <a:noFill/>
        </p:spPr>
        <p:txBody>
          <a:bodyPr wrap="square">
            <a:spAutoFit/>
          </a:bodyPr>
          <a:lstStyle/>
          <a:p>
            <a:pPr algn="just">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Source: </a:t>
            </a:r>
            <a:r>
              <a:rPr lang="en-AU" sz="600" dirty="0">
                <a:effectLst/>
                <a:latin typeface="Arial" panose="020B0604020202020204" pitchFamily="34" charset="0"/>
                <a:ea typeface="Calibri" panose="020F0502020204030204" pitchFamily="34" charset="0"/>
                <a:cs typeface="Times New Roman" panose="02020603050405020304" pitchFamily="18" charset="0"/>
              </a:rPr>
              <a:t>E3.</a:t>
            </a:r>
            <a:r>
              <a:rPr lang="en-US" sz="600" dirty="0">
                <a:effectLst/>
                <a:latin typeface="Arial" panose="020B0604020202020204" pitchFamily="34" charset="0"/>
                <a:ea typeface="Calibri" panose="020F0502020204030204" pitchFamily="34" charset="0"/>
                <a:cs typeface="Times New Roman" panose="02020603050405020304" pitchFamily="18" charset="0"/>
              </a:rPr>
              <a:t> Were the sports programs you watched or listened to focused on:</a:t>
            </a:r>
            <a:r>
              <a:rPr lang="en-AU" sz="600" dirty="0">
                <a:effectLst/>
                <a:latin typeface="Arial" panose="020B0604020202020204" pitchFamily="34" charset="0"/>
                <a:ea typeface="Calibri" panose="020F0502020204030204" pitchFamily="34" charset="0"/>
                <a:cs typeface="Times New Roman" panose="02020603050405020304" pitchFamily="18" charset="0"/>
              </a:rPr>
              <a:t> </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Base: TVCS, Respondents who </a:t>
            </a:r>
            <a:r>
              <a:rPr lang="en-GB" sz="600" dirty="0">
                <a:latin typeface="Arial" panose="020B0604020202020204" pitchFamily="34" charset="0"/>
                <a:ea typeface="Calibri" panose="020F0502020204030204" pitchFamily="34" charset="0"/>
                <a:cs typeface="Times New Roman" panose="02020603050405020304" pitchFamily="18" charset="0"/>
              </a:rPr>
              <a:t>consumed</a:t>
            </a:r>
            <a:r>
              <a:rPr lang="en-GB" sz="600" dirty="0">
                <a:effectLst/>
                <a:latin typeface="Arial" panose="020B0604020202020204" pitchFamily="34" charset="0"/>
                <a:ea typeface="Calibri" panose="020F0502020204030204" pitchFamily="34" charset="0"/>
                <a:cs typeface="Times New Roman" panose="02020603050405020304" pitchFamily="18" charset="0"/>
              </a:rPr>
              <a:t> sports content in the past 7 days. 2023: n=2,023.  2022: n=</a:t>
            </a:r>
            <a:r>
              <a:rPr lang="en-GB" sz="600" dirty="0">
                <a:latin typeface="Arial" panose="020B0604020202020204" pitchFamily="34" charset="0"/>
                <a:ea typeface="Calibri" panose="020F0502020204030204" pitchFamily="34" charset="0"/>
                <a:cs typeface="Times New Roman" panose="02020603050405020304" pitchFamily="18" charset="0"/>
              </a:rPr>
              <a:t>1956</a:t>
            </a:r>
            <a:r>
              <a:rPr lang="en-GB" sz="600" dirty="0">
                <a:effectLst/>
                <a:latin typeface="Arial" panose="020B0604020202020204" pitchFamily="34" charset="0"/>
                <a:ea typeface="Calibri" panose="020F0502020204030204" pitchFamily="34" charset="0"/>
                <a:cs typeface="Times New Roman" panose="02020603050405020304" pitchFamily="18" charset="0"/>
              </a:rPr>
              <a:t>. 2021 n=1924.</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0.0</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2022 DK = 0.1%, Ref = 0.1%, 2021 DK = 0.2, Ref = 0.0%.</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027350" y="1540543"/>
            <a:ext cx="4498371" cy="3039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r>
              <a:rPr lang="en-AU" sz="1200" b="1" dirty="0">
                <a:solidFill>
                  <a:schemeClr val="tx2"/>
                </a:solidFill>
              </a:rPr>
              <a:t>Subgroups</a:t>
            </a:r>
          </a:p>
          <a:p>
            <a:pPr marL="171450" indent="-171450">
              <a:buFont typeface="Arial,Sans-Serif"/>
              <a:buChar char="↑"/>
            </a:pPr>
            <a:r>
              <a:rPr lang="en-US" sz="1000" b="1" dirty="0">
                <a:solidFill>
                  <a:schemeClr val="tx1"/>
                </a:solidFill>
                <a:ea typeface="+mn-lt"/>
                <a:cs typeface="+mn-lt"/>
              </a:rPr>
              <a:t>Men’s</a:t>
            </a:r>
            <a:r>
              <a:rPr lang="en-US" sz="1000" b="1" dirty="0">
                <a:solidFill>
                  <a:schemeClr val="tx1"/>
                </a:solidFill>
              </a:rPr>
              <a:t> sport</a:t>
            </a:r>
            <a:r>
              <a:rPr lang="en-US" sz="1000" dirty="0">
                <a:solidFill>
                  <a:schemeClr val="tx1"/>
                </a:solidFill>
              </a:rPr>
              <a:t> was higher for: </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18-24 (63%), 25-34 (70%), and 35-44 (64% vs 44% of ages 75+)</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living in a capital city (62% vs 53% of those living outside a capital city)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did not watch live free-to-air TV (commercial or publicly owned) in P7D (65% vs 55% of those who watched live free-to-air TV)</a:t>
            </a:r>
          </a:p>
          <a:p>
            <a:pPr lvl="1">
              <a:lnSpc>
                <a:spcPct val="125000"/>
              </a:lnSpc>
            </a:pPr>
            <a:endParaRPr lang="en-US" sz="1000" dirty="0">
              <a:solidFill>
                <a:schemeClr val="tx1"/>
              </a:solidFill>
              <a:cs typeface="Arial" panose="020B0604020202020204"/>
            </a:endParaRPr>
          </a:p>
          <a:p>
            <a:pPr marL="176213" lvl="1" indent="-171450">
              <a:buFont typeface="Arial" panose="020B0604020202020204" pitchFamily="34" charset="0"/>
              <a:buChar char="↑"/>
            </a:pPr>
            <a:r>
              <a:rPr lang="en-US" sz="1000" b="1" dirty="0">
                <a:solidFill>
                  <a:schemeClr val="tx1"/>
                </a:solidFill>
                <a:cs typeface="Arial" panose="020B0604020202020204"/>
              </a:rPr>
              <a:t>Women’s sport</a:t>
            </a:r>
            <a:r>
              <a:rPr lang="en-US" sz="1000" dirty="0">
                <a:solidFill>
                  <a:schemeClr val="tx1"/>
                </a:solidFill>
                <a:cs typeface="Arial" panose="020B0604020202020204"/>
              </a:rPr>
              <a:t> was higher for: </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Women (3% vs 1% of men)</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living outside a capital city (4% vs 1% of those living in a capital city)</a:t>
            </a:r>
          </a:p>
          <a:p>
            <a:pPr marL="171450" indent="-171450">
              <a:buFont typeface="Arial" panose="020B0604020202020204" pitchFamily="34" charset="0"/>
              <a:buChar char="•"/>
            </a:pPr>
            <a:endParaRPr lang="en-US" sz="1000" dirty="0">
              <a:solidFill>
                <a:schemeClr val="tx1"/>
              </a:solidFill>
            </a:endParaRPr>
          </a:p>
          <a:p>
            <a:pPr marL="171450" indent="-171450">
              <a:buFont typeface="Arial,Sans-Serif"/>
              <a:buChar char="↑"/>
            </a:pPr>
            <a:r>
              <a:rPr lang="en-US" sz="1000" b="1" dirty="0">
                <a:solidFill>
                  <a:schemeClr val="tx1"/>
                </a:solidFill>
                <a:ea typeface="+mn-lt"/>
                <a:cs typeface="+mn-lt"/>
              </a:rPr>
              <a:t>Both</a:t>
            </a:r>
            <a:r>
              <a:rPr lang="en-US" sz="1000" dirty="0">
                <a:solidFill>
                  <a:schemeClr val="tx1"/>
                </a:solidFill>
              </a:rPr>
              <a:t> was higher for:</a:t>
            </a:r>
            <a:endParaRPr lang="en-US" sz="1000" dirty="0">
              <a:solidFill>
                <a:schemeClr val="tx1"/>
              </a:solidFill>
              <a:cs typeface="Arial" panose="020B0604020202020204"/>
            </a:endParaRPr>
          </a:p>
          <a:p>
            <a:pPr marL="628650" lvl="1" indent="-171450">
              <a:buFont typeface="Courier New" panose="02070309020205020404" pitchFamily="49" charset="0"/>
              <a:buChar char="o"/>
            </a:pPr>
            <a:r>
              <a:rPr lang="en-US" sz="1000" dirty="0">
                <a:solidFill>
                  <a:schemeClr val="tx1"/>
                </a:solidFill>
                <a:cs typeface="Arial" panose="020B0604020202020204"/>
              </a:rPr>
              <a:t>Ages 65-74 (48%) and 75+ (54% vs 34% of ages 18-24 and 25% of ages 25-34)</a:t>
            </a:r>
          </a:p>
          <a:p>
            <a:pPr marL="628650" lvl="1" indent="-171450">
              <a:buFont typeface="Courier New" panose="02070309020205020404" pitchFamily="49" charset="0"/>
              <a:buChar char="o"/>
            </a:pPr>
            <a:r>
              <a:rPr lang="en-US" sz="1000" dirty="0">
                <a:solidFill>
                  <a:schemeClr val="tx1"/>
                </a:solidFill>
                <a:cs typeface="Arial" panose="020B0604020202020204"/>
              </a:rPr>
              <a:t>Those living outside a capital city (43% vs 37% of those living in a capital city)</a:t>
            </a:r>
          </a:p>
          <a:p>
            <a:pPr marL="628650" lvl="1" indent="-171450">
              <a:buFont typeface="Courier New" panose="02070309020205020404" pitchFamily="49" charset="0"/>
              <a:buChar char="o"/>
            </a:pPr>
            <a:endParaRPr lang="en-US" sz="900" dirty="0">
              <a:solidFill>
                <a:schemeClr val="tx1"/>
              </a:solidFill>
              <a:cs typeface="Arial" panose="020B0604020202020204"/>
            </a:endParaRPr>
          </a:p>
          <a:p>
            <a:pPr marL="628650" lvl="1" indent="-171450">
              <a:buFont typeface="Courier New" panose="02070309020205020404" pitchFamily="49" charset="0"/>
              <a:buChar char="o"/>
            </a:pPr>
            <a:endParaRPr lang="en-US" sz="1000" dirty="0">
              <a:solidFill>
                <a:schemeClr val="tx1"/>
              </a:solidFill>
            </a:endParaRPr>
          </a:p>
        </p:txBody>
      </p:sp>
      <p:sp>
        <p:nvSpPr>
          <p:cNvPr id="8" name="Rectangle 7">
            <a:extLst>
              <a:ext uri="{FF2B5EF4-FFF2-40B4-BE49-F238E27FC236}">
                <a16:creationId xmlns:a16="http://schemas.microsoft.com/office/drawing/2014/main" id="{7BCF12AC-6C5A-7752-D8F5-D6E46072832D}"/>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solidFill>
                  <a:schemeClr val="bg1"/>
                </a:solidFill>
              </a:rPr>
              <a:t>Levels of men's and women's sport watched in 2023 remain consistent with 2022.</a:t>
            </a:r>
            <a:endParaRPr lang="en-AU" sz="1000" b="1" dirty="0">
              <a:solidFill>
                <a:schemeClr val="bg1"/>
              </a:solidFill>
            </a:endParaRPr>
          </a:p>
        </p:txBody>
      </p:sp>
      <p:pic>
        <p:nvPicPr>
          <p:cNvPr id="9" name="Graphic 8">
            <a:extLst>
              <a:ext uri="{FF2B5EF4-FFF2-40B4-BE49-F238E27FC236}">
                <a16:creationId xmlns:a16="http://schemas.microsoft.com/office/drawing/2014/main" id="{7EDF4930-1164-68C5-C77B-78139E5553D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032" y="6083860"/>
            <a:ext cx="387795" cy="387795"/>
          </a:xfrm>
          <a:prstGeom prst="rect">
            <a:avLst/>
          </a:prstGeom>
        </p:spPr>
      </p:pic>
      <p:sp>
        <p:nvSpPr>
          <p:cNvPr id="5" name="TextBox 1">
            <a:extLst>
              <a:ext uri="{FF2B5EF4-FFF2-40B4-BE49-F238E27FC236}">
                <a16:creationId xmlns:a16="http://schemas.microsoft.com/office/drawing/2014/main" id="{A1B09FFB-C11E-9E76-B61E-86037BB2E57F}"/>
              </a:ext>
              <a:ext uri="{C183D7F6-B498-43B3-948B-1728B52AA6E4}">
                <adec:decorative xmlns:adec="http://schemas.microsoft.com/office/drawing/2017/decorative" val="1"/>
              </a:ext>
            </a:extLst>
          </p:cNvPr>
          <p:cNvSpPr txBox="1"/>
          <p:nvPr/>
        </p:nvSpPr>
        <p:spPr>
          <a:xfrm>
            <a:off x="4589916" y="3488634"/>
            <a:ext cx="267864" cy="2920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t>%</a:t>
            </a:r>
          </a:p>
        </p:txBody>
      </p:sp>
    </p:spTree>
    <p:extLst>
      <p:ext uri="{BB962C8B-B14F-4D97-AF65-F5344CB8AC3E}">
        <p14:creationId xmlns:p14="http://schemas.microsoft.com/office/powerpoint/2010/main" val="8591367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US" dirty="0"/>
              <a:t>111</a:t>
            </a:r>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79634" y="266948"/>
            <a:ext cx="7957813" cy="438517"/>
          </a:xfrm>
        </p:spPr>
        <p:txBody>
          <a:bodyPr>
            <a:normAutofit fontScale="90000"/>
          </a:bodyPr>
          <a:lstStyle/>
          <a:p>
            <a:r>
              <a:rPr lang="en-AU" dirty="0"/>
              <a:t>Types of sports content consumed</a:t>
            </a:r>
            <a:endParaRPr lang="en-AU" b="1" dirty="0"/>
          </a:p>
        </p:txBody>
      </p:sp>
      <p:grpSp>
        <p:nvGrpSpPr>
          <p:cNvPr id="9" name="Group 8">
            <a:extLst>
              <a:ext uri="{FF2B5EF4-FFF2-40B4-BE49-F238E27FC236}">
                <a16:creationId xmlns:a16="http://schemas.microsoft.com/office/drawing/2014/main" id="{C5CE95C5-5741-130E-ECA4-4C55DA52D51D}"/>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0" name="Freeform 5">
              <a:extLst>
                <a:ext uri="{FF2B5EF4-FFF2-40B4-BE49-F238E27FC236}">
                  <a16:creationId xmlns:a16="http://schemas.microsoft.com/office/drawing/2014/main" id="{35A2CB52-0D9E-32C9-5129-8A4956ADD299}"/>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6">
              <a:extLst>
                <a:ext uri="{FF2B5EF4-FFF2-40B4-BE49-F238E27FC236}">
                  <a16:creationId xmlns:a16="http://schemas.microsoft.com/office/drawing/2014/main" id="{631E317D-BFBE-7968-AD30-441DBC2C1218}"/>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 name="Freeform 7">
              <a:extLst>
                <a:ext uri="{FF2B5EF4-FFF2-40B4-BE49-F238E27FC236}">
                  <a16:creationId xmlns:a16="http://schemas.microsoft.com/office/drawing/2014/main" id="{58B4D9C0-895C-7541-913C-C351EE79B7DA}"/>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 name="Freeform 8">
              <a:extLst>
                <a:ext uri="{FF2B5EF4-FFF2-40B4-BE49-F238E27FC236}">
                  <a16:creationId xmlns:a16="http://schemas.microsoft.com/office/drawing/2014/main" id="{31B910C8-4D7F-43E9-5F0C-23BDA50F40F2}"/>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6" name="Freeform 9">
              <a:extLst>
                <a:ext uri="{FF2B5EF4-FFF2-40B4-BE49-F238E27FC236}">
                  <a16:creationId xmlns:a16="http://schemas.microsoft.com/office/drawing/2014/main" id="{79E006D3-DE48-AB9E-FDC1-DBCB2CFF466F}"/>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77174" y="648125"/>
            <a:ext cx="9256940" cy="5167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The most commonly consumed sport types overall (net men’s, women’s, and both) were Olympic Games events (78%), Commonwealth Games events (67%), and Australian Rules Football (64%). The most commonly consumed women’s sports were netball (15%) and Australian soccer/football (8%), while the most commonly consumed men’s sports were Australian Rules Football (37%) and international test cricket matches (30%).</a:t>
            </a:r>
            <a:endParaRPr lang="en-AU" sz="1000" dirty="0">
              <a:solidFill>
                <a:schemeClr val="tx1"/>
              </a:solidFill>
            </a:endParaRPr>
          </a:p>
        </p:txBody>
      </p:sp>
      <p:sp>
        <p:nvSpPr>
          <p:cNvPr id="20" name="Rectangle 19">
            <a:extLst>
              <a:ext uri="{FF2B5EF4-FFF2-40B4-BE49-F238E27FC236}">
                <a16:creationId xmlns:a16="http://schemas.microsoft.com/office/drawing/2014/main" id="{8FA509A0-310A-6438-FD51-6E0A06CED199}"/>
              </a:ext>
              <a:ext uri="{C183D7F6-B498-43B3-948B-1728B52AA6E4}">
                <adec:decorative xmlns:adec="http://schemas.microsoft.com/office/drawing/2017/decorative" val="1"/>
              </a:ext>
            </a:extLst>
          </p:cNvPr>
          <p:cNvSpPr/>
          <p:nvPr/>
        </p:nvSpPr>
        <p:spPr>
          <a:xfrm>
            <a:off x="279634" y="1173853"/>
            <a:ext cx="9329080" cy="51300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graphicFrame>
        <p:nvGraphicFramePr>
          <p:cNvPr id="16" name="Chart 15" descr="Figure 105: Types of sports content consumed.&#10;&#10;Results listed are for 2023 unless otherwise stated.&#10;&#10;Olympic Games events, Men's, 4%, Women's, 1%, Both, 74%, I don't watch this sport, 21%, Net watch 2022, 80%, Net watch 2023, 78%.&#10;Commonwealth Games events, Men's, 4%, Women's, 1%, Both, 63%, I don't watch this sport, 33%, Net watch 2022, 71%, Net watch 2023, 67%.&#10;Australian Rules Football (AFL/AFLW), Men's, 37%, Women's, 1%, Both, 25%, I don't watch this sport, 36%, Net watch 2022, 56%, Net watch 2023, 64% (significantly higher than 2022).&#10;Australian Open Tennis Tournament, Men's, 7%, Women's, 1%, Both, 50%, I don't watch this sport, 42%, Net watch 2022, 63%, Net watch 2023, 58% (significantly lower than 2022).&#10;Other Tennis Majors, Men's, 7%, Women's, 1%, Both, 46%, I don't watch this sport, 45%, Net watch 2022, Not applicable, Net watch 2023, 45%.&#10;Australian soccer/football FIFA qualifications, matches, finals, Men's, 11%, Women's, 8%, Both, 34%, I don't watch this sport, 47%, Net watch 2022, 32%, Net watch 2023, 53% (significantly higher than 2022).&#10;International test cricket matches, Men's, 30%, Women's, 1%, Both, 22%, I don't watch this sport, 48%, Net watch 2022, 48%, Net watch 2023, 52%.&#10;Rugby League (NRL/NRLW), Men's, 28%, Women's, 1%, Both, 22%, I don't watch this sport, 49%, Net watch 2022, 48%, Net watch 2023, 51%.&#10;International one day cricket matches, Men's, 26%, Women's, 1%, Both, 23%, I don't watch this sport, 50%, Net watch 2022, 47%, Net watch 2023, 49%.&#10;International T20 cricket matches, Men's, 23%, Women's, 1%, Both, 23%, I don't watch this sport, 52%, Net watch 2022, 42%, Net watch 2023, 47% (significantly higher than 2022).&#10;Swimming, Men's, 3%, Women's, 1%, Both, 39%, I don't watch this sport, 57%, Net watch 2022, 44%, Net watch 2023, 43%.&#10;Motor Sports, Men's, 26%, Women's, 0.3%, Both, 15%, I don't watch this sport, 58%, Net watch 2022, 39%, Net watch 2023, 41%.&#10;Other international soccer/football matches, Men's, 16%, Women's, 2%, Both, 19%, I don't watch this sport, 62%, Net watch 2022, 29%, Net watch 2023, 37% (significantly higher than 2022).&#10;International Rugby League Test Match, Men's, 21%, Women's, 1%, Both, 14%, I don't watch this sport, 64%, Net watch 2022, 34%, Net watch 2023, 35%.&#10;Australian soccer/football (A-League), Men's, 14%, Women's, 3%, Both, 17%, I don't watch this sport, 65%, Net watch 2022, 25%, Net watch 2023, 34% (significantly higher than 2022).&#10;Horse Racing, Men's, 6%, Women's, 1%, Both, 25%, I don't watch this sport, 68%, Net watch 2022, 31%, Net watch 2023, 32%.&#10;Rugby Union test matches, Men's, 19%, Women's, 1%, Both, 9%, I don't watch this sport, 71%, Net watch 2022, 30%, Net watch 2023, 29%.&#10;Other, Men's, 9%, Women's, 1%, Both, 11%, I don't watch this sport, 71%, Net watch 2022, 21%, Net watch 2023, 21%.&#10;Cycling, Men's, 17%, Women's, 1%, Both, 10%, I don't watch this sport, 72%, Net watch 2022, 29%, Net watch 2023, 27%.&#10;Basketball, Men's, 15%, Women's, 1%, Both, 11%, I don't watch this sport, 73%, Net watch 2022, 23%, Net watch 2023, 27%.&#10;Golf, Men's, 9%, Women's, 1%, Both, 14%, I don't watch this sport, 76%, Net watch 2022, 22%, Net watch 2023, 24%.&#10;Davis Cup or Billie Jean King Cup (formerly Federation Cup) tennis matches, Men's, 4%, Women's, 1%, Both, 19%, I don't watch this sport, 76%, Net watch 2022, 25%, Net watch 2023, 23%.&#10;Netball matches, Men's, 2%, Women's, 15%, Both, 4%, I don't watch this sport, 79%, Net watch 2022, 21%, Net watch 2023, 21%.&#10;Esports, Men's, 6%, Women's, 0.3%, Both, 6%, I don't watch this sport, 87%, Net watch 2022, Not applicable, Net watch 2023, 12%.&#10;&#10;Source: E4. Which of the following sports events do you typically watch online or on TV during a normal year?&#10;Base: TVCS, Respondents who consume sports content.  2023: n=2,126. 2022: n=2629. &#10;Notes: Don’t know/refused responses not shown, % vary per statement. Labels not shown for responses &lt;5%.&#10;&#10;">
            <a:extLst>
              <a:ext uri="{FF2B5EF4-FFF2-40B4-BE49-F238E27FC236}">
                <a16:creationId xmlns:a16="http://schemas.microsoft.com/office/drawing/2014/main" id="{275864FA-5427-FA41-AAC0-4C181E512958}"/>
              </a:ext>
            </a:extLst>
          </p:cNvPr>
          <p:cNvGraphicFramePr/>
          <p:nvPr>
            <p:extLst>
              <p:ext uri="{D42A27DB-BD31-4B8C-83A1-F6EECF244321}">
                <p14:modId xmlns:p14="http://schemas.microsoft.com/office/powerpoint/2010/main" val="467186767"/>
              </p:ext>
            </p:extLst>
          </p:nvPr>
        </p:nvGraphicFramePr>
        <p:xfrm>
          <a:off x="-1134482" y="1321582"/>
          <a:ext cx="9426196" cy="48028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a:extLst>
              <a:ext uri="{FF2B5EF4-FFF2-40B4-BE49-F238E27FC236}">
                <a16:creationId xmlns:a16="http://schemas.microsoft.com/office/drawing/2014/main" id="{0C31EF6E-2355-58B7-3E8E-236B1D32F796}"/>
              </a:ext>
            </a:extLst>
          </p:cNvPr>
          <p:cNvGraphicFramePr>
            <a:graphicFrameLocks noGrp="1"/>
          </p:cNvGraphicFramePr>
          <p:nvPr>
            <p:extLst>
              <p:ext uri="{D42A27DB-BD31-4B8C-83A1-F6EECF244321}">
                <p14:modId xmlns:p14="http://schemas.microsoft.com/office/powerpoint/2010/main" val="3678883656"/>
              </p:ext>
            </p:extLst>
          </p:nvPr>
        </p:nvGraphicFramePr>
        <p:xfrm>
          <a:off x="8022751" y="930043"/>
          <a:ext cx="1144325" cy="5066749"/>
        </p:xfrm>
        <a:graphic>
          <a:graphicData uri="http://schemas.openxmlformats.org/drawingml/2006/table">
            <a:tbl>
              <a:tblPr firstRow="1" bandRow="1">
                <a:tableStyleId>{5C22544A-7EE6-4342-B048-85BDC9FD1C3A}</a:tableStyleId>
              </a:tblPr>
              <a:tblGrid>
                <a:gridCol w="568325">
                  <a:extLst>
                    <a:ext uri="{9D8B030D-6E8A-4147-A177-3AD203B41FA5}">
                      <a16:colId xmlns:a16="http://schemas.microsoft.com/office/drawing/2014/main" val="2416373702"/>
                    </a:ext>
                  </a:extLst>
                </a:gridCol>
                <a:gridCol w="576000">
                  <a:extLst>
                    <a:ext uri="{9D8B030D-6E8A-4147-A177-3AD203B41FA5}">
                      <a16:colId xmlns:a16="http://schemas.microsoft.com/office/drawing/2014/main" val="2844867154"/>
                    </a:ext>
                  </a:extLst>
                </a:gridCol>
              </a:tblGrid>
              <a:tr h="754357">
                <a:tc>
                  <a:txBody>
                    <a:bodyPr/>
                    <a:lstStyle/>
                    <a:p>
                      <a:pPr algn="ctr"/>
                      <a:r>
                        <a:rPr lang="en-US" sz="1000" dirty="0">
                          <a:solidFill>
                            <a:schemeClr val="tx1"/>
                          </a:solidFill>
                        </a:rPr>
                        <a:t>Net watch 2022</a:t>
                      </a:r>
                      <a:endParaRPr lang="en-AU" sz="1000" dirty="0">
                        <a:solidFill>
                          <a:schemeClr val="tx1"/>
                        </a:solidFill>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dirty="0">
                          <a:solidFill>
                            <a:schemeClr val="tx1"/>
                          </a:solidFill>
                        </a:rPr>
                        <a:t>Net watch 2023</a:t>
                      </a:r>
                      <a:endParaRPr lang="en-AU" sz="1000" dirty="0">
                        <a:solidFill>
                          <a:schemeClr val="tx1"/>
                        </a:solidFill>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52169053"/>
                  </a:ext>
                </a:extLst>
              </a:tr>
              <a:tr h="179683">
                <a:tc>
                  <a:txBody>
                    <a:bodyPr/>
                    <a:lstStyle/>
                    <a:p>
                      <a:pPr algn="ctr" fontAlgn="b"/>
                      <a:r>
                        <a:rPr lang="en-AU" sz="1000" b="0" i="0" u="none" strike="noStrike" dirty="0">
                          <a:solidFill>
                            <a:srgbClr val="000000"/>
                          </a:solidFill>
                          <a:effectLst/>
                          <a:latin typeface="+mj-lt"/>
                        </a:rPr>
                        <a:t>80%</a:t>
                      </a: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78%</a:t>
                      </a: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54424677"/>
                  </a:ext>
                </a:extLst>
              </a:tr>
              <a:tr h="179683">
                <a:tc>
                  <a:txBody>
                    <a:bodyPr/>
                    <a:lstStyle/>
                    <a:p>
                      <a:pPr algn="ctr" fontAlgn="b"/>
                      <a:r>
                        <a:rPr lang="en-AU" sz="1000" b="0" i="0" u="none" strike="noStrike" dirty="0">
                          <a:solidFill>
                            <a:srgbClr val="000000"/>
                          </a:solidFill>
                          <a:effectLst/>
                          <a:latin typeface="+mj-lt"/>
                        </a:rPr>
                        <a:t>71%</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67%</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8871965"/>
                  </a:ext>
                </a:extLst>
              </a:tr>
              <a:tr h="179683">
                <a:tc>
                  <a:txBody>
                    <a:bodyPr/>
                    <a:lstStyle/>
                    <a:p>
                      <a:pPr algn="ctr" fontAlgn="b"/>
                      <a:r>
                        <a:rPr lang="en-AU" sz="1000" b="0" i="0" u="none" strike="noStrike" dirty="0">
                          <a:solidFill>
                            <a:srgbClr val="000000"/>
                          </a:solidFill>
                          <a:effectLst/>
                          <a:latin typeface="+mj-lt"/>
                        </a:rPr>
                        <a:t>56%</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64%</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7957262"/>
                  </a:ext>
                </a:extLst>
              </a:tr>
              <a:tr h="179683">
                <a:tc>
                  <a:txBody>
                    <a:bodyPr/>
                    <a:lstStyle/>
                    <a:p>
                      <a:pPr algn="ctr" fontAlgn="b"/>
                      <a:r>
                        <a:rPr lang="en-AU" sz="1000" b="0" i="0" u="none" strike="noStrike" dirty="0">
                          <a:solidFill>
                            <a:srgbClr val="000000"/>
                          </a:solidFill>
                          <a:effectLst/>
                          <a:latin typeface="+mj-lt"/>
                        </a:rPr>
                        <a:t>63%</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58%</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59034502"/>
                  </a:ext>
                </a:extLst>
              </a:tr>
              <a:tr h="179683">
                <a:tc>
                  <a:txBody>
                    <a:bodyPr/>
                    <a:lstStyle/>
                    <a:p>
                      <a:pPr algn="ctr" fontAlgn="b"/>
                      <a:r>
                        <a:rPr lang="en-AU" sz="1000" b="0" i="0" u="none" strike="noStrike" dirty="0">
                          <a:solidFill>
                            <a:srgbClr val="000000"/>
                          </a:solidFill>
                          <a:effectLst/>
                          <a:latin typeface="+mj-lt"/>
                        </a:rPr>
                        <a:t>-</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45%</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8880584"/>
                  </a:ext>
                </a:extLst>
              </a:tr>
              <a:tr h="179683">
                <a:tc>
                  <a:txBody>
                    <a:bodyPr/>
                    <a:lstStyle/>
                    <a:p>
                      <a:pPr algn="ctr" fontAlgn="b"/>
                      <a:r>
                        <a:rPr lang="en-AU" sz="1000" b="0" i="0" u="none" strike="noStrike" dirty="0">
                          <a:solidFill>
                            <a:srgbClr val="000000"/>
                          </a:solidFill>
                          <a:effectLst/>
                          <a:latin typeface="+mj-lt"/>
                        </a:rPr>
                        <a:t>32%</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53%</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4440165"/>
                  </a:ext>
                </a:extLst>
              </a:tr>
              <a:tr h="179683">
                <a:tc>
                  <a:txBody>
                    <a:bodyPr/>
                    <a:lstStyle/>
                    <a:p>
                      <a:pPr algn="ctr" fontAlgn="b"/>
                      <a:r>
                        <a:rPr lang="en-AU" sz="1000" b="0" i="0" u="none" strike="noStrike" dirty="0">
                          <a:solidFill>
                            <a:srgbClr val="000000"/>
                          </a:solidFill>
                          <a:effectLst/>
                          <a:latin typeface="+mj-lt"/>
                        </a:rPr>
                        <a:t>48%</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52%</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6651396"/>
                  </a:ext>
                </a:extLst>
              </a:tr>
              <a:tr h="179683">
                <a:tc>
                  <a:txBody>
                    <a:bodyPr/>
                    <a:lstStyle/>
                    <a:p>
                      <a:pPr algn="ctr" fontAlgn="b"/>
                      <a:r>
                        <a:rPr lang="en-AU" sz="1000" b="0" i="0" u="none" strike="noStrike" dirty="0">
                          <a:solidFill>
                            <a:srgbClr val="000000"/>
                          </a:solidFill>
                          <a:effectLst/>
                          <a:latin typeface="+mj-lt"/>
                        </a:rPr>
                        <a:t>48%</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51%</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84742322"/>
                  </a:ext>
                </a:extLst>
              </a:tr>
              <a:tr h="179683">
                <a:tc>
                  <a:txBody>
                    <a:bodyPr/>
                    <a:lstStyle/>
                    <a:p>
                      <a:pPr algn="ctr" fontAlgn="b"/>
                      <a:r>
                        <a:rPr lang="en-AU" sz="1000" b="0" i="0" u="none" strike="noStrike" dirty="0">
                          <a:solidFill>
                            <a:srgbClr val="000000"/>
                          </a:solidFill>
                          <a:effectLst/>
                          <a:latin typeface="+mj-lt"/>
                        </a:rPr>
                        <a:t>47%</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49%</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980849"/>
                  </a:ext>
                </a:extLst>
              </a:tr>
              <a:tr h="179683">
                <a:tc>
                  <a:txBody>
                    <a:bodyPr/>
                    <a:lstStyle/>
                    <a:p>
                      <a:pPr algn="ctr" fontAlgn="b"/>
                      <a:r>
                        <a:rPr lang="en-AU" sz="1000" b="0" i="0" u="none" strike="noStrike" dirty="0">
                          <a:solidFill>
                            <a:srgbClr val="000000"/>
                          </a:solidFill>
                          <a:effectLst/>
                          <a:latin typeface="+mj-lt"/>
                        </a:rPr>
                        <a:t>42%</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47%</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1292834"/>
                  </a:ext>
                </a:extLst>
              </a:tr>
              <a:tr h="179683">
                <a:tc>
                  <a:txBody>
                    <a:bodyPr/>
                    <a:lstStyle/>
                    <a:p>
                      <a:pPr algn="ctr" fontAlgn="b"/>
                      <a:r>
                        <a:rPr lang="en-AU" sz="1000" b="0" i="0" u="none" strike="noStrike" dirty="0">
                          <a:solidFill>
                            <a:srgbClr val="000000"/>
                          </a:solidFill>
                          <a:effectLst/>
                          <a:latin typeface="+mj-lt"/>
                        </a:rPr>
                        <a:t>44%</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43%</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63791750"/>
                  </a:ext>
                </a:extLst>
              </a:tr>
              <a:tr h="179683">
                <a:tc>
                  <a:txBody>
                    <a:bodyPr/>
                    <a:lstStyle/>
                    <a:p>
                      <a:pPr algn="ctr" fontAlgn="b"/>
                      <a:r>
                        <a:rPr lang="en-AU" sz="1000" b="0" i="0" u="none" strike="noStrike" dirty="0">
                          <a:solidFill>
                            <a:srgbClr val="000000"/>
                          </a:solidFill>
                          <a:effectLst/>
                          <a:latin typeface="+mj-lt"/>
                        </a:rPr>
                        <a:t>39%</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41%</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4740432"/>
                  </a:ext>
                </a:extLst>
              </a:tr>
              <a:tr h="179683">
                <a:tc>
                  <a:txBody>
                    <a:bodyPr/>
                    <a:lstStyle/>
                    <a:p>
                      <a:pPr algn="ctr" fontAlgn="b"/>
                      <a:r>
                        <a:rPr lang="en-AU" sz="1000" b="0" i="0" u="none" strike="noStrike" dirty="0">
                          <a:solidFill>
                            <a:srgbClr val="000000"/>
                          </a:solidFill>
                          <a:effectLst/>
                          <a:latin typeface="+mj-lt"/>
                        </a:rPr>
                        <a:t>29%</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37%</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81745326"/>
                  </a:ext>
                </a:extLst>
              </a:tr>
              <a:tr h="179683">
                <a:tc>
                  <a:txBody>
                    <a:bodyPr/>
                    <a:lstStyle/>
                    <a:p>
                      <a:pPr algn="ctr" fontAlgn="b"/>
                      <a:r>
                        <a:rPr lang="en-AU" sz="1000" b="0" i="0" u="none" strike="noStrike" dirty="0">
                          <a:solidFill>
                            <a:srgbClr val="000000"/>
                          </a:solidFill>
                          <a:effectLst/>
                          <a:latin typeface="+mj-lt"/>
                        </a:rPr>
                        <a:t>34%</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35%</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40690771"/>
                  </a:ext>
                </a:extLst>
              </a:tr>
              <a:tr h="179683">
                <a:tc>
                  <a:txBody>
                    <a:bodyPr/>
                    <a:lstStyle/>
                    <a:p>
                      <a:pPr algn="ctr" fontAlgn="b"/>
                      <a:r>
                        <a:rPr lang="en-AU" sz="1000" b="0" i="0" u="none" strike="noStrike" dirty="0">
                          <a:solidFill>
                            <a:srgbClr val="000000"/>
                          </a:solidFill>
                          <a:effectLst/>
                          <a:latin typeface="+mj-lt"/>
                        </a:rPr>
                        <a:t>25%</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34%</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85487464"/>
                  </a:ext>
                </a:extLst>
              </a:tr>
              <a:tr h="179683">
                <a:tc>
                  <a:txBody>
                    <a:bodyPr/>
                    <a:lstStyle/>
                    <a:p>
                      <a:pPr algn="ctr" fontAlgn="b"/>
                      <a:r>
                        <a:rPr lang="en-AU" sz="1000" b="0" i="0" u="none" strike="noStrike" dirty="0">
                          <a:solidFill>
                            <a:srgbClr val="000000"/>
                          </a:solidFill>
                          <a:effectLst/>
                          <a:latin typeface="+mj-lt"/>
                        </a:rPr>
                        <a:t>31%</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32%</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6148511"/>
                  </a:ext>
                </a:extLst>
              </a:tr>
              <a:tr h="179683">
                <a:tc>
                  <a:txBody>
                    <a:bodyPr/>
                    <a:lstStyle/>
                    <a:p>
                      <a:pPr algn="ctr" fontAlgn="b"/>
                      <a:r>
                        <a:rPr lang="en-AU" sz="1000" b="0" i="0" u="none" strike="noStrike" dirty="0">
                          <a:solidFill>
                            <a:srgbClr val="000000"/>
                          </a:solidFill>
                          <a:effectLst/>
                          <a:latin typeface="+mj-lt"/>
                        </a:rPr>
                        <a:t>30%</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29%</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85381524"/>
                  </a:ext>
                </a:extLst>
              </a:tr>
              <a:tr h="179683">
                <a:tc>
                  <a:txBody>
                    <a:bodyPr/>
                    <a:lstStyle/>
                    <a:p>
                      <a:pPr algn="ctr" fontAlgn="b"/>
                      <a:r>
                        <a:rPr lang="en-AU" sz="1000" b="0" i="0" u="none" strike="noStrike" dirty="0">
                          <a:solidFill>
                            <a:srgbClr val="000000"/>
                          </a:solidFill>
                          <a:effectLst/>
                          <a:latin typeface="+mj-lt"/>
                        </a:rPr>
                        <a:t>21%</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21%</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9982902"/>
                  </a:ext>
                </a:extLst>
              </a:tr>
              <a:tr h="179683">
                <a:tc>
                  <a:txBody>
                    <a:bodyPr/>
                    <a:lstStyle/>
                    <a:p>
                      <a:pPr algn="ctr" fontAlgn="b"/>
                      <a:r>
                        <a:rPr lang="en-AU" sz="1000" b="0" i="0" u="none" strike="noStrike" dirty="0">
                          <a:solidFill>
                            <a:srgbClr val="000000"/>
                          </a:solidFill>
                          <a:effectLst/>
                          <a:latin typeface="+mj-lt"/>
                        </a:rPr>
                        <a:t>29%</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27%</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7873113"/>
                  </a:ext>
                </a:extLst>
              </a:tr>
              <a:tr h="179683">
                <a:tc>
                  <a:txBody>
                    <a:bodyPr/>
                    <a:lstStyle/>
                    <a:p>
                      <a:pPr algn="ctr" fontAlgn="b"/>
                      <a:r>
                        <a:rPr lang="en-AU" sz="1000" b="0" i="0" u="none" strike="noStrike" dirty="0">
                          <a:solidFill>
                            <a:srgbClr val="000000"/>
                          </a:solidFill>
                          <a:effectLst/>
                          <a:latin typeface="+mj-lt"/>
                        </a:rPr>
                        <a:t>23%</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27%</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7911804"/>
                  </a:ext>
                </a:extLst>
              </a:tr>
              <a:tr h="179683">
                <a:tc>
                  <a:txBody>
                    <a:bodyPr/>
                    <a:lstStyle/>
                    <a:p>
                      <a:pPr algn="ctr" fontAlgn="b"/>
                      <a:r>
                        <a:rPr lang="en-AU" sz="1000" b="0" i="0" u="none" strike="noStrike" dirty="0">
                          <a:solidFill>
                            <a:srgbClr val="000000"/>
                          </a:solidFill>
                          <a:effectLst/>
                          <a:latin typeface="+mj-lt"/>
                        </a:rPr>
                        <a:t>22%</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24%</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4792737"/>
                  </a:ext>
                </a:extLst>
              </a:tr>
              <a:tr h="179683">
                <a:tc>
                  <a:txBody>
                    <a:bodyPr/>
                    <a:lstStyle/>
                    <a:p>
                      <a:pPr algn="ctr" fontAlgn="b"/>
                      <a:r>
                        <a:rPr lang="en-AU" sz="1000" b="0" i="0" u="none" strike="noStrike" dirty="0">
                          <a:solidFill>
                            <a:srgbClr val="000000"/>
                          </a:solidFill>
                          <a:effectLst/>
                          <a:latin typeface="+mj-lt"/>
                        </a:rPr>
                        <a:t>25%</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23%</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7073976"/>
                  </a:ext>
                </a:extLst>
              </a:tr>
              <a:tr h="179683">
                <a:tc>
                  <a:txBody>
                    <a:bodyPr/>
                    <a:lstStyle/>
                    <a:p>
                      <a:pPr algn="ctr" fontAlgn="b"/>
                      <a:r>
                        <a:rPr lang="en-AU" sz="1000" b="0" i="0" u="none" strike="noStrike" dirty="0">
                          <a:solidFill>
                            <a:srgbClr val="000000"/>
                          </a:solidFill>
                          <a:effectLst/>
                          <a:latin typeface="+mj-lt"/>
                        </a:rPr>
                        <a:t>21%</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21%</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81057878"/>
                  </a:ext>
                </a:extLst>
              </a:tr>
              <a:tr h="179683">
                <a:tc>
                  <a:txBody>
                    <a:bodyPr/>
                    <a:lstStyle/>
                    <a:p>
                      <a:pPr algn="ctr" fontAlgn="b"/>
                      <a:r>
                        <a:rPr lang="en-US" sz="1000" b="0" i="0" u="none" strike="noStrike" dirty="0">
                          <a:solidFill>
                            <a:srgbClr val="000000"/>
                          </a:solidFill>
                          <a:effectLst/>
                          <a:latin typeface="+mj-lt"/>
                        </a:rPr>
                        <a:t>-</a:t>
                      </a:r>
                      <a:endParaRPr lang="en-AU" sz="1000" b="0" i="0" u="none" strike="noStrike" dirty="0">
                        <a:solidFill>
                          <a:srgbClr val="000000"/>
                        </a:solidFill>
                        <a:effectLst/>
                        <a:latin typeface="+mj-lt"/>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rgbClr val="000000"/>
                          </a:solidFill>
                          <a:effectLst/>
                          <a:latin typeface="+mj-lt"/>
                        </a:rPr>
                        <a:t>12%</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86831049"/>
                  </a:ext>
                </a:extLst>
              </a:tr>
            </a:tbl>
          </a:graphicData>
        </a:graphic>
      </p:graphicFrame>
      <p:sp>
        <p:nvSpPr>
          <p:cNvPr id="23" name="TextBox 22">
            <a:extLst>
              <a:ext uri="{FF2B5EF4-FFF2-40B4-BE49-F238E27FC236}">
                <a16:creationId xmlns:a16="http://schemas.microsoft.com/office/drawing/2014/main" id="{0A04EBF7-85C5-D957-7C37-4DED3023861F}"/>
              </a:ext>
            </a:extLst>
          </p:cNvPr>
          <p:cNvSpPr txBox="1"/>
          <p:nvPr/>
        </p:nvSpPr>
        <p:spPr>
          <a:xfrm>
            <a:off x="359736" y="5976924"/>
            <a:ext cx="3946363" cy="369332"/>
          </a:xfrm>
          <a:prstGeom prst="rect">
            <a:avLst/>
          </a:prstGeom>
          <a:noFill/>
        </p:spPr>
        <p:txBody>
          <a:bodyPr wrap="square">
            <a:spAutoFit/>
          </a:bodyPr>
          <a:lstStyle/>
          <a:p>
            <a:pPr>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effectLst/>
                <a:latin typeface="Arial" panose="020B0604020202020204" pitchFamily="34" charset="0"/>
                <a:ea typeface="Calibri" panose="020F0502020204030204" pitchFamily="34" charset="0"/>
                <a:cs typeface="Times New Roman" panose="02020603050405020304" pitchFamily="18" charset="0"/>
              </a:rPr>
              <a:t>E4. Which of the following sports events do you typically watch online or on TV during a normal year?</a:t>
            </a:r>
          </a:p>
          <a:p>
            <a:pPr>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Base: TVCS,</a:t>
            </a:r>
            <a:r>
              <a:rPr lang="en-GB" sz="600" dirty="0">
                <a:latin typeface="Arial" panose="020B0604020202020204" pitchFamily="34" charset="0"/>
                <a:ea typeface="Calibri" panose="020F0502020204030204" pitchFamily="34" charset="0"/>
                <a:cs typeface="Times New Roman" panose="02020603050405020304" pitchFamily="18" charset="0"/>
              </a:rPr>
              <a:t> Respondents who consume sports content. </a:t>
            </a:r>
            <a:r>
              <a:rPr lang="en-GB" sz="600" dirty="0">
                <a:effectLst/>
                <a:latin typeface="Arial" panose="020B0604020202020204" pitchFamily="34" charset="0"/>
                <a:ea typeface="Calibri" panose="020F0502020204030204" pitchFamily="34" charset="0"/>
                <a:cs typeface="Times New Roman" panose="02020603050405020304" pitchFamily="18" charset="0"/>
              </a:rPr>
              <a:t> 2023: n=2,126. 2022: n=2629. </a:t>
            </a:r>
          </a:p>
          <a:p>
            <a:pPr>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 vary per statement. Labels not shown for responses &lt;5%.</a:t>
            </a:r>
            <a:endParaRPr lang="en-AU" sz="6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0E226568-5647-9071-29CD-5CB15E3EA0E7}"/>
              </a:ext>
            </a:extLst>
          </p:cNvPr>
          <p:cNvSpPr/>
          <p:nvPr/>
        </p:nvSpPr>
        <p:spPr>
          <a:xfrm>
            <a:off x="279634" y="6345352"/>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A variety of sports are watched in 2023, with notable increases in women's soccer, and men's cricket (potentially due to their respective world cups in 2023).</a:t>
            </a:r>
            <a:endParaRPr lang="en-AU" sz="1000" b="1" dirty="0"/>
          </a:p>
        </p:txBody>
      </p:sp>
      <p:pic>
        <p:nvPicPr>
          <p:cNvPr id="14" name="Graphic 13">
            <a:extLst>
              <a:ext uri="{FF2B5EF4-FFF2-40B4-BE49-F238E27FC236}">
                <a16:creationId xmlns:a16="http://schemas.microsoft.com/office/drawing/2014/main" id="{695FAA77-3B85-2029-3003-D9372C544A0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7174" y="6354673"/>
            <a:ext cx="387795" cy="387795"/>
          </a:xfrm>
          <a:prstGeom prst="rect">
            <a:avLst/>
          </a:prstGeom>
        </p:spPr>
      </p:pic>
      <p:pic>
        <p:nvPicPr>
          <p:cNvPr id="5" name="Graphic 4">
            <a:extLst>
              <a:ext uri="{FF2B5EF4-FFF2-40B4-BE49-F238E27FC236}">
                <a16:creationId xmlns:a16="http://schemas.microsoft.com/office/drawing/2014/main" id="{C5A555CE-ED25-ED7E-6569-6E399B04A36D}"/>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0032" y="6350560"/>
            <a:ext cx="387795" cy="387795"/>
          </a:xfrm>
          <a:prstGeom prst="rect">
            <a:avLst/>
          </a:prstGeom>
        </p:spPr>
      </p:pic>
      <p:sp>
        <p:nvSpPr>
          <p:cNvPr id="12" name="Arrow: Down 11">
            <a:extLst>
              <a:ext uri="{FF2B5EF4-FFF2-40B4-BE49-F238E27FC236}">
                <a16:creationId xmlns:a16="http://schemas.microsoft.com/office/drawing/2014/main" id="{A442ABE2-F71B-B821-8293-9C02F8EC0ADD}"/>
              </a:ext>
              <a:ext uri="{C183D7F6-B498-43B3-948B-1728B52AA6E4}">
                <adec:decorative xmlns:adec="http://schemas.microsoft.com/office/drawing/2017/decorative" val="1"/>
              </a:ext>
            </a:extLst>
          </p:cNvPr>
          <p:cNvSpPr/>
          <p:nvPr/>
        </p:nvSpPr>
        <p:spPr>
          <a:xfrm flipV="1">
            <a:off x="9008352" y="2076203"/>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Arrow: Down 14">
            <a:extLst>
              <a:ext uri="{FF2B5EF4-FFF2-40B4-BE49-F238E27FC236}">
                <a16:creationId xmlns:a16="http://schemas.microsoft.com/office/drawing/2014/main" id="{597D080F-68CC-50E0-AA75-B62F5599BB1A}"/>
              </a:ext>
              <a:ext uri="{C183D7F6-B498-43B3-948B-1728B52AA6E4}">
                <adec:decorative xmlns:adec="http://schemas.microsoft.com/office/drawing/2017/decorative" val="1"/>
              </a:ext>
            </a:extLst>
          </p:cNvPr>
          <p:cNvSpPr/>
          <p:nvPr/>
        </p:nvSpPr>
        <p:spPr>
          <a:xfrm flipV="1">
            <a:off x="9008352" y="3335006"/>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Arrow: Down 17">
            <a:extLst>
              <a:ext uri="{FF2B5EF4-FFF2-40B4-BE49-F238E27FC236}">
                <a16:creationId xmlns:a16="http://schemas.microsoft.com/office/drawing/2014/main" id="{583A6543-4308-70EB-5B34-2DD5BF5927A0}"/>
              </a:ext>
              <a:ext uri="{C183D7F6-B498-43B3-948B-1728B52AA6E4}">
                <adec:decorative xmlns:adec="http://schemas.microsoft.com/office/drawing/2017/decorative" val="1"/>
              </a:ext>
            </a:extLst>
          </p:cNvPr>
          <p:cNvSpPr/>
          <p:nvPr/>
        </p:nvSpPr>
        <p:spPr>
          <a:xfrm flipV="1">
            <a:off x="9008352" y="2618138"/>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Arrow: Down 18">
            <a:extLst>
              <a:ext uri="{FF2B5EF4-FFF2-40B4-BE49-F238E27FC236}">
                <a16:creationId xmlns:a16="http://schemas.microsoft.com/office/drawing/2014/main" id="{126C7988-8FC0-3BC3-5B1A-87650A8D5B78}"/>
              </a:ext>
              <a:ext uri="{C183D7F6-B498-43B3-948B-1728B52AA6E4}">
                <adec:decorative xmlns:adec="http://schemas.microsoft.com/office/drawing/2017/decorative" val="1"/>
              </a:ext>
            </a:extLst>
          </p:cNvPr>
          <p:cNvSpPr/>
          <p:nvPr/>
        </p:nvSpPr>
        <p:spPr>
          <a:xfrm flipV="1">
            <a:off x="9008352" y="4233433"/>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Arrow: Down 20">
            <a:extLst>
              <a:ext uri="{FF2B5EF4-FFF2-40B4-BE49-F238E27FC236}">
                <a16:creationId xmlns:a16="http://schemas.microsoft.com/office/drawing/2014/main" id="{9785670D-66C9-0ABF-DAF4-D76145314E8B}"/>
              </a:ext>
              <a:ext uri="{C183D7F6-B498-43B3-948B-1728B52AA6E4}">
                <adec:decorative xmlns:adec="http://schemas.microsoft.com/office/drawing/2017/decorative" val="1"/>
              </a:ext>
            </a:extLst>
          </p:cNvPr>
          <p:cNvSpPr/>
          <p:nvPr/>
        </p:nvSpPr>
        <p:spPr>
          <a:xfrm>
            <a:off x="9008352" y="2276197"/>
            <a:ext cx="82800" cy="10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2" name="Arrow: Down 21">
            <a:extLst>
              <a:ext uri="{FF2B5EF4-FFF2-40B4-BE49-F238E27FC236}">
                <a16:creationId xmlns:a16="http://schemas.microsoft.com/office/drawing/2014/main" id="{5D7F6B8E-E9CA-4D1F-2087-75F7C75BCA38}"/>
              </a:ext>
              <a:ext uri="{C183D7F6-B498-43B3-948B-1728B52AA6E4}">
                <adec:decorative xmlns:adec="http://schemas.microsoft.com/office/drawing/2017/decorative" val="1"/>
              </a:ext>
            </a:extLst>
          </p:cNvPr>
          <p:cNvSpPr/>
          <p:nvPr/>
        </p:nvSpPr>
        <p:spPr>
          <a:xfrm flipV="1">
            <a:off x="9008352" y="3872665"/>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2867834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US" dirty="0"/>
              <a:t>112</a:t>
            </a:r>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184710"/>
            <a:ext cx="8941109" cy="438517"/>
          </a:xfrm>
          <a:noFill/>
        </p:spPr>
        <p:txBody>
          <a:bodyPr>
            <a:normAutofit fontScale="90000"/>
          </a:bodyPr>
          <a:lstStyle/>
          <a:p>
            <a:r>
              <a:rPr lang="en-US" dirty="0"/>
              <a:t>Impact of various factors on amount of sports content consumption</a:t>
            </a:r>
            <a:endParaRPr lang="en-AU" dirty="0"/>
          </a:p>
        </p:txBody>
      </p:sp>
      <p:grpSp>
        <p:nvGrpSpPr>
          <p:cNvPr id="4" name="Group 3">
            <a:extLst>
              <a:ext uri="{FF2B5EF4-FFF2-40B4-BE49-F238E27FC236}">
                <a16:creationId xmlns:a16="http://schemas.microsoft.com/office/drawing/2014/main" id="{3BD5146D-7B52-4B7B-DE66-270B776B7C34}"/>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0" name="Freeform 5">
              <a:extLst>
                <a:ext uri="{FF2B5EF4-FFF2-40B4-BE49-F238E27FC236}">
                  <a16:creationId xmlns:a16="http://schemas.microsoft.com/office/drawing/2014/main" id="{3753F92D-74BE-8F53-847A-95BF615FADDD}"/>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1" name="Freeform 6">
              <a:extLst>
                <a:ext uri="{FF2B5EF4-FFF2-40B4-BE49-F238E27FC236}">
                  <a16:creationId xmlns:a16="http://schemas.microsoft.com/office/drawing/2014/main" id="{5FCDB9E3-8148-FEF6-10D7-21E35DDA5058}"/>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2" name="Freeform 7">
              <a:extLst>
                <a:ext uri="{FF2B5EF4-FFF2-40B4-BE49-F238E27FC236}">
                  <a16:creationId xmlns:a16="http://schemas.microsoft.com/office/drawing/2014/main" id="{45860772-C0B5-5AFD-CB45-6A15A55E661F}"/>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4" name="Freeform 8">
              <a:extLst>
                <a:ext uri="{FF2B5EF4-FFF2-40B4-BE49-F238E27FC236}">
                  <a16:creationId xmlns:a16="http://schemas.microsoft.com/office/drawing/2014/main" id="{0BA575C8-8EA1-33AF-59E3-9BE8F8C66261}"/>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9">
              <a:extLst>
                <a:ext uri="{FF2B5EF4-FFF2-40B4-BE49-F238E27FC236}">
                  <a16:creationId xmlns:a16="http://schemas.microsoft.com/office/drawing/2014/main" id="{ACE9A7F7-B818-4CE6-03F2-77085B0E8ACE}"/>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415109" y="797602"/>
            <a:ext cx="9256940" cy="5167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The features most likely to increase amount of sports content consumed (net watch a little bit more and watch a lot more) were that it is free to watch (48%) and that the content shown is in high quality (34%). The factor most commonly reported to decrease consumption of sports (net decrease watching a little bit and decrease watching a lot) was that gambling advertising is shown (43%).</a:t>
            </a:r>
            <a:endParaRPr lang="en-AU" sz="1000" dirty="0">
              <a:solidFill>
                <a:schemeClr val="tx1"/>
              </a:solidFill>
            </a:endParaRPr>
          </a:p>
        </p:txBody>
      </p:sp>
      <p:sp>
        <p:nvSpPr>
          <p:cNvPr id="20" name="Rectangle 19">
            <a:extLst>
              <a:ext uri="{FF2B5EF4-FFF2-40B4-BE49-F238E27FC236}">
                <a16:creationId xmlns:a16="http://schemas.microsoft.com/office/drawing/2014/main" id="{8FA509A0-310A-6438-FD51-6E0A06CED199}"/>
              </a:ext>
              <a:ext uri="{C183D7F6-B498-43B3-948B-1728B52AA6E4}">
                <adec:decorative xmlns:adec="http://schemas.microsoft.com/office/drawing/2017/decorative" val="1"/>
              </a:ext>
            </a:extLst>
          </p:cNvPr>
          <p:cNvSpPr/>
          <p:nvPr/>
        </p:nvSpPr>
        <p:spPr>
          <a:xfrm>
            <a:off x="514070" y="1421871"/>
            <a:ext cx="8038685" cy="455441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graphicFrame>
        <p:nvGraphicFramePr>
          <p:cNvPr id="16" name="Chart 15" descr="Figure 106: Impact of various factors on amount of sports content consumption.&#10;&#10;Results listed are for 2023.&#10;&#10;Free to watch, Decrease watching a lot, 2%, Decrease watching a little bit, 1%, No change, 49%, Watch a little bit more, 22%, Watch a lot more, 25%.&#10;The content shown is in high quality, Decrease watching a lot, 2%, Decrease watching a little bit, 1%, No change, 63%, Watch a little bit more, 22%, Watch a lot more, 12%.&#10;Australian content is shown, Decrease watching a lot, 2%, Decrease watching a little bit, 1%, No change, 66%, Watch a little bit more, 20%, Watch a lot more, 10%.&#10;Game/event highlights are shown, Decrease watching a lot, 3%, Decrease watching a little bit, 2%, No change, 67%, Watch a little bit more, 21%, Watch a lot more, 7%.&#10;International content is shown, Decrease watching a lot, 2%, Decrease watching a little bit, 3%, No change, 68%, Watch a little bit more, 18%, Watch a lot more, 8%.&#10;Women’s sport content is shown, Decrease watching a lot, 4%, Decrease watching a little bit, 3%, No change, 68%, Watch a little bit more, 17%, Watch a lot more, 7%.&#10;There are features such as additional content, &#10;analysis, or preferred commentators, Decrease watching a lot, 4%, Decrease watching a little bit, 4%, No change, 71%, Watch a little bit more, 16%, Watch a lot more, 5%.&#10;Lesser known or specialised &#10;sports content is shown, Decrease watching a lot, 5%, Decrease watching a little bit, 7%, No change, 69%, Watch a little bit more, 14%, Watch a lot more, 4%.&#10;Para-sports content is shown, Decrease watching a lot, 4%, Decrease watching a little bit, 4%, No change, 77%, Watch a little bit more, 11%, Watch a lot more, 3%.&#10;Accessibility features of content, Decrease watching a lot, 3%, Decrease watching a little bit, 2%, No change, 87%, Watch a little bit more, 6%, Watch a lot more, 2%.&#10;Gambling advertising is shown, Decrease watching a lot, 28%, Decrease watching a little bit, 15%, No change, 55%, Watch a little bit more, 1%, Watch a lot more, 1%.&#10;&#10;Source: E8. What factors are likely to increase or decrease how much sports content you would watch on a screen?&#10;Base: TVCS, All respondents.  2023: n=3,861. &#10;Notes: Don’t know/refused responses not shown, % vary per statement. Labels for responses &lt;5% not shown.&#10;">
            <a:extLst>
              <a:ext uri="{FF2B5EF4-FFF2-40B4-BE49-F238E27FC236}">
                <a16:creationId xmlns:a16="http://schemas.microsoft.com/office/drawing/2014/main" id="{275864FA-5427-FA41-AAC0-4C181E512958}"/>
              </a:ext>
            </a:extLst>
          </p:cNvPr>
          <p:cNvGraphicFramePr/>
          <p:nvPr>
            <p:extLst>
              <p:ext uri="{D42A27DB-BD31-4B8C-83A1-F6EECF244321}">
                <p14:modId xmlns:p14="http://schemas.microsoft.com/office/powerpoint/2010/main" val="3053059471"/>
              </p:ext>
            </p:extLst>
          </p:nvPr>
        </p:nvGraphicFramePr>
        <p:xfrm>
          <a:off x="-1666308" y="1415777"/>
          <a:ext cx="10148816" cy="4802882"/>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0A04EBF7-85C5-D957-7C37-4DED3023861F}"/>
              </a:ext>
            </a:extLst>
          </p:cNvPr>
          <p:cNvSpPr txBox="1"/>
          <p:nvPr/>
        </p:nvSpPr>
        <p:spPr>
          <a:xfrm>
            <a:off x="514070" y="5606948"/>
            <a:ext cx="6567039" cy="369332"/>
          </a:xfrm>
          <a:prstGeom prst="rect">
            <a:avLst/>
          </a:prstGeom>
          <a:noFill/>
        </p:spPr>
        <p:txBody>
          <a:bodyPr wrap="square">
            <a:spAutoFit/>
          </a:bodyPr>
          <a:lstStyle/>
          <a:p>
            <a:pPr>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effectLst/>
                <a:latin typeface="Arial" panose="020B0604020202020204" pitchFamily="34" charset="0"/>
                <a:ea typeface="Calibri" panose="020F0502020204030204" pitchFamily="34" charset="0"/>
                <a:cs typeface="Times New Roman" panose="02020603050405020304" pitchFamily="18" charset="0"/>
              </a:rPr>
              <a:t>E8. What factors are likely to increase or decrease how much sports content you would watch on a screen?</a:t>
            </a:r>
          </a:p>
          <a:p>
            <a:pPr>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Base: TVCS,</a:t>
            </a:r>
            <a:r>
              <a:rPr lang="en-GB" sz="600" dirty="0">
                <a:latin typeface="Arial" panose="020B0604020202020204" pitchFamily="34" charset="0"/>
                <a:ea typeface="Calibri" panose="020F0502020204030204" pitchFamily="34" charset="0"/>
                <a:cs typeface="Times New Roman" panose="02020603050405020304" pitchFamily="18" charset="0"/>
              </a:rPr>
              <a:t> All respondents. </a:t>
            </a:r>
            <a:r>
              <a:rPr lang="en-GB" sz="600" dirty="0">
                <a:effectLst/>
                <a:latin typeface="Arial" panose="020B0604020202020204" pitchFamily="34" charset="0"/>
                <a:ea typeface="Calibri" panose="020F0502020204030204" pitchFamily="34" charset="0"/>
                <a:cs typeface="Times New Roman" panose="02020603050405020304" pitchFamily="18" charset="0"/>
              </a:rPr>
              <a:t> 2023: n=</a:t>
            </a:r>
            <a:r>
              <a:rPr lang="en-GB" sz="600" dirty="0">
                <a:latin typeface="Arial" panose="020B0604020202020204" pitchFamily="34" charset="0"/>
                <a:ea typeface="Calibri" panose="020F0502020204030204" pitchFamily="34" charset="0"/>
                <a:cs typeface="Times New Roman" panose="02020603050405020304" pitchFamily="18" charset="0"/>
              </a:rPr>
              <a:t>3,861</a:t>
            </a:r>
            <a:r>
              <a:rPr lang="en-GB" sz="600" dirty="0">
                <a:effectLst/>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 vary per statement. Labels for responses &lt;5% not shown.</a:t>
            </a:r>
            <a:endParaRPr lang="en-AU" sz="6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0E226568-5647-9071-29CD-5CB15E3EA0E7}"/>
              </a:ext>
            </a:extLst>
          </p:cNvPr>
          <p:cNvSpPr/>
          <p:nvPr/>
        </p:nvSpPr>
        <p:spPr>
          <a:xfrm>
            <a:off x="283278" y="6056943"/>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Being ‘free to watch’ likely increases sports viewership, while showing gambling advertising is likely to decrease how much sports content is watched.</a:t>
            </a:r>
            <a:endParaRPr lang="en-AU" sz="1000" b="1" dirty="0"/>
          </a:p>
        </p:txBody>
      </p:sp>
      <p:pic>
        <p:nvPicPr>
          <p:cNvPr id="5" name="Graphic 4">
            <a:extLst>
              <a:ext uri="{FF2B5EF4-FFF2-40B4-BE49-F238E27FC236}">
                <a16:creationId xmlns:a16="http://schemas.microsoft.com/office/drawing/2014/main" id="{8693BD98-CF17-D9BA-6B2D-1034CEF3B94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1985" y="6096193"/>
            <a:ext cx="387795" cy="387795"/>
          </a:xfrm>
          <a:prstGeom prst="rect">
            <a:avLst/>
          </a:prstGeom>
        </p:spPr>
      </p:pic>
    </p:spTree>
    <p:extLst>
      <p:ext uri="{BB962C8B-B14F-4D97-AF65-F5344CB8AC3E}">
        <p14:creationId xmlns:p14="http://schemas.microsoft.com/office/powerpoint/2010/main" val="14642612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A14B4C-38C3-DC80-594B-5A10A53AA190}"/>
              </a:ext>
              <a:ext uri="{C183D7F6-B498-43B3-948B-1728B52AA6E4}">
                <adec:decorative xmlns:adec="http://schemas.microsoft.com/office/drawing/2017/decorative" val="1"/>
              </a:ext>
            </a:extLst>
          </p:cNvPr>
          <p:cNvSpPr/>
          <p:nvPr/>
        </p:nvSpPr>
        <p:spPr>
          <a:xfrm>
            <a:off x="0" y="0"/>
            <a:ext cx="9906000" cy="685486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E45C70B1-216B-CF6B-23E1-B2AB2EA08F00}"/>
              </a:ext>
              <a:ext uri="{C183D7F6-B498-43B3-948B-1728B52AA6E4}">
                <adec:decorative xmlns:adec="http://schemas.microsoft.com/office/drawing/2017/decorative" val="1"/>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970" r="6323"/>
          <a:stretch/>
        </p:blipFill>
        <p:spPr>
          <a:xfrm>
            <a:off x="0" y="-1"/>
            <a:ext cx="9906000" cy="6854869"/>
          </a:xfrm>
          <a:prstGeom prst="rect">
            <a:avLst/>
          </a:prstGeom>
        </p:spPr>
      </p:pic>
      <p:sp>
        <p:nvSpPr>
          <p:cNvPr id="11" name="Title 3">
            <a:extLst>
              <a:ext uri="{FF2B5EF4-FFF2-40B4-BE49-F238E27FC236}">
                <a16:creationId xmlns:a16="http://schemas.microsoft.com/office/drawing/2014/main" id="{EC5B81BE-C93C-9D29-B29F-137DA2559EB5}"/>
              </a:ext>
            </a:extLst>
          </p:cNvPr>
          <p:cNvSpPr txBox="1">
            <a:spLocks noGrp="1"/>
          </p:cNvSpPr>
          <p:nvPr>
            <p:ph type="title" idx="4294967295"/>
          </p:nvPr>
        </p:nvSpPr>
        <p:spPr>
          <a:xfrm>
            <a:off x="0" y="3093928"/>
            <a:ext cx="9906000" cy="5323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742927" rtl="0" eaLnBrk="1" latinLnBrk="0" hangingPunct="1">
              <a:lnSpc>
                <a:spcPct val="90000"/>
              </a:lnSpc>
              <a:spcBef>
                <a:spcPct val="0"/>
              </a:spcBef>
              <a:buNone/>
              <a:defRPr sz="3900" kern="1200">
                <a:solidFill>
                  <a:schemeClr val="tx2"/>
                </a:solidFill>
                <a:latin typeface="+mj-lt"/>
                <a:ea typeface="+mj-ea"/>
                <a:cs typeface="+mj-cs"/>
              </a:defRPr>
            </a:lvl1pPr>
          </a:lstStyle>
          <a:p>
            <a:pPr marL="0" marR="0" lvl="0" indent="0" algn="ctr" defTabSz="742927" rtl="0" eaLnBrk="1" fontAlgn="auto" latinLnBrk="0" hangingPunct="1">
              <a:lnSpc>
                <a:spcPct val="90000"/>
              </a:lnSpc>
              <a:spcBef>
                <a:spcPct val="0"/>
              </a:spcBef>
              <a:spcAft>
                <a:spcPts val="0"/>
              </a:spcAft>
              <a:buClrTx/>
              <a:buSzTx/>
              <a:buFontTx/>
              <a:buNone/>
              <a:tabLst/>
              <a:defRPr/>
            </a:pPr>
            <a:r>
              <a:rPr kumimoji="0" lang="en-US" sz="3900" b="0" i="0" u="none" strike="noStrike" kern="1200" cap="none" spc="0" normalizeH="0" baseline="0" noProof="0" dirty="0">
                <a:ln>
                  <a:noFill/>
                </a:ln>
                <a:solidFill>
                  <a:schemeClr val="bg1"/>
                </a:solidFill>
                <a:effectLst/>
                <a:uLnTx/>
                <a:uFillTx/>
                <a:latin typeface="+mj-lt"/>
                <a:ea typeface="+mj-ea"/>
                <a:cs typeface="+mj-cs"/>
              </a:rPr>
              <a:t>Advertising</a:t>
            </a:r>
            <a:endParaRPr kumimoji="0" lang="en-AU" sz="3900" b="0" i="0" u="none" strike="noStrike" kern="1200" cap="none" spc="0" normalizeH="0" baseline="0" noProof="0" dirty="0">
              <a:ln>
                <a:noFill/>
              </a:ln>
              <a:solidFill>
                <a:schemeClr val="bg1"/>
              </a:solidFill>
              <a:effectLst/>
              <a:uLnTx/>
              <a:uFillTx/>
              <a:latin typeface="+mj-lt"/>
              <a:ea typeface="+mj-ea"/>
              <a:cs typeface="+mj-cs"/>
            </a:endParaRPr>
          </a:p>
        </p:txBody>
      </p:sp>
      <p:sp>
        <p:nvSpPr>
          <p:cNvPr id="2" name="Title 4">
            <a:extLst>
              <a:ext uri="{FF2B5EF4-FFF2-40B4-BE49-F238E27FC236}">
                <a16:creationId xmlns:a16="http://schemas.microsoft.com/office/drawing/2014/main" id="{9A5AB750-3284-98A0-5E56-E1374F7E885D}"/>
              </a:ext>
            </a:extLst>
          </p:cNvPr>
          <p:cNvSpPr txBox="1">
            <a:spLocks/>
          </p:cNvSpPr>
          <p:nvPr/>
        </p:nvSpPr>
        <p:spPr>
          <a:xfrm>
            <a:off x="6048888" y="5399457"/>
            <a:ext cx="2736186" cy="644572"/>
          </a:xfrm>
          <a:prstGeom prst="rect">
            <a:avLst/>
          </a:prstGeom>
        </p:spPr>
        <p:txBody>
          <a:bodyPr vert="horz" lIns="0" tIns="0" rIns="0" bIns="0" rtlCol="0" anchor="ctr">
            <a:normAutofit fontScale="97500"/>
          </a:bodyPr>
          <a:lstStyle>
            <a:lvl1pPr algn="l" defTabSz="742950" rtl="0" eaLnBrk="1" latinLnBrk="0" hangingPunct="1">
              <a:lnSpc>
                <a:spcPct val="90000"/>
              </a:lnSpc>
              <a:spcBef>
                <a:spcPct val="0"/>
              </a:spcBef>
              <a:buNone/>
              <a:defRPr sz="2600" kern="1200" spc="-81" baseline="0">
                <a:solidFill>
                  <a:schemeClr val="accent1"/>
                </a:solidFill>
                <a:latin typeface="Montserrat SemiBold" panose="00000700000000000000" pitchFamily="50" charset="0"/>
                <a:ea typeface="+mj-ea"/>
                <a:cs typeface="+mj-cs"/>
              </a:defRPr>
            </a:lvl1pPr>
          </a:lstStyle>
          <a:p>
            <a:pPr algn="r"/>
            <a:r>
              <a:rPr lang="en-AU" sz="1100" dirty="0">
                <a:solidFill>
                  <a:schemeClr val="bg1"/>
                </a:solidFill>
                <a:latin typeface="Montserrat SemiBold"/>
                <a:hlinkClick r:id="rId5" action="ppaction://hlinksldjump">
                  <a:extLst>
                    <a:ext uri="{A12FA001-AC4F-418D-AE19-62706E023703}">
                      <ahyp:hlinkClr xmlns:ahyp="http://schemas.microsoft.com/office/drawing/2018/hyperlinkcolor" val="tx"/>
                    </a:ext>
                  </a:extLst>
                </a:hlinkClick>
              </a:rPr>
              <a:t>Return to table of contents</a:t>
            </a:r>
            <a:endParaRPr lang="en-AU" sz="1100" dirty="0">
              <a:solidFill>
                <a:schemeClr val="bg1"/>
              </a:solidFill>
            </a:endParaRPr>
          </a:p>
        </p:txBody>
      </p:sp>
    </p:spTree>
    <p:extLst>
      <p:ext uri="{BB962C8B-B14F-4D97-AF65-F5344CB8AC3E}">
        <p14:creationId xmlns:p14="http://schemas.microsoft.com/office/powerpoint/2010/main" val="21364911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E6B0FF-2040-37A1-19B6-E492FF1EE384}"/>
              </a:ext>
            </a:extLst>
          </p:cNvPr>
          <p:cNvSpPr>
            <a:spLocks noGrp="1"/>
          </p:cNvSpPr>
          <p:nvPr>
            <p:ph type="sldNum" sz="quarter" idx="12"/>
          </p:nvPr>
        </p:nvSpPr>
        <p:spPr/>
        <p:txBody>
          <a:bodyPr/>
          <a:lstStyle/>
          <a:p>
            <a:r>
              <a:rPr lang="en-AU" dirty="0"/>
              <a:t>114</a:t>
            </a:r>
          </a:p>
        </p:txBody>
      </p:sp>
      <p:sp>
        <p:nvSpPr>
          <p:cNvPr id="2" name="Title 1">
            <a:extLst>
              <a:ext uri="{FF2B5EF4-FFF2-40B4-BE49-F238E27FC236}">
                <a16:creationId xmlns:a16="http://schemas.microsoft.com/office/drawing/2014/main" id="{BE46BE4A-4A99-631E-9EBD-F0BE040ADFEB}"/>
              </a:ext>
            </a:extLst>
          </p:cNvPr>
          <p:cNvSpPr>
            <a:spLocks noGrp="1"/>
          </p:cNvSpPr>
          <p:nvPr>
            <p:ph type="title"/>
          </p:nvPr>
        </p:nvSpPr>
        <p:spPr/>
        <p:txBody>
          <a:bodyPr>
            <a:normAutofit/>
          </a:bodyPr>
          <a:lstStyle/>
          <a:p>
            <a:r>
              <a:rPr lang="en-AU" sz="2300" dirty="0"/>
              <a:t>Chapter Summary – Advertising</a:t>
            </a:r>
          </a:p>
        </p:txBody>
      </p:sp>
      <p:sp>
        <p:nvSpPr>
          <p:cNvPr id="9" name="Content Placeholder 8">
            <a:extLst>
              <a:ext uri="{FF2B5EF4-FFF2-40B4-BE49-F238E27FC236}">
                <a16:creationId xmlns:a16="http://schemas.microsoft.com/office/drawing/2014/main" id="{DBDA3E6B-C218-F414-D513-BD661C227A48}"/>
              </a:ext>
            </a:extLst>
          </p:cNvPr>
          <p:cNvSpPr>
            <a:spLocks noGrp="1"/>
          </p:cNvSpPr>
          <p:nvPr>
            <p:ph idx="1"/>
          </p:nvPr>
        </p:nvSpPr>
        <p:spPr>
          <a:xfrm>
            <a:off x="681038" y="999169"/>
            <a:ext cx="8543925" cy="5364685"/>
          </a:xfrm>
        </p:spPr>
        <p:txBody>
          <a:bodyPr/>
          <a:lstStyle/>
          <a:p>
            <a:r>
              <a:rPr lang="en-AU" sz="1200" dirty="0">
                <a:solidFill>
                  <a:schemeClr val="tx2"/>
                </a:solidFill>
                <a:latin typeface="+mj-lt"/>
                <a:ea typeface="+mj-ea"/>
                <a:cs typeface="+mj-cs"/>
              </a:rPr>
              <a:t>Increasingly, advertisements are seen on social media and online subscription platforms</a:t>
            </a:r>
          </a:p>
          <a:p>
            <a:r>
              <a:rPr lang="en-US" sz="1200" dirty="0">
                <a:solidFill>
                  <a:schemeClr val="tx1"/>
                </a:solidFill>
              </a:rPr>
              <a:t>The most common platforms on which respondents saw advertisements were free video streaming services (45%), commercial free-to-air TV, excluding on-demand (40%), and other websites or apps (e.g. Facebook, TikTok, Instagram) (39%, significantly higher than 2022 (22%)).</a:t>
            </a:r>
          </a:p>
          <a:p>
            <a:r>
              <a:rPr lang="en-US" sz="1200" dirty="0"/>
              <a:t>Advertisements were increasingly being seen on online subscription services in 2023 (20%).</a:t>
            </a:r>
            <a:endParaRPr lang="en-AU" sz="1200" dirty="0">
              <a:solidFill>
                <a:schemeClr val="tx1"/>
              </a:solidFill>
            </a:endParaRPr>
          </a:p>
          <a:p>
            <a:r>
              <a:rPr lang="en-US" sz="1200" dirty="0"/>
              <a:t>However, the levels of advertisements seen on commercial free-to-air TV (excluding on-demand) and free video streaming services remained consistent with last year. </a:t>
            </a:r>
            <a:endParaRPr lang="en-US" sz="1200" dirty="0">
              <a:solidFill>
                <a:schemeClr val="tx1"/>
              </a:solidFill>
            </a:endParaRPr>
          </a:p>
          <a:p>
            <a:endParaRPr lang="en-AU" sz="1200" b="1" i="1" dirty="0">
              <a:solidFill>
                <a:schemeClr val="bg2">
                  <a:lumMod val="75000"/>
                </a:schemeClr>
              </a:solidFill>
              <a:latin typeface="+mj-lt"/>
              <a:ea typeface="+mj-ea"/>
              <a:cs typeface="+mj-cs"/>
            </a:endParaRPr>
          </a:p>
          <a:p>
            <a:r>
              <a:rPr lang="en-AU" sz="1200" dirty="0">
                <a:solidFill>
                  <a:schemeClr val="tx2"/>
                </a:solidFill>
                <a:latin typeface="+mj-lt"/>
                <a:ea typeface="+mj-ea"/>
                <a:cs typeface="+mj-cs"/>
              </a:rPr>
              <a:t>Gambling advertising is seen as inappropriate </a:t>
            </a:r>
          </a:p>
          <a:p>
            <a:r>
              <a:rPr lang="en-US" sz="1200" dirty="0">
                <a:solidFill>
                  <a:schemeClr val="tx1"/>
                </a:solidFill>
              </a:rPr>
              <a:t>The most common reasons for disagreeing that advertisements seen on commercial free-to-air TV were appropriate were that the advertisements contained gambling or betting (84%), the frequency and / or repetition of the ads (71%), and that they encouraged unhealthy eating habits (39%).</a:t>
            </a:r>
            <a:endParaRPr lang="en-AU" sz="1200" dirty="0">
              <a:solidFill>
                <a:schemeClr val="tx1"/>
              </a:solidFill>
            </a:endParaRPr>
          </a:p>
          <a:p>
            <a:r>
              <a:rPr lang="en-US" sz="1200" dirty="0"/>
              <a:t>Frequency and repetition were also mentioned by </a:t>
            </a:r>
            <a:r>
              <a:rPr lang="en-AU" sz="1200" dirty="0"/>
              <a:t>71% for commercial free-to-air TV.</a:t>
            </a:r>
            <a:endParaRPr lang="en-US" sz="1200" dirty="0"/>
          </a:p>
          <a:p>
            <a:endParaRPr lang="en-AU" sz="1200" b="1" i="1" dirty="0">
              <a:solidFill>
                <a:schemeClr val="bg2">
                  <a:lumMod val="75000"/>
                </a:schemeClr>
              </a:solidFill>
              <a:latin typeface="+mj-lt"/>
              <a:ea typeface="+mj-ea"/>
              <a:cs typeface="+mj-cs"/>
            </a:endParaRPr>
          </a:p>
          <a:p>
            <a:r>
              <a:rPr lang="en-AU" sz="1200" dirty="0">
                <a:solidFill>
                  <a:schemeClr val="tx2"/>
                </a:solidFill>
                <a:latin typeface="+mj-lt"/>
                <a:ea typeface="+mj-ea"/>
                <a:cs typeface="+mj-cs"/>
              </a:rPr>
              <a:t>There are a variety of reasons for wanting restrictions </a:t>
            </a:r>
          </a:p>
          <a:p>
            <a:r>
              <a:rPr lang="en-US" sz="1200" dirty="0">
                <a:solidFill>
                  <a:schemeClr val="tx1"/>
                </a:solidFill>
              </a:rPr>
              <a:t>Protecting children from exposure to harmful or inappropriate content was most frequently nominated as the most important reason for restricting permitted advertisements (38%), followed by limiting content that may encourage bad habits, such as gambling, tobacco, or alcohol use (35%).</a:t>
            </a:r>
            <a:endParaRPr lang="en-AU" sz="1200" dirty="0">
              <a:solidFill>
                <a:schemeClr val="tx1"/>
              </a:solidFill>
            </a:endParaRPr>
          </a:p>
          <a:p>
            <a:pPr marL="0" marR="0" lvl="0" indent="0" algn="l" defTabSz="742927" rtl="0" eaLnBrk="1" fontAlgn="auto" latinLnBrk="0" hangingPunct="1">
              <a:lnSpc>
                <a:spcPct val="100000"/>
              </a:lnSpc>
              <a:spcBef>
                <a:spcPts val="244"/>
              </a:spcBef>
              <a:spcAft>
                <a:spcPts val="244"/>
              </a:spcAft>
              <a:buClrTx/>
              <a:buSzTx/>
              <a:buFont typeface="Arial" panose="020B0604020202020204" pitchFamily="34" charset="0"/>
              <a:buNone/>
              <a:tabLst/>
              <a:defRPr/>
            </a:pPr>
            <a:r>
              <a:rPr kumimoji="0" lang="en-AU" sz="1200" u="none" kern="1200" cap="none" spc="0" normalizeH="0" baseline="0" noProof="0" dirty="0">
                <a:ln>
                  <a:noFill/>
                </a:ln>
                <a:effectLst/>
                <a:uLnTx/>
                <a:uFillTx/>
                <a:latin typeface="+mj-lt"/>
                <a:ea typeface="+mj-ea"/>
                <a:cs typeface="+mj-cs"/>
              </a:rPr>
              <a:t>Overall, most people supported restrictions on advertising for one or more platforms.</a:t>
            </a:r>
            <a:endParaRPr kumimoji="0" lang="en-US" sz="1200" u="none" kern="1200" cap="none" spc="0" normalizeH="0" baseline="0" noProof="0" dirty="0">
              <a:ln>
                <a:noFill/>
              </a:ln>
              <a:effectLst/>
              <a:uLnTx/>
              <a:uFillTx/>
              <a:latin typeface="Arial" panose="020B0604020202020204"/>
              <a:ea typeface="+mn-ea"/>
              <a:cs typeface="+mn-cs"/>
            </a:endParaRPr>
          </a:p>
        </p:txBody>
      </p:sp>
    </p:spTree>
    <p:extLst>
      <p:ext uri="{BB962C8B-B14F-4D97-AF65-F5344CB8AC3E}">
        <p14:creationId xmlns:p14="http://schemas.microsoft.com/office/powerpoint/2010/main" val="16274579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US" dirty="0"/>
              <a:t>115</a:t>
            </a:r>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103" y="300696"/>
            <a:ext cx="9129850" cy="438517"/>
          </a:xfrm>
        </p:spPr>
        <p:txBody>
          <a:bodyPr>
            <a:normAutofit fontScale="90000"/>
          </a:bodyPr>
          <a:lstStyle/>
          <a:p>
            <a:r>
              <a:rPr lang="en-AU" dirty="0"/>
              <a:t>Platforms that respondents saw advertisements on in the past </a:t>
            </a:r>
            <a:br>
              <a:rPr lang="en-AU" dirty="0"/>
            </a:br>
            <a:r>
              <a:rPr lang="en-AU" dirty="0"/>
              <a:t>7 days</a:t>
            </a:r>
          </a:p>
        </p:txBody>
      </p:sp>
      <p:grpSp>
        <p:nvGrpSpPr>
          <p:cNvPr id="18" name="Group 17">
            <a:extLst>
              <a:ext uri="{FF2B5EF4-FFF2-40B4-BE49-F238E27FC236}">
                <a16:creationId xmlns:a16="http://schemas.microsoft.com/office/drawing/2014/main" id="{35F51F47-140D-A00A-06E7-FCB6E03EC4F5}"/>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9" name="Freeform 5">
              <a:extLst>
                <a:ext uri="{FF2B5EF4-FFF2-40B4-BE49-F238E27FC236}">
                  <a16:creationId xmlns:a16="http://schemas.microsoft.com/office/drawing/2014/main" id="{CF0EF2D6-4372-C058-FDC0-08222EF6ADDC}"/>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6">
              <a:extLst>
                <a:ext uri="{FF2B5EF4-FFF2-40B4-BE49-F238E27FC236}">
                  <a16:creationId xmlns:a16="http://schemas.microsoft.com/office/drawing/2014/main" id="{AC9594B4-808E-CA22-C44D-BDC7E755F70E}"/>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 name="Freeform 7">
              <a:extLst>
                <a:ext uri="{FF2B5EF4-FFF2-40B4-BE49-F238E27FC236}">
                  <a16:creationId xmlns:a16="http://schemas.microsoft.com/office/drawing/2014/main" id="{43DA0B4D-DBAC-750F-E0CB-EC8C9AAC37AA}"/>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 name="Freeform 8">
              <a:extLst>
                <a:ext uri="{FF2B5EF4-FFF2-40B4-BE49-F238E27FC236}">
                  <a16:creationId xmlns:a16="http://schemas.microsoft.com/office/drawing/2014/main" id="{92341824-ECDC-A904-4C0D-C9B34F05B5BA}"/>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6" name="Freeform 9">
              <a:extLst>
                <a:ext uri="{FF2B5EF4-FFF2-40B4-BE49-F238E27FC236}">
                  <a16:creationId xmlns:a16="http://schemas.microsoft.com/office/drawing/2014/main" id="{1E02CBA6-E73F-C597-0731-235C865AB121}"/>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8075" y="902268"/>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The platforms that respondents most commonly saw advertisements on were free video streaming services (45%), commercial free-to-air TV, excluding on-demand (40%), and other websites or apps (39%).</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10811" y="1464848"/>
            <a:ext cx="4437094" cy="429619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2289154" y="1494911"/>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9" name="Chart 8" descr="Figure 107: Platforms that respondents saw advertisements on in the past 7 days.&#10;&#10;Free video streaming services, 2023, 45%, 2022, 43%.&#10;Commercial free-to-air TV, excluding on-demand, 2023, 40%, 2022, 43%.&#10;Other websites or apps (e.g. Facebook, TikTok, Instagram), 2023, 39% (significantly higher than 2022), 2022, 22%.&#10;Commercial free-to-air on-demand TV, 2023, 21%, 2022, 20%.&#10;Publicly owned free-to-air TV, excluding on-demand, 2023, 21%, 2022, 22%.&#10;Online subscription services, 2023, 20% (significantly higher than 2022), 2022, 15%.&#10;Publicly owned free-to-air on-demand TV, 2023, 17%, 2022, 16%.&#10;Pay TV, 2023, 11%, 2022, 13%.&#10;Sports specific website or app, 2023, 10%, 2022, 9%.&#10;Pay-per-view services, 2023, 1%, 2022, 0.7%.&#10;None of these, 2023, 8% (significantly lower than 2022), 2022, 10%.&#10;&#10;Source: NEW22. In the past 7 days, on which of the following did you see advertisements?&#10;Base: MCCS, Respondents who watched screen content in past 7 days. 2023: n=3,692. 2022: n=3935.&#10;Notes: Don’t know/refused responses not shown: 2023 DK = 0.1%, Ref = 0.1%. 2022 DK = 0.2%, Ref = 0.0%&#10;&#10;">
            <a:extLst>
              <a:ext uri="{FF2B5EF4-FFF2-40B4-BE49-F238E27FC236}">
                <a16:creationId xmlns:a16="http://schemas.microsoft.com/office/drawing/2014/main" id="{1F06F033-F59E-B561-6C89-8C192276E704}"/>
              </a:ext>
            </a:extLst>
          </p:cNvPr>
          <p:cNvGraphicFramePr/>
          <p:nvPr>
            <p:extLst>
              <p:ext uri="{D42A27DB-BD31-4B8C-83A1-F6EECF244321}">
                <p14:modId xmlns:p14="http://schemas.microsoft.com/office/powerpoint/2010/main" val="2888274101"/>
              </p:ext>
            </p:extLst>
          </p:nvPr>
        </p:nvGraphicFramePr>
        <p:xfrm>
          <a:off x="283278" y="1359546"/>
          <a:ext cx="4504533" cy="4150313"/>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298660" y="5336490"/>
            <a:ext cx="4351090" cy="446276"/>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NEW22. In the past 7 days, on which of the following did you see advertisements?</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R</a:t>
            </a:r>
            <a:r>
              <a:rPr lang="en-US" sz="600" dirty="0">
                <a:latin typeface="Arial" panose="020B0604020202020204" pitchFamily="34" charset="0"/>
                <a:ea typeface="Calibri" panose="020F0502020204030204" pitchFamily="34" charset="0"/>
                <a:cs typeface="Times New Roman" panose="02020603050405020304" pitchFamily="18" charset="0"/>
              </a:rPr>
              <a:t>espondents who watched screen content in past 7 days.</a:t>
            </a:r>
            <a:r>
              <a:rPr lang="en-US" sz="600" dirty="0">
                <a:effectLst/>
                <a:latin typeface="Arial" panose="020B0604020202020204" pitchFamily="34" charset="0"/>
                <a:ea typeface="Calibri" panose="020F0502020204030204" pitchFamily="34" charset="0"/>
                <a:cs typeface="Times New Roman" panose="02020603050405020304" pitchFamily="18" charset="0"/>
              </a:rPr>
              <a:t> 2023: n=</a:t>
            </a:r>
            <a:r>
              <a:rPr lang="en-US" sz="600" dirty="0">
                <a:latin typeface="Arial" panose="020B0604020202020204" pitchFamily="34" charset="0"/>
                <a:ea typeface="Calibri" panose="020F0502020204030204" pitchFamily="34" charset="0"/>
                <a:cs typeface="Times New Roman" panose="02020603050405020304" pitchFamily="18" charset="0"/>
              </a:rPr>
              <a:t>3,692</a:t>
            </a:r>
            <a:r>
              <a:rPr lang="en-US" sz="600" dirty="0">
                <a:effectLst/>
                <a:latin typeface="Arial" panose="020B0604020202020204" pitchFamily="34" charset="0"/>
                <a:ea typeface="Calibri" panose="020F0502020204030204" pitchFamily="34" charset="0"/>
                <a:cs typeface="Times New Roman" panose="02020603050405020304" pitchFamily="18" charset="0"/>
              </a:rPr>
              <a:t>. 2022: n=3935.</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0.1%, Ref = </a:t>
            </a:r>
            <a:r>
              <a:rPr lang="en-GB" sz="600" dirty="0">
                <a:latin typeface="Arial" panose="020B0604020202020204" pitchFamily="34" charset="0"/>
                <a:ea typeface="Calibri" panose="020F0502020204030204" pitchFamily="34" charset="0"/>
                <a:cs typeface="Times New Roman" panose="02020603050405020304" pitchFamily="18" charset="0"/>
              </a:rPr>
              <a:t>0.1</a:t>
            </a:r>
            <a:r>
              <a:rPr lang="en-GB" sz="600" dirty="0">
                <a:effectLst/>
                <a:latin typeface="Arial" panose="020B0604020202020204" pitchFamily="34" charset="0"/>
                <a:ea typeface="Calibri" panose="020F0502020204030204" pitchFamily="34" charset="0"/>
                <a:cs typeface="Times New Roman" panose="02020603050405020304" pitchFamily="18" charset="0"/>
              </a:rPr>
              <a:t>%. 2022 DK = 0.2%, Ref = 0.0%</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4819405" y="1359546"/>
            <a:ext cx="4759312" cy="4322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Free video streaming services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Men (51% vs 39% of women)</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18-24 (68%), 25-34 (56%), and 35-44 (50% vs 41% of ages 45-54, 35% of ages 55-64, 25% of ages 65-74 and 20% of ages 75+)</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live in a capital city (49% vs 36% of those who live outside a capital city)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 dependent children in the household (48% vs 37% of those without children)</a:t>
            </a:r>
          </a:p>
          <a:p>
            <a:pPr lvl="1">
              <a:lnSpc>
                <a:spcPct val="125000"/>
              </a:lnSpc>
            </a:pPr>
            <a:endParaRPr lang="en-US" sz="1000" dirty="0">
              <a:solidFill>
                <a:schemeClr val="tx1"/>
              </a:solidFill>
              <a:cs typeface="Arial" panose="020B0604020202020204"/>
            </a:endParaRPr>
          </a:p>
          <a:p>
            <a:pPr marL="171450" indent="-171450">
              <a:lnSpc>
                <a:spcPct val="125000"/>
              </a:lnSpc>
              <a:buFont typeface="Arial,Sans-Serif"/>
              <a:buChar char="↑"/>
            </a:pPr>
            <a:r>
              <a:rPr lang="en-US" sz="1000" b="1" dirty="0">
                <a:solidFill>
                  <a:schemeClr val="tx1"/>
                </a:solidFill>
                <a:ea typeface="+mn-lt"/>
                <a:cs typeface="+mn-lt"/>
              </a:rPr>
              <a:t>Commercial free-to-air TV, excluding on-demand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Men (43% vs 38% of women)</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45-54 (48%), 55-64 (59%), 65-74 (61%), and 75+ (69% vs 15% of ages 18-24, 22% of ages 25-34 and 34% of ages 35-44)</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living outside a capital city (47% vs 38% of those living in a capital city)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without children in the household (49%), those with dependent children (35%), and those with non-dependent children only (41% vs 14% of adults living in a share house)</a:t>
            </a:r>
          </a:p>
          <a:p>
            <a:pPr marL="633095" lvl="3" indent="-171450">
              <a:lnSpc>
                <a:spcPct val="125000"/>
              </a:lnSpc>
              <a:buFont typeface="Courier New" panose="02070309020205020404" pitchFamily="49" charset="0"/>
              <a:buChar char="o"/>
            </a:pPr>
            <a:endParaRPr lang="en-US" sz="900" dirty="0">
              <a:solidFill>
                <a:schemeClr val="tx1"/>
              </a:solidFill>
              <a:cs typeface="Arial" panose="020B0604020202020204"/>
            </a:endParaRPr>
          </a:p>
        </p:txBody>
      </p:sp>
      <p:sp>
        <p:nvSpPr>
          <p:cNvPr id="16" name="Rectangle 15">
            <a:extLst>
              <a:ext uri="{FF2B5EF4-FFF2-40B4-BE49-F238E27FC236}">
                <a16:creationId xmlns:a16="http://schemas.microsoft.com/office/drawing/2014/main" id="{EA5DEBB1-6440-92DE-ADA2-02213A083581}"/>
              </a:ext>
            </a:extLst>
          </p:cNvPr>
          <p:cNvSpPr/>
          <p:nvPr/>
        </p:nvSpPr>
        <p:spPr>
          <a:xfrm>
            <a:off x="4999757" y="5153411"/>
            <a:ext cx="4103044" cy="1673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AU" sz="1200" b="1" dirty="0">
                <a:solidFill>
                  <a:schemeClr val="tx2"/>
                </a:solidFill>
              </a:rPr>
              <a:t>Callouts</a:t>
            </a:r>
          </a:p>
          <a:p>
            <a:pPr marL="171450" indent="-171450">
              <a:buFont typeface="Arial" panose="020B0604020202020204" pitchFamily="34" charset="0"/>
              <a:buChar char="•"/>
            </a:pPr>
            <a:r>
              <a:rPr lang="en-US" sz="1000" dirty="0">
                <a:solidFill>
                  <a:schemeClr val="tx1"/>
                </a:solidFill>
              </a:rPr>
              <a:t>Having seen advertisements on other websites or apps and online subscription services increased in 2023, while not having seen advertisements has decreased.</a:t>
            </a:r>
          </a:p>
        </p:txBody>
      </p:sp>
      <p:sp>
        <p:nvSpPr>
          <p:cNvPr id="8" name="Rectangle 7">
            <a:extLst>
              <a:ext uri="{FF2B5EF4-FFF2-40B4-BE49-F238E27FC236}">
                <a16:creationId xmlns:a16="http://schemas.microsoft.com/office/drawing/2014/main" id="{5B437499-DD24-5C85-D669-14F3F4F4AD4C}"/>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solidFill>
                  <a:schemeClr val="bg1"/>
                </a:solidFill>
              </a:rPr>
              <a:t>Advertising is most seen on free video streaming services, commercial free-to-air TV (excluding on demand) and websites or apps such as Facebook, TikTok and Instagram. </a:t>
            </a:r>
            <a:endParaRPr lang="en-AU" sz="1000" b="1" dirty="0">
              <a:solidFill>
                <a:schemeClr val="bg1"/>
              </a:solidFill>
            </a:endParaRPr>
          </a:p>
        </p:txBody>
      </p:sp>
      <p:pic>
        <p:nvPicPr>
          <p:cNvPr id="10" name="Graphic 9">
            <a:extLst>
              <a:ext uri="{FF2B5EF4-FFF2-40B4-BE49-F238E27FC236}">
                <a16:creationId xmlns:a16="http://schemas.microsoft.com/office/drawing/2014/main" id="{5DF1F874-537E-A9A8-7DDB-C0656540B2E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
        <p:nvSpPr>
          <p:cNvPr id="5" name="Arrow: Down 4">
            <a:extLst>
              <a:ext uri="{FF2B5EF4-FFF2-40B4-BE49-F238E27FC236}">
                <a16:creationId xmlns:a16="http://schemas.microsoft.com/office/drawing/2014/main" id="{D2C39575-D511-3616-F0E6-DE9F867338FC}"/>
              </a:ext>
              <a:ext uri="{C183D7F6-B498-43B3-948B-1728B52AA6E4}">
                <adec:decorative xmlns:adec="http://schemas.microsoft.com/office/drawing/2017/decorative" val="1"/>
              </a:ext>
            </a:extLst>
          </p:cNvPr>
          <p:cNvSpPr/>
          <p:nvPr/>
        </p:nvSpPr>
        <p:spPr>
          <a:xfrm>
            <a:off x="2939724" y="5010891"/>
            <a:ext cx="82800" cy="10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rrow: Down 11">
            <a:extLst>
              <a:ext uri="{FF2B5EF4-FFF2-40B4-BE49-F238E27FC236}">
                <a16:creationId xmlns:a16="http://schemas.microsoft.com/office/drawing/2014/main" id="{AC71F858-0B9F-EEEA-ED0F-03A43968F230}"/>
              </a:ext>
              <a:ext uri="{C183D7F6-B498-43B3-948B-1728B52AA6E4}">
                <adec:decorative xmlns:adec="http://schemas.microsoft.com/office/drawing/2017/decorative" val="1"/>
              </a:ext>
            </a:extLst>
          </p:cNvPr>
          <p:cNvSpPr/>
          <p:nvPr/>
        </p:nvSpPr>
        <p:spPr>
          <a:xfrm flipV="1">
            <a:off x="3507643" y="3399920"/>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rrow: Down 12">
            <a:extLst>
              <a:ext uri="{FF2B5EF4-FFF2-40B4-BE49-F238E27FC236}">
                <a16:creationId xmlns:a16="http://schemas.microsoft.com/office/drawing/2014/main" id="{50B74DB0-7642-97BC-9EDF-37D4991DDED5}"/>
              </a:ext>
              <a:ext uri="{C183D7F6-B498-43B3-948B-1728B52AA6E4}">
                <adec:decorative xmlns:adec="http://schemas.microsoft.com/office/drawing/2017/decorative" val="1"/>
              </a:ext>
            </a:extLst>
          </p:cNvPr>
          <p:cNvSpPr/>
          <p:nvPr/>
        </p:nvSpPr>
        <p:spPr>
          <a:xfrm flipV="1">
            <a:off x="4313186" y="2454392"/>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2744881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116</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97484"/>
            <a:ext cx="7957813" cy="438517"/>
          </a:xfrm>
        </p:spPr>
        <p:txBody>
          <a:bodyPr>
            <a:normAutofit fontScale="90000"/>
          </a:bodyPr>
          <a:lstStyle/>
          <a:p>
            <a:r>
              <a:rPr lang="en-AU" dirty="0"/>
              <a:t>Appropriateness of advertisements</a:t>
            </a:r>
          </a:p>
        </p:txBody>
      </p:sp>
      <p:grpSp>
        <p:nvGrpSpPr>
          <p:cNvPr id="15" name="Group 14">
            <a:extLst>
              <a:ext uri="{FF2B5EF4-FFF2-40B4-BE49-F238E27FC236}">
                <a16:creationId xmlns:a16="http://schemas.microsoft.com/office/drawing/2014/main" id="{51F0A760-99CB-ADC6-2A3C-610B0B6A7D51}"/>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6" name="Freeform 5">
              <a:extLst>
                <a:ext uri="{FF2B5EF4-FFF2-40B4-BE49-F238E27FC236}">
                  <a16:creationId xmlns:a16="http://schemas.microsoft.com/office/drawing/2014/main" id="{B8546890-A188-06CE-7D18-ACCB432B351E}"/>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6">
              <a:extLst>
                <a:ext uri="{FF2B5EF4-FFF2-40B4-BE49-F238E27FC236}">
                  <a16:creationId xmlns:a16="http://schemas.microsoft.com/office/drawing/2014/main" id="{542C0D1B-DF8B-7E33-5100-B378F040CB47}"/>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8" name="Freeform 7">
              <a:extLst>
                <a:ext uri="{FF2B5EF4-FFF2-40B4-BE49-F238E27FC236}">
                  <a16:creationId xmlns:a16="http://schemas.microsoft.com/office/drawing/2014/main" id="{73B02EC3-53E7-F0AC-6FA7-678204A9659F}"/>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8">
              <a:extLst>
                <a:ext uri="{FF2B5EF4-FFF2-40B4-BE49-F238E27FC236}">
                  <a16:creationId xmlns:a16="http://schemas.microsoft.com/office/drawing/2014/main" id="{3DD3307D-C28C-7E24-B6D0-FA0C37F1F430}"/>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9">
              <a:extLst>
                <a:ext uri="{FF2B5EF4-FFF2-40B4-BE49-F238E27FC236}">
                  <a16:creationId xmlns:a16="http://schemas.microsoft.com/office/drawing/2014/main" id="{E904D758-44C1-6493-CA9A-96E8D7DAABF7}"/>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223759" y="804685"/>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Large proportions of respondents</a:t>
            </a:r>
            <a:r>
              <a:rPr lang="en-AU" sz="1000" dirty="0">
                <a:solidFill>
                  <a:schemeClr val="tx1"/>
                </a:solidFill>
              </a:rPr>
              <a:t> disagreed (net strongly disagree and disagree) that advertisements were appropriate to include on pay-per-view services (33%), other websites or apps (26%), and sports specific website or apps (22%).</a:t>
            </a: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33970" y="1242261"/>
            <a:ext cx="6122247" cy="46440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12" name="Rectangle 11">
            <a:extLst>
              <a:ext uri="{FF2B5EF4-FFF2-40B4-BE49-F238E27FC236}">
                <a16:creationId xmlns:a16="http://schemas.microsoft.com/office/drawing/2014/main" id="{09F9A772-62A6-F45D-CC64-F7DAB0931506}"/>
              </a:ext>
              <a:ext uri="{C183D7F6-B498-43B3-948B-1728B52AA6E4}">
                <adec:decorative xmlns:adec="http://schemas.microsoft.com/office/drawing/2017/decorative" val="1"/>
              </a:ext>
            </a:extLst>
          </p:cNvPr>
          <p:cNvSpPr/>
          <p:nvPr/>
        </p:nvSpPr>
        <p:spPr>
          <a:xfrm>
            <a:off x="5963612" y="5091920"/>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8" name="Chart 7" descr="Figure 108: Appropriateness of advertisements.&#10;&#10;Results listed are for 2023.&#10;&#10;Pay-per-view services, NET B2B (Strongly disagree and disagree), 33%, Strongly disagree, 21%, Disagree, 12%, Neither agree or disagree, 38%, Agree, 25%, Strongly agree, 5%.&#10;Other websites or apps, NET B2B (Strongly disagree and disagree), 26%, Strongly disagree, 7%, Disagree, 19%, Neither agree or disagree, 43%, Agree, 29%, Strongly agree, 2%.&#10;Sports specific website or app, NET B2B (Strongly disagree and disagree), 22%, Strongly disagree, 5%, Disagree, 17%, Neither agree or disagree, 41%, Agree, 34%, Strongly agree, 3%.&#10;Commercial free-to-air TV, excluding on-demand, NET B2B (Strongly disagree and disagree), 18%, Strongly disagree, 4%, Disagree, 14%, Neither agree or disagree, 46%, Agree, 34%, Strongly agree, 3%.&#10;Free video streaming services, NET B2B (Strongly disagree and disagree), 17%,  Strongly disagree, 5%, Disagree, 13%, Neither agree or disagree, 47%, Agree, 34%, Strongly agree, 2%.&#10;Pay TV, NET B2B (Strongly disagree and disagree), 17%, Strongly disagree, 6%, Disagree, 11%, Neither agree or disagree, 49%, Agree, 32%, Strongly agree, 2%.&#10;Online subscription services, NET B2B (Strongly disagree and disagree), 14%, Strongly disagree, 4%, Disagree, 10%, Neither agree or disagree, 44%, Agree, 38%, Strongly agree, 3%.&#10;Publicly owned free-to-air TV, excluding on-demand, NET B2B (Strongly disagree and disagree),  12%, Strongly disagree, 4%, Disagree, 9%, Neither agree or disagree, 51%, Agree, 33%, Strongly agree, 4%.&#10;Commercial free-to-air on-demand TV, NET B2B (Strongly disagree and disagree), 11%, Strongly disagree, 1%, Disagree, 9%, Neither agree or disagree, 50%, Agree, 37%, Strongly agree, 2%.&#10;Publicly owned free-to-air on-demand TV, NET B2B (Strongly disagree and disagree), 10%, Strongly disagree, 3%, Disagree, 7%, Neither agree or disagree, 52%, Agree, 33%, Strongly agree, 5%.&#10;&#10;Source: NEW23. Thinking generally about the advertisements you saw on each of the following platforms over the past 7 days, to what extent do you agree or disagree that they were appropriate?&#10;Base: MCCS, Respondents who saw advertisements in past 7 days. 2023: n= from 62 to 1,502. &#10;Notes: Don’t know/refused responses not shown, % vary per statement. Labels for responses less than 5% are not shown on chart. &#10;">
            <a:extLst>
              <a:ext uri="{FF2B5EF4-FFF2-40B4-BE49-F238E27FC236}">
                <a16:creationId xmlns:a16="http://schemas.microsoft.com/office/drawing/2014/main" id="{8F987B57-6B36-8FFC-A16D-EBB889063DB6}"/>
              </a:ext>
            </a:extLst>
          </p:cNvPr>
          <p:cNvGraphicFramePr/>
          <p:nvPr>
            <p:extLst>
              <p:ext uri="{D42A27DB-BD31-4B8C-83A1-F6EECF244321}">
                <p14:modId xmlns:p14="http://schemas.microsoft.com/office/powerpoint/2010/main" val="1440816045"/>
              </p:ext>
            </p:extLst>
          </p:nvPr>
        </p:nvGraphicFramePr>
        <p:xfrm>
          <a:off x="1237635" y="900249"/>
          <a:ext cx="5080000" cy="4553822"/>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C92309C8-F0C9-E01C-262B-491A0A8F86C8}"/>
              </a:ext>
            </a:extLst>
          </p:cNvPr>
          <p:cNvSpPr txBox="1"/>
          <p:nvPr/>
        </p:nvSpPr>
        <p:spPr>
          <a:xfrm>
            <a:off x="307838" y="5373731"/>
            <a:ext cx="5534885" cy="538609"/>
          </a:xfrm>
          <a:prstGeom prst="rect">
            <a:avLst/>
          </a:prstGeom>
          <a:noFill/>
        </p:spPr>
        <p:txBody>
          <a:bodyPr wrap="square">
            <a:spAutoFit/>
          </a:bodyPr>
          <a:lstStyle/>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NEW23. Thinking generally about the advertisements you saw on each of the following platforms over the past 7 days, to what extent do you agree or disagree that they were appropriate?</a:t>
            </a:r>
          </a:p>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Respondents who saw advertisements in past 7 days. 2023: n= from 62 to </a:t>
            </a:r>
            <a:r>
              <a:rPr lang="en-US" sz="600" dirty="0">
                <a:latin typeface="Arial" panose="020B0604020202020204" pitchFamily="34" charset="0"/>
                <a:ea typeface="Calibri" panose="020F0502020204030204" pitchFamily="34" charset="0"/>
                <a:cs typeface="Times New Roman" panose="02020603050405020304" pitchFamily="18" charset="0"/>
              </a:rPr>
              <a:t>1,502</a:t>
            </a:r>
            <a:r>
              <a:rPr lang="en-US" sz="600" dirty="0">
                <a:effectLst/>
                <a:latin typeface="Arial" panose="020B0604020202020204" pitchFamily="34" charset="0"/>
                <a:ea typeface="Calibri" panose="020F0502020204030204" pitchFamily="34" charset="0"/>
                <a:cs typeface="Times New Roman" panose="02020603050405020304" pitchFamily="18" charset="0"/>
              </a:rPr>
              <a:t>. </a:t>
            </a:r>
          </a:p>
          <a:p>
            <a:pPr algn="just">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 vary per statement. Labels for responses less than 5% are not shown on chart. </a:t>
            </a:r>
            <a:endParaRPr lang="en-AU" sz="6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6634862" y="1624319"/>
            <a:ext cx="3011055" cy="2845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NET Strongly disagree + Disagree </a:t>
            </a:r>
            <a:r>
              <a:rPr lang="en-US" sz="1000" dirty="0">
                <a:solidFill>
                  <a:schemeClr val="tx1"/>
                </a:solidFill>
              </a:rPr>
              <a:t>was higher for:</a:t>
            </a:r>
            <a:endParaRPr lang="en-US" sz="1000" dirty="0">
              <a:solidFill>
                <a:schemeClr val="tx1"/>
              </a:solidFill>
              <a:cs typeface="Arial" panose="020B0604020202020204"/>
            </a:endParaRPr>
          </a:p>
          <a:p>
            <a:pPr marL="171450" indent="-171450">
              <a:lnSpc>
                <a:spcPct val="125000"/>
              </a:lnSpc>
              <a:buFont typeface="Arial" panose="020B0604020202020204" pitchFamily="34" charset="0"/>
              <a:buChar char="•"/>
            </a:pPr>
            <a:r>
              <a:rPr lang="en-US" sz="1000" u="sng" dirty="0">
                <a:solidFill>
                  <a:schemeClr val="tx1"/>
                </a:solidFill>
                <a:cs typeface="Arial"/>
              </a:rPr>
              <a:t>Other websites or apps:</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Men (31% vs 21% of women)</a:t>
            </a:r>
          </a:p>
          <a:p>
            <a:pPr lvl="1">
              <a:lnSpc>
                <a:spcPct val="125000"/>
              </a:lnSpc>
            </a:pPr>
            <a:endParaRPr lang="en-US" sz="1000" dirty="0">
              <a:solidFill>
                <a:schemeClr val="tx1"/>
              </a:solidFill>
              <a:cs typeface="Arial" panose="020B0604020202020204"/>
            </a:endParaRPr>
          </a:p>
          <a:p>
            <a:pPr marL="171450" indent="-171450">
              <a:lnSpc>
                <a:spcPct val="125000"/>
              </a:lnSpc>
              <a:buFont typeface="Arial" panose="020B0604020202020204" pitchFamily="34" charset="0"/>
              <a:buChar char="•"/>
            </a:pPr>
            <a:r>
              <a:rPr lang="en-US" sz="1000" u="sng" dirty="0">
                <a:solidFill>
                  <a:schemeClr val="tx1"/>
                </a:solidFill>
                <a:cs typeface="Arial"/>
              </a:rPr>
              <a:t>Publicly owned free-to-air TV, excluding on-demand:</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Men (16% vs 8% of women)</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45-54 (10%), 55-64 (19%), 65-74 (13%), and 75+ (13% vs 1% of ages 25-34)</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Non-Aboriginal or Torres Strait Islander respondents (13% vs 3% of Aboriginal and / or Torres Strait Islander respondents)</a:t>
            </a:r>
          </a:p>
          <a:p>
            <a:pPr marL="628650" lvl="1" indent="-171450">
              <a:lnSpc>
                <a:spcPct val="125000"/>
              </a:lnSpc>
              <a:buFont typeface="Courier New" panose="02070309020205020404" pitchFamily="49" charset="0"/>
              <a:buChar char="o"/>
            </a:pP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endParaRPr lang="en-US" sz="900" dirty="0">
              <a:solidFill>
                <a:schemeClr val="tx1"/>
              </a:solidFill>
              <a:cs typeface="Arial" panose="020B0604020202020204"/>
            </a:endParaRPr>
          </a:p>
          <a:p>
            <a:pPr marL="461645" lvl="2">
              <a:lnSpc>
                <a:spcPct val="125000"/>
              </a:lnSpc>
            </a:pPr>
            <a:endParaRPr lang="en-US" sz="900" dirty="0">
              <a:solidFill>
                <a:schemeClr val="tx1"/>
              </a:solidFill>
              <a:highlight>
                <a:srgbClr val="FFFF9F"/>
              </a:highlight>
              <a:cs typeface="Arial"/>
            </a:endParaRPr>
          </a:p>
        </p:txBody>
      </p:sp>
      <p:sp>
        <p:nvSpPr>
          <p:cNvPr id="9" name="Rectangle 8">
            <a:extLst>
              <a:ext uri="{FF2B5EF4-FFF2-40B4-BE49-F238E27FC236}">
                <a16:creationId xmlns:a16="http://schemas.microsoft.com/office/drawing/2014/main" id="{7EF19B31-4D1B-B480-77E2-3809E4D2ABB6}"/>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Pay-per-view services are most seen as an inappropriate platform for advertisements. </a:t>
            </a:r>
            <a:endParaRPr lang="en-AU" sz="1000" b="1" dirty="0"/>
          </a:p>
        </p:txBody>
      </p:sp>
      <p:pic>
        <p:nvPicPr>
          <p:cNvPr id="11" name="Graphic 10">
            <a:extLst>
              <a:ext uri="{FF2B5EF4-FFF2-40B4-BE49-F238E27FC236}">
                <a16:creationId xmlns:a16="http://schemas.microsoft.com/office/drawing/2014/main" id="{05CBF83F-C467-3184-EDAD-F678F1E985A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032" y="6083860"/>
            <a:ext cx="387795" cy="387795"/>
          </a:xfrm>
          <a:prstGeom prst="rect">
            <a:avLst/>
          </a:prstGeom>
        </p:spPr>
      </p:pic>
      <p:graphicFrame>
        <p:nvGraphicFramePr>
          <p:cNvPr id="21" name="Table 21" descr="The information contained in this table is included in the alt text for Figure 108.">
            <a:extLst>
              <a:ext uri="{FF2B5EF4-FFF2-40B4-BE49-F238E27FC236}">
                <a16:creationId xmlns:a16="http://schemas.microsoft.com/office/drawing/2014/main" id="{AA76061E-64CB-CEA5-3349-CC013B8CCDB3}"/>
              </a:ext>
            </a:extLst>
          </p:cNvPr>
          <p:cNvGraphicFramePr>
            <a:graphicFrameLocks noGrp="1"/>
          </p:cNvGraphicFramePr>
          <p:nvPr>
            <p:extLst>
              <p:ext uri="{D42A27DB-BD31-4B8C-83A1-F6EECF244321}">
                <p14:modId xmlns:p14="http://schemas.microsoft.com/office/powerpoint/2010/main" val="143539443"/>
              </p:ext>
            </p:extLst>
          </p:nvPr>
        </p:nvGraphicFramePr>
        <p:xfrm>
          <a:off x="397960" y="1661443"/>
          <a:ext cx="2232000" cy="3600000"/>
        </p:xfrm>
        <a:graphic>
          <a:graphicData uri="http://schemas.openxmlformats.org/drawingml/2006/table">
            <a:tbl>
              <a:tblPr firstRow="1" bandRow="1">
                <a:tableStyleId>{5C22544A-7EE6-4342-B048-85BDC9FD1C3A}</a:tableStyleId>
              </a:tblPr>
              <a:tblGrid>
                <a:gridCol w="1836000">
                  <a:extLst>
                    <a:ext uri="{9D8B030D-6E8A-4147-A177-3AD203B41FA5}">
                      <a16:colId xmlns:a16="http://schemas.microsoft.com/office/drawing/2014/main" val="749075563"/>
                    </a:ext>
                  </a:extLst>
                </a:gridCol>
                <a:gridCol w="396000">
                  <a:extLst>
                    <a:ext uri="{9D8B030D-6E8A-4147-A177-3AD203B41FA5}">
                      <a16:colId xmlns:a16="http://schemas.microsoft.com/office/drawing/2014/main" val="3295898671"/>
                    </a:ext>
                  </a:extLst>
                </a:gridCol>
              </a:tblGrid>
              <a:tr h="360000">
                <a:tc>
                  <a:txBody>
                    <a:bodyPr/>
                    <a:lstStyle/>
                    <a:p>
                      <a:pPr algn="r" fontAlgn="b"/>
                      <a:r>
                        <a:rPr lang="en-AU" sz="1000" b="0" i="0" u="none" strike="noStrike" dirty="0">
                          <a:solidFill>
                            <a:schemeClr val="tx1"/>
                          </a:solidFill>
                          <a:effectLst/>
                          <a:latin typeface="+mn-lt"/>
                        </a:rPr>
                        <a:t>Pay-per-view services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1" dirty="0">
                          <a:solidFill>
                            <a:schemeClr val="tx1"/>
                          </a:solidFill>
                        </a:rPr>
                        <a:t>33</a:t>
                      </a:r>
                      <a:endParaRPr lang="en-AU" sz="1000"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2544536"/>
                  </a:ext>
                </a:extLst>
              </a:tr>
              <a:tr h="360000">
                <a:tc>
                  <a:txBody>
                    <a:bodyPr/>
                    <a:lstStyle/>
                    <a:p>
                      <a:pPr algn="r" fontAlgn="b"/>
                      <a:r>
                        <a:rPr lang="en-AU" sz="1000" b="0" i="0" u="none" strike="noStrike" dirty="0">
                          <a:solidFill>
                            <a:schemeClr val="tx1"/>
                          </a:solidFill>
                          <a:effectLst/>
                          <a:latin typeface="+mn-lt"/>
                        </a:rPr>
                        <a:t>Other websites or apps</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00" b="1" dirty="0">
                          <a:solidFill>
                            <a:schemeClr val="tx1"/>
                          </a:solidFill>
                        </a:rPr>
                        <a:t>26</a:t>
                      </a:r>
                      <a:endParaRPr lang="en-AU" sz="1000" b="1"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28193195"/>
                  </a:ext>
                </a:extLst>
              </a:tr>
              <a:tr h="360000">
                <a:tc>
                  <a:txBody>
                    <a:bodyPr/>
                    <a:lstStyle/>
                    <a:p>
                      <a:pPr algn="r" fontAlgn="b"/>
                      <a:r>
                        <a:rPr lang="en-US" sz="1000" b="0" i="0" u="none" strike="noStrike" dirty="0">
                          <a:solidFill>
                            <a:schemeClr val="tx1"/>
                          </a:solidFill>
                          <a:effectLst/>
                          <a:latin typeface="+mn-lt"/>
                        </a:rPr>
                        <a:t>Sports specific website or app</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dirty="0">
                          <a:solidFill>
                            <a:schemeClr val="tx1"/>
                          </a:solidFill>
                        </a:rPr>
                        <a:t>22</a:t>
                      </a:r>
                      <a:endParaRPr lang="en-AU" sz="10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2372771"/>
                  </a:ext>
                </a:extLst>
              </a:tr>
              <a:tr h="360000">
                <a:tc>
                  <a:txBody>
                    <a:bodyPr/>
                    <a:lstStyle/>
                    <a:p>
                      <a:pPr algn="r" fontAlgn="b"/>
                      <a:r>
                        <a:rPr lang="en-US" sz="1000" b="0" i="0" u="none" strike="noStrike" dirty="0">
                          <a:solidFill>
                            <a:schemeClr val="tx1"/>
                          </a:solidFill>
                          <a:effectLst/>
                          <a:latin typeface="+mn-lt"/>
                        </a:rPr>
                        <a:t>Commercial free-to-air TV, excluding on-demand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dirty="0">
                          <a:solidFill>
                            <a:schemeClr val="tx1"/>
                          </a:solidFill>
                        </a:rPr>
                        <a:t>18</a:t>
                      </a:r>
                      <a:endParaRPr lang="en-AU" sz="10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7977030"/>
                  </a:ext>
                </a:extLst>
              </a:tr>
              <a:tr h="360000">
                <a:tc>
                  <a:txBody>
                    <a:bodyPr/>
                    <a:lstStyle/>
                    <a:p>
                      <a:pPr algn="r" fontAlgn="b"/>
                      <a:r>
                        <a:rPr lang="en-AU" sz="1000" b="0" i="0" u="none" strike="noStrike" dirty="0">
                          <a:solidFill>
                            <a:schemeClr val="tx1"/>
                          </a:solidFill>
                          <a:effectLst/>
                          <a:latin typeface="+mn-lt"/>
                        </a:rPr>
                        <a:t>Free video streaming services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dirty="0">
                          <a:solidFill>
                            <a:schemeClr val="tx1"/>
                          </a:solidFill>
                        </a:rPr>
                        <a:t>17</a:t>
                      </a:r>
                      <a:endParaRPr lang="en-AU" sz="10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20643609"/>
                  </a:ext>
                </a:extLst>
              </a:tr>
              <a:tr h="360000">
                <a:tc>
                  <a:txBody>
                    <a:bodyPr/>
                    <a:lstStyle/>
                    <a:p>
                      <a:pPr algn="r" fontAlgn="b"/>
                      <a:r>
                        <a:rPr lang="en-AU" sz="1000" b="0" i="0" u="none" strike="noStrike" dirty="0">
                          <a:solidFill>
                            <a:schemeClr val="tx1"/>
                          </a:solidFill>
                          <a:effectLst/>
                          <a:latin typeface="+mn-lt"/>
                        </a:rPr>
                        <a:t>Pay TV</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dirty="0">
                          <a:solidFill>
                            <a:schemeClr val="tx1"/>
                          </a:solidFill>
                        </a:rPr>
                        <a:t>17</a:t>
                      </a:r>
                      <a:endParaRPr lang="en-AU" sz="10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14309689"/>
                  </a:ext>
                </a:extLst>
              </a:tr>
              <a:tr h="360000">
                <a:tc>
                  <a:txBody>
                    <a:bodyPr/>
                    <a:lstStyle/>
                    <a:p>
                      <a:pPr algn="r" fontAlgn="b"/>
                      <a:r>
                        <a:rPr lang="en-AU" sz="1000" b="0" i="0" u="none" strike="noStrike" dirty="0">
                          <a:solidFill>
                            <a:schemeClr val="tx1"/>
                          </a:solidFill>
                          <a:effectLst/>
                          <a:latin typeface="+mn-lt"/>
                        </a:rPr>
                        <a:t>Online subscription services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dirty="0">
                          <a:solidFill>
                            <a:schemeClr val="tx1"/>
                          </a:solidFill>
                        </a:rPr>
                        <a:t>14</a:t>
                      </a:r>
                      <a:endParaRPr lang="en-AU" sz="10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414504"/>
                  </a:ext>
                </a:extLst>
              </a:tr>
              <a:tr h="360000">
                <a:tc>
                  <a:txBody>
                    <a:bodyPr/>
                    <a:lstStyle/>
                    <a:p>
                      <a:pPr algn="r" fontAlgn="b"/>
                      <a:r>
                        <a:rPr lang="en-US" sz="1000" b="0" i="0" u="none" strike="noStrike" dirty="0">
                          <a:solidFill>
                            <a:schemeClr val="tx1"/>
                          </a:solidFill>
                          <a:effectLst/>
                          <a:latin typeface="+mn-lt"/>
                        </a:rPr>
                        <a:t>Publicly owned free-to-air TV, excluding on-demand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dirty="0">
                          <a:solidFill>
                            <a:schemeClr val="tx1"/>
                          </a:solidFill>
                        </a:rPr>
                        <a:t>12</a:t>
                      </a:r>
                      <a:endParaRPr lang="en-AU" sz="10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20633299"/>
                  </a:ext>
                </a:extLst>
              </a:tr>
              <a:tr h="360000">
                <a:tc>
                  <a:txBody>
                    <a:bodyPr/>
                    <a:lstStyle/>
                    <a:p>
                      <a:pPr algn="r" fontAlgn="b"/>
                      <a:r>
                        <a:rPr lang="en-AU" sz="1000" b="0" i="0" u="none" strike="noStrike" dirty="0">
                          <a:solidFill>
                            <a:schemeClr val="tx1"/>
                          </a:solidFill>
                          <a:effectLst/>
                          <a:latin typeface="+mn-lt"/>
                        </a:rPr>
                        <a:t>Commercial free-to-air on-demand TV</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dirty="0">
                          <a:solidFill>
                            <a:schemeClr val="tx1"/>
                          </a:solidFill>
                        </a:rPr>
                        <a:t>11</a:t>
                      </a:r>
                      <a:endParaRPr lang="en-AU" sz="10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51911267"/>
                  </a:ext>
                </a:extLst>
              </a:tr>
              <a:tr h="360000">
                <a:tc>
                  <a:txBody>
                    <a:bodyPr/>
                    <a:lstStyle/>
                    <a:p>
                      <a:pPr algn="r" fontAlgn="b"/>
                      <a:r>
                        <a:rPr lang="en-US" sz="1000" b="0" i="0" u="none" strike="noStrike" dirty="0">
                          <a:solidFill>
                            <a:schemeClr val="tx1"/>
                          </a:solidFill>
                          <a:effectLst/>
                          <a:latin typeface="+mn-lt"/>
                        </a:rPr>
                        <a:t>Publicly owned free-to-air on-demand TV</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dirty="0">
                          <a:solidFill>
                            <a:schemeClr val="tx1"/>
                          </a:solidFill>
                        </a:rPr>
                        <a:t>10</a:t>
                      </a:r>
                      <a:endParaRPr lang="en-AU" sz="10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7675538"/>
                  </a:ext>
                </a:extLst>
              </a:tr>
            </a:tbl>
          </a:graphicData>
        </a:graphic>
      </p:graphicFrame>
      <p:sp>
        <p:nvSpPr>
          <p:cNvPr id="22" name="Rectangle 21" descr="NET B2B, 23%">
            <a:extLst>
              <a:ext uri="{FF2B5EF4-FFF2-40B4-BE49-F238E27FC236}">
                <a16:creationId xmlns:a16="http://schemas.microsoft.com/office/drawing/2014/main" id="{FFBCDDF1-8C84-FCE6-6B6E-6D707BDFAAD1}"/>
              </a:ext>
            </a:extLst>
          </p:cNvPr>
          <p:cNvSpPr/>
          <p:nvPr/>
        </p:nvSpPr>
        <p:spPr>
          <a:xfrm>
            <a:off x="1572419" y="1141147"/>
            <a:ext cx="1419021"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latin typeface="Arial" panose="020B0604020202020204" pitchFamily="34" charset="0"/>
                <a:cs typeface="Arial" panose="020B0604020202020204" pitchFamily="34" charset="0"/>
              </a:rPr>
              <a:t>NET B2B (strongly disagree + disagree):</a:t>
            </a:r>
            <a:endParaRPr lang="en-AU" sz="10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2549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117</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388075" y="272215"/>
            <a:ext cx="7957813" cy="438517"/>
          </a:xfrm>
        </p:spPr>
        <p:txBody>
          <a:bodyPr>
            <a:noAutofit/>
          </a:bodyPr>
          <a:lstStyle/>
          <a:p>
            <a:r>
              <a:rPr lang="en-US" sz="2000" dirty="0"/>
              <a:t>Reasons for disagreeing that advertisements were appropriate (%)</a:t>
            </a:r>
            <a:endParaRPr lang="en-AU" sz="2000" dirty="0"/>
          </a:p>
        </p:txBody>
      </p:sp>
      <p:grpSp>
        <p:nvGrpSpPr>
          <p:cNvPr id="11" name="Group 10">
            <a:extLst>
              <a:ext uri="{FF2B5EF4-FFF2-40B4-BE49-F238E27FC236}">
                <a16:creationId xmlns:a16="http://schemas.microsoft.com/office/drawing/2014/main" id="{4AF604CC-93BD-40CE-AB0E-4825453D9D69}"/>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2" name="Freeform 5">
              <a:extLst>
                <a:ext uri="{FF2B5EF4-FFF2-40B4-BE49-F238E27FC236}">
                  <a16:creationId xmlns:a16="http://schemas.microsoft.com/office/drawing/2014/main" id="{452FE629-07FC-98C6-6D5F-6623F97BF854}"/>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3" name="Freeform 6">
              <a:extLst>
                <a:ext uri="{FF2B5EF4-FFF2-40B4-BE49-F238E27FC236}">
                  <a16:creationId xmlns:a16="http://schemas.microsoft.com/office/drawing/2014/main" id="{0E2E7ACA-FB24-691E-063E-EFDDA2866A82}"/>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4" name="Freeform 7">
              <a:extLst>
                <a:ext uri="{FF2B5EF4-FFF2-40B4-BE49-F238E27FC236}">
                  <a16:creationId xmlns:a16="http://schemas.microsoft.com/office/drawing/2014/main" id="{01894574-5587-2D0A-FED9-D10EC7F1524D}"/>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8">
              <a:extLst>
                <a:ext uri="{FF2B5EF4-FFF2-40B4-BE49-F238E27FC236}">
                  <a16:creationId xmlns:a16="http://schemas.microsoft.com/office/drawing/2014/main" id="{EC0CF4BB-CCAC-6797-D740-02B0BBA5FC03}"/>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9">
              <a:extLst>
                <a:ext uri="{FF2B5EF4-FFF2-40B4-BE49-F238E27FC236}">
                  <a16:creationId xmlns:a16="http://schemas.microsoft.com/office/drawing/2014/main" id="{180CD394-FAE0-0B34-E6F9-93865BF1AD64}"/>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8075" y="754526"/>
            <a:ext cx="9129850" cy="641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The most common reasons for disagreeing that advertisements seen on commercial free-to-air TV were appropriate were that the advertisements contained gambling or betting (84%), the frequency and / or repetition of the ads (71%), and that they encouraged unhealthy eating habits (39%).</a:t>
            </a:r>
            <a:endParaRPr lang="en-AU" sz="1000" dirty="0">
              <a:solidFill>
                <a:schemeClr val="tx1"/>
              </a:solidFill>
            </a:endParaRPr>
          </a:p>
        </p:txBody>
      </p:sp>
      <p:graphicFrame>
        <p:nvGraphicFramePr>
          <p:cNvPr id="17" name="Table 16" descr="Figure 109: Reasons for disagreeing that advertisements were appropriate.&#10;&#10;Results listed are for 2023.&#10;&#10;Commercial free-to-air TV, Gambling or betting, 84%, Frequency and / or repetition, 71%, Encouraging unhealthy eating habits, 39%, Pressure to buy goods or services, 32%, Inappropriate for children, 30%, Alcohol, 24%, Depiction of harmful behaviour, 11%, Sex / nudity / sexually suggestive content, 10%, Depiction of violence, 8%, Other (specify), 5%&#10;Publicly owned free-to-air TV, Gambling or betting, 55%, Frequency and / or repetition, 64%, Encouraging unhealthy eating habits, 29%, Pressure to buy goods or services, 36%, Inappropriate for children, 20%, Alcohol, 21%, Depiction of harmful behaviour, 15%, Sex / nudity / sexually suggestive content, 8%, Depiction of violence, 9%, Other (specify), 16%&#10;Pay TV, Gambling or betting, 66%, Frequency and / or repetition, 45%, Encouraging unhealthy eating habits, 16%, Pressure to buy goods or services, 25%, Inappropriate for children, 17%, Alcohol, 26%, Depiction of harmful behaviour, 16%, Sex / nudity / sexually suggestive content, 14%, Depiction of violence, 5%, Other (specify), 19%&#10;Commercial free-to-air on-demand TV, Gambling or betting, 81%, Frequency and / or repetition, 55%, Encouraging unhealthy eating habits, 40%, Pressure to buy goods or services, 29%, Inappropriate for children, 31%, Alcohol, 25%, Depiction of harmful behaviour, 12%, Sex / nudity / sexually suggestive content, 14%, Depiction of violence, 6%, Other (specify), 6%&#10;Publicly owned free-to-air on-demand TV, Gambling or betting, 52%, Frequency and / or repetition, 65%, Encouraging unhealthy eating habits, 37%, Pressure to buy goods or services, 44%, Inappropriate for children, 29%, Alcohol, 28%, Depiction of harmful behaviour, 18%, Sex / nudity / sexually suggestive content, 17%, Depiction of violence, 16%, Other (specify), 15%&#10;Free video streaming services, Gambling or betting, 53%, Frequency and / or repetition, 71%, Encouraging unhealthy eating habits, 29%, Pressure to buy goods or services, 49%, Inappropriate for children, 34%, Alcohol, 18%, Depiction of harmful behaviour, 11%, Sex / nudity / sexually suggestive content, 26%, Depiction of violence, 9%, Other (specify), 9%&#10;Online subscription services, Gambling or betting, 38%, Frequency and / or repetition, 56%, Encouraging unhealthy eating habits, 25%, Pressure to buy goods or services, 34%, Inappropriate for children, 32%, Alcohol, 22%, Depiction of harmful behaviour, 11%, Sex / nudity / sexually suggestive content, 25%, Depiction of violence, 12%, Other (specify), 10%&#10;Sports specific website or app, Gambling or betting, 78%, Frequency and / or repetition, 49%, Encouraging unhealthy eating habits, 17%, Pressure to buy goods or services, 16%, Inappropriate for children, 24%, Alcohol, 14%, Depiction of harmful behaviour, 1%, Sex / nudity / sexually suggestive content, 4%, Depiction of violence, 4%, Other (specify), 5%&#10;Other websites or apps, Gambling or betting, 42%, Frequency and / or repetition, 75%, Encouraging unhealthy eating habits, 23%, Pressure to buy goods or services, 62%, Inappropriate for children, 29%, Alcohol, 9%, Depiction of harmful behaviour, 12%, Sex / nudity / sexually suggestive content, 27%, Depiction of violence, 6%, Other (specify), 10%&#10;&#10;Top three reasons for each platform:&#10;&#10;Commercial free-to-air TV: Gambling or betting, Frequency and / or repetition, and Encouraging unhealthy eating habits.&#10;&#10;Publicly owned free-to-air TV: Frequency and / or repetition, Gambling or betting, and Pressure to buy goods or services.&#10;&#10;Pay TV: Gambling or betting, Frequency and / or repetition, and Alcohol.&#10;&#10;Commercial free-to-air on-demand TV: Gambling or betting, Frequency and / or repetition, and Encouraging unhealthy eating habits.&#10;&#10;Publicly owned free-to-air on-demand TV: Frequency and / or repetition, Gambling or betting, and Pressure to buy goods or services.&#10;&#10;Free video streaming services: Frequency and / or repetition, Gambling or betting, and Pressure to buy goods or services.&#10;&#10;Online subscription services: Frequency and / or repetition, Gambling or betting, and Pressure to buy goods or services.&#10;&#10;Sports specific website or app: Gambling or betting, Frequency and / or repetition, and Inappropriate for children.&#10;&#10;Other websites or apps: Frequency and / or repetition, Pressure to buy goods or services, and Gambling or betting.&#10;&#10;Source: NEW23a. Why did you disagree that the advertisements were appropriate on &lt;insert statement from NEW23&gt;?&#10;Base: MCCS, Respondents who disagree that the advertisements they saw in past 7 days were appropriate. 2023: n= from 13 to 290.&#10;Notes: Don’t know/refused responses not shown, % vary per statement. Results for ‘Pay-per-view’ not shown on chart due to small base size (n=13).&#10;The top three reasons for each platform are highlighted in green.&#10;">
            <a:extLst>
              <a:ext uri="{FF2B5EF4-FFF2-40B4-BE49-F238E27FC236}">
                <a16:creationId xmlns:a16="http://schemas.microsoft.com/office/drawing/2014/main" id="{575DEEBB-89CF-93F5-B971-D02F39FF9D46}"/>
              </a:ext>
            </a:extLst>
          </p:cNvPr>
          <p:cNvGraphicFramePr>
            <a:graphicFrameLocks noGrp="1"/>
          </p:cNvGraphicFramePr>
          <p:nvPr>
            <p:extLst>
              <p:ext uri="{D42A27DB-BD31-4B8C-83A1-F6EECF244321}">
                <p14:modId xmlns:p14="http://schemas.microsoft.com/office/powerpoint/2010/main" val="3756284123"/>
              </p:ext>
            </p:extLst>
          </p:nvPr>
        </p:nvGraphicFramePr>
        <p:xfrm>
          <a:off x="388075" y="1387482"/>
          <a:ext cx="9195115" cy="3821152"/>
        </p:xfrm>
        <a:graphic>
          <a:graphicData uri="http://schemas.openxmlformats.org/drawingml/2006/table">
            <a:tbl>
              <a:tblPr firstRow="1" bandRow="1">
                <a:tableStyleId>{5C22544A-7EE6-4342-B048-85BDC9FD1C3A}</a:tableStyleId>
              </a:tblPr>
              <a:tblGrid>
                <a:gridCol w="1679988">
                  <a:extLst>
                    <a:ext uri="{9D8B030D-6E8A-4147-A177-3AD203B41FA5}">
                      <a16:colId xmlns:a16="http://schemas.microsoft.com/office/drawing/2014/main" val="2646410763"/>
                    </a:ext>
                  </a:extLst>
                </a:gridCol>
                <a:gridCol w="764257">
                  <a:extLst>
                    <a:ext uri="{9D8B030D-6E8A-4147-A177-3AD203B41FA5}">
                      <a16:colId xmlns:a16="http://schemas.microsoft.com/office/drawing/2014/main" val="1779525412"/>
                    </a:ext>
                  </a:extLst>
                </a:gridCol>
                <a:gridCol w="764257">
                  <a:extLst>
                    <a:ext uri="{9D8B030D-6E8A-4147-A177-3AD203B41FA5}">
                      <a16:colId xmlns:a16="http://schemas.microsoft.com/office/drawing/2014/main" val="1488064773"/>
                    </a:ext>
                  </a:extLst>
                </a:gridCol>
                <a:gridCol w="804601">
                  <a:extLst>
                    <a:ext uri="{9D8B030D-6E8A-4147-A177-3AD203B41FA5}">
                      <a16:colId xmlns:a16="http://schemas.microsoft.com/office/drawing/2014/main" val="1300378479"/>
                    </a:ext>
                  </a:extLst>
                </a:gridCol>
                <a:gridCol w="713433">
                  <a:extLst>
                    <a:ext uri="{9D8B030D-6E8A-4147-A177-3AD203B41FA5}">
                      <a16:colId xmlns:a16="http://schemas.microsoft.com/office/drawing/2014/main" val="3651930443"/>
                    </a:ext>
                  </a:extLst>
                </a:gridCol>
                <a:gridCol w="891905">
                  <a:extLst>
                    <a:ext uri="{9D8B030D-6E8A-4147-A177-3AD203B41FA5}">
                      <a16:colId xmlns:a16="http://schemas.microsoft.com/office/drawing/2014/main" val="142787000"/>
                    </a:ext>
                  </a:extLst>
                </a:gridCol>
                <a:gridCol w="648000">
                  <a:extLst>
                    <a:ext uri="{9D8B030D-6E8A-4147-A177-3AD203B41FA5}">
                      <a16:colId xmlns:a16="http://schemas.microsoft.com/office/drawing/2014/main" val="119023060"/>
                    </a:ext>
                  </a:extLst>
                </a:gridCol>
                <a:gridCol w="885737">
                  <a:extLst>
                    <a:ext uri="{9D8B030D-6E8A-4147-A177-3AD203B41FA5}">
                      <a16:colId xmlns:a16="http://schemas.microsoft.com/office/drawing/2014/main" val="1963995675"/>
                    </a:ext>
                  </a:extLst>
                </a:gridCol>
                <a:gridCol w="690924">
                  <a:extLst>
                    <a:ext uri="{9D8B030D-6E8A-4147-A177-3AD203B41FA5}">
                      <a16:colId xmlns:a16="http://schemas.microsoft.com/office/drawing/2014/main" val="1666032057"/>
                    </a:ext>
                  </a:extLst>
                </a:gridCol>
                <a:gridCol w="720483">
                  <a:extLst>
                    <a:ext uri="{9D8B030D-6E8A-4147-A177-3AD203B41FA5}">
                      <a16:colId xmlns:a16="http://schemas.microsoft.com/office/drawing/2014/main" val="2308718512"/>
                    </a:ext>
                  </a:extLst>
                </a:gridCol>
                <a:gridCol w="631530">
                  <a:extLst>
                    <a:ext uri="{9D8B030D-6E8A-4147-A177-3AD203B41FA5}">
                      <a16:colId xmlns:a16="http://schemas.microsoft.com/office/drawing/2014/main" val="2857171970"/>
                    </a:ext>
                  </a:extLst>
                </a:gridCol>
              </a:tblGrid>
              <a:tr h="725549">
                <a:tc>
                  <a:txBody>
                    <a:bodyPr/>
                    <a:lstStyle/>
                    <a:p>
                      <a:pPr>
                        <a:lnSpc>
                          <a:spcPct val="107000"/>
                        </a:lnSpc>
                      </a:pPr>
                      <a:r>
                        <a:rPr lang="en-US" sz="1000" b="0" dirty="0">
                          <a:effectLst/>
                          <a:latin typeface="+mn-lt"/>
                          <a:cs typeface="Times New Roman" panose="02020603050405020304" pitchFamily="18" charset="0"/>
                        </a:rPr>
                        <a:t>Platform</a:t>
                      </a:r>
                      <a:endParaRPr lang="en-AU" sz="1000" b="0" dirty="0">
                        <a:effectLst/>
                        <a:latin typeface="+mn-lt"/>
                        <a:cs typeface="Times New Roman" panose="02020603050405020304" pitchFamily="18" charset="0"/>
                      </a:endParaRPr>
                    </a:p>
                  </a:txBody>
                  <a:tcPr marL="80969" marR="80969" marT="40485" marB="40485" anchor="ctr">
                    <a:solidFill>
                      <a:srgbClr val="9B2CB8"/>
                    </a:solidFill>
                  </a:tcPr>
                </a:tc>
                <a:tc>
                  <a:txBody>
                    <a:bodyPr/>
                    <a:lstStyle/>
                    <a:p>
                      <a:pPr algn="ctr" fontAlgn="b"/>
                      <a:r>
                        <a:rPr lang="en-AU" sz="1000" b="0" i="0" u="none" strike="noStrike" dirty="0">
                          <a:solidFill>
                            <a:schemeClr val="bg1"/>
                          </a:solidFill>
                          <a:effectLst/>
                          <a:latin typeface="+mn-lt"/>
                        </a:rPr>
                        <a:t>Gambling or betting</a:t>
                      </a:r>
                    </a:p>
                  </a:txBody>
                  <a:tcPr marL="9525" marR="9525" marT="9525" marB="0" anchor="ctr">
                    <a:solidFill>
                      <a:srgbClr val="9B2CB8"/>
                    </a:solidFill>
                  </a:tcPr>
                </a:tc>
                <a:tc>
                  <a:txBody>
                    <a:bodyPr/>
                    <a:lstStyle/>
                    <a:p>
                      <a:pPr algn="ctr" fontAlgn="b"/>
                      <a:r>
                        <a:rPr lang="en-AU" sz="1000" b="0" i="0" u="none" strike="noStrike" dirty="0">
                          <a:solidFill>
                            <a:schemeClr val="bg1"/>
                          </a:solidFill>
                          <a:effectLst/>
                          <a:latin typeface="+mn-lt"/>
                        </a:rPr>
                        <a:t>Frequency and / or repetition</a:t>
                      </a:r>
                    </a:p>
                  </a:txBody>
                  <a:tcPr marL="9525" marR="9525" marT="9525" marB="0" anchor="ctr">
                    <a:solidFill>
                      <a:srgbClr val="9B2CB8"/>
                    </a:solidFill>
                  </a:tcPr>
                </a:tc>
                <a:tc>
                  <a:txBody>
                    <a:bodyPr/>
                    <a:lstStyle/>
                    <a:p>
                      <a:pPr algn="ctr" fontAlgn="b"/>
                      <a:r>
                        <a:rPr lang="en-AU" sz="1000" b="0" i="0" u="none" strike="noStrike" dirty="0">
                          <a:solidFill>
                            <a:schemeClr val="bg1"/>
                          </a:solidFill>
                          <a:effectLst/>
                          <a:latin typeface="+mn-lt"/>
                        </a:rPr>
                        <a:t>Encouraging unhealthy eating habits</a:t>
                      </a:r>
                    </a:p>
                  </a:txBody>
                  <a:tcPr marL="9525" marR="9525" marT="9525" marB="0" anchor="ctr">
                    <a:solidFill>
                      <a:srgbClr val="9B2CB8"/>
                    </a:solidFill>
                  </a:tcPr>
                </a:tc>
                <a:tc>
                  <a:txBody>
                    <a:bodyPr/>
                    <a:lstStyle/>
                    <a:p>
                      <a:pPr algn="ctr" fontAlgn="b"/>
                      <a:r>
                        <a:rPr lang="en-US" sz="1000" b="0" i="0" u="none" strike="noStrike" dirty="0">
                          <a:solidFill>
                            <a:schemeClr val="bg1"/>
                          </a:solidFill>
                          <a:effectLst/>
                          <a:latin typeface="+mn-lt"/>
                        </a:rPr>
                        <a:t>Pressure to buy goods or services</a:t>
                      </a:r>
                    </a:p>
                  </a:txBody>
                  <a:tcPr marL="9525" marR="9525" marT="9525" marB="0" anchor="ctr">
                    <a:solidFill>
                      <a:srgbClr val="9B2CB8"/>
                    </a:solidFill>
                  </a:tcPr>
                </a:tc>
                <a:tc>
                  <a:txBody>
                    <a:bodyPr/>
                    <a:lstStyle/>
                    <a:p>
                      <a:pPr algn="ctr" fontAlgn="b"/>
                      <a:r>
                        <a:rPr lang="en-AU" sz="1000" b="0" i="0" u="none" strike="noStrike" dirty="0">
                          <a:solidFill>
                            <a:schemeClr val="bg1"/>
                          </a:solidFill>
                          <a:effectLst/>
                          <a:latin typeface="+mn-lt"/>
                        </a:rPr>
                        <a:t>Inappropriate for children</a:t>
                      </a:r>
                    </a:p>
                  </a:txBody>
                  <a:tcPr marL="9525" marR="9525" marT="9525" marB="0" anchor="ctr">
                    <a:solidFill>
                      <a:srgbClr val="9B2CB8"/>
                    </a:solidFill>
                  </a:tcPr>
                </a:tc>
                <a:tc>
                  <a:txBody>
                    <a:bodyPr/>
                    <a:lstStyle/>
                    <a:p>
                      <a:pPr algn="ctr" fontAlgn="b"/>
                      <a:r>
                        <a:rPr lang="en-AU" sz="1000" b="0" i="0" u="none" strike="noStrike" dirty="0">
                          <a:solidFill>
                            <a:schemeClr val="bg1"/>
                          </a:solidFill>
                          <a:effectLst/>
                          <a:latin typeface="+mn-lt"/>
                        </a:rPr>
                        <a:t>Alcohol</a:t>
                      </a:r>
                    </a:p>
                  </a:txBody>
                  <a:tcPr marL="9525" marR="9525" marT="9525" marB="0" anchor="ctr">
                    <a:solidFill>
                      <a:srgbClr val="9B2CB8"/>
                    </a:solidFill>
                  </a:tcPr>
                </a:tc>
                <a:tc>
                  <a:txBody>
                    <a:bodyPr/>
                    <a:lstStyle/>
                    <a:p>
                      <a:pPr algn="ctr" fontAlgn="b"/>
                      <a:r>
                        <a:rPr lang="en-AU" sz="1000" b="0" i="0" u="none" strike="noStrike" dirty="0">
                          <a:solidFill>
                            <a:schemeClr val="bg1"/>
                          </a:solidFill>
                          <a:effectLst/>
                          <a:latin typeface="+mn-lt"/>
                        </a:rPr>
                        <a:t>Depiction of harmful behaviour</a:t>
                      </a:r>
                    </a:p>
                  </a:txBody>
                  <a:tcPr marL="9525" marR="9525" marT="9525" marB="0" anchor="ctr">
                    <a:solidFill>
                      <a:srgbClr val="9B2CB8"/>
                    </a:solidFill>
                  </a:tcPr>
                </a:tc>
                <a:tc>
                  <a:txBody>
                    <a:bodyPr/>
                    <a:lstStyle/>
                    <a:p>
                      <a:pPr algn="ctr" fontAlgn="b"/>
                      <a:r>
                        <a:rPr lang="en-US" sz="1000" b="0" i="0" u="none" strike="noStrike" dirty="0">
                          <a:solidFill>
                            <a:schemeClr val="bg1"/>
                          </a:solidFill>
                          <a:effectLst/>
                          <a:latin typeface="+mn-lt"/>
                        </a:rPr>
                        <a:t>Sex / nudity / sexually suggestive content</a:t>
                      </a:r>
                    </a:p>
                  </a:txBody>
                  <a:tcPr marL="9525" marR="9525" marT="9525" marB="0" anchor="ctr">
                    <a:solidFill>
                      <a:srgbClr val="9B2CB8"/>
                    </a:solidFill>
                  </a:tcPr>
                </a:tc>
                <a:tc>
                  <a:txBody>
                    <a:bodyPr/>
                    <a:lstStyle/>
                    <a:p>
                      <a:pPr algn="ctr" fontAlgn="b"/>
                      <a:r>
                        <a:rPr lang="en-AU" sz="1000" b="0" i="0" u="none" strike="noStrike" dirty="0">
                          <a:solidFill>
                            <a:schemeClr val="bg1"/>
                          </a:solidFill>
                          <a:effectLst/>
                          <a:latin typeface="+mn-lt"/>
                        </a:rPr>
                        <a:t>Depiction of violence</a:t>
                      </a:r>
                    </a:p>
                  </a:txBody>
                  <a:tcPr marL="9525" marR="9525" marT="9525" marB="0" anchor="ctr">
                    <a:solidFill>
                      <a:srgbClr val="9B2CB8"/>
                    </a:solidFill>
                  </a:tcPr>
                </a:tc>
                <a:tc>
                  <a:txBody>
                    <a:bodyPr/>
                    <a:lstStyle/>
                    <a:p>
                      <a:pPr algn="ctr" fontAlgn="b"/>
                      <a:r>
                        <a:rPr lang="en-AU" sz="1000" b="0" i="0" u="none" strike="noStrike" dirty="0">
                          <a:solidFill>
                            <a:schemeClr val="bg1"/>
                          </a:solidFill>
                          <a:effectLst/>
                          <a:latin typeface="+mn-lt"/>
                        </a:rPr>
                        <a:t>Other (specify)</a:t>
                      </a:r>
                    </a:p>
                  </a:txBody>
                  <a:tcPr marL="9525" marR="9525" marT="9525" marB="0" anchor="ctr">
                    <a:solidFill>
                      <a:srgbClr val="9B2CB8"/>
                    </a:solidFill>
                  </a:tcPr>
                </a:tc>
                <a:extLst>
                  <a:ext uri="{0D108BD9-81ED-4DB2-BD59-A6C34878D82A}">
                    <a16:rowId xmlns:a16="http://schemas.microsoft.com/office/drawing/2014/main" val="1199412250"/>
                  </a:ext>
                </a:extLst>
              </a:tr>
              <a:tr h="227398">
                <a:tc>
                  <a:txBody>
                    <a:bodyPr/>
                    <a:lstStyle/>
                    <a:p>
                      <a:pPr algn="l">
                        <a:lnSpc>
                          <a:spcPct val="107000"/>
                        </a:lnSpc>
                        <a:spcAft>
                          <a:spcPts val="800"/>
                        </a:spcAft>
                      </a:pPr>
                      <a:r>
                        <a:rPr lang="en-AU" sz="1000" dirty="0">
                          <a:solidFill>
                            <a:schemeClr val="bg1"/>
                          </a:solidFill>
                          <a:effectLst/>
                          <a:latin typeface="+mn-lt"/>
                        </a:rPr>
                        <a:t>Commercial free-to-air TV</a:t>
                      </a:r>
                      <a:endParaRPr lang="en-AU" sz="1000" dirty="0">
                        <a:solidFill>
                          <a:schemeClr val="bg1"/>
                        </a:solidFill>
                        <a:effectLst/>
                        <a:latin typeface="+mn-lt"/>
                        <a:ea typeface="Calibri" panose="020F0502020204030204" pitchFamily="34" charset="0"/>
                        <a:cs typeface="Times New Roman" panose="02020603050405020304" pitchFamily="18" charset="0"/>
                      </a:endParaRPr>
                    </a:p>
                  </a:txBody>
                  <a:tcPr marL="80969" marR="80969" marT="40485" marB="40485" anchor="ctr">
                    <a:solidFill>
                      <a:srgbClr val="9B2CB8"/>
                    </a:solidFill>
                  </a:tcPr>
                </a:tc>
                <a:tc>
                  <a:txBody>
                    <a:bodyPr/>
                    <a:lstStyle/>
                    <a:p>
                      <a:pPr algn="ctr" fontAlgn="b"/>
                      <a:r>
                        <a:rPr lang="en-AU" sz="1000" b="0" i="0" u="none" strike="noStrike" dirty="0">
                          <a:solidFill>
                            <a:schemeClr val="tx1"/>
                          </a:solidFill>
                          <a:effectLst/>
                          <a:latin typeface="+mn-lt"/>
                        </a:rPr>
                        <a:t>84</a:t>
                      </a:r>
                    </a:p>
                  </a:txBody>
                  <a:tcPr marL="9525" marR="9525" marT="9525" marB="0" anchor="ctr">
                    <a:lnR w="3175" cap="flat" cmpd="sng" algn="ctr">
                      <a:solidFill>
                        <a:schemeClr val="accent5"/>
                      </a:solidFill>
                      <a:prstDash val="solid"/>
                      <a:round/>
                      <a:headEnd type="none" w="med" len="med"/>
                      <a:tailEnd type="none" w="med" len="med"/>
                    </a:lnR>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71</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39</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32</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30</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24</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11</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10</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8</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B w="31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823416405"/>
                  </a:ext>
                </a:extLst>
              </a:tr>
              <a:tr h="292369">
                <a:tc>
                  <a:txBody>
                    <a:bodyPr/>
                    <a:lstStyle/>
                    <a:p>
                      <a:pPr algn="l">
                        <a:lnSpc>
                          <a:spcPct val="107000"/>
                        </a:lnSpc>
                        <a:spcAft>
                          <a:spcPts val="800"/>
                        </a:spcAft>
                      </a:pPr>
                      <a:r>
                        <a:rPr lang="en-AU" sz="1000" dirty="0">
                          <a:solidFill>
                            <a:schemeClr val="bg1"/>
                          </a:solidFill>
                          <a:effectLst/>
                          <a:latin typeface="+mn-lt"/>
                        </a:rPr>
                        <a:t>Publicly owned free-to-air TV</a:t>
                      </a:r>
                      <a:endParaRPr lang="en-AU" sz="1000" dirty="0">
                        <a:solidFill>
                          <a:schemeClr val="bg1"/>
                        </a:solidFill>
                        <a:effectLst/>
                        <a:latin typeface="+mn-lt"/>
                        <a:ea typeface="Calibri" panose="020F0502020204030204" pitchFamily="34" charset="0"/>
                        <a:cs typeface="Times New Roman" panose="02020603050405020304" pitchFamily="18" charset="0"/>
                      </a:endParaRPr>
                    </a:p>
                  </a:txBody>
                  <a:tcPr marL="80969" marR="80969" marT="40485" marB="40485" anchor="ctr">
                    <a:solidFill>
                      <a:srgbClr val="9B2CB8"/>
                    </a:solidFill>
                  </a:tcPr>
                </a:tc>
                <a:tc>
                  <a:txBody>
                    <a:bodyPr/>
                    <a:lstStyle/>
                    <a:p>
                      <a:pPr algn="ctr" fontAlgn="b"/>
                      <a:r>
                        <a:rPr lang="en-AU" sz="1000" b="0" i="0" u="none" strike="noStrike" dirty="0">
                          <a:solidFill>
                            <a:schemeClr val="tx1"/>
                          </a:solidFill>
                          <a:effectLst/>
                          <a:latin typeface="+mn-lt"/>
                        </a:rPr>
                        <a:t>55</a:t>
                      </a:r>
                    </a:p>
                  </a:txBody>
                  <a:tcPr marL="9525" marR="9525" marT="9525" marB="0" anchor="ctr">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64</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29</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36</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20</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21</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15</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8</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9</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16</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684625061"/>
                  </a:ext>
                </a:extLst>
              </a:tr>
              <a:tr h="223287">
                <a:tc>
                  <a:txBody>
                    <a:bodyPr/>
                    <a:lstStyle/>
                    <a:p>
                      <a:pPr algn="l">
                        <a:lnSpc>
                          <a:spcPct val="107000"/>
                        </a:lnSpc>
                        <a:spcAft>
                          <a:spcPts val="800"/>
                        </a:spcAft>
                      </a:pPr>
                      <a:r>
                        <a:rPr lang="en-AU" sz="1000" dirty="0">
                          <a:solidFill>
                            <a:schemeClr val="bg1"/>
                          </a:solidFill>
                          <a:effectLst/>
                          <a:latin typeface="+mn-lt"/>
                        </a:rPr>
                        <a:t>Pay TV</a:t>
                      </a:r>
                      <a:endParaRPr lang="en-AU" sz="1000" dirty="0">
                        <a:solidFill>
                          <a:schemeClr val="bg1"/>
                        </a:solidFill>
                        <a:effectLst/>
                        <a:latin typeface="+mn-lt"/>
                        <a:ea typeface="Calibri" panose="020F0502020204030204" pitchFamily="34" charset="0"/>
                        <a:cs typeface="Times New Roman" panose="02020603050405020304" pitchFamily="18" charset="0"/>
                      </a:endParaRPr>
                    </a:p>
                  </a:txBody>
                  <a:tcPr marL="80969" marR="80969" marT="40485" marB="40485" anchor="ctr">
                    <a:solidFill>
                      <a:srgbClr val="9B2CB8"/>
                    </a:solidFill>
                  </a:tcPr>
                </a:tc>
                <a:tc>
                  <a:txBody>
                    <a:bodyPr/>
                    <a:lstStyle/>
                    <a:p>
                      <a:pPr algn="ctr" fontAlgn="b"/>
                      <a:r>
                        <a:rPr lang="en-AU" sz="1000" b="0" i="0" u="none" strike="noStrike" dirty="0">
                          <a:solidFill>
                            <a:schemeClr val="tx1"/>
                          </a:solidFill>
                          <a:effectLst/>
                          <a:latin typeface="+mn-lt"/>
                        </a:rPr>
                        <a:t>66</a:t>
                      </a:r>
                    </a:p>
                  </a:txBody>
                  <a:tcPr marL="9525" marR="9525" marT="9525" marB="0" anchor="ctr">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45</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16</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25</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17</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26</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16</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14</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19</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187714815"/>
                  </a:ext>
                </a:extLst>
              </a:tr>
              <a:tr h="328282">
                <a:tc>
                  <a:txBody>
                    <a:bodyPr/>
                    <a:lstStyle/>
                    <a:p>
                      <a:pPr algn="l">
                        <a:lnSpc>
                          <a:spcPct val="107000"/>
                        </a:lnSpc>
                        <a:spcAft>
                          <a:spcPts val="800"/>
                        </a:spcAft>
                      </a:pPr>
                      <a:r>
                        <a:rPr lang="en-AU" sz="1000" dirty="0">
                          <a:solidFill>
                            <a:schemeClr val="bg1"/>
                          </a:solidFill>
                          <a:effectLst/>
                          <a:latin typeface="+mn-lt"/>
                        </a:rPr>
                        <a:t>Commercial free-to-air on-demand TV</a:t>
                      </a:r>
                      <a:endParaRPr lang="en-AU" sz="1000" dirty="0">
                        <a:solidFill>
                          <a:schemeClr val="bg1"/>
                        </a:solidFill>
                        <a:effectLst/>
                        <a:latin typeface="+mn-lt"/>
                        <a:ea typeface="Calibri" panose="020F0502020204030204" pitchFamily="34" charset="0"/>
                        <a:cs typeface="Times New Roman" panose="02020603050405020304" pitchFamily="18" charset="0"/>
                      </a:endParaRPr>
                    </a:p>
                  </a:txBody>
                  <a:tcPr marL="80969" marR="80969" marT="40485" marB="40485" anchor="ctr">
                    <a:solidFill>
                      <a:srgbClr val="9B2CB8"/>
                    </a:solidFill>
                  </a:tcPr>
                </a:tc>
                <a:tc>
                  <a:txBody>
                    <a:bodyPr/>
                    <a:lstStyle/>
                    <a:p>
                      <a:pPr algn="ctr" fontAlgn="b"/>
                      <a:r>
                        <a:rPr lang="en-AU" sz="1000" b="0" i="0" u="none" strike="noStrike" dirty="0">
                          <a:solidFill>
                            <a:schemeClr val="tx1"/>
                          </a:solidFill>
                          <a:effectLst/>
                          <a:latin typeface="+mn-lt"/>
                        </a:rPr>
                        <a:t>81</a:t>
                      </a:r>
                    </a:p>
                  </a:txBody>
                  <a:tcPr marL="9525" marR="9525" marT="9525" marB="0" anchor="ctr">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55</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40</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29</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31</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25</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12</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14</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541680938"/>
                  </a:ext>
                </a:extLst>
              </a:tr>
              <a:tr h="328282">
                <a:tc>
                  <a:txBody>
                    <a:bodyPr/>
                    <a:lstStyle/>
                    <a:p>
                      <a:pPr algn="l">
                        <a:lnSpc>
                          <a:spcPct val="107000"/>
                        </a:lnSpc>
                        <a:spcAft>
                          <a:spcPts val="800"/>
                        </a:spcAft>
                      </a:pPr>
                      <a:r>
                        <a:rPr lang="en-AU" sz="1000" dirty="0">
                          <a:solidFill>
                            <a:schemeClr val="bg1"/>
                          </a:solidFill>
                          <a:effectLst/>
                          <a:latin typeface="+mn-lt"/>
                        </a:rPr>
                        <a:t>Publicly owned free-to-air on-demand TV</a:t>
                      </a:r>
                      <a:endParaRPr lang="en-AU" sz="1000" dirty="0">
                        <a:solidFill>
                          <a:schemeClr val="bg1"/>
                        </a:solidFill>
                        <a:effectLst/>
                        <a:latin typeface="+mn-lt"/>
                        <a:ea typeface="Calibri" panose="020F0502020204030204" pitchFamily="34" charset="0"/>
                        <a:cs typeface="Times New Roman" panose="02020603050405020304" pitchFamily="18" charset="0"/>
                      </a:endParaRPr>
                    </a:p>
                  </a:txBody>
                  <a:tcPr marL="80969" marR="80969" marT="40485" marB="40485" anchor="ctr">
                    <a:solidFill>
                      <a:srgbClr val="9B2CB8"/>
                    </a:solidFill>
                  </a:tcPr>
                </a:tc>
                <a:tc>
                  <a:txBody>
                    <a:bodyPr/>
                    <a:lstStyle/>
                    <a:p>
                      <a:pPr algn="ctr" fontAlgn="b"/>
                      <a:r>
                        <a:rPr lang="en-AU" sz="1000" b="0" i="0" u="none" strike="noStrike" dirty="0">
                          <a:solidFill>
                            <a:schemeClr val="tx1"/>
                          </a:solidFill>
                          <a:effectLst/>
                          <a:latin typeface="+mn-lt"/>
                        </a:rPr>
                        <a:t>52</a:t>
                      </a:r>
                    </a:p>
                  </a:txBody>
                  <a:tcPr marL="9525" marR="9525" marT="9525" marB="0" anchor="ctr">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65</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37</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44</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29</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28</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18</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17</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16</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15</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661251988"/>
                  </a:ext>
                </a:extLst>
              </a:tr>
              <a:tr h="328282">
                <a:tc>
                  <a:txBody>
                    <a:bodyPr/>
                    <a:lstStyle/>
                    <a:p>
                      <a:pPr algn="l">
                        <a:lnSpc>
                          <a:spcPct val="107000"/>
                        </a:lnSpc>
                        <a:spcAft>
                          <a:spcPts val="800"/>
                        </a:spcAft>
                      </a:pPr>
                      <a:r>
                        <a:rPr lang="en-AU" sz="1000" dirty="0">
                          <a:solidFill>
                            <a:schemeClr val="bg1"/>
                          </a:solidFill>
                          <a:effectLst/>
                          <a:latin typeface="+mn-lt"/>
                        </a:rPr>
                        <a:t>Free video streaming services</a:t>
                      </a:r>
                      <a:endParaRPr lang="en-AU" sz="1000" dirty="0">
                        <a:solidFill>
                          <a:schemeClr val="bg1"/>
                        </a:solidFill>
                        <a:effectLst/>
                        <a:latin typeface="+mn-lt"/>
                        <a:ea typeface="Calibri" panose="020F0502020204030204" pitchFamily="34" charset="0"/>
                        <a:cs typeface="Times New Roman" panose="02020603050405020304" pitchFamily="18" charset="0"/>
                      </a:endParaRPr>
                    </a:p>
                  </a:txBody>
                  <a:tcPr marL="80969" marR="80969" marT="40485" marB="40485" anchor="ctr">
                    <a:solidFill>
                      <a:srgbClr val="9B2CB8"/>
                    </a:solidFill>
                  </a:tcPr>
                </a:tc>
                <a:tc>
                  <a:txBody>
                    <a:bodyPr/>
                    <a:lstStyle/>
                    <a:p>
                      <a:pPr algn="ctr" fontAlgn="b"/>
                      <a:r>
                        <a:rPr lang="en-AU" sz="1000" b="0" i="0" u="none" strike="noStrike" dirty="0">
                          <a:solidFill>
                            <a:schemeClr val="tx1"/>
                          </a:solidFill>
                          <a:effectLst/>
                          <a:latin typeface="+mn-lt"/>
                        </a:rPr>
                        <a:t>53</a:t>
                      </a:r>
                    </a:p>
                  </a:txBody>
                  <a:tcPr marL="9525" marR="9525" marT="9525" marB="0" anchor="ctr">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71</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29</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49</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34</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18</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11</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26</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9</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9</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859613347"/>
                  </a:ext>
                </a:extLst>
              </a:tr>
              <a:tr h="195861">
                <a:tc>
                  <a:txBody>
                    <a:bodyPr/>
                    <a:lstStyle/>
                    <a:p>
                      <a:pPr algn="l">
                        <a:lnSpc>
                          <a:spcPct val="107000"/>
                        </a:lnSpc>
                        <a:spcAft>
                          <a:spcPts val="800"/>
                        </a:spcAft>
                      </a:pPr>
                      <a:r>
                        <a:rPr lang="en-AU" sz="1000" dirty="0">
                          <a:solidFill>
                            <a:schemeClr val="bg1"/>
                          </a:solidFill>
                          <a:effectLst/>
                          <a:latin typeface="+mn-lt"/>
                        </a:rPr>
                        <a:t>Online subscription services</a:t>
                      </a:r>
                      <a:endParaRPr lang="en-AU" sz="1000" dirty="0">
                        <a:solidFill>
                          <a:schemeClr val="bg1"/>
                        </a:solidFill>
                        <a:effectLst/>
                        <a:latin typeface="+mn-lt"/>
                        <a:ea typeface="Calibri" panose="020F0502020204030204" pitchFamily="34" charset="0"/>
                        <a:cs typeface="Times New Roman" panose="02020603050405020304" pitchFamily="18" charset="0"/>
                      </a:endParaRPr>
                    </a:p>
                  </a:txBody>
                  <a:tcPr marL="80969" marR="80969" marT="40485" marB="40485" anchor="ctr">
                    <a:solidFill>
                      <a:srgbClr val="9B2CB8"/>
                    </a:solidFill>
                  </a:tcPr>
                </a:tc>
                <a:tc>
                  <a:txBody>
                    <a:bodyPr/>
                    <a:lstStyle/>
                    <a:p>
                      <a:pPr algn="ctr" fontAlgn="b"/>
                      <a:r>
                        <a:rPr lang="en-AU" sz="1000" b="0" i="0" u="none" strike="noStrike" dirty="0">
                          <a:solidFill>
                            <a:schemeClr val="tx1"/>
                          </a:solidFill>
                          <a:effectLst/>
                          <a:latin typeface="+mn-lt"/>
                        </a:rPr>
                        <a:t>38</a:t>
                      </a:r>
                    </a:p>
                  </a:txBody>
                  <a:tcPr marL="9525" marR="9525" marT="9525" marB="0" anchor="ctr">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56</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25</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34</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32</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22</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11</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25</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12</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10</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2175543172"/>
                  </a:ext>
                </a:extLst>
              </a:tr>
              <a:tr h="292369">
                <a:tc>
                  <a:txBody>
                    <a:bodyPr/>
                    <a:lstStyle/>
                    <a:p>
                      <a:pPr algn="l">
                        <a:lnSpc>
                          <a:spcPct val="107000"/>
                        </a:lnSpc>
                        <a:spcAft>
                          <a:spcPts val="800"/>
                        </a:spcAft>
                      </a:pPr>
                      <a:r>
                        <a:rPr lang="en-AU" sz="1000" dirty="0">
                          <a:solidFill>
                            <a:schemeClr val="bg1"/>
                          </a:solidFill>
                          <a:effectLst/>
                          <a:latin typeface="+mn-lt"/>
                        </a:rPr>
                        <a:t>Sports specific website or app</a:t>
                      </a:r>
                      <a:endParaRPr lang="en-AU" sz="1000" dirty="0">
                        <a:solidFill>
                          <a:schemeClr val="bg1"/>
                        </a:solidFill>
                        <a:effectLst/>
                        <a:latin typeface="+mn-lt"/>
                        <a:ea typeface="Calibri" panose="020F0502020204030204" pitchFamily="34" charset="0"/>
                        <a:cs typeface="Times New Roman" panose="02020603050405020304" pitchFamily="18" charset="0"/>
                      </a:endParaRPr>
                    </a:p>
                  </a:txBody>
                  <a:tcPr marL="80969" marR="80969" marT="40485" marB="40485" anchor="ctr">
                    <a:solidFill>
                      <a:srgbClr val="9B2CB8"/>
                    </a:solidFill>
                  </a:tcPr>
                </a:tc>
                <a:tc>
                  <a:txBody>
                    <a:bodyPr/>
                    <a:lstStyle/>
                    <a:p>
                      <a:pPr algn="ctr" fontAlgn="b"/>
                      <a:r>
                        <a:rPr lang="en-AU" sz="1000" b="0" i="0" u="none" strike="noStrike" dirty="0">
                          <a:solidFill>
                            <a:schemeClr val="tx1"/>
                          </a:solidFill>
                          <a:effectLst/>
                          <a:latin typeface="+mn-lt"/>
                        </a:rPr>
                        <a:t>78</a:t>
                      </a:r>
                    </a:p>
                  </a:txBody>
                  <a:tcPr marL="9525" marR="9525" marT="9525" marB="0" anchor="ctr">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49</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17</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16</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24</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14</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729593945"/>
                  </a:ext>
                </a:extLst>
              </a:tr>
              <a:tr h="259883">
                <a:tc>
                  <a:txBody>
                    <a:bodyPr/>
                    <a:lstStyle/>
                    <a:p>
                      <a:pPr algn="l">
                        <a:lnSpc>
                          <a:spcPct val="107000"/>
                        </a:lnSpc>
                        <a:spcAft>
                          <a:spcPts val="800"/>
                        </a:spcAft>
                      </a:pPr>
                      <a:r>
                        <a:rPr lang="en-AU" sz="1000" dirty="0">
                          <a:solidFill>
                            <a:schemeClr val="bg1"/>
                          </a:solidFill>
                          <a:effectLst/>
                          <a:latin typeface="+mn-lt"/>
                        </a:rPr>
                        <a:t>Other websites or apps</a:t>
                      </a:r>
                      <a:endParaRPr lang="en-AU" sz="1000" dirty="0">
                        <a:solidFill>
                          <a:schemeClr val="bg1"/>
                        </a:solidFill>
                        <a:effectLst/>
                        <a:latin typeface="+mn-lt"/>
                        <a:ea typeface="Calibri" panose="020F0502020204030204" pitchFamily="34" charset="0"/>
                        <a:cs typeface="Times New Roman" panose="02020603050405020304" pitchFamily="18" charset="0"/>
                      </a:endParaRPr>
                    </a:p>
                  </a:txBody>
                  <a:tcPr marL="80969" marR="80969" marT="40485" marB="40485" anchor="ctr">
                    <a:solidFill>
                      <a:srgbClr val="9B2CB8"/>
                    </a:solidFill>
                  </a:tcPr>
                </a:tc>
                <a:tc>
                  <a:txBody>
                    <a:bodyPr/>
                    <a:lstStyle/>
                    <a:p>
                      <a:pPr algn="ctr" fontAlgn="b"/>
                      <a:r>
                        <a:rPr lang="en-AU" sz="1000" b="0" i="0" u="none" strike="noStrike" dirty="0">
                          <a:solidFill>
                            <a:schemeClr val="tx1"/>
                          </a:solidFill>
                          <a:effectLst/>
                          <a:latin typeface="+mn-lt"/>
                        </a:rPr>
                        <a:t>42</a:t>
                      </a:r>
                    </a:p>
                  </a:txBody>
                  <a:tcPr marL="9525" marR="9525" marT="9525" marB="0" anchor="ctr">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75</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23</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62</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rgbClr val="92D050"/>
                    </a:solidFill>
                  </a:tcPr>
                </a:tc>
                <a:tc>
                  <a:txBody>
                    <a:bodyPr/>
                    <a:lstStyle/>
                    <a:p>
                      <a:pPr algn="ctr" fontAlgn="b"/>
                      <a:r>
                        <a:rPr lang="en-AU" sz="1000" b="0" i="0" u="none" strike="noStrike" dirty="0">
                          <a:solidFill>
                            <a:schemeClr val="tx1"/>
                          </a:solidFill>
                          <a:effectLst/>
                          <a:latin typeface="+mn-lt"/>
                        </a:rPr>
                        <a:t>29</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9</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12</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27</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10</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2258926092"/>
                  </a:ext>
                </a:extLst>
              </a:tr>
            </a:tbl>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353800" y="5239649"/>
            <a:ext cx="5536375" cy="707886"/>
          </a:xfrm>
          <a:prstGeom prst="rect">
            <a:avLst/>
          </a:prstGeom>
          <a:noFill/>
        </p:spPr>
        <p:txBody>
          <a:bodyPr wrap="square">
            <a:spAutoFit/>
          </a:bodyPr>
          <a:lstStyle/>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NEW23a. Why did you disagree that the advertisements were appropriate on &lt;insert statement from NEW23&gt;?</a:t>
            </a:r>
          </a:p>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Respondents who disagree that the advertisements they saw in past 7 days were appropriate. 2023: n= from </a:t>
            </a:r>
            <a:r>
              <a:rPr lang="en-US" sz="600" dirty="0">
                <a:latin typeface="Arial" panose="020B0604020202020204" pitchFamily="34" charset="0"/>
                <a:ea typeface="Calibri" panose="020F0502020204030204" pitchFamily="34" charset="0"/>
                <a:cs typeface="Times New Roman" panose="02020603050405020304" pitchFamily="18" charset="0"/>
              </a:rPr>
              <a:t>13</a:t>
            </a:r>
            <a:r>
              <a:rPr lang="en-US" sz="600" dirty="0">
                <a:effectLst/>
                <a:latin typeface="Arial" panose="020B0604020202020204" pitchFamily="34" charset="0"/>
                <a:ea typeface="Calibri" panose="020F0502020204030204" pitchFamily="34" charset="0"/>
                <a:cs typeface="Times New Roman" panose="02020603050405020304" pitchFamily="18" charset="0"/>
              </a:rPr>
              <a:t> to </a:t>
            </a:r>
            <a:r>
              <a:rPr lang="en-US" sz="600" dirty="0">
                <a:latin typeface="Arial" panose="020B0604020202020204" pitchFamily="34" charset="0"/>
                <a:ea typeface="Calibri" panose="020F0502020204030204" pitchFamily="34" charset="0"/>
                <a:cs typeface="Times New Roman" panose="02020603050405020304" pitchFamily="18" charset="0"/>
              </a:rPr>
              <a:t>290</a:t>
            </a:r>
            <a:r>
              <a:rPr lang="en-US" sz="600" dirty="0">
                <a:effectLst/>
                <a:latin typeface="Arial" panose="020B0604020202020204" pitchFamily="34" charset="0"/>
                <a:ea typeface="Calibri" panose="020F0502020204030204" pitchFamily="34" charset="0"/>
                <a:cs typeface="Times New Roman" panose="02020603050405020304" pitchFamily="18" charset="0"/>
              </a:rPr>
              <a:t>.</a:t>
            </a:r>
          </a:p>
          <a:p>
            <a:pPr algn="just">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 vary per statement. Results for ‘Pay-per-view’ not shown on chart due to small base size (n=13).</a:t>
            </a:r>
          </a:p>
          <a:p>
            <a:pPr algn="just">
              <a:spcBef>
                <a:spcPts val="300"/>
              </a:spcBef>
            </a:pPr>
            <a:r>
              <a:rPr lang="en-AU" sz="600" dirty="0">
                <a:effectLst/>
                <a:latin typeface="Arial" panose="020B0604020202020204" pitchFamily="34" charset="0"/>
                <a:ea typeface="Calibri" panose="020F0502020204030204" pitchFamily="34" charset="0"/>
                <a:cs typeface="Times New Roman" panose="02020603050405020304" pitchFamily="18" charset="0"/>
              </a:rPr>
              <a:t>The top three reasons for each platform are highlighted in green.</a:t>
            </a:r>
          </a:p>
          <a:p>
            <a:pPr algn="just">
              <a:spcBef>
                <a:spcPts val="300"/>
              </a:spcBef>
            </a:pPr>
            <a:endParaRPr lang="en-AU" sz="6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descr="A green rectangle to symbolise the shading of the top three reasons for each platform in the table.">
            <a:extLst>
              <a:ext uri="{FF2B5EF4-FFF2-40B4-BE49-F238E27FC236}">
                <a16:creationId xmlns:a16="http://schemas.microsoft.com/office/drawing/2014/main" id="{C37CB02B-9807-FE33-7BA5-6B8FE9E78187}"/>
              </a:ext>
            </a:extLst>
          </p:cNvPr>
          <p:cNvSpPr/>
          <p:nvPr/>
        </p:nvSpPr>
        <p:spPr>
          <a:xfrm>
            <a:off x="337740" y="5711764"/>
            <a:ext cx="87537" cy="4571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Rectangle 3">
            <a:extLst>
              <a:ext uri="{FF2B5EF4-FFF2-40B4-BE49-F238E27FC236}">
                <a16:creationId xmlns:a16="http://schemas.microsoft.com/office/drawing/2014/main" id="{8D72562B-CD78-807B-8020-5C70BE537389}"/>
              </a:ext>
            </a:extLst>
          </p:cNvPr>
          <p:cNvSpPr/>
          <p:nvPr/>
        </p:nvSpPr>
        <p:spPr>
          <a:xfrm>
            <a:off x="283278" y="6052845"/>
            <a:ext cx="9339444" cy="466296"/>
          </a:xfrm>
          <a:prstGeom prst="rect">
            <a:avLst/>
          </a:prstGeom>
          <a:solidFill>
            <a:srgbClr val="4A645A"/>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Showing gambling or betting related content is the main reason Australians disagree that advertising is appropriate. </a:t>
            </a:r>
          </a:p>
        </p:txBody>
      </p:sp>
      <p:pic>
        <p:nvPicPr>
          <p:cNvPr id="5" name="Graphic 4">
            <a:extLst>
              <a:ext uri="{FF2B5EF4-FFF2-40B4-BE49-F238E27FC236}">
                <a16:creationId xmlns:a16="http://schemas.microsoft.com/office/drawing/2014/main" id="{B32DA370-FB75-55E3-90E6-43E5AADA509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247912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20408E-F4FE-8B8B-50E7-8036784BF668}"/>
              </a:ext>
            </a:extLst>
          </p:cNvPr>
          <p:cNvSpPr>
            <a:spLocks noGrp="1"/>
          </p:cNvSpPr>
          <p:nvPr>
            <p:ph type="sldNum" sz="quarter" idx="12"/>
          </p:nvPr>
        </p:nvSpPr>
        <p:spPr/>
        <p:txBody>
          <a:bodyPr/>
          <a:lstStyle/>
          <a:p>
            <a:fld id="{EB9AB7F9-1CFC-4687-A283-05394C823D94}" type="slidenum">
              <a:rPr lang="en-AU" smtClean="0"/>
              <a:t>12</a:t>
            </a:fld>
            <a:endParaRPr lang="en-AU" dirty="0"/>
          </a:p>
        </p:txBody>
      </p:sp>
      <p:sp>
        <p:nvSpPr>
          <p:cNvPr id="2" name="Title 1">
            <a:extLst>
              <a:ext uri="{FF2B5EF4-FFF2-40B4-BE49-F238E27FC236}">
                <a16:creationId xmlns:a16="http://schemas.microsoft.com/office/drawing/2014/main" id="{5FC25F82-4FE6-B875-CFA9-773287DB19EB}"/>
              </a:ext>
            </a:extLst>
          </p:cNvPr>
          <p:cNvSpPr>
            <a:spLocks noGrp="1"/>
          </p:cNvSpPr>
          <p:nvPr>
            <p:ph type="title"/>
          </p:nvPr>
        </p:nvSpPr>
        <p:spPr/>
        <p:txBody>
          <a:bodyPr/>
          <a:lstStyle/>
          <a:p>
            <a:r>
              <a:rPr lang="en-AU" dirty="0"/>
              <a:t>Sample profile </a:t>
            </a:r>
          </a:p>
        </p:txBody>
      </p:sp>
      <p:sp>
        <p:nvSpPr>
          <p:cNvPr id="3" name="Content Placeholder 2">
            <a:extLst>
              <a:ext uri="{FF2B5EF4-FFF2-40B4-BE49-F238E27FC236}">
                <a16:creationId xmlns:a16="http://schemas.microsoft.com/office/drawing/2014/main" id="{5A674F1F-711F-4052-B6CD-8C5DFA74ED60}"/>
              </a:ext>
            </a:extLst>
          </p:cNvPr>
          <p:cNvSpPr>
            <a:spLocks noGrp="1"/>
          </p:cNvSpPr>
          <p:nvPr>
            <p:ph idx="1"/>
          </p:nvPr>
        </p:nvSpPr>
        <p:spPr>
          <a:xfrm>
            <a:off x="681037" y="779941"/>
            <a:ext cx="8543925" cy="5123353"/>
          </a:xfrm>
        </p:spPr>
        <p:txBody>
          <a:bodyPr vert="horz" lIns="91440" tIns="45720" rIns="91440" bIns="45720" rtlCol="0" anchor="t">
            <a:noAutofit/>
          </a:bodyPr>
          <a:lstStyle/>
          <a:p>
            <a:r>
              <a:rPr lang="en-AU" sz="1050" dirty="0">
                <a:latin typeface="Arial" panose="020B0604020202020204" pitchFamily="34" charset="0"/>
                <a:cs typeface="Times New Roman" panose="02020603050405020304" pitchFamily="18" charset="0"/>
              </a:rPr>
              <a:t>Full methodological details can be found in the Appendix at the end of the report. </a:t>
            </a:r>
            <a:r>
              <a:rPr lang="en-US" sz="1050" dirty="0">
                <a:latin typeface="Arial" panose="020B0604020202020204" pitchFamily="34" charset="0"/>
                <a:cs typeface="Times New Roman" panose="02020603050405020304" pitchFamily="18" charset="0"/>
              </a:rPr>
              <a:t>In 2023, the survey was run as one survey instrument for a total of 4,892 people completing these questions.</a:t>
            </a:r>
          </a:p>
          <a:p>
            <a:r>
              <a:rPr lang="en-US" sz="1050" dirty="0">
                <a:latin typeface="Arial" panose="020B0604020202020204" pitchFamily="34" charset="0"/>
                <a:cs typeface="Times New Roman" panose="02020603050405020304" pitchFamily="18" charset="0"/>
              </a:rPr>
              <a:t>Boosts were also conducted for parents/legal guardians/carers, children aged 0-17 (MCCS), and those in regional Australia (TVCS). Questions specific to media and television were asked of these boost streams. This page shows the unweighted profile of the final sample (i.e., those who completed the survey) for respondents in the survey across a range of key demographic characteristics.</a:t>
            </a:r>
          </a:p>
          <a:p>
            <a:r>
              <a:rPr lang="en-US" sz="1050" dirty="0">
                <a:latin typeface="Arial" panose="020B0604020202020204" pitchFamily="34" charset="0"/>
                <a:cs typeface="Times New Roman" panose="02020603050405020304" pitchFamily="18" charset="0"/>
              </a:rPr>
              <a:t>The youngest age of children selected for the children’s survey were those under 1 year old (infants whose parents/legal guardians/carers answered the survey on their behalf). Within the 0-7 year old age range, there were n=164 aged 0-2, n=155 aged 3-5, and n=94 age 6-7. Note that this adds to more than the total number of 0-7 year olds surveyed as parents/legal guardians/carers entered the ages for all their children and may have had more than one child in the 0-7 year old age range.</a:t>
            </a:r>
          </a:p>
        </p:txBody>
      </p:sp>
      <p:graphicFrame>
        <p:nvGraphicFramePr>
          <p:cNvPr id="7" name="Table 6" descr="Figure 4, Sample profile.&#10;&#10;Total adults n=4,892, Total % = 100, MCCS n=3,730, MCCS % = 100, TVCS n=3,861, TVCS % = 100&#10;Gender: Male, Total n=2,168, Total % = 44, MCCS n=1,643, MCCS % = 44, TVCS n=1,680, TVCS % = 44.&#10;Gender: Female, Total n=2,691, Total % = 55, MCCS n=2,056, MCCS % = 55, TVCS n=2,153, TVCS % = 56.&#10;Gender: Non-binary / gender fluid / different identity, Total n=29, Total % = 1, MCCS n=28, MCCS % = 1, TVCS n=24, TVCS % = 1.&#10;Age: 18-24, Total n=392, Total % = 8, MCCS n=315, MCCS % = 8, TVCS n=376, TVCS % = 10.&#10;Age: 25-34, Total n=728, Total % = 15, MCCS n=532, MCCS % = 14, TVCS n=493, TVCS % = 13.&#10;Age: 35-44, Total n=1,298, Total % = 27, MCCS n=1,104, MCCS % = 30, TVCS n=868, TVCS % = 22.&#10;Age: 45-54, Total n=919, Total % = 19, MCCS n=811, MCCS % = 22, TVCS n=669, TVCS % = 17.&#10;Age: 55-64, Total n=576, Total % = 12, MCCS n=392, MCCS % = 11, TVCS n=494, TVCS % = 13.&#10;Age: 65-74, Total n=652, Total % = 13, MCCS n=383, MCCS % = 10, TVCS n=637, TVCS % = 16.&#10;Age: 75+, Total n=327, Total % = 7, MCCS n=193, MCCS % = 5, TVCS n=324, TVCS % = 8.&#10;Capital city, Capital city, Total n=2,816, Total % = 58, MCCS n=2,633, MCCS % = 71, TVCS n=1,999, TVCS % = 52.&#10;Rest of state, Total n=2,065, Total % = 42, MCCS n=1,092, MCCS % = 29, TVCS n=1,855, TVCS % = 48.&#10;Household type: Single or couple (no children), Total n=1,606, Total % = 33, MCCS n=887, MCCS % = 24, TVCS n=1,606, TVCS % = 42.&#10;Household type: Parents (with dependent children), Total n=2,666, Total % = 54, MCCS n=2,427, MCCS % = 65, TVCS n=1,711, TVCS % = 44.&#10;Household type:, Total n=369, Total % = 8, MCCS n=255, MCCS % = 7, TVCS n=293, TVCS % = 8.&#10;Household type: Adults living in a share house, Total n=135, Total % = 3, MCCS n=83, MCCS % = 2, TVCS n=135, TVCS % = 3.&#10;Household type: Other household type, Total n=109, Total % = 2, MCCS n=72, MCCS % = 2, TVCS n=109, TVCS % = 3.&#10;Total (Children), Total n=884, Total % = 100, MCCS n=884, MCCS % = 100, , &#10;Children’s ages: 0-7 years old, Total n=359, Total % = 41, MCCS n=359, MCCS % = 41, TVCS, Not applicable.&#10;Children’s ages: 8-10 years old, Total n=197, Total % = 22, MCCS n=197, MCCS % = 22, TVCS, Not applicable. &#10;Children’s ages: 11-15 years old, Total n=191, Total % = 22, MCCS n=191, MCCS % = 22, TVCS, Not applicable , &#10;Children’s ages: 16-17 years old, Total n=137, Total % = 15, MCCS n=137, MCCS % = 15, TVCS, Not applicable. &#10;&#10;&#10;">
            <a:extLst>
              <a:ext uri="{FF2B5EF4-FFF2-40B4-BE49-F238E27FC236}">
                <a16:creationId xmlns:a16="http://schemas.microsoft.com/office/drawing/2014/main" id="{0DAD22FC-C950-A467-3CE3-928512F3AEDF}"/>
              </a:ext>
            </a:extLst>
          </p:cNvPr>
          <p:cNvGraphicFramePr>
            <a:graphicFrameLocks noGrp="1"/>
          </p:cNvGraphicFramePr>
          <p:nvPr>
            <p:extLst>
              <p:ext uri="{D42A27DB-BD31-4B8C-83A1-F6EECF244321}">
                <p14:modId xmlns:p14="http://schemas.microsoft.com/office/powerpoint/2010/main" val="4221567663"/>
              </p:ext>
            </p:extLst>
          </p:nvPr>
        </p:nvGraphicFramePr>
        <p:xfrm>
          <a:off x="804862" y="2558735"/>
          <a:ext cx="8514798" cy="3914947"/>
        </p:xfrm>
        <a:graphic>
          <a:graphicData uri="http://schemas.openxmlformats.org/drawingml/2006/table">
            <a:tbl>
              <a:tblPr firstRow="1"/>
              <a:tblGrid>
                <a:gridCol w="3456000">
                  <a:extLst>
                    <a:ext uri="{9D8B030D-6E8A-4147-A177-3AD203B41FA5}">
                      <a16:colId xmlns:a16="http://schemas.microsoft.com/office/drawing/2014/main" val="4008967703"/>
                    </a:ext>
                  </a:extLst>
                </a:gridCol>
                <a:gridCol w="843133">
                  <a:extLst>
                    <a:ext uri="{9D8B030D-6E8A-4147-A177-3AD203B41FA5}">
                      <a16:colId xmlns:a16="http://schemas.microsoft.com/office/drawing/2014/main" val="859140125"/>
                    </a:ext>
                  </a:extLst>
                </a:gridCol>
                <a:gridCol w="843133">
                  <a:extLst>
                    <a:ext uri="{9D8B030D-6E8A-4147-A177-3AD203B41FA5}">
                      <a16:colId xmlns:a16="http://schemas.microsoft.com/office/drawing/2014/main" val="712612046"/>
                    </a:ext>
                  </a:extLst>
                </a:gridCol>
                <a:gridCol w="843133">
                  <a:extLst>
                    <a:ext uri="{9D8B030D-6E8A-4147-A177-3AD203B41FA5}">
                      <a16:colId xmlns:a16="http://schemas.microsoft.com/office/drawing/2014/main" val="2847762512"/>
                    </a:ext>
                  </a:extLst>
                </a:gridCol>
                <a:gridCol w="843133">
                  <a:extLst>
                    <a:ext uri="{9D8B030D-6E8A-4147-A177-3AD203B41FA5}">
                      <a16:colId xmlns:a16="http://schemas.microsoft.com/office/drawing/2014/main" val="785255483"/>
                    </a:ext>
                  </a:extLst>
                </a:gridCol>
                <a:gridCol w="843133">
                  <a:extLst>
                    <a:ext uri="{9D8B030D-6E8A-4147-A177-3AD203B41FA5}">
                      <a16:colId xmlns:a16="http://schemas.microsoft.com/office/drawing/2014/main" val="2080431518"/>
                    </a:ext>
                  </a:extLst>
                </a:gridCol>
                <a:gridCol w="843133">
                  <a:extLst>
                    <a:ext uri="{9D8B030D-6E8A-4147-A177-3AD203B41FA5}">
                      <a16:colId xmlns:a16="http://schemas.microsoft.com/office/drawing/2014/main" val="426948338"/>
                    </a:ext>
                  </a:extLst>
                </a:gridCol>
              </a:tblGrid>
              <a:tr h="180000">
                <a:tc>
                  <a:txBody>
                    <a:bodyPr/>
                    <a:lstStyle>
                      <a:lvl1pPr marL="0" algn="l" defTabSz="742927" rtl="0" eaLnBrk="1" latinLnBrk="0" hangingPunct="1">
                        <a:defRPr sz="1462" b="1" kern="1200">
                          <a:solidFill>
                            <a:schemeClr val="lt1"/>
                          </a:solidFill>
                          <a:latin typeface="Arial" panose="020B0604020202020204"/>
                        </a:defRPr>
                      </a:lvl1pPr>
                      <a:lvl2pPr marL="371464" algn="l" defTabSz="742927" rtl="0" eaLnBrk="1" latinLnBrk="0" hangingPunct="1">
                        <a:defRPr sz="1462" b="1" kern="1200">
                          <a:solidFill>
                            <a:schemeClr val="lt1"/>
                          </a:solidFill>
                          <a:latin typeface="Arial" panose="020B0604020202020204"/>
                        </a:defRPr>
                      </a:lvl2pPr>
                      <a:lvl3pPr marL="742927" algn="l" defTabSz="742927" rtl="0" eaLnBrk="1" latinLnBrk="0" hangingPunct="1">
                        <a:defRPr sz="1462" b="1" kern="1200">
                          <a:solidFill>
                            <a:schemeClr val="lt1"/>
                          </a:solidFill>
                          <a:latin typeface="Arial" panose="020B0604020202020204"/>
                        </a:defRPr>
                      </a:lvl3pPr>
                      <a:lvl4pPr marL="1114391" algn="l" defTabSz="742927" rtl="0" eaLnBrk="1" latinLnBrk="0" hangingPunct="1">
                        <a:defRPr sz="1462" b="1" kern="1200">
                          <a:solidFill>
                            <a:schemeClr val="lt1"/>
                          </a:solidFill>
                          <a:latin typeface="Arial" panose="020B0604020202020204"/>
                        </a:defRPr>
                      </a:lvl4pPr>
                      <a:lvl5pPr marL="1485854" algn="l" defTabSz="742927" rtl="0" eaLnBrk="1" latinLnBrk="0" hangingPunct="1">
                        <a:defRPr sz="1462" b="1" kern="1200">
                          <a:solidFill>
                            <a:schemeClr val="lt1"/>
                          </a:solidFill>
                          <a:latin typeface="Arial" panose="020B0604020202020204"/>
                        </a:defRPr>
                      </a:lvl5pPr>
                      <a:lvl6pPr marL="1857318" algn="l" defTabSz="742927" rtl="0" eaLnBrk="1" latinLnBrk="0" hangingPunct="1">
                        <a:defRPr sz="1462" b="1" kern="1200">
                          <a:solidFill>
                            <a:schemeClr val="lt1"/>
                          </a:solidFill>
                          <a:latin typeface="Arial" panose="020B0604020202020204"/>
                        </a:defRPr>
                      </a:lvl6pPr>
                      <a:lvl7pPr marL="2228781" algn="l" defTabSz="742927" rtl="0" eaLnBrk="1" latinLnBrk="0" hangingPunct="1">
                        <a:defRPr sz="1462" b="1" kern="1200">
                          <a:solidFill>
                            <a:schemeClr val="lt1"/>
                          </a:solidFill>
                          <a:latin typeface="Arial" panose="020B0604020202020204"/>
                        </a:defRPr>
                      </a:lvl7pPr>
                      <a:lvl8pPr marL="2600245" algn="l" defTabSz="742927" rtl="0" eaLnBrk="1" latinLnBrk="0" hangingPunct="1">
                        <a:defRPr sz="1462" b="1" kern="1200">
                          <a:solidFill>
                            <a:schemeClr val="lt1"/>
                          </a:solidFill>
                          <a:latin typeface="Arial" panose="020B0604020202020204"/>
                        </a:defRPr>
                      </a:lvl8pPr>
                      <a:lvl9pPr marL="2971709" algn="l" defTabSz="742927" rtl="0" eaLnBrk="1" latinLnBrk="0" hangingPunct="1">
                        <a:defRPr sz="1462" b="1" kern="1200">
                          <a:solidFill>
                            <a:schemeClr val="lt1"/>
                          </a:solidFill>
                          <a:latin typeface="Arial" panose="020B0604020202020204"/>
                        </a:defRPr>
                      </a:lvl9pPr>
                    </a:lstStyle>
                    <a:p>
                      <a:pPr algn="l" fontAlgn="b">
                        <a:spcBef>
                          <a:spcPts val="600"/>
                        </a:spcBef>
                        <a:spcAft>
                          <a:spcPts val="600"/>
                        </a:spcAft>
                      </a:pPr>
                      <a:r>
                        <a:rPr lang="en-AU" sz="1000" b="1" i="0" u="none" strike="noStrike" dirty="0">
                          <a:solidFill>
                            <a:schemeClr val="bg1"/>
                          </a:solidFill>
                          <a:effectLst/>
                          <a:latin typeface="+mn-lt"/>
                        </a:rPr>
                        <a:t>Profile</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DCF"/>
                    </a:solidFill>
                  </a:tcPr>
                </a:tc>
                <a:tc>
                  <a:txBody>
                    <a:bodyPr/>
                    <a:lstStyle>
                      <a:lvl1pPr marL="0" algn="l" defTabSz="742927" rtl="0" eaLnBrk="1" latinLnBrk="0" hangingPunct="1">
                        <a:defRPr sz="1462" b="1" kern="1200">
                          <a:solidFill>
                            <a:schemeClr val="lt1"/>
                          </a:solidFill>
                          <a:latin typeface="Arial" panose="020B0604020202020204"/>
                        </a:defRPr>
                      </a:lvl1pPr>
                      <a:lvl2pPr marL="371464" algn="l" defTabSz="742927" rtl="0" eaLnBrk="1" latinLnBrk="0" hangingPunct="1">
                        <a:defRPr sz="1462" b="1" kern="1200">
                          <a:solidFill>
                            <a:schemeClr val="lt1"/>
                          </a:solidFill>
                          <a:latin typeface="Arial" panose="020B0604020202020204"/>
                        </a:defRPr>
                      </a:lvl2pPr>
                      <a:lvl3pPr marL="742927" algn="l" defTabSz="742927" rtl="0" eaLnBrk="1" latinLnBrk="0" hangingPunct="1">
                        <a:defRPr sz="1462" b="1" kern="1200">
                          <a:solidFill>
                            <a:schemeClr val="lt1"/>
                          </a:solidFill>
                          <a:latin typeface="Arial" panose="020B0604020202020204"/>
                        </a:defRPr>
                      </a:lvl3pPr>
                      <a:lvl4pPr marL="1114391" algn="l" defTabSz="742927" rtl="0" eaLnBrk="1" latinLnBrk="0" hangingPunct="1">
                        <a:defRPr sz="1462" b="1" kern="1200">
                          <a:solidFill>
                            <a:schemeClr val="lt1"/>
                          </a:solidFill>
                          <a:latin typeface="Arial" panose="020B0604020202020204"/>
                        </a:defRPr>
                      </a:lvl4pPr>
                      <a:lvl5pPr marL="1485854" algn="l" defTabSz="742927" rtl="0" eaLnBrk="1" latinLnBrk="0" hangingPunct="1">
                        <a:defRPr sz="1462" b="1" kern="1200">
                          <a:solidFill>
                            <a:schemeClr val="lt1"/>
                          </a:solidFill>
                          <a:latin typeface="Arial" panose="020B0604020202020204"/>
                        </a:defRPr>
                      </a:lvl5pPr>
                      <a:lvl6pPr marL="1857318" algn="l" defTabSz="742927" rtl="0" eaLnBrk="1" latinLnBrk="0" hangingPunct="1">
                        <a:defRPr sz="1462" b="1" kern="1200">
                          <a:solidFill>
                            <a:schemeClr val="lt1"/>
                          </a:solidFill>
                          <a:latin typeface="Arial" panose="020B0604020202020204"/>
                        </a:defRPr>
                      </a:lvl6pPr>
                      <a:lvl7pPr marL="2228781" algn="l" defTabSz="742927" rtl="0" eaLnBrk="1" latinLnBrk="0" hangingPunct="1">
                        <a:defRPr sz="1462" b="1" kern="1200">
                          <a:solidFill>
                            <a:schemeClr val="lt1"/>
                          </a:solidFill>
                          <a:latin typeface="Arial" panose="020B0604020202020204"/>
                        </a:defRPr>
                      </a:lvl7pPr>
                      <a:lvl8pPr marL="2600245" algn="l" defTabSz="742927" rtl="0" eaLnBrk="1" latinLnBrk="0" hangingPunct="1">
                        <a:defRPr sz="1462" b="1" kern="1200">
                          <a:solidFill>
                            <a:schemeClr val="lt1"/>
                          </a:solidFill>
                          <a:latin typeface="Arial" panose="020B0604020202020204"/>
                        </a:defRPr>
                      </a:lvl8pPr>
                      <a:lvl9pPr marL="2971709" algn="l" defTabSz="742927" rtl="0" eaLnBrk="1" latinLnBrk="0" hangingPunct="1">
                        <a:defRPr sz="1462" b="1" kern="1200">
                          <a:solidFill>
                            <a:schemeClr val="lt1"/>
                          </a:solidFill>
                          <a:latin typeface="Arial" panose="020B0604020202020204"/>
                        </a:defRPr>
                      </a:lvl9pPr>
                    </a:lstStyle>
                    <a:p>
                      <a:pPr algn="r" fontAlgn="b">
                        <a:spcBef>
                          <a:spcPts val="600"/>
                        </a:spcBef>
                        <a:spcAft>
                          <a:spcPts val="600"/>
                        </a:spcAft>
                      </a:pPr>
                      <a:r>
                        <a:rPr lang="en-AU" sz="1000" b="1" u="none" strike="noStrike" dirty="0">
                          <a:solidFill>
                            <a:schemeClr val="bg1"/>
                          </a:solidFill>
                          <a:effectLst/>
                          <a:latin typeface="+mn-lt"/>
                        </a:rPr>
                        <a:t>Total</a:t>
                      </a:r>
                      <a:r>
                        <a:rPr lang="en-AU" sz="1000" b="1" u="none" strike="noStrike" baseline="0" dirty="0">
                          <a:solidFill>
                            <a:schemeClr val="bg1"/>
                          </a:solidFill>
                          <a:effectLst/>
                          <a:latin typeface="+mn-lt"/>
                        </a:rPr>
                        <a:t> (</a:t>
                      </a:r>
                      <a:r>
                        <a:rPr lang="en-AU" sz="1000" b="1" u="none" strike="noStrike" dirty="0">
                          <a:solidFill>
                            <a:schemeClr val="bg1"/>
                          </a:solidFill>
                          <a:effectLst/>
                          <a:latin typeface="+mn-lt"/>
                        </a:rPr>
                        <a:t>n)</a:t>
                      </a:r>
                      <a:endParaRPr lang="en-AU" sz="1000" b="1" i="0" u="none" strike="noStrike" dirty="0">
                        <a:solidFill>
                          <a:schemeClr val="bg1"/>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DCF"/>
                    </a:solidFill>
                  </a:tcPr>
                </a:tc>
                <a:tc>
                  <a:txBody>
                    <a:bodyPr/>
                    <a:lstStyle>
                      <a:lvl1pPr marL="0" algn="l" defTabSz="742927" rtl="0" eaLnBrk="1" latinLnBrk="0" hangingPunct="1">
                        <a:defRPr sz="1462" b="1" kern="1200">
                          <a:solidFill>
                            <a:schemeClr val="lt1"/>
                          </a:solidFill>
                          <a:latin typeface="Arial" panose="020B0604020202020204"/>
                        </a:defRPr>
                      </a:lvl1pPr>
                      <a:lvl2pPr marL="371464" algn="l" defTabSz="742927" rtl="0" eaLnBrk="1" latinLnBrk="0" hangingPunct="1">
                        <a:defRPr sz="1462" b="1" kern="1200">
                          <a:solidFill>
                            <a:schemeClr val="lt1"/>
                          </a:solidFill>
                          <a:latin typeface="Arial" panose="020B0604020202020204"/>
                        </a:defRPr>
                      </a:lvl2pPr>
                      <a:lvl3pPr marL="742927" algn="l" defTabSz="742927" rtl="0" eaLnBrk="1" latinLnBrk="0" hangingPunct="1">
                        <a:defRPr sz="1462" b="1" kern="1200">
                          <a:solidFill>
                            <a:schemeClr val="lt1"/>
                          </a:solidFill>
                          <a:latin typeface="Arial" panose="020B0604020202020204"/>
                        </a:defRPr>
                      </a:lvl3pPr>
                      <a:lvl4pPr marL="1114391" algn="l" defTabSz="742927" rtl="0" eaLnBrk="1" latinLnBrk="0" hangingPunct="1">
                        <a:defRPr sz="1462" b="1" kern="1200">
                          <a:solidFill>
                            <a:schemeClr val="lt1"/>
                          </a:solidFill>
                          <a:latin typeface="Arial" panose="020B0604020202020204"/>
                        </a:defRPr>
                      </a:lvl4pPr>
                      <a:lvl5pPr marL="1485854" algn="l" defTabSz="742927" rtl="0" eaLnBrk="1" latinLnBrk="0" hangingPunct="1">
                        <a:defRPr sz="1462" b="1" kern="1200">
                          <a:solidFill>
                            <a:schemeClr val="lt1"/>
                          </a:solidFill>
                          <a:latin typeface="Arial" panose="020B0604020202020204"/>
                        </a:defRPr>
                      </a:lvl5pPr>
                      <a:lvl6pPr marL="1857318" algn="l" defTabSz="742927" rtl="0" eaLnBrk="1" latinLnBrk="0" hangingPunct="1">
                        <a:defRPr sz="1462" b="1" kern="1200">
                          <a:solidFill>
                            <a:schemeClr val="lt1"/>
                          </a:solidFill>
                          <a:latin typeface="Arial" panose="020B0604020202020204"/>
                        </a:defRPr>
                      </a:lvl6pPr>
                      <a:lvl7pPr marL="2228781" algn="l" defTabSz="742927" rtl="0" eaLnBrk="1" latinLnBrk="0" hangingPunct="1">
                        <a:defRPr sz="1462" b="1" kern="1200">
                          <a:solidFill>
                            <a:schemeClr val="lt1"/>
                          </a:solidFill>
                          <a:latin typeface="Arial" panose="020B0604020202020204"/>
                        </a:defRPr>
                      </a:lvl7pPr>
                      <a:lvl8pPr marL="2600245" algn="l" defTabSz="742927" rtl="0" eaLnBrk="1" latinLnBrk="0" hangingPunct="1">
                        <a:defRPr sz="1462" b="1" kern="1200">
                          <a:solidFill>
                            <a:schemeClr val="lt1"/>
                          </a:solidFill>
                          <a:latin typeface="Arial" panose="020B0604020202020204"/>
                        </a:defRPr>
                      </a:lvl8pPr>
                      <a:lvl9pPr marL="2971709" algn="l" defTabSz="742927" rtl="0" eaLnBrk="1" latinLnBrk="0" hangingPunct="1">
                        <a:defRPr sz="1462" b="1" kern="1200">
                          <a:solidFill>
                            <a:schemeClr val="lt1"/>
                          </a:solidFill>
                          <a:latin typeface="Arial" panose="020B0604020202020204"/>
                        </a:defRPr>
                      </a:lvl9pPr>
                    </a:lstStyle>
                    <a:p>
                      <a:pPr algn="r" fontAlgn="b">
                        <a:spcBef>
                          <a:spcPts val="600"/>
                        </a:spcBef>
                        <a:spcAft>
                          <a:spcPts val="600"/>
                        </a:spcAft>
                      </a:pPr>
                      <a:r>
                        <a:rPr lang="en-AU" sz="1000" b="1" u="none" strike="noStrike" dirty="0">
                          <a:solidFill>
                            <a:schemeClr val="bg1"/>
                          </a:solidFill>
                          <a:effectLst/>
                          <a:latin typeface="+mn-lt"/>
                        </a:rPr>
                        <a:t>Total (%)</a:t>
                      </a:r>
                      <a:endParaRPr lang="en-AU" sz="1000" b="1" i="0" u="none" strike="noStrike" dirty="0">
                        <a:solidFill>
                          <a:schemeClr val="bg1"/>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DCF"/>
                    </a:solidFill>
                  </a:tcPr>
                </a:tc>
                <a:tc>
                  <a:txBody>
                    <a:bodyPr/>
                    <a:lstStyle>
                      <a:lvl1pPr marL="0" algn="l" defTabSz="742927" rtl="0" eaLnBrk="1" latinLnBrk="0" hangingPunct="1">
                        <a:defRPr sz="1462" b="1" kern="1200">
                          <a:solidFill>
                            <a:schemeClr val="lt1"/>
                          </a:solidFill>
                          <a:latin typeface="Arial" panose="020B0604020202020204"/>
                        </a:defRPr>
                      </a:lvl1pPr>
                      <a:lvl2pPr marL="371464" algn="l" defTabSz="742927" rtl="0" eaLnBrk="1" latinLnBrk="0" hangingPunct="1">
                        <a:defRPr sz="1462" b="1" kern="1200">
                          <a:solidFill>
                            <a:schemeClr val="lt1"/>
                          </a:solidFill>
                          <a:latin typeface="Arial" panose="020B0604020202020204"/>
                        </a:defRPr>
                      </a:lvl2pPr>
                      <a:lvl3pPr marL="742927" algn="l" defTabSz="742927" rtl="0" eaLnBrk="1" latinLnBrk="0" hangingPunct="1">
                        <a:defRPr sz="1462" b="1" kern="1200">
                          <a:solidFill>
                            <a:schemeClr val="lt1"/>
                          </a:solidFill>
                          <a:latin typeface="Arial" panose="020B0604020202020204"/>
                        </a:defRPr>
                      </a:lvl3pPr>
                      <a:lvl4pPr marL="1114391" algn="l" defTabSz="742927" rtl="0" eaLnBrk="1" latinLnBrk="0" hangingPunct="1">
                        <a:defRPr sz="1462" b="1" kern="1200">
                          <a:solidFill>
                            <a:schemeClr val="lt1"/>
                          </a:solidFill>
                          <a:latin typeface="Arial" panose="020B0604020202020204"/>
                        </a:defRPr>
                      </a:lvl4pPr>
                      <a:lvl5pPr marL="1485854" algn="l" defTabSz="742927" rtl="0" eaLnBrk="1" latinLnBrk="0" hangingPunct="1">
                        <a:defRPr sz="1462" b="1" kern="1200">
                          <a:solidFill>
                            <a:schemeClr val="lt1"/>
                          </a:solidFill>
                          <a:latin typeface="Arial" panose="020B0604020202020204"/>
                        </a:defRPr>
                      </a:lvl5pPr>
                      <a:lvl6pPr marL="1857318" algn="l" defTabSz="742927" rtl="0" eaLnBrk="1" latinLnBrk="0" hangingPunct="1">
                        <a:defRPr sz="1462" b="1" kern="1200">
                          <a:solidFill>
                            <a:schemeClr val="lt1"/>
                          </a:solidFill>
                          <a:latin typeface="Arial" panose="020B0604020202020204"/>
                        </a:defRPr>
                      </a:lvl6pPr>
                      <a:lvl7pPr marL="2228781" algn="l" defTabSz="742927" rtl="0" eaLnBrk="1" latinLnBrk="0" hangingPunct="1">
                        <a:defRPr sz="1462" b="1" kern="1200">
                          <a:solidFill>
                            <a:schemeClr val="lt1"/>
                          </a:solidFill>
                          <a:latin typeface="Arial" panose="020B0604020202020204"/>
                        </a:defRPr>
                      </a:lvl7pPr>
                      <a:lvl8pPr marL="2600245" algn="l" defTabSz="742927" rtl="0" eaLnBrk="1" latinLnBrk="0" hangingPunct="1">
                        <a:defRPr sz="1462" b="1" kern="1200">
                          <a:solidFill>
                            <a:schemeClr val="lt1"/>
                          </a:solidFill>
                          <a:latin typeface="Arial" panose="020B0604020202020204"/>
                        </a:defRPr>
                      </a:lvl8pPr>
                      <a:lvl9pPr marL="2971709" algn="l" defTabSz="742927" rtl="0" eaLnBrk="1" latinLnBrk="0" hangingPunct="1">
                        <a:defRPr sz="1462" b="1" kern="1200">
                          <a:solidFill>
                            <a:schemeClr val="lt1"/>
                          </a:solidFill>
                          <a:latin typeface="Arial" panose="020B0604020202020204"/>
                        </a:defRPr>
                      </a:lvl9pPr>
                    </a:lstStyle>
                    <a:p>
                      <a:pPr algn="r" fontAlgn="b">
                        <a:spcBef>
                          <a:spcPts val="600"/>
                        </a:spcBef>
                        <a:spcAft>
                          <a:spcPts val="600"/>
                        </a:spcAft>
                      </a:pPr>
                      <a:r>
                        <a:rPr lang="en-AU" sz="1000" b="1" u="none" strike="noStrike" dirty="0">
                          <a:solidFill>
                            <a:schemeClr val="bg1"/>
                          </a:solidFill>
                          <a:effectLst/>
                          <a:latin typeface="+mn-lt"/>
                        </a:rPr>
                        <a:t>MCCS (n)</a:t>
                      </a:r>
                      <a:endParaRPr lang="en-AU" sz="1000" b="1" i="0" u="none" strike="noStrike" dirty="0">
                        <a:solidFill>
                          <a:schemeClr val="bg1"/>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DCF"/>
                    </a:solidFill>
                  </a:tcPr>
                </a:tc>
                <a:tc>
                  <a:txBody>
                    <a:bodyPr/>
                    <a:lstStyle>
                      <a:lvl1pPr marL="0" algn="l" defTabSz="742927" rtl="0" eaLnBrk="1" latinLnBrk="0" hangingPunct="1">
                        <a:defRPr sz="1462" b="1" kern="1200">
                          <a:solidFill>
                            <a:schemeClr val="lt1"/>
                          </a:solidFill>
                          <a:latin typeface="Arial" panose="020B0604020202020204"/>
                        </a:defRPr>
                      </a:lvl1pPr>
                      <a:lvl2pPr marL="371464" algn="l" defTabSz="742927" rtl="0" eaLnBrk="1" latinLnBrk="0" hangingPunct="1">
                        <a:defRPr sz="1462" b="1" kern="1200">
                          <a:solidFill>
                            <a:schemeClr val="lt1"/>
                          </a:solidFill>
                          <a:latin typeface="Arial" panose="020B0604020202020204"/>
                        </a:defRPr>
                      </a:lvl2pPr>
                      <a:lvl3pPr marL="742927" algn="l" defTabSz="742927" rtl="0" eaLnBrk="1" latinLnBrk="0" hangingPunct="1">
                        <a:defRPr sz="1462" b="1" kern="1200">
                          <a:solidFill>
                            <a:schemeClr val="lt1"/>
                          </a:solidFill>
                          <a:latin typeface="Arial" panose="020B0604020202020204"/>
                        </a:defRPr>
                      </a:lvl3pPr>
                      <a:lvl4pPr marL="1114391" algn="l" defTabSz="742927" rtl="0" eaLnBrk="1" latinLnBrk="0" hangingPunct="1">
                        <a:defRPr sz="1462" b="1" kern="1200">
                          <a:solidFill>
                            <a:schemeClr val="lt1"/>
                          </a:solidFill>
                          <a:latin typeface="Arial" panose="020B0604020202020204"/>
                        </a:defRPr>
                      </a:lvl4pPr>
                      <a:lvl5pPr marL="1485854" algn="l" defTabSz="742927" rtl="0" eaLnBrk="1" latinLnBrk="0" hangingPunct="1">
                        <a:defRPr sz="1462" b="1" kern="1200">
                          <a:solidFill>
                            <a:schemeClr val="lt1"/>
                          </a:solidFill>
                          <a:latin typeface="Arial" panose="020B0604020202020204"/>
                        </a:defRPr>
                      </a:lvl5pPr>
                      <a:lvl6pPr marL="1857318" algn="l" defTabSz="742927" rtl="0" eaLnBrk="1" latinLnBrk="0" hangingPunct="1">
                        <a:defRPr sz="1462" b="1" kern="1200">
                          <a:solidFill>
                            <a:schemeClr val="lt1"/>
                          </a:solidFill>
                          <a:latin typeface="Arial" panose="020B0604020202020204"/>
                        </a:defRPr>
                      </a:lvl6pPr>
                      <a:lvl7pPr marL="2228781" algn="l" defTabSz="742927" rtl="0" eaLnBrk="1" latinLnBrk="0" hangingPunct="1">
                        <a:defRPr sz="1462" b="1" kern="1200">
                          <a:solidFill>
                            <a:schemeClr val="lt1"/>
                          </a:solidFill>
                          <a:latin typeface="Arial" panose="020B0604020202020204"/>
                        </a:defRPr>
                      </a:lvl7pPr>
                      <a:lvl8pPr marL="2600245" algn="l" defTabSz="742927" rtl="0" eaLnBrk="1" latinLnBrk="0" hangingPunct="1">
                        <a:defRPr sz="1462" b="1" kern="1200">
                          <a:solidFill>
                            <a:schemeClr val="lt1"/>
                          </a:solidFill>
                          <a:latin typeface="Arial" panose="020B0604020202020204"/>
                        </a:defRPr>
                      </a:lvl8pPr>
                      <a:lvl9pPr marL="2971709" algn="l" defTabSz="742927" rtl="0" eaLnBrk="1" latinLnBrk="0" hangingPunct="1">
                        <a:defRPr sz="1462" b="1" kern="1200">
                          <a:solidFill>
                            <a:schemeClr val="lt1"/>
                          </a:solidFill>
                          <a:latin typeface="Arial" panose="020B0604020202020204"/>
                        </a:defRPr>
                      </a:lvl9pPr>
                    </a:lstStyle>
                    <a:p>
                      <a:pPr algn="r" fontAlgn="b">
                        <a:spcBef>
                          <a:spcPts val="600"/>
                        </a:spcBef>
                        <a:spcAft>
                          <a:spcPts val="600"/>
                        </a:spcAft>
                      </a:pPr>
                      <a:r>
                        <a:rPr lang="en-AU" sz="1000" b="1" u="none" strike="noStrike" dirty="0">
                          <a:solidFill>
                            <a:schemeClr val="bg1"/>
                          </a:solidFill>
                          <a:effectLst/>
                          <a:latin typeface="+mn-lt"/>
                        </a:rPr>
                        <a:t>MCCS (%)</a:t>
                      </a:r>
                      <a:endParaRPr lang="en-AU" sz="1000" b="1" i="0" u="none" strike="noStrike" dirty="0">
                        <a:solidFill>
                          <a:schemeClr val="bg1"/>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DCF"/>
                    </a:solidFill>
                  </a:tcPr>
                </a:tc>
                <a:tc>
                  <a:txBody>
                    <a:bodyPr/>
                    <a:lstStyle>
                      <a:lvl1pPr marL="0" algn="l" defTabSz="742927" rtl="0" eaLnBrk="1" latinLnBrk="0" hangingPunct="1">
                        <a:defRPr sz="1462" b="1" kern="1200">
                          <a:solidFill>
                            <a:schemeClr val="lt1"/>
                          </a:solidFill>
                          <a:latin typeface="Arial" panose="020B0604020202020204"/>
                        </a:defRPr>
                      </a:lvl1pPr>
                      <a:lvl2pPr marL="371464" algn="l" defTabSz="742927" rtl="0" eaLnBrk="1" latinLnBrk="0" hangingPunct="1">
                        <a:defRPr sz="1462" b="1" kern="1200">
                          <a:solidFill>
                            <a:schemeClr val="lt1"/>
                          </a:solidFill>
                          <a:latin typeface="Arial" panose="020B0604020202020204"/>
                        </a:defRPr>
                      </a:lvl2pPr>
                      <a:lvl3pPr marL="742927" algn="l" defTabSz="742927" rtl="0" eaLnBrk="1" latinLnBrk="0" hangingPunct="1">
                        <a:defRPr sz="1462" b="1" kern="1200">
                          <a:solidFill>
                            <a:schemeClr val="lt1"/>
                          </a:solidFill>
                          <a:latin typeface="Arial" panose="020B0604020202020204"/>
                        </a:defRPr>
                      </a:lvl3pPr>
                      <a:lvl4pPr marL="1114391" algn="l" defTabSz="742927" rtl="0" eaLnBrk="1" latinLnBrk="0" hangingPunct="1">
                        <a:defRPr sz="1462" b="1" kern="1200">
                          <a:solidFill>
                            <a:schemeClr val="lt1"/>
                          </a:solidFill>
                          <a:latin typeface="Arial" panose="020B0604020202020204"/>
                        </a:defRPr>
                      </a:lvl4pPr>
                      <a:lvl5pPr marL="1485854" algn="l" defTabSz="742927" rtl="0" eaLnBrk="1" latinLnBrk="0" hangingPunct="1">
                        <a:defRPr sz="1462" b="1" kern="1200">
                          <a:solidFill>
                            <a:schemeClr val="lt1"/>
                          </a:solidFill>
                          <a:latin typeface="Arial" panose="020B0604020202020204"/>
                        </a:defRPr>
                      </a:lvl5pPr>
                      <a:lvl6pPr marL="1857318" algn="l" defTabSz="742927" rtl="0" eaLnBrk="1" latinLnBrk="0" hangingPunct="1">
                        <a:defRPr sz="1462" b="1" kern="1200">
                          <a:solidFill>
                            <a:schemeClr val="lt1"/>
                          </a:solidFill>
                          <a:latin typeface="Arial" panose="020B0604020202020204"/>
                        </a:defRPr>
                      </a:lvl6pPr>
                      <a:lvl7pPr marL="2228781" algn="l" defTabSz="742927" rtl="0" eaLnBrk="1" latinLnBrk="0" hangingPunct="1">
                        <a:defRPr sz="1462" b="1" kern="1200">
                          <a:solidFill>
                            <a:schemeClr val="lt1"/>
                          </a:solidFill>
                          <a:latin typeface="Arial" panose="020B0604020202020204"/>
                        </a:defRPr>
                      </a:lvl7pPr>
                      <a:lvl8pPr marL="2600245" algn="l" defTabSz="742927" rtl="0" eaLnBrk="1" latinLnBrk="0" hangingPunct="1">
                        <a:defRPr sz="1462" b="1" kern="1200">
                          <a:solidFill>
                            <a:schemeClr val="lt1"/>
                          </a:solidFill>
                          <a:latin typeface="Arial" panose="020B0604020202020204"/>
                        </a:defRPr>
                      </a:lvl8pPr>
                      <a:lvl9pPr marL="2971709" algn="l" defTabSz="742927" rtl="0" eaLnBrk="1" latinLnBrk="0" hangingPunct="1">
                        <a:defRPr sz="1462" b="1" kern="1200">
                          <a:solidFill>
                            <a:schemeClr val="lt1"/>
                          </a:solidFill>
                          <a:latin typeface="Arial" panose="020B0604020202020204"/>
                        </a:defRPr>
                      </a:lvl9pPr>
                    </a:lstStyle>
                    <a:p>
                      <a:pPr algn="r" fontAlgn="b">
                        <a:spcBef>
                          <a:spcPts val="600"/>
                        </a:spcBef>
                        <a:spcAft>
                          <a:spcPts val="600"/>
                        </a:spcAft>
                      </a:pPr>
                      <a:r>
                        <a:rPr lang="en-AU" sz="1000" b="1" u="none" strike="noStrike" dirty="0">
                          <a:solidFill>
                            <a:schemeClr val="bg1"/>
                          </a:solidFill>
                          <a:effectLst/>
                          <a:latin typeface="+mn-lt"/>
                        </a:rPr>
                        <a:t>TVCS (n)</a:t>
                      </a:r>
                      <a:endParaRPr lang="en-AU" sz="1000" b="1" i="0" u="none" strike="noStrike" dirty="0">
                        <a:solidFill>
                          <a:schemeClr val="bg1"/>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DCF"/>
                    </a:solidFill>
                  </a:tcPr>
                </a:tc>
                <a:tc>
                  <a:txBody>
                    <a:bodyPr/>
                    <a:lstStyle>
                      <a:lvl1pPr marL="0" algn="l" defTabSz="742927" rtl="0" eaLnBrk="1" latinLnBrk="0" hangingPunct="1">
                        <a:defRPr sz="1462" b="1" kern="1200">
                          <a:solidFill>
                            <a:schemeClr val="lt1"/>
                          </a:solidFill>
                          <a:latin typeface="Arial" panose="020B0604020202020204"/>
                        </a:defRPr>
                      </a:lvl1pPr>
                      <a:lvl2pPr marL="371464" algn="l" defTabSz="742927" rtl="0" eaLnBrk="1" latinLnBrk="0" hangingPunct="1">
                        <a:defRPr sz="1462" b="1" kern="1200">
                          <a:solidFill>
                            <a:schemeClr val="lt1"/>
                          </a:solidFill>
                          <a:latin typeface="Arial" panose="020B0604020202020204"/>
                        </a:defRPr>
                      </a:lvl2pPr>
                      <a:lvl3pPr marL="742927" algn="l" defTabSz="742927" rtl="0" eaLnBrk="1" latinLnBrk="0" hangingPunct="1">
                        <a:defRPr sz="1462" b="1" kern="1200">
                          <a:solidFill>
                            <a:schemeClr val="lt1"/>
                          </a:solidFill>
                          <a:latin typeface="Arial" panose="020B0604020202020204"/>
                        </a:defRPr>
                      </a:lvl3pPr>
                      <a:lvl4pPr marL="1114391" algn="l" defTabSz="742927" rtl="0" eaLnBrk="1" latinLnBrk="0" hangingPunct="1">
                        <a:defRPr sz="1462" b="1" kern="1200">
                          <a:solidFill>
                            <a:schemeClr val="lt1"/>
                          </a:solidFill>
                          <a:latin typeface="Arial" panose="020B0604020202020204"/>
                        </a:defRPr>
                      </a:lvl4pPr>
                      <a:lvl5pPr marL="1485854" algn="l" defTabSz="742927" rtl="0" eaLnBrk="1" latinLnBrk="0" hangingPunct="1">
                        <a:defRPr sz="1462" b="1" kern="1200">
                          <a:solidFill>
                            <a:schemeClr val="lt1"/>
                          </a:solidFill>
                          <a:latin typeface="Arial" panose="020B0604020202020204"/>
                        </a:defRPr>
                      </a:lvl5pPr>
                      <a:lvl6pPr marL="1857318" algn="l" defTabSz="742927" rtl="0" eaLnBrk="1" latinLnBrk="0" hangingPunct="1">
                        <a:defRPr sz="1462" b="1" kern="1200">
                          <a:solidFill>
                            <a:schemeClr val="lt1"/>
                          </a:solidFill>
                          <a:latin typeface="Arial" panose="020B0604020202020204"/>
                        </a:defRPr>
                      </a:lvl6pPr>
                      <a:lvl7pPr marL="2228781" algn="l" defTabSz="742927" rtl="0" eaLnBrk="1" latinLnBrk="0" hangingPunct="1">
                        <a:defRPr sz="1462" b="1" kern="1200">
                          <a:solidFill>
                            <a:schemeClr val="lt1"/>
                          </a:solidFill>
                          <a:latin typeface="Arial" panose="020B0604020202020204"/>
                        </a:defRPr>
                      </a:lvl7pPr>
                      <a:lvl8pPr marL="2600245" algn="l" defTabSz="742927" rtl="0" eaLnBrk="1" latinLnBrk="0" hangingPunct="1">
                        <a:defRPr sz="1462" b="1" kern="1200">
                          <a:solidFill>
                            <a:schemeClr val="lt1"/>
                          </a:solidFill>
                          <a:latin typeface="Arial" panose="020B0604020202020204"/>
                        </a:defRPr>
                      </a:lvl8pPr>
                      <a:lvl9pPr marL="2971709" algn="l" defTabSz="742927" rtl="0" eaLnBrk="1" latinLnBrk="0" hangingPunct="1">
                        <a:defRPr sz="1462" b="1" kern="1200">
                          <a:solidFill>
                            <a:schemeClr val="lt1"/>
                          </a:solidFill>
                          <a:latin typeface="Arial" panose="020B0604020202020204"/>
                        </a:defRPr>
                      </a:lvl9pPr>
                    </a:lstStyle>
                    <a:p>
                      <a:pPr algn="r" fontAlgn="b">
                        <a:spcBef>
                          <a:spcPts val="600"/>
                        </a:spcBef>
                        <a:spcAft>
                          <a:spcPts val="600"/>
                        </a:spcAft>
                      </a:pPr>
                      <a:r>
                        <a:rPr lang="en-AU" sz="1000" b="1" u="none" strike="noStrike" dirty="0">
                          <a:solidFill>
                            <a:schemeClr val="bg1"/>
                          </a:solidFill>
                          <a:effectLst/>
                          <a:latin typeface="+mn-lt"/>
                        </a:rPr>
                        <a:t>TVCS (%)</a:t>
                      </a:r>
                      <a:endParaRPr lang="en-AU" sz="1000" b="1" i="0" u="none" strike="noStrike" dirty="0">
                        <a:solidFill>
                          <a:schemeClr val="bg1"/>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DCF"/>
                    </a:solidFill>
                  </a:tcPr>
                </a:tc>
                <a:extLst>
                  <a:ext uri="{0D108BD9-81ED-4DB2-BD59-A6C34878D82A}">
                    <a16:rowId xmlns:a16="http://schemas.microsoft.com/office/drawing/2014/main" val="3633478763"/>
                  </a:ext>
                </a:extLst>
              </a:tr>
              <a:tr h="180000">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marL="0" marR="0" lvl="0" indent="0" algn="l" defTabSz="742927" rtl="0" eaLnBrk="1" fontAlgn="b" latinLnBrk="0" hangingPunct="1">
                        <a:lnSpc>
                          <a:spcPct val="100000"/>
                        </a:lnSpc>
                        <a:spcBef>
                          <a:spcPts val="600"/>
                        </a:spcBef>
                        <a:spcAft>
                          <a:spcPts val="600"/>
                        </a:spcAft>
                        <a:buClrTx/>
                        <a:buSzTx/>
                        <a:buFontTx/>
                        <a:buNone/>
                        <a:tabLst/>
                        <a:defRPr/>
                      </a:pPr>
                      <a:r>
                        <a:rPr lang="en-US" sz="1000" b="1" i="0" u="none" strike="noStrike" dirty="0">
                          <a:solidFill>
                            <a:schemeClr val="bg1"/>
                          </a:solidFill>
                          <a:effectLst/>
                          <a:latin typeface="+mn-lt"/>
                        </a:rPr>
                        <a:t>Total</a:t>
                      </a:r>
                      <a:r>
                        <a:rPr lang="en-US" sz="1000" b="1" i="0" u="none" strike="noStrike" baseline="0" dirty="0">
                          <a:solidFill>
                            <a:schemeClr val="bg1"/>
                          </a:solidFill>
                          <a:effectLst/>
                          <a:latin typeface="+mn-lt"/>
                        </a:rPr>
                        <a:t> (adults)</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DC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600"/>
                        </a:spcBef>
                        <a:spcAft>
                          <a:spcPts val="600"/>
                        </a:spcAft>
                      </a:pPr>
                      <a:r>
                        <a:rPr lang="en-US" sz="1000" b="1" i="0" u="none" strike="noStrike" dirty="0">
                          <a:solidFill>
                            <a:schemeClr val="bg2"/>
                          </a:solidFill>
                          <a:effectLst/>
                          <a:latin typeface="+mn-lt"/>
                        </a:rPr>
                        <a:t>4</a:t>
                      </a:r>
                      <a:r>
                        <a:rPr lang="en-AU" sz="1000" b="1" i="0" u="none" strike="noStrike" dirty="0">
                          <a:solidFill>
                            <a:schemeClr val="bg2"/>
                          </a:solidFill>
                          <a:effectLst/>
                          <a:latin typeface="+mn-lt"/>
                        </a:rPr>
                        <a:t>,892</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DC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600"/>
                        </a:spcBef>
                        <a:spcAft>
                          <a:spcPts val="600"/>
                        </a:spcAft>
                      </a:pPr>
                      <a:r>
                        <a:rPr lang="en-AU" sz="1000" b="1" i="0" u="none" strike="noStrike" dirty="0">
                          <a:solidFill>
                            <a:schemeClr val="bg2"/>
                          </a:solidFill>
                          <a:effectLst/>
                          <a:latin typeface="+mn-lt"/>
                        </a:rPr>
                        <a:t>100</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DC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600"/>
                        </a:spcBef>
                        <a:spcAft>
                          <a:spcPts val="600"/>
                        </a:spcAft>
                      </a:pPr>
                      <a:r>
                        <a:rPr lang="en-US" sz="1000" b="1" i="0" u="none" strike="noStrike" dirty="0">
                          <a:solidFill>
                            <a:schemeClr val="bg2"/>
                          </a:solidFill>
                          <a:effectLst/>
                          <a:latin typeface="+mn-lt"/>
                        </a:rPr>
                        <a:t>3,730</a:t>
                      </a:r>
                      <a:endParaRPr lang="en-AU" sz="1000" b="1" i="0" u="none" strike="noStrike" dirty="0">
                        <a:solidFill>
                          <a:schemeClr val="bg2"/>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DC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600"/>
                        </a:spcBef>
                        <a:spcAft>
                          <a:spcPts val="600"/>
                        </a:spcAft>
                      </a:pPr>
                      <a:r>
                        <a:rPr lang="en-US" sz="1000" b="1" i="0" u="none" strike="noStrike" dirty="0">
                          <a:solidFill>
                            <a:schemeClr val="bg2"/>
                          </a:solidFill>
                          <a:effectLst/>
                          <a:latin typeface="+mn-lt"/>
                        </a:rPr>
                        <a:t>100</a:t>
                      </a:r>
                      <a:endParaRPr lang="en-AU" sz="1000" b="1" i="0" u="none" strike="noStrike" dirty="0">
                        <a:solidFill>
                          <a:schemeClr val="bg2"/>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DC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600"/>
                        </a:spcBef>
                        <a:spcAft>
                          <a:spcPts val="600"/>
                        </a:spcAft>
                      </a:pPr>
                      <a:r>
                        <a:rPr lang="en-US" sz="1000" b="1" i="0" u="none" strike="noStrike" dirty="0">
                          <a:solidFill>
                            <a:schemeClr val="bg2"/>
                          </a:solidFill>
                          <a:effectLst/>
                          <a:latin typeface="+mn-lt"/>
                        </a:rPr>
                        <a:t>3,861</a:t>
                      </a:r>
                      <a:endParaRPr lang="en-AU" sz="1000" b="1" i="0" u="none" strike="noStrike" dirty="0">
                        <a:solidFill>
                          <a:schemeClr val="bg2"/>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DC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600"/>
                        </a:spcBef>
                        <a:spcAft>
                          <a:spcPts val="600"/>
                        </a:spcAft>
                      </a:pPr>
                      <a:r>
                        <a:rPr lang="en-US" sz="1000" b="1" i="0" u="none" strike="noStrike" dirty="0">
                          <a:solidFill>
                            <a:schemeClr val="bg2"/>
                          </a:solidFill>
                          <a:effectLst/>
                          <a:latin typeface="+mn-lt"/>
                        </a:rPr>
                        <a:t>100</a:t>
                      </a:r>
                      <a:endParaRPr lang="en-AU" sz="1000" b="1" i="0" u="none" strike="noStrike" dirty="0">
                        <a:solidFill>
                          <a:schemeClr val="bg2"/>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DCF"/>
                    </a:solidFill>
                  </a:tcPr>
                </a:tc>
                <a:extLst>
                  <a:ext uri="{0D108BD9-81ED-4DB2-BD59-A6C34878D82A}">
                    <a16:rowId xmlns:a16="http://schemas.microsoft.com/office/drawing/2014/main" val="298443864"/>
                  </a:ext>
                </a:extLst>
              </a:tr>
              <a:tr h="156214">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l" fontAlgn="b">
                        <a:spcBef>
                          <a:spcPts val="300"/>
                        </a:spcBef>
                        <a:spcAft>
                          <a:spcPts val="300"/>
                        </a:spcAft>
                      </a:pPr>
                      <a:r>
                        <a:rPr lang="en-AU" sz="1000" u="none" strike="noStrike" dirty="0">
                          <a:effectLst/>
                          <a:latin typeface="+mn-lt"/>
                        </a:rPr>
                        <a:t>Male</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marL="0" lvl="0" indent="0" algn="r" fontAlgn="b">
                        <a:spcBef>
                          <a:spcPts val="300"/>
                        </a:spcBef>
                        <a:spcAft>
                          <a:spcPts val="300"/>
                        </a:spcAft>
                      </a:pPr>
                      <a:r>
                        <a:rPr lang="en-AU" sz="1000" b="0" i="0" u="none" strike="noStrike" dirty="0">
                          <a:solidFill>
                            <a:srgbClr val="000000"/>
                          </a:solidFill>
                          <a:effectLst/>
                          <a:latin typeface="+mn-lt"/>
                        </a:rPr>
                        <a:t>2,168</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44</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1,643</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44</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1,680</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44</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3588290"/>
                  </a:ext>
                </a:extLst>
              </a:tr>
              <a:tr h="156214">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spcBef>
                          <a:spcPts val="300"/>
                        </a:spcBef>
                        <a:spcAft>
                          <a:spcPts val="300"/>
                        </a:spcAft>
                      </a:pPr>
                      <a:r>
                        <a:rPr lang="en-AU" sz="1000" u="none" strike="noStrike" dirty="0">
                          <a:effectLst/>
                          <a:latin typeface="+mn-lt"/>
                        </a:rPr>
                        <a:t>Female</a:t>
                      </a:r>
                      <a:endParaRPr lang="en-AU" dirty="0">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lvl="0" algn="r" fontAlgn="b">
                        <a:spcBef>
                          <a:spcPts val="300"/>
                        </a:spcBef>
                        <a:spcAft>
                          <a:spcPts val="300"/>
                        </a:spcAft>
                      </a:pPr>
                      <a:r>
                        <a:rPr lang="en-US" sz="1000" b="0" i="0" u="none" strike="noStrike" dirty="0">
                          <a:solidFill>
                            <a:srgbClr val="000000"/>
                          </a:solidFill>
                          <a:effectLst/>
                          <a:latin typeface="+mn-lt"/>
                        </a:rPr>
                        <a:t>2</a:t>
                      </a:r>
                      <a:r>
                        <a:rPr lang="en-AU" sz="1000" b="0" i="0" u="none" strike="noStrike" dirty="0">
                          <a:solidFill>
                            <a:srgbClr val="000000"/>
                          </a:solidFill>
                          <a:effectLst/>
                          <a:latin typeface="+mn-lt"/>
                        </a:rPr>
                        <a:t>,691</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55</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2,056</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55</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2,153</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56</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2527242"/>
                  </a:ext>
                </a:extLst>
              </a:tr>
              <a:tr h="156214">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l" fontAlgn="b">
                        <a:spcBef>
                          <a:spcPts val="300"/>
                        </a:spcBef>
                        <a:spcAft>
                          <a:spcPts val="300"/>
                        </a:spcAft>
                      </a:pPr>
                      <a:r>
                        <a:rPr lang="en-AU" sz="1000" b="0" i="0" u="none" strike="noStrike" dirty="0">
                          <a:solidFill>
                            <a:srgbClr val="000000"/>
                          </a:solidFill>
                          <a:effectLst/>
                          <a:latin typeface="+mn-lt"/>
                        </a:rPr>
                        <a:t>Non-binary / gender fluid / different identity</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lvl="0" algn="r" fontAlgn="b">
                        <a:spcBef>
                          <a:spcPts val="300"/>
                        </a:spcBef>
                        <a:spcAft>
                          <a:spcPts val="300"/>
                        </a:spcAft>
                      </a:pPr>
                      <a:r>
                        <a:rPr lang="en-US" sz="1000" b="0" i="0" u="none" strike="noStrike" dirty="0">
                          <a:solidFill>
                            <a:srgbClr val="000000"/>
                          </a:solidFill>
                          <a:effectLst/>
                          <a:latin typeface="+mn-lt"/>
                        </a:rPr>
                        <a:t>2</a:t>
                      </a:r>
                      <a:r>
                        <a:rPr lang="en-AU" sz="1000" b="0" i="0" u="none" strike="noStrike" dirty="0">
                          <a:solidFill>
                            <a:srgbClr val="000000"/>
                          </a:solidFill>
                          <a:effectLst/>
                          <a:latin typeface="+mn-lt"/>
                        </a:rPr>
                        <a:t>9</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28</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24</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3769705"/>
                  </a:ext>
                </a:extLst>
              </a:tr>
              <a:tr h="156214">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l" fontAlgn="b">
                        <a:spcBef>
                          <a:spcPts val="300"/>
                        </a:spcBef>
                        <a:spcAft>
                          <a:spcPts val="300"/>
                        </a:spcAft>
                      </a:pPr>
                      <a:r>
                        <a:rPr lang="en-AU" sz="1000" u="none" strike="noStrike" dirty="0">
                          <a:effectLst/>
                          <a:latin typeface="+mn-lt"/>
                        </a:rPr>
                        <a:t>18-24 years old</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lvl="0" algn="r" fontAlgn="b">
                        <a:spcBef>
                          <a:spcPts val="300"/>
                        </a:spcBef>
                        <a:spcAft>
                          <a:spcPts val="300"/>
                        </a:spcAft>
                      </a:pPr>
                      <a:r>
                        <a:rPr lang="en-US" sz="1000" b="0" i="0" u="none" strike="noStrike" dirty="0">
                          <a:solidFill>
                            <a:srgbClr val="000000"/>
                          </a:solidFill>
                          <a:effectLst/>
                          <a:latin typeface="+mn-lt"/>
                        </a:rPr>
                        <a:t>3</a:t>
                      </a:r>
                      <a:r>
                        <a:rPr lang="en-AU" sz="1000" b="0" i="0" u="none" strike="noStrike" dirty="0">
                          <a:solidFill>
                            <a:srgbClr val="000000"/>
                          </a:solidFill>
                          <a:effectLst/>
                          <a:latin typeface="+mn-lt"/>
                        </a:rPr>
                        <a:t>92</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8</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315</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8</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376</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10</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838510376"/>
                  </a:ext>
                </a:extLst>
              </a:tr>
              <a:tr h="156214">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spcBef>
                          <a:spcPts val="300"/>
                        </a:spcBef>
                        <a:spcAft>
                          <a:spcPts val="300"/>
                        </a:spcAft>
                      </a:pPr>
                      <a:r>
                        <a:rPr lang="en-AU" sz="1000" b="0" i="0" u="none" strike="noStrike" dirty="0">
                          <a:solidFill>
                            <a:srgbClr val="000000"/>
                          </a:solidFill>
                          <a:effectLst/>
                          <a:latin typeface="+mn-lt"/>
                        </a:rPr>
                        <a:t>25-34 years old</a:t>
                      </a:r>
                      <a:endParaRPr lang="en-AU" b="0" dirty="0">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lvl="0" algn="r" fontAlgn="b">
                        <a:spcBef>
                          <a:spcPts val="300"/>
                        </a:spcBef>
                        <a:spcAft>
                          <a:spcPts val="300"/>
                        </a:spcAft>
                      </a:pPr>
                      <a:r>
                        <a:rPr lang="en-US" sz="1000" b="0" i="0" u="none" strike="noStrike" dirty="0">
                          <a:solidFill>
                            <a:srgbClr val="000000"/>
                          </a:solidFill>
                          <a:effectLst/>
                          <a:latin typeface="+mn-lt"/>
                        </a:rPr>
                        <a:t>7</a:t>
                      </a:r>
                      <a:r>
                        <a:rPr lang="en-AU" sz="1000" b="0" i="0" u="none" strike="noStrike" dirty="0">
                          <a:solidFill>
                            <a:srgbClr val="000000"/>
                          </a:solidFill>
                          <a:effectLst/>
                          <a:latin typeface="+mn-lt"/>
                        </a:rPr>
                        <a:t>28</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15</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532</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14</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493</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13</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958918860"/>
                  </a:ext>
                </a:extLst>
              </a:tr>
              <a:tr h="156214">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l" fontAlgn="b">
                        <a:spcBef>
                          <a:spcPts val="300"/>
                        </a:spcBef>
                        <a:spcAft>
                          <a:spcPts val="300"/>
                        </a:spcAft>
                      </a:pPr>
                      <a:r>
                        <a:rPr lang="en-AU" sz="1000" b="0" i="0" u="none" strike="noStrike" dirty="0">
                          <a:solidFill>
                            <a:srgbClr val="000000"/>
                          </a:solidFill>
                          <a:effectLst/>
                          <a:latin typeface="+mn-lt"/>
                        </a:rPr>
                        <a:t>35-44 years old</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lvl="0" algn="r" fontAlgn="b">
                        <a:spcBef>
                          <a:spcPts val="300"/>
                        </a:spcBef>
                        <a:spcAft>
                          <a:spcPts val="300"/>
                        </a:spcAft>
                        <a:tabLst>
                          <a:tab pos="358775" algn="l"/>
                        </a:tabLst>
                      </a:pPr>
                      <a:r>
                        <a:rPr lang="en-US" sz="1000" b="0" i="0" u="none" strike="noStrike" dirty="0">
                          <a:solidFill>
                            <a:srgbClr val="000000"/>
                          </a:solidFill>
                          <a:effectLst/>
                          <a:latin typeface="+mn-lt"/>
                        </a:rPr>
                        <a:t>1</a:t>
                      </a:r>
                      <a:r>
                        <a:rPr lang="en-AU" sz="1000" b="0" i="0" u="none" strike="noStrike" dirty="0">
                          <a:solidFill>
                            <a:srgbClr val="000000"/>
                          </a:solidFill>
                          <a:effectLst/>
                          <a:latin typeface="+mn-lt"/>
                        </a:rPr>
                        <a:t>,298</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27</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1,104</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30</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868</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22</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594370096"/>
                  </a:ext>
                </a:extLst>
              </a:tr>
              <a:tr h="156214">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l" fontAlgn="b">
                        <a:spcBef>
                          <a:spcPts val="300"/>
                        </a:spcBef>
                        <a:spcAft>
                          <a:spcPts val="300"/>
                        </a:spcAft>
                      </a:pPr>
                      <a:r>
                        <a:rPr lang="en-AU" sz="1000" b="0" i="0" u="none" strike="noStrike" dirty="0">
                          <a:solidFill>
                            <a:srgbClr val="000000"/>
                          </a:solidFill>
                          <a:effectLst/>
                          <a:latin typeface="+mn-lt"/>
                        </a:rPr>
                        <a:t>45-54</a:t>
                      </a:r>
                      <a:r>
                        <a:rPr lang="en-AU" sz="1000" b="0" i="0" u="none" strike="noStrike" baseline="0" dirty="0">
                          <a:solidFill>
                            <a:srgbClr val="000000"/>
                          </a:solidFill>
                          <a:effectLst/>
                          <a:latin typeface="+mn-lt"/>
                        </a:rPr>
                        <a:t> years old</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lvl="0" algn="r" fontAlgn="b">
                        <a:spcBef>
                          <a:spcPts val="300"/>
                        </a:spcBef>
                        <a:spcAft>
                          <a:spcPts val="300"/>
                        </a:spcAft>
                      </a:pPr>
                      <a:r>
                        <a:rPr lang="en-US" sz="1000" b="0" i="0" u="none" strike="noStrike" dirty="0">
                          <a:solidFill>
                            <a:srgbClr val="000000"/>
                          </a:solidFill>
                          <a:effectLst/>
                          <a:latin typeface="+mn-lt"/>
                        </a:rPr>
                        <a:t>9</a:t>
                      </a:r>
                      <a:r>
                        <a:rPr lang="en-AU" sz="1000" b="0" i="0" u="none" strike="noStrike" dirty="0">
                          <a:solidFill>
                            <a:srgbClr val="000000"/>
                          </a:solidFill>
                          <a:effectLst/>
                          <a:latin typeface="+mn-lt"/>
                        </a:rPr>
                        <a:t>19</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19</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811</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22</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669</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17</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36490655"/>
                  </a:ext>
                </a:extLst>
              </a:tr>
              <a:tr h="156214">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l" fontAlgn="b">
                        <a:spcBef>
                          <a:spcPts val="300"/>
                        </a:spcBef>
                        <a:spcAft>
                          <a:spcPts val="300"/>
                        </a:spcAft>
                      </a:pPr>
                      <a:r>
                        <a:rPr lang="en-AU" sz="1000" b="0" i="0" u="none" strike="noStrike" dirty="0">
                          <a:solidFill>
                            <a:srgbClr val="000000"/>
                          </a:solidFill>
                          <a:effectLst/>
                          <a:latin typeface="+mn-lt"/>
                        </a:rPr>
                        <a:t>55-64 years</a:t>
                      </a:r>
                      <a:r>
                        <a:rPr lang="en-AU" sz="1000" b="0" i="0" u="none" strike="noStrike" baseline="0" dirty="0">
                          <a:solidFill>
                            <a:srgbClr val="000000"/>
                          </a:solidFill>
                          <a:effectLst/>
                          <a:latin typeface="+mn-lt"/>
                        </a:rPr>
                        <a:t> old</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lvl="0" algn="r" fontAlgn="b">
                        <a:spcBef>
                          <a:spcPts val="300"/>
                        </a:spcBef>
                        <a:spcAft>
                          <a:spcPts val="300"/>
                        </a:spcAft>
                      </a:pPr>
                      <a:r>
                        <a:rPr lang="en-US" sz="1000" b="0" i="0" u="none" strike="noStrike" dirty="0">
                          <a:solidFill>
                            <a:srgbClr val="000000"/>
                          </a:solidFill>
                          <a:effectLst/>
                          <a:latin typeface="+mn-lt"/>
                        </a:rPr>
                        <a:t>5</a:t>
                      </a:r>
                      <a:r>
                        <a:rPr lang="en-AU" sz="1000" b="0" i="0" u="none" strike="noStrike" dirty="0">
                          <a:solidFill>
                            <a:srgbClr val="000000"/>
                          </a:solidFill>
                          <a:effectLst/>
                          <a:latin typeface="+mn-lt"/>
                        </a:rPr>
                        <a:t>76</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12</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392</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11</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494</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13</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148417353"/>
                  </a:ext>
                </a:extLst>
              </a:tr>
              <a:tr h="156214">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l" fontAlgn="b">
                        <a:spcBef>
                          <a:spcPts val="300"/>
                        </a:spcBef>
                        <a:spcAft>
                          <a:spcPts val="300"/>
                        </a:spcAft>
                      </a:pPr>
                      <a:r>
                        <a:rPr lang="en-AU" sz="1000" b="0" i="0" u="none" strike="noStrike" dirty="0">
                          <a:solidFill>
                            <a:srgbClr val="000000"/>
                          </a:solidFill>
                          <a:effectLst/>
                          <a:latin typeface="+mn-lt"/>
                        </a:rPr>
                        <a:t>65-74 years old</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lvl="0" algn="r" fontAlgn="b">
                        <a:spcBef>
                          <a:spcPts val="300"/>
                        </a:spcBef>
                        <a:spcAft>
                          <a:spcPts val="300"/>
                        </a:spcAft>
                      </a:pPr>
                      <a:r>
                        <a:rPr lang="en-US" sz="1000" b="0" i="0" u="none" strike="noStrike" dirty="0">
                          <a:solidFill>
                            <a:srgbClr val="000000"/>
                          </a:solidFill>
                          <a:effectLst/>
                          <a:latin typeface="+mn-lt"/>
                        </a:rPr>
                        <a:t>6</a:t>
                      </a:r>
                      <a:r>
                        <a:rPr lang="en-AU" sz="1000" b="0" i="0" u="none" strike="noStrike" dirty="0">
                          <a:solidFill>
                            <a:srgbClr val="000000"/>
                          </a:solidFill>
                          <a:effectLst/>
                          <a:latin typeface="+mn-lt"/>
                        </a:rPr>
                        <a:t>52</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13</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383</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10</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637</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16</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046197819"/>
                  </a:ext>
                </a:extLst>
              </a:tr>
              <a:tr h="156214">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l" fontAlgn="b">
                        <a:spcBef>
                          <a:spcPts val="300"/>
                        </a:spcBef>
                        <a:spcAft>
                          <a:spcPts val="300"/>
                        </a:spcAft>
                      </a:pPr>
                      <a:r>
                        <a:rPr lang="en-AU" sz="1000" b="0" i="0" u="none" strike="noStrike" dirty="0">
                          <a:solidFill>
                            <a:srgbClr val="000000"/>
                          </a:solidFill>
                          <a:effectLst/>
                          <a:latin typeface="+mn-lt"/>
                        </a:rPr>
                        <a:t>75+ years</a:t>
                      </a:r>
                      <a:r>
                        <a:rPr lang="en-AU" sz="1000" b="0" i="0" u="none" strike="noStrike" baseline="0" dirty="0">
                          <a:solidFill>
                            <a:srgbClr val="000000"/>
                          </a:solidFill>
                          <a:effectLst/>
                          <a:latin typeface="+mn-lt"/>
                        </a:rPr>
                        <a:t> old</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lvl="0" algn="r" fontAlgn="b">
                        <a:spcBef>
                          <a:spcPts val="300"/>
                        </a:spcBef>
                        <a:spcAft>
                          <a:spcPts val="300"/>
                        </a:spcAft>
                      </a:pPr>
                      <a:r>
                        <a:rPr lang="en-US" sz="1000" b="0" i="0" u="none" strike="noStrike" dirty="0">
                          <a:solidFill>
                            <a:srgbClr val="000000"/>
                          </a:solidFill>
                          <a:effectLst/>
                          <a:latin typeface="+mn-lt"/>
                        </a:rPr>
                        <a:t>3</a:t>
                      </a:r>
                      <a:r>
                        <a:rPr lang="en-AU" sz="1000" b="0" i="0" u="none" strike="noStrike" dirty="0">
                          <a:solidFill>
                            <a:srgbClr val="000000"/>
                          </a:solidFill>
                          <a:effectLst/>
                          <a:latin typeface="+mn-lt"/>
                        </a:rPr>
                        <a:t>27</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7</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193</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5</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324</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8</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187597329"/>
                  </a:ext>
                </a:extLst>
              </a:tr>
              <a:tr h="156214">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l" fontAlgn="b">
                        <a:spcBef>
                          <a:spcPts val="300"/>
                        </a:spcBef>
                        <a:spcAft>
                          <a:spcPts val="300"/>
                        </a:spcAft>
                      </a:pPr>
                      <a:r>
                        <a:rPr lang="en-AU" sz="1000" u="none" strike="noStrike" dirty="0">
                          <a:effectLst/>
                          <a:latin typeface="+mn-lt"/>
                        </a:rPr>
                        <a:t>Capital city</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lvl="0" algn="r" fontAlgn="b">
                        <a:spcBef>
                          <a:spcPts val="300"/>
                        </a:spcBef>
                        <a:spcAft>
                          <a:spcPts val="300"/>
                        </a:spcAft>
                      </a:pPr>
                      <a:r>
                        <a:rPr lang="en-US" sz="1000" b="0" i="0" u="none" strike="noStrike" dirty="0">
                          <a:solidFill>
                            <a:srgbClr val="000000"/>
                          </a:solidFill>
                          <a:effectLst/>
                          <a:latin typeface="+mn-lt"/>
                        </a:rPr>
                        <a:t>2</a:t>
                      </a:r>
                      <a:r>
                        <a:rPr lang="en-AU" sz="1000" b="0" i="0" u="none" strike="noStrike" dirty="0">
                          <a:solidFill>
                            <a:srgbClr val="000000"/>
                          </a:solidFill>
                          <a:effectLst/>
                          <a:latin typeface="+mn-lt"/>
                        </a:rPr>
                        <a:t>,816</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58</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2,633</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71</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1,999</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52</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02122567"/>
                  </a:ext>
                </a:extLst>
              </a:tr>
              <a:tr h="156214">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l" fontAlgn="b">
                        <a:spcBef>
                          <a:spcPts val="300"/>
                        </a:spcBef>
                        <a:spcAft>
                          <a:spcPts val="300"/>
                        </a:spcAft>
                      </a:pPr>
                      <a:r>
                        <a:rPr lang="en-AU" sz="1000" b="0" i="0" u="none" strike="noStrike" dirty="0">
                          <a:solidFill>
                            <a:srgbClr val="000000"/>
                          </a:solidFill>
                          <a:effectLst/>
                          <a:latin typeface="+mn-lt"/>
                        </a:rPr>
                        <a:t>Rest of state</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lvl="0" algn="r" fontAlgn="b">
                        <a:spcBef>
                          <a:spcPts val="300"/>
                        </a:spcBef>
                        <a:spcAft>
                          <a:spcPts val="300"/>
                        </a:spcAft>
                      </a:pPr>
                      <a:r>
                        <a:rPr lang="en-US" sz="1000" b="0" i="0" u="none" strike="noStrike" dirty="0">
                          <a:solidFill>
                            <a:srgbClr val="000000"/>
                          </a:solidFill>
                          <a:effectLst/>
                          <a:latin typeface="+mn-lt"/>
                        </a:rPr>
                        <a:t>2</a:t>
                      </a:r>
                      <a:r>
                        <a:rPr lang="en-AU" sz="1000" b="0" i="0" u="none" strike="noStrike" dirty="0">
                          <a:solidFill>
                            <a:srgbClr val="000000"/>
                          </a:solidFill>
                          <a:effectLst/>
                          <a:latin typeface="+mn-lt"/>
                        </a:rPr>
                        <a:t>,065</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42</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1,092</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29</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1,855</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48</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6091628"/>
                  </a:ext>
                </a:extLst>
              </a:tr>
              <a:tr h="156214">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l" fontAlgn="b">
                        <a:spcBef>
                          <a:spcPts val="300"/>
                        </a:spcBef>
                        <a:spcAft>
                          <a:spcPts val="300"/>
                        </a:spcAft>
                      </a:pPr>
                      <a:r>
                        <a:rPr lang="en-AU" sz="1000" u="none" strike="noStrike" dirty="0">
                          <a:effectLst/>
                          <a:latin typeface="+mn-lt"/>
                        </a:rPr>
                        <a:t>Single or couple (no children)</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lvl="0" algn="r" fontAlgn="b">
                        <a:spcBef>
                          <a:spcPts val="300"/>
                        </a:spcBef>
                        <a:spcAft>
                          <a:spcPts val="300"/>
                        </a:spcAft>
                      </a:pPr>
                      <a:r>
                        <a:rPr lang="en-US" sz="1000" b="0" i="0" u="none" strike="noStrike" dirty="0">
                          <a:solidFill>
                            <a:srgbClr val="000000"/>
                          </a:solidFill>
                          <a:effectLst/>
                          <a:latin typeface="+mn-lt"/>
                        </a:rPr>
                        <a:t>1</a:t>
                      </a:r>
                      <a:r>
                        <a:rPr lang="en-AU" sz="1000" b="0" i="0" u="none" strike="noStrike" dirty="0">
                          <a:solidFill>
                            <a:srgbClr val="000000"/>
                          </a:solidFill>
                          <a:effectLst/>
                          <a:latin typeface="+mn-lt"/>
                        </a:rPr>
                        <a:t>,606</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33</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887</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24</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1,606</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42</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01582309"/>
                  </a:ext>
                </a:extLst>
              </a:tr>
              <a:tr h="175871">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spcBef>
                          <a:spcPts val="300"/>
                        </a:spcBef>
                        <a:spcAft>
                          <a:spcPts val="300"/>
                        </a:spcAft>
                      </a:pPr>
                      <a:r>
                        <a:rPr lang="en-AU" sz="1000" u="none" strike="noStrike" dirty="0">
                          <a:effectLst/>
                          <a:latin typeface="+mn-lt"/>
                        </a:rPr>
                        <a:t>Parents/legal guardians/carers (with dependent children)</a:t>
                      </a:r>
                      <a:endParaRPr lang="en-AU" dirty="0">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lvl="0" algn="r" fontAlgn="b">
                        <a:spcBef>
                          <a:spcPts val="300"/>
                        </a:spcBef>
                        <a:spcAft>
                          <a:spcPts val="300"/>
                        </a:spcAft>
                      </a:pPr>
                      <a:r>
                        <a:rPr lang="en-US" sz="1000" b="0" i="0" u="none" strike="noStrike" dirty="0">
                          <a:solidFill>
                            <a:srgbClr val="000000"/>
                          </a:solidFill>
                          <a:effectLst/>
                          <a:latin typeface="+mn-lt"/>
                        </a:rPr>
                        <a:t>2</a:t>
                      </a:r>
                      <a:r>
                        <a:rPr lang="en-AU" sz="1000" b="0" i="0" u="none" strike="noStrike" dirty="0">
                          <a:solidFill>
                            <a:srgbClr val="000000"/>
                          </a:solidFill>
                          <a:effectLst/>
                          <a:latin typeface="+mn-lt"/>
                        </a:rPr>
                        <a:t>,666</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54</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2,427</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65</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1,711</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44</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455951324"/>
                  </a:ext>
                </a:extLst>
              </a:tr>
              <a:tr h="50241">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spcBef>
                          <a:spcPts val="300"/>
                        </a:spcBef>
                        <a:spcAft>
                          <a:spcPts val="300"/>
                        </a:spcAft>
                      </a:pPr>
                      <a:r>
                        <a:rPr lang="en-AU" sz="1000" u="none" strike="noStrike" dirty="0">
                          <a:effectLst/>
                          <a:latin typeface="+mn-lt"/>
                        </a:rPr>
                        <a:t>Parents/legal guardians/carers (with non-dependent children)</a:t>
                      </a:r>
                      <a:endParaRPr lang="en-AU" dirty="0">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lvl="0" algn="r" fontAlgn="b">
                        <a:spcBef>
                          <a:spcPts val="300"/>
                        </a:spcBef>
                        <a:spcAft>
                          <a:spcPts val="300"/>
                        </a:spcAft>
                      </a:pPr>
                      <a:r>
                        <a:rPr lang="en-US" sz="1000" b="0" i="0" u="none" strike="noStrike" dirty="0">
                          <a:solidFill>
                            <a:srgbClr val="000000"/>
                          </a:solidFill>
                          <a:effectLst/>
                          <a:latin typeface="+mn-lt"/>
                        </a:rPr>
                        <a:t>3</a:t>
                      </a:r>
                      <a:r>
                        <a:rPr lang="en-AU" sz="1000" b="0" i="0" u="none" strike="noStrike" dirty="0">
                          <a:solidFill>
                            <a:srgbClr val="000000"/>
                          </a:solidFill>
                          <a:effectLst/>
                          <a:latin typeface="+mn-lt"/>
                        </a:rPr>
                        <a:t>69</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8</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255</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7</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293</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8</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18996439"/>
                  </a:ext>
                </a:extLst>
              </a:tr>
              <a:tr h="156214">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l" fontAlgn="b">
                        <a:spcBef>
                          <a:spcPts val="300"/>
                        </a:spcBef>
                        <a:spcAft>
                          <a:spcPts val="300"/>
                        </a:spcAft>
                      </a:pPr>
                      <a:r>
                        <a:rPr lang="en-AU" sz="1000" b="0" i="0" u="none" strike="noStrike" dirty="0">
                          <a:solidFill>
                            <a:srgbClr val="000000"/>
                          </a:solidFill>
                          <a:effectLst/>
                          <a:latin typeface="+mn-lt"/>
                        </a:rPr>
                        <a:t>Adults living in a share house</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lvl="0" algn="r" fontAlgn="b">
                        <a:spcBef>
                          <a:spcPts val="300"/>
                        </a:spcBef>
                        <a:spcAft>
                          <a:spcPts val="300"/>
                        </a:spcAft>
                      </a:pPr>
                      <a:r>
                        <a:rPr lang="en-US" sz="1000" b="0" i="0" u="none" strike="noStrike" dirty="0">
                          <a:solidFill>
                            <a:srgbClr val="000000"/>
                          </a:solidFill>
                          <a:effectLst/>
                          <a:latin typeface="+mn-lt"/>
                        </a:rPr>
                        <a:t>1</a:t>
                      </a:r>
                      <a:r>
                        <a:rPr lang="en-AU" sz="1000" b="0" i="0" u="none" strike="noStrike" dirty="0">
                          <a:solidFill>
                            <a:srgbClr val="000000"/>
                          </a:solidFill>
                          <a:effectLst/>
                          <a:latin typeface="+mn-lt"/>
                        </a:rPr>
                        <a:t>35</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3</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83</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2</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135</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3</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80336905"/>
                  </a:ext>
                </a:extLst>
              </a:tr>
              <a:tr h="156214">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l" fontAlgn="b">
                        <a:spcBef>
                          <a:spcPts val="300"/>
                        </a:spcBef>
                        <a:spcAft>
                          <a:spcPts val="300"/>
                        </a:spcAft>
                      </a:pPr>
                      <a:r>
                        <a:rPr lang="en-AU" sz="1000" b="0" i="0" u="none" strike="noStrike" dirty="0">
                          <a:solidFill>
                            <a:srgbClr val="000000"/>
                          </a:solidFill>
                          <a:effectLst/>
                          <a:latin typeface="+mn-lt"/>
                        </a:rPr>
                        <a:t>Other household type</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lvl="0" algn="r" fontAlgn="b">
                        <a:spcBef>
                          <a:spcPts val="300"/>
                        </a:spcBef>
                        <a:spcAft>
                          <a:spcPts val="300"/>
                        </a:spcAft>
                      </a:pPr>
                      <a:r>
                        <a:rPr lang="en-US" sz="1000" b="0" i="0" u="none" strike="noStrike" dirty="0">
                          <a:solidFill>
                            <a:srgbClr val="000000"/>
                          </a:solidFill>
                          <a:effectLst/>
                          <a:latin typeface="+mn-lt"/>
                        </a:rPr>
                        <a:t>1</a:t>
                      </a:r>
                      <a:r>
                        <a:rPr lang="en-AU" sz="1000" b="0" i="0" u="none" strike="noStrike" dirty="0">
                          <a:solidFill>
                            <a:srgbClr val="000000"/>
                          </a:solidFill>
                          <a:effectLst/>
                          <a:latin typeface="+mn-lt"/>
                        </a:rPr>
                        <a:t>09</a:t>
                      </a: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2</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72</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2</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109</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3</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826561793"/>
                  </a:ext>
                </a:extLst>
              </a:tr>
              <a:tr h="216000">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marL="0" marR="0" lvl="0" indent="0" algn="l" defTabSz="742927" rtl="0" eaLnBrk="1" fontAlgn="b" latinLnBrk="0" hangingPunct="1">
                        <a:lnSpc>
                          <a:spcPct val="100000"/>
                        </a:lnSpc>
                        <a:spcBef>
                          <a:spcPts val="300"/>
                        </a:spcBef>
                        <a:spcAft>
                          <a:spcPts val="300"/>
                        </a:spcAft>
                        <a:buClrTx/>
                        <a:buSzTx/>
                        <a:buFontTx/>
                        <a:buNone/>
                        <a:tabLst/>
                        <a:defRPr/>
                      </a:pPr>
                      <a:r>
                        <a:rPr lang="en-US" sz="1000" b="1" i="0" u="none" strike="noStrike" dirty="0">
                          <a:solidFill>
                            <a:schemeClr val="bg1"/>
                          </a:solidFill>
                          <a:effectLst/>
                          <a:latin typeface="+mn-lt"/>
                        </a:rPr>
                        <a:t>Total (children)</a:t>
                      </a:r>
                      <a:endParaRPr lang="en-AU" sz="1000" b="1" i="0" u="none" strike="noStrike" dirty="0">
                        <a:solidFill>
                          <a:schemeClr val="bg1"/>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DC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AU" sz="1000" b="1" i="0" u="none" strike="noStrike" dirty="0">
                          <a:solidFill>
                            <a:schemeClr val="bg1"/>
                          </a:solidFill>
                          <a:effectLst/>
                          <a:latin typeface="+mn-lt"/>
                        </a:rPr>
                        <a:t>884</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DC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AU" sz="1000" b="1" i="0" u="none" strike="noStrike" dirty="0">
                          <a:solidFill>
                            <a:schemeClr val="bg1"/>
                          </a:solidFill>
                          <a:effectLst/>
                          <a:latin typeface="+mn-lt"/>
                        </a:rPr>
                        <a:t>100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DC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AU" sz="1000" b="1" i="0" u="none" strike="noStrike" dirty="0">
                          <a:solidFill>
                            <a:schemeClr val="bg1"/>
                          </a:solidFill>
                          <a:effectLst/>
                          <a:latin typeface="+mn-lt"/>
                        </a:rPr>
                        <a:t>884</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DC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AU" sz="1000" b="1" i="0" u="none" strike="noStrike" dirty="0">
                          <a:solidFill>
                            <a:schemeClr val="bg1"/>
                          </a:solidFill>
                          <a:effectLst/>
                          <a:latin typeface="+mn-lt"/>
                        </a:rPr>
                        <a:t>100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DC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endParaRPr lang="en-AU" sz="1000" b="1" i="0" u="none" strike="noStrike" dirty="0">
                        <a:solidFill>
                          <a:schemeClr val="bg1"/>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DCF"/>
                    </a:solid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endParaRPr lang="en-AU" sz="1000" b="1" i="0" u="none" strike="noStrike" dirty="0">
                        <a:solidFill>
                          <a:schemeClr val="bg1"/>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DCF"/>
                    </a:solidFill>
                  </a:tcPr>
                </a:tc>
                <a:extLst>
                  <a:ext uri="{0D108BD9-81ED-4DB2-BD59-A6C34878D82A}">
                    <a16:rowId xmlns:a16="http://schemas.microsoft.com/office/drawing/2014/main" val="985376011"/>
                  </a:ext>
                </a:extLst>
              </a:tr>
              <a:tr h="160899">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l" fontAlgn="b">
                        <a:spcBef>
                          <a:spcPts val="300"/>
                        </a:spcBef>
                        <a:spcAft>
                          <a:spcPts val="300"/>
                        </a:spcAft>
                      </a:pPr>
                      <a:r>
                        <a:rPr lang="en-US" sz="1000" b="0" i="0" u="none" strike="noStrike" dirty="0">
                          <a:solidFill>
                            <a:srgbClr val="000000"/>
                          </a:solidFill>
                          <a:effectLst/>
                          <a:latin typeface="+mn-lt"/>
                        </a:rPr>
                        <a:t>0-7 years old</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AU" sz="1000" b="0" i="0" u="none" strike="noStrike" dirty="0">
                          <a:solidFill>
                            <a:srgbClr val="000000"/>
                          </a:solidFill>
                          <a:effectLst/>
                          <a:latin typeface="+mn-lt"/>
                        </a:rPr>
                        <a:t>359</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AU" sz="1000" b="0" i="0" u="none" strike="noStrike" dirty="0">
                          <a:solidFill>
                            <a:srgbClr val="000000"/>
                          </a:solidFill>
                          <a:effectLst/>
                          <a:latin typeface="+mn-lt"/>
                        </a:rPr>
                        <a:t>41</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AU" sz="1000" b="0" i="0" u="none" strike="noStrike" dirty="0">
                          <a:solidFill>
                            <a:srgbClr val="000000"/>
                          </a:solidFill>
                          <a:effectLst/>
                          <a:latin typeface="+mn-lt"/>
                        </a:rPr>
                        <a:t>359</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AU" sz="1000" b="0" i="0" u="none" strike="noStrike" dirty="0">
                          <a:solidFill>
                            <a:srgbClr val="000000"/>
                          </a:solidFill>
                          <a:effectLst/>
                          <a:latin typeface="+mn-lt"/>
                        </a:rPr>
                        <a:t>41</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03621860"/>
                  </a:ext>
                </a:extLst>
              </a:tr>
              <a:tr h="160899">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l" fontAlgn="b">
                        <a:spcBef>
                          <a:spcPts val="300"/>
                        </a:spcBef>
                        <a:spcAft>
                          <a:spcPts val="300"/>
                        </a:spcAft>
                      </a:pPr>
                      <a:r>
                        <a:rPr lang="en-US" sz="1000" b="0" i="0" u="none" strike="noStrike" dirty="0">
                          <a:solidFill>
                            <a:srgbClr val="000000"/>
                          </a:solidFill>
                          <a:effectLst/>
                          <a:latin typeface="+mn-lt"/>
                        </a:rPr>
                        <a:t>8-10 years old</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AU" sz="1000" b="0" i="0" u="none" strike="noStrike" dirty="0">
                          <a:solidFill>
                            <a:srgbClr val="000000"/>
                          </a:solidFill>
                          <a:effectLst/>
                          <a:latin typeface="+mn-lt"/>
                        </a:rPr>
                        <a:t>197</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AU" sz="1000" b="0" i="0" u="none" strike="noStrike" dirty="0">
                          <a:solidFill>
                            <a:srgbClr val="000000"/>
                          </a:solidFill>
                          <a:effectLst/>
                          <a:latin typeface="+mn-lt"/>
                        </a:rPr>
                        <a:t>22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AU" sz="1000" b="0" i="0" u="none" strike="noStrike" dirty="0">
                          <a:solidFill>
                            <a:srgbClr val="000000"/>
                          </a:solidFill>
                          <a:effectLst/>
                          <a:latin typeface="+mn-lt"/>
                        </a:rPr>
                        <a:t>197</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AU" sz="1000" b="0" i="0" u="none" strike="noStrike" dirty="0">
                          <a:solidFill>
                            <a:srgbClr val="000000"/>
                          </a:solidFill>
                          <a:effectLst/>
                          <a:latin typeface="+mn-lt"/>
                        </a:rPr>
                        <a:t>22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74861670"/>
                  </a:ext>
                </a:extLst>
              </a:tr>
              <a:tr h="160899">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l" fontAlgn="b">
                        <a:spcBef>
                          <a:spcPts val="300"/>
                        </a:spcBef>
                        <a:spcAft>
                          <a:spcPts val="300"/>
                        </a:spcAft>
                      </a:pPr>
                      <a:r>
                        <a:rPr lang="en-US" sz="1000" b="0" i="0" u="none" strike="noStrike" dirty="0">
                          <a:solidFill>
                            <a:srgbClr val="000000"/>
                          </a:solidFill>
                          <a:effectLst/>
                          <a:latin typeface="+mn-lt"/>
                        </a:rPr>
                        <a:t>11-15 years old</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AU" sz="1000" b="0" i="0" u="none" strike="noStrike" dirty="0">
                          <a:solidFill>
                            <a:srgbClr val="000000"/>
                          </a:solidFill>
                          <a:effectLst/>
                          <a:latin typeface="+mn-lt"/>
                        </a:rPr>
                        <a:t>191</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AU" sz="1000" b="0" i="0" u="none" strike="noStrike" dirty="0">
                          <a:solidFill>
                            <a:srgbClr val="000000"/>
                          </a:solidFill>
                          <a:effectLst/>
                          <a:latin typeface="+mn-lt"/>
                        </a:rPr>
                        <a:t>22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AU" sz="1000" b="0" i="0" u="none" strike="noStrike" dirty="0">
                          <a:solidFill>
                            <a:srgbClr val="000000"/>
                          </a:solidFill>
                          <a:effectLst/>
                          <a:latin typeface="+mn-lt"/>
                        </a:rPr>
                        <a:t>191</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AU" sz="1000" b="0" i="0" u="none" strike="noStrike" dirty="0">
                          <a:solidFill>
                            <a:srgbClr val="000000"/>
                          </a:solidFill>
                          <a:effectLst/>
                          <a:latin typeface="+mn-lt"/>
                        </a:rPr>
                        <a:t>22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5410794"/>
                  </a:ext>
                </a:extLst>
              </a:tr>
              <a:tr h="160899">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l" fontAlgn="b">
                        <a:spcBef>
                          <a:spcPts val="300"/>
                        </a:spcBef>
                        <a:spcAft>
                          <a:spcPts val="300"/>
                        </a:spcAft>
                      </a:pPr>
                      <a:r>
                        <a:rPr lang="en-US" sz="1000" b="0" i="0" u="none" strike="noStrike" dirty="0">
                          <a:solidFill>
                            <a:srgbClr val="000000"/>
                          </a:solidFill>
                          <a:effectLst/>
                          <a:latin typeface="+mn-lt"/>
                        </a:rPr>
                        <a:t>16-17 years old</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AU" sz="1000" b="0" i="0" u="none" strike="noStrike" dirty="0">
                          <a:solidFill>
                            <a:srgbClr val="000000"/>
                          </a:solidFill>
                          <a:effectLst/>
                          <a:latin typeface="+mn-lt"/>
                        </a:rPr>
                        <a:t>137</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AU" sz="1000" b="0" i="0" u="none" strike="noStrike" dirty="0">
                          <a:solidFill>
                            <a:srgbClr val="000000"/>
                          </a:solidFill>
                          <a:effectLst/>
                          <a:latin typeface="+mn-lt"/>
                        </a:rPr>
                        <a:t>15</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AU" sz="1000" b="0" i="0" u="none" strike="noStrike" dirty="0">
                          <a:solidFill>
                            <a:srgbClr val="000000"/>
                          </a:solidFill>
                          <a:effectLst/>
                          <a:latin typeface="+mn-lt"/>
                        </a:rPr>
                        <a:t>137</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AU" sz="1000" b="0" i="0" u="none" strike="noStrike" dirty="0">
                          <a:solidFill>
                            <a:srgbClr val="000000"/>
                          </a:solidFill>
                          <a:effectLst/>
                          <a:latin typeface="+mn-lt"/>
                        </a:rPr>
                        <a:t>15</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742927" rtl="0" eaLnBrk="1" latinLnBrk="0" hangingPunct="1">
                        <a:defRPr sz="1462" kern="1200">
                          <a:solidFill>
                            <a:schemeClr val="dk1"/>
                          </a:solidFill>
                          <a:latin typeface="Arial" panose="020B0604020202020204"/>
                        </a:defRPr>
                      </a:lvl1pPr>
                      <a:lvl2pPr marL="371464" algn="l" defTabSz="742927" rtl="0" eaLnBrk="1" latinLnBrk="0" hangingPunct="1">
                        <a:defRPr sz="1462" kern="1200">
                          <a:solidFill>
                            <a:schemeClr val="dk1"/>
                          </a:solidFill>
                          <a:latin typeface="Arial" panose="020B0604020202020204"/>
                        </a:defRPr>
                      </a:lvl2pPr>
                      <a:lvl3pPr marL="742927" algn="l" defTabSz="742927" rtl="0" eaLnBrk="1" latinLnBrk="0" hangingPunct="1">
                        <a:defRPr sz="1462" kern="1200">
                          <a:solidFill>
                            <a:schemeClr val="dk1"/>
                          </a:solidFill>
                          <a:latin typeface="Arial" panose="020B0604020202020204"/>
                        </a:defRPr>
                      </a:lvl3pPr>
                      <a:lvl4pPr marL="1114391" algn="l" defTabSz="742927" rtl="0" eaLnBrk="1" latinLnBrk="0" hangingPunct="1">
                        <a:defRPr sz="1462" kern="1200">
                          <a:solidFill>
                            <a:schemeClr val="dk1"/>
                          </a:solidFill>
                          <a:latin typeface="Arial" panose="020B0604020202020204"/>
                        </a:defRPr>
                      </a:lvl4pPr>
                      <a:lvl5pPr marL="1485854" algn="l" defTabSz="742927" rtl="0" eaLnBrk="1" latinLnBrk="0" hangingPunct="1">
                        <a:defRPr sz="1462" kern="1200">
                          <a:solidFill>
                            <a:schemeClr val="dk1"/>
                          </a:solidFill>
                          <a:latin typeface="Arial" panose="020B0604020202020204"/>
                        </a:defRPr>
                      </a:lvl5pPr>
                      <a:lvl6pPr marL="1857318" algn="l" defTabSz="742927" rtl="0" eaLnBrk="1" latinLnBrk="0" hangingPunct="1">
                        <a:defRPr sz="1462" kern="1200">
                          <a:solidFill>
                            <a:schemeClr val="dk1"/>
                          </a:solidFill>
                          <a:latin typeface="Arial" panose="020B0604020202020204"/>
                        </a:defRPr>
                      </a:lvl6pPr>
                      <a:lvl7pPr marL="2228781" algn="l" defTabSz="742927" rtl="0" eaLnBrk="1" latinLnBrk="0" hangingPunct="1">
                        <a:defRPr sz="1462" kern="1200">
                          <a:solidFill>
                            <a:schemeClr val="dk1"/>
                          </a:solidFill>
                          <a:latin typeface="Arial" panose="020B0604020202020204"/>
                        </a:defRPr>
                      </a:lvl7pPr>
                      <a:lvl8pPr marL="2600245" algn="l" defTabSz="742927" rtl="0" eaLnBrk="1" latinLnBrk="0" hangingPunct="1">
                        <a:defRPr sz="1462" kern="1200">
                          <a:solidFill>
                            <a:schemeClr val="dk1"/>
                          </a:solidFill>
                          <a:latin typeface="Arial" panose="020B0604020202020204"/>
                        </a:defRPr>
                      </a:lvl8pPr>
                      <a:lvl9pPr marL="2971709" algn="l" defTabSz="742927" rtl="0" eaLnBrk="1" latinLnBrk="0" hangingPunct="1">
                        <a:defRPr sz="1462" kern="1200">
                          <a:solidFill>
                            <a:schemeClr val="dk1"/>
                          </a:solidFill>
                          <a:latin typeface="Arial" panose="020B0604020202020204"/>
                        </a:defRPr>
                      </a:lvl9pPr>
                    </a:lstStyle>
                    <a:p>
                      <a:pPr algn="r" fontAlgn="b">
                        <a:spcBef>
                          <a:spcPts val="300"/>
                        </a:spcBef>
                        <a:spcAft>
                          <a:spcPts val="300"/>
                        </a:spcAft>
                      </a:pPr>
                      <a:r>
                        <a:rPr lang="en-US" sz="1000" b="0" i="0" u="none" strike="noStrike" dirty="0">
                          <a:solidFill>
                            <a:srgbClr val="000000"/>
                          </a:solidFill>
                          <a:effectLst/>
                          <a:latin typeface="+mn-lt"/>
                        </a:rPr>
                        <a:t>-</a:t>
                      </a:r>
                      <a:endParaRPr lang="en-AU" sz="1000" b="0" i="0" u="none" strike="noStrike" dirty="0">
                        <a:solidFill>
                          <a:srgbClr val="000000"/>
                        </a:solidFill>
                        <a:effectLst/>
                        <a:latin typeface="+mn-lt"/>
                      </a:endParaRPr>
                    </a:p>
                  </a:txBody>
                  <a:tcPr marL="4811" marR="4811" marT="4811"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57020265"/>
                  </a:ext>
                </a:extLst>
              </a:tr>
            </a:tbl>
          </a:graphicData>
        </a:graphic>
      </p:graphicFrame>
    </p:spTree>
    <p:extLst>
      <p:ext uri="{BB962C8B-B14F-4D97-AF65-F5344CB8AC3E}">
        <p14:creationId xmlns:p14="http://schemas.microsoft.com/office/powerpoint/2010/main" val="24617707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118</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328002"/>
            <a:ext cx="8498981" cy="438517"/>
          </a:xfrm>
        </p:spPr>
        <p:txBody>
          <a:bodyPr>
            <a:noAutofit/>
          </a:bodyPr>
          <a:lstStyle/>
          <a:p>
            <a:r>
              <a:rPr lang="en-AU" sz="2000" dirty="0"/>
              <a:t>Platforms respondents want restrictions on permitted advertising</a:t>
            </a:r>
          </a:p>
        </p:txBody>
      </p:sp>
      <p:grpSp>
        <p:nvGrpSpPr>
          <p:cNvPr id="14" name="Group 13">
            <a:extLst>
              <a:ext uri="{FF2B5EF4-FFF2-40B4-BE49-F238E27FC236}">
                <a16:creationId xmlns:a16="http://schemas.microsoft.com/office/drawing/2014/main" id="{E6FFB034-9AC6-6832-516E-EBF9A0C90D04}"/>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5" name="Freeform 5">
              <a:extLst>
                <a:ext uri="{FF2B5EF4-FFF2-40B4-BE49-F238E27FC236}">
                  <a16:creationId xmlns:a16="http://schemas.microsoft.com/office/drawing/2014/main" id="{66291413-A413-94B0-CC5B-85EDB7767094}"/>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6">
              <a:extLst>
                <a:ext uri="{FF2B5EF4-FFF2-40B4-BE49-F238E27FC236}">
                  <a16:creationId xmlns:a16="http://schemas.microsoft.com/office/drawing/2014/main" id="{4C3DA3CE-90E1-AEF0-C6A3-B926D1EDFCE0}"/>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7">
              <a:extLst>
                <a:ext uri="{FF2B5EF4-FFF2-40B4-BE49-F238E27FC236}">
                  <a16:creationId xmlns:a16="http://schemas.microsoft.com/office/drawing/2014/main" id="{57D95325-DB6D-58C3-D5E7-18B95BAD1F8F}"/>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8" name="Freeform 8">
              <a:extLst>
                <a:ext uri="{FF2B5EF4-FFF2-40B4-BE49-F238E27FC236}">
                  <a16:creationId xmlns:a16="http://schemas.microsoft.com/office/drawing/2014/main" id="{C8111158-6A9E-B0E2-797E-B3D8DDC9855A}"/>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9">
              <a:extLst>
                <a:ext uri="{FF2B5EF4-FFF2-40B4-BE49-F238E27FC236}">
                  <a16:creationId xmlns:a16="http://schemas.microsoft.com/office/drawing/2014/main" id="{EFF08BF7-190E-9A6B-338C-795A3D1D4770}"/>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8075" y="902268"/>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Similar proportions of respondents wanted restrictions on permitted advertising to be applied to commercial free-to-air TV excluding on-demand (34%), online subscription services (34%), publicly owned free-to-air TV excluding on-demand (34%), and publicly owned free-to-air on-demand TV (34%).</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275329" y="1425744"/>
            <a:ext cx="4566561" cy="446535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2099453" y="1377275"/>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9" name="Chart 8" descr="Figure 110: Platforms respondents want restrictions on permitted advertising.&#10;&#10;Commercial free-to-air TV, excluding on-demand, 2023, 34%, 2022, 41%.&#10;Online subscription services, 2023, 34%, 2022, 43%.&#10;Publicly owned free-to-air TV, excluding on-demand, 2023, 34%, 2022, 40%.&#10;Publicly owned free-to-air on-demand TV, 2023, 34%, 2022, 40%.&#10;Free video streaming services, 2023, 31%, 2022, 42%.&#10;Commercial free-to-air on-demand TV, 2023, 29%, 2022, 36%.&#10;Pay TV, 2023, 27%, 2022, 35%.&#10;Sports specific website or app, 2023, 26%, 2022, 31%.&#10;Pay-per-view services, 2023, 19%, 2022, 27%.&#10;None of these, 2023, 18%, 2022, 19%.&#10;Other websites or apps, 2023, 15%, 2022, 34%.&#10;&#10;Source: NEW24. On which, if any, of the following platforms would you want restrictions on permitted advertising to be applied? &#10;Base: MCCS, All respondents. 2023: n=3,730. 2022: n=4002&#10;Notes: Don’t know/refused responses not shown: 2023 DK = 1%, Ref = 0.1%. 2022 DK = 1%, Ref = 0.1%&#10;">
            <a:extLst>
              <a:ext uri="{FF2B5EF4-FFF2-40B4-BE49-F238E27FC236}">
                <a16:creationId xmlns:a16="http://schemas.microsoft.com/office/drawing/2014/main" id="{1F06F033-F59E-B561-6C89-8C192276E704}"/>
              </a:ext>
            </a:extLst>
          </p:cNvPr>
          <p:cNvGraphicFramePr/>
          <p:nvPr>
            <p:extLst>
              <p:ext uri="{D42A27DB-BD31-4B8C-83A1-F6EECF244321}">
                <p14:modId xmlns:p14="http://schemas.microsoft.com/office/powerpoint/2010/main" val="2520926176"/>
              </p:ext>
            </p:extLst>
          </p:nvPr>
        </p:nvGraphicFramePr>
        <p:xfrm>
          <a:off x="283278" y="1157893"/>
          <a:ext cx="4504533" cy="4150313"/>
        </p:xfrm>
        <a:graphic>
          <a:graphicData uri="http://schemas.openxmlformats.org/drawingml/2006/chart">
            <c:chart xmlns:c="http://schemas.openxmlformats.org/drawingml/2006/chart" xmlns:r="http://schemas.openxmlformats.org/officeDocument/2006/relationships" r:id="rId2"/>
          </a:graphicData>
        </a:graphic>
      </p:graphicFrame>
      <p:sp>
        <p:nvSpPr>
          <p:cNvPr id="30" name="Rectangle 29">
            <a:extLst>
              <a:ext uri="{FF2B5EF4-FFF2-40B4-BE49-F238E27FC236}">
                <a16:creationId xmlns:a16="http://schemas.microsoft.com/office/drawing/2014/main" id="{077278D1-4EE4-074D-BB7F-1F8C2633AAC4}"/>
              </a:ext>
            </a:extLst>
          </p:cNvPr>
          <p:cNvSpPr/>
          <p:nvPr/>
        </p:nvSpPr>
        <p:spPr>
          <a:xfrm>
            <a:off x="836373" y="4857296"/>
            <a:ext cx="3864990" cy="6535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rPr>
              <a:t>Note, all codes decrease in 2023 except for ‘none of these’</a:t>
            </a:r>
            <a:endParaRPr lang="en-AU" sz="1000" dirty="0">
              <a:solidFill>
                <a:schemeClr val="tx1"/>
              </a:solidFill>
            </a:endParaRPr>
          </a:p>
        </p:txBody>
      </p:sp>
      <p:sp>
        <p:nvSpPr>
          <p:cNvPr id="11" name="Oval 10" descr="Net want restrictions to apply, 2023, 80%, 2022, 80%.">
            <a:extLst>
              <a:ext uri="{FF2B5EF4-FFF2-40B4-BE49-F238E27FC236}">
                <a16:creationId xmlns:a16="http://schemas.microsoft.com/office/drawing/2014/main" id="{CB468050-E98C-6455-56D3-C9D01B242889}"/>
              </a:ext>
            </a:extLst>
          </p:cNvPr>
          <p:cNvSpPr/>
          <p:nvPr/>
        </p:nvSpPr>
        <p:spPr>
          <a:xfrm>
            <a:off x="4179451" y="3142474"/>
            <a:ext cx="1270800" cy="1270800"/>
          </a:xfrm>
          <a:prstGeom prst="ellipse">
            <a:avLst/>
          </a:prstGeom>
          <a:solidFill>
            <a:srgbClr val="5CC0E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1200" dirty="0">
                <a:solidFill>
                  <a:schemeClr val="tx1"/>
                </a:solidFill>
              </a:rPr>
              <a:t>Net want restrictions applied</a:t>
            </a:r>
          </a:p>
          <a:p>
            <a:pPr algn="ctr"/>
            <a:r>
              <a:rPr lang="en-AU" sz="1200" dirty="0">
                <a:solidFill>
                  <a:schemeClr val="tx1"/>
                </a:solidFill>
              </a:rPr>
              <a:t>2023: 80%</a:t>
            </a:r>
          </a:p>
          <a:p>
            <a:pPr algn="ctr"/>
            <a:r>
              <a:rPr lang="en-AU" sz="1000" dirty="0">
                <a:solidFill>
                  <a:schemeClr val="tx1"/>
                </a:solidFill>
              </a:rPr>
              <a:t>(2022:80%)</a:t>
            </a:r>
            <a:endParaRPr lang="en-AU" dirty="0">
              <a:solidFill>
                <a:schemeClr val="tx1"/>
              </a:solidFill>
            </a:endParaRPr>
          </a:p>
        </p:txBody>
      </p:sp>
      <p:sp>
        <p:nvSpPr>
          <p:cNvPr id="23" name="TextBox 22">
            <a:extLst>
              <a:ext uri="{FF2B5EF4-FFF2-40B4-BE49-F238E27FC236}">
                <a16:creationId xmlns:a16="http://schemas.microsoft.com/office/drawing/2014/main" id="{8F87E799-3D01-04C6-7F00-123A80219C4C}"/>
              </a:ext>
            </a:extLst>
          </p:cNvPr>
          <p:cNvSpPr txBox="1"/>
          <p:nvPr/>
        </p:nvSpPr>
        <p:spPr>
          <a:xfrm>
            <a:off x="229198" y="5337767"/>
            <a:ext cx="4331638" cy="538609"/>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NEW24. On which, if any, of the following platforms would you want restrictions on permitted advertising to be applied? </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All respondents</a:t>
            </a:r>
            <a:r>
              <a:rPr lang="en-US" sz="600" dirty="0">
                <a:latin typeface="Arial" panose="020B0604020202020204" pitchFamily="34" charset="0"/>
                <a:ea typeface="Calibri" panose="020F0502020204030204" pitchFamily="34" charset="0"/>
                <a:cs typeface="Times New Roman" panose="02020603050405020304" pitchFamily="18" charset="0"/>
              </a:rPr>
              <a:t>.</a:t>
            </a:r>
            <a:r>
              <a:rPr lang="en-US" sz="600" dirty="0">
                <a:effectLst/>
                <a:latin typeface="Arial" panose="020B0604020202020204" pitchFamily="34" charset="0"/>
                <a:ea typeface="Calibri" panose="020F0502020204030204" pitchFamily="34" charset="0"/>
                <a:cs typeface="Times New Roman" panose="02020603050405020304" pitchFamily="18" charset="0"/>
              </a:rPr>
              <a:t> 2023: n=</a:t>
            </a:r>
            <a:r>
              <a:rPr lang="en-US" sz="600" dirty="0">
                <a:latin typeface="Arial" panose="020B0604020202020204" pitchFamily="34" charset="0"/>
                <a:ea typeface="Calibri" panose="020F0502020204030204" pitchFamily="34" charset="0"/>
                <a:cs typeface="Times New Roman" panose="02020603050405020304" pitchFamily="18" charset="0"/>
              </a:rPr>
              <a:t>3,730</a:t>
            </a:r>
            <a:r>
              <a:rPr lang="en-US" sz="600" dirty="0">
                <a:effectLst/>
                <a:latin typeface="Arial" panose="020B0604020202020204" pitchFamily="34" charset="0"/>
                <a:ea typeface="Calibri" panose="020F0502020204030204" pitchFamily="34" charset="0"/>
                <a:cs typeface="Times New Roman" panose="02020603050405020304" pitchFamily="18" charset="0"/>
              </a:rPr>
              <a:t>. 2022: n=4002</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1</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0.1</a:t>
            </a:r>
            <a:r>
              <a:rPr lang="en-GB" sz="600" dirty="0">
                <a:effectLst/>
                <a:latin typeface="Arial" panose="020B0604020202020204" pitchFamily="34" charset="0"/>
                <a:ea typeface="Calibri" panose="020F0502020204030204" pitchFamily="34" charset="0"/>
                <a:cs typeface="Times New Roman" panose="02020603050405020304" pitchFamily="18" charset="0"/>
              </a:rPr>
              <a:t>%. 2022 DK = </a:t>
            </a:r>
            <a:r>
              <a:rPr lang="en-GB" sz="600" dirty="0">
                <a:latin typeface="Arial" panose="020B0604020202020204" pitchFamily="34" charset="0"/>
                <a:ea typeface="Calibri" panose="020F0502020204030204" pitchFamily="34" charset="0"/>
                <a:cs typeface="Times New Roman" panose="02020603050405020304" pitchFamily="18" charset="0"/>
              </a:rPr>
              <a:t>1</a:t>
            </a:r>
            <a:r>
              <a:rPr lang="en-GB" sz="600" dirty="0">
                <a:effectLst/>
                <a:latin typeface="Arial" panose="020B0604020202020204" pitchFamily="34" charset="0"/>
                <a:ea typeface="Calibri" panose="020F0502020204030204" pitchFamily="34" charset="0"/>
                <a:cs typeface="Times New Roman" panose="02020603050405020304" pitchFamily="18" charset="0"/>
              </a:rPr>
              <a:t>%, Ref = 0.1%</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115054" y="1540946"/>
            <a:ext cx="4453813" cy="2845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Commercial free-to-air TV, excluding on-demand</a:t>
            </a:r>
            <a:r>
              <a:rPr lang="en-US" sz="1000" dirty="0">
                <a:solidFill>
                  <a:schemeClr val="tx1"/>
                </a:solidFill>
                <a:ea typeface="+mn-lt"/>
                <a:cs typeface="+mn-lt"/>
              </a:rPr>
              <a:t> was higher for</a:t>
            </a:r>
            <a:r>
              <a:rPr lang="en-US" sz="1000" b="1" dirty="0">
                <a:solidFill>
                  <a:schemeClr val="tx1"/>
                </a:solidFill>
                <a:ea typeface="+mn-lt"/>
                <a:cs typeface="+mn-lt"/>
              </a:rPr>
              <a:t>: </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45-54 (39%), 55-64 (42%), 65-74 (37%), and 75+ (54% vs 26% of ages 18-24 and 26% of ages 25-34)</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born in a mainly English speaking country (38% vs 24% of those born in a mainly non-English speaking country)</a:t>
            </a:r>
          </a:p>
          <a:p>
            <a:pPr marL="628650" lvl="1" indent="-171450">
              <a:lnSpc>
                <a:spcPct val="125000"/>
              </a:lnSpc>
              <a:buFont typeface="Courier New" panose="02070309020205020404" pitchFamily="49" charset="0"/>
              <a:buChar char="o"/>
            </a:pPr>
            <a:endParaRPr lang="en-US" sz="1000" dirty="0">
              <a:solidFill>
                <a:schemeClr val="tx1"/>
              </a:solidFill>
              <a:cs typeface="Arial" panose="020B0604020202020204"/>
            </a:endParaRPr>
          </a:p>
          <a:p>
            <a:pPr marL="171450" indent="-171450">
              <a:lnSpc>
                <a:spcPct val="125000"/>
              </a:lnSpc>
              <a:buFont typeface="Arial,Sans-Serif"/>
              <a:buChar char="↑"/>
            </a:pPr>
            <a:r>
              <a:rPr lang="en-US" sz="1000" b="1" dirty="0">
                <a:solidFill>
                  <a:schemeClr val="tx1"/>
                </a:solidFill>
                <a:ea typeface="+mn-lt"/>
                <a:cs typeface="+mn-lt"/>
              </a:rPr>
              <a:t>Online subscription services</a:t>
            </a:r>
            <a:r>
              <a:rPr lang="en-US" sz="1000" dirty="0">
                <a:solidFill>
                  <a:schemeClr val="tx1"/>
                </a:solidFill>
                <a:ea typeface="+mn-lt"/>
                <a:cs typeface="+mn-lt"/>
              </a:rPr>
              <a:t> was higher for</a:t>
            </a:r>
            <a:r>
              <a:rPr lang="en-US" sz="1000" b="1" dirty="0">
                <a:solidFill>
                  <a:schemeClr val="tx1"/>
                </a:solidFill>
                <a:ea typeface="+mn-lt"/>
                <a:cs typeface="+mn-lt"/>
              </a:rPr>
              <a:t>: </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18-24 (40%) and 45-54 (39% vs 26% of ages 65-74)</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look for information over the internet once a day or more (37% vs 24% of those who look for information less than once a day)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view posts, images, and videos on social media sites once a day or more (37% vs 31% of those who view posts less than once a day)</a:t>
            </a:r>
          </a:p>
          <a:p>
            <a:pPr marL="628650" lvl="1" indent="-171450">
              <a:lnSpc>
                <a:spcPct val="125000"/>
              </a:lnSpc>
              <a:buFont typeface="Courier New" panose="02070309020205020404" pitchFamily="49" charset="0"/>
              <a:buChar char="o"/>
            </a:pPr>
            <a:endParaRPr lang="en-US" sz="900" dirty="0">
              <a:solidFill>
                <a:schemeClr val="tx1"/>
              </a:solidFill>
              <a:cs typeface="Arial" panose="020B0604020202020204"/>
            </a:endParaRPr>
          </a:p>
        </p:txBody>
      </p:sp>
      <p:sp>
        <p:nvSpPr>
          <p:cNvPr id="22" name="Rectangle 21">
            <a:extLst>
              <a:ext uri="{FF2B5EF4-FFF2-40B4-BE49-F238E27FC236}">
                <a16:creationId xmlns:a16="http://schemas.microsoft.com/office/drawing/2014/main" id="{C2FCD144-1969-0E10-17E9-87D2BF283028}"/>
              </a:ext>
            </a:extLst>
          </p:cNvPr>
          <p:cNvSpPr/>
          <p:nvPr/>
        </p:nvSpPr>
        <p:spPr>
          <a:xfrm>
            <a:off x="5113931" y="4857296"/>
            <a:ext cx="4103044" cy="1673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AU" sz="1200" b="1" dirty="0">
                <a:solidFill>
                  <a:schemeClr val="tx2"/>
                </a:solidFill>
              </a:rPr>
              <a:t>Callouts</a:t>
            </a:r>
          </a:p>
          <a:p>
            <a:pPr marL="171450" indent="-171450">
              <a:buFont typeface="Arial" panose="020B0604020202020204" pitchFamily="34" charset="0"/>
              <a:buChar char="•"/>
            </a:pPr>
            <a:r>
              <a:rPr lang="en-US" sz="1000" dirty="0">
                <a:solidFill>
                  <a:schemeClr val="tx1"/>
                </a:solidFill>
              </a:rPr>
              <a:t>Wanting restrictions on permitted advertising to be applied has decreased across all platforms in 2023, although the net proportion of those who want restrictions to apply has not changed.</a:t>
            </a:r>
          </a:p>
        </p:txBody>
      </p:sp>
      <p:sp>
        <p:nvSpPr>
          <p:cNvPr id="8" name="Rectangle 7">
            <a:extLst>
              <a:ext uri="{FF2B5EF4-FFF2-40B4-BE49-F238E27FC236}">
                <a16:creationId xmlns:a16="http://schemas.microsoft.com/office/drawing/2014/main" id="{6638AEC7-961A-EDD7-B97F-789DC787D0F3}"/>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Overall,  the proportion of people who want restrictions remained consistent in 2023, however, respondents were more targeted in identifying where they want restrictions to apply.</a:t>
            </a:r>
            <a:endParaRPr lang="en-AU" sz="1000" b="1" strike="sngStrike" dirty="0">
              <a:solidFill>
                <a:schemeClr val="bg1"/>
              </a:solidFill>
            </a:endParaRPr>
          </a:p>
        </p:txBody>
      </p:sp>
      <p:pic>
        <p:nvPicPr>
          <p:cNvPr id="10" name="Graphic 9">
            <a:extLst>
              <a:ext uri="{FF2B5EF4-FFF2-40B4-BE49-F238E27FC236}">
                <a16:creationId xmlns:a16="http://schemas.microsoft.com/office/drawing/2014/main" id="{4329EBF9-02F5-B1F0-6BB3-0EB5D536D9F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032" y="6083860"/>
            <a:ext cx="387795" cy="387795"/>
          </a:xfrm>
          <a:prstGeom prst="rect">
            <a:avLst/>
          </a:prstGeom>
        </p:spPr>
      </p:pic>
      <p:sp>
        <p:nvSpPr>
          <p:cNvPr id="31" name="Arrow: Down 30">
            <a:extLst>
              <a:ext uri="{FF2B5EF4-FFF2-40B4-BE49-F238E27FC236}">
                <a16:creationId xmlns:a16="http://schemas.microsoft.com/office/drawing/2014/main" id="{96D4D1BC-2255-A038-2C7E-03C970307333}"/>
              </a:ext>
              <a:ext uri="{C183D7F6-B498-43B3-948B-1728B52AA6E4}">
                <adec:decorative xmlns:adec="http://schemas.microsoft.com/office/drawing/2017/decorative" val="1"/>
              </a:ext>
            </a:extLst>
          </p:cNvPr>
          <p:cNvSpPr/>
          <p:nvPr/>
        </p:nvSpPr>
        <p:spPr>
          <a:xfrm>
            <a:off x="799429" y="5131942"/>
            <a:ext cx="82800" cy="10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2116829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119</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86490"/>
            <a:ext cx="8800432" cy="438517"/>
          </a:xfrm>
        </p:spPr>
        <p:txBody>
          <a:bodyPr>
            <a:noAutofit/>
          </a:bodyPr>
          <a:lstStyle/>
          <a:p>
            <a:r>
              <a:rPr lang="en-AU" sz="2300" dirty="0"/>
              <a:t>Most important reason for restricting permitted advertisements (%)</a:t>
            </a:r>
          </a:p>
        </p:txBody>
      </p:sp>
      <p:grpSp>
        <p:nvGrpSpPr>
          <p:cNvPr id="12" name="Group 11">
            <a:extLst>
              <a:ext uri="{FF2B5EF4-FFF2-40B4-BE49-F238E27FC236}">
                <a16:creationId xmlns:a16="http://schemas.microsoft.com/office/drawing/2014/main" id="{6DC007B5-71C2-D012-093D-D417A5409CC3}"/>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3" name="Freeform 5">
              <a:extLst>
                <a:ext uri="{FF2B5EF4-FFF2-40B4-BE49-F238E27FC236}">
                  <a16:creationId xmlns:a16="http://schemas.microsoft.com/office/drawing/2014/main" id="{EAF646FB-1D06-94F1-C825-539334ECAAF9}"/>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4" name="Freeform 6">
              <a:extLst>
                <a:ext uri="{FF2B5EF4-FFF2-40B4-BE49-F238E27FC236}">
                  <a16:creationId xmlns:a16="http://schemas.microsoft.com/office/drawing/2014/main" id="{D2C0660A-116C-82F4-3F1C-685BA97B621B}"/>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7">
              <a:extLst>
                <a:ext uri="{FF2B5EF4-FFF2-40B4-BE49-F238E27FC236}">
                  <a16:creationId xmlns:a16="http://schemas.microsoft.com/office/drawing/2014/main" id="{2BFCE2DD-D956-A2B5-BA78-ADC60AE751F8}"/>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8">
              <a:extLst>
                <a:ext uri="{FF2B5EF4-FFF2-40B4-BE49-F238E27FC236}">
                  <a16:creationId xmlns:a16="http://schemas.microsoft.com/office/drawing/2014/main" id="{7EBB2A97-0EAA-06A3-7240-D80A67B26E53}"/>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9">
              <a:extLst>
                <a:ext uri="{FF2B5EF4-FFF2-40B4-BE49-F238E27FC236}">
                  <a16:creationId xmlns:a16="http://schemas.microsoft.com/office/drawing/2014/main" id="{799FCD7C-330D-7B71-942B-F33EE21C4455}"/>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8075" y="902268"/>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Protecting children from exposure to harmful or inappropriate content remained the most important reason for restricting permitted advertisements (38%), followed by limiting content that may encourage bad habits, such as gambling, tobacco, or alcohol use (35%).</a:t>
            </a:r>
            <a:endParaRPr lang="en-AU" sz="1000" dirty="0">
              <a:solidFill>
                <a:schemeClr val="tx1"/>
              </a:solidFill>
            </a:endParaRPr>
          </a:p>
        </p:txBody>
      </p:sp>
      <p:graphicFrame>
        <p:nvGraphicFramePr>
          <p:cNvPr id="8" name="Table 7" descr="Figure 111: Most important reason for restricting permitted advertisements.&#10;&#10;Protecting children from exposure to harmful or inappropriate content, 2022, 38%, 2023, 38%.&#10;Limiting content that may encourage bad habits, such as gambling, tobacco, or alcohol use, 2022, 33%, 2023, 35%.&#10;Limiting the influence of advertising on consumer behaviour, 2022, 20%, 2023, 19%.&#10;Other, 2022, 4%, 2023, 4%.&#10;None of these, 2022, 3%, 2023, 3%.&#10;&#10;Source: NEW24b. Which of the following do you consider to be the most important reason for restricting permitted advertisements? &#10;Base: MCCS, Respondents who want restrictions to apply to permitted advertisements. 2023: n=3,013.  2022: n=3272.&#10;Notes: Don’t know/refused responses not shown: 2023 DK = 0.0%, Ref = 0.1%. 2022 DK = 0.1%, Ref = 0.8%&#10;&#10;">
            <a:extLst>
              <a:ext uri="{FF2B5EF4-FFF2-40B4-BE49-F238E27FC236}">
                <a16:creationId xmlns:a16="http://schemas.microsoft.com/office/drawing/2014/main" id="{1E0172D5-3EE8-C9A8-6E3F-69F11B5606E8}"/>
              </a:ext>
            </a:extLst>
          </p:cNvPr>
          <p:cNvGraphicFramePr>
            <a:graphicFrameLocks noGrp="1"/>
          </p:cNvGraphicFramePr>
          <p:nvPr>
            <p:extLst>
              <p:ext uri="{D42A27DB-BD31-4B8C-83A1-F6EECF244321}">
                <p14:modId xmlns:p14="http://schemas.microsoft.com/office/powerpoint/2010/main" val="215040870"/>
              </p:ext>
            </p:extLst>
          </p:nvPr>
        </p:nvGraphicFramePr>
        <p:xfrm>
          <a:off x="402931" y="1641987"/>
          <a:ext cx="4597673" cy="2417369"/>
        </p:xfrm>
        <a:graphic>
          <a:graphicData uri="http://schemas.openxmlformats.org/drawingml/2006/table">
            <a:tbl>
              <a:tblPr firstRow="1" bandRow="1">
                <a:tableStyleId>{5C22544A-7EE6-4342-B048-85BDC9FD1C3A}</a:tableStyleId>
              </a:tblPr>
              <a:tblGrid>
                <a:gridCol w="2407365">
                  <a:extLst>
                    <a:ext uri="{9D8B030D-6E8A-4147-A177-3AD203B41FA5}">
                      <a16:colId xmlns:a16="http://schemas.microsoft.com/office/drawing/2014/main" val="2646410763"/>
                    </a:ext>
                  </a:extLst>
                </a:gridCol>
                <a:gridCol w="1095154">
                  <a:extLst>
                    <a:ext uri="{9D8B030D-6E8A-4147-A177-3AD203B41FA5}">
                      <a16:colId xmlns:a16="http://schemas.microsoft.com/office/drawing/2014/main" val="1488064773"/>
                    </a:ext>
                  </a:extLst>
                </a:gridCol>
                <a:gridCol w="1095154">
                  <a:extLst>
                    <a:ext uri="{9D8B030D-6E8A-4147-A177-3AD203B41FA5}">
                      <a16:colId xmlns:a16="http://schemas.microsoft.com/office/drawing/2014/main" val="3410344237"/>
                    </a:ext>
                  </a:extLst>
                </a:gridCol>
              </a:tblGrid>
              <a:tr h="372855">
                <a:tc>
                  <a:txBody>
                    <a:bodyPr/>
                    <a:lstStyle/>
                    <a:p>
                      <a:pPr>
                        <a:lnSpc>
                          <a:spcPct val="107000"/>
                        </a:lnSpc>
                      </a:pPr>
                      <a:r>
                        <a:rPr lang="en-US" sz="1000" b="0" dirty="0">
                          <a:effectLst/>
                          <a:latin typeface="+mj-lt"/>
                          <a:cs typeface="Times New Roman" panose="02020603050405020304" pitchFamily="18" charset="0"/>
                        </a:rPr>
                        <a:t>Reason for restricting permitted advertisements</a:t>
                      </a:r>
                      <a:endParaRPr lang="en-AU" sz="1000" b="0" dirty="0">
                        <a:effectLst/>
                        <a:latin typeface="+mj-lt"/>
                        <a:cs typeface="Times New Roman" panose="02020603050405020304" pitchFamily="18" charset="0"/>
                      </a:endParaRPr>
                    </a:p>
                  </a:txBody>
                  <a:tcPr marL="80969" marR="80969" marT="40485" marB="40485">
                    <a:lnB w="3175" cap="flat" cmpd="sng" algn="ctr">
                      <a:solidFill>
                        <a:schemeClr val="accent5"/>
                      </a:solidFill>
                      <a:prstDash val="solid"/>
                      <a:round/>
                      <a:headEnd type="none" w="med" len="med"/>
                      <a:tailEnd type="none" w="med" len="med"/>
                    </a:lnB>
                    <a:solidFill>
                      <a:srgbClr val="9B2CB8"/>
                    </a:solidFill>
                  </a:tcPr>
                </a:tc>
                <a:tc>
                  <a:txBody>
                    <a:bodyPr/>
                    <a:lstStyle/>
                    <a:p>
                      <a:pPr algn="ctr">
                        <a:lnSpc>
                          <a:spcPct val="107000"/>
                        </a:lnSpc>
                        <a:spcAft>
                          <a:spcPts val="800"/>
                        </a:spcAft>
                      </a:pPr>
                      <a:r>
                        <a:rPr lang="en-AU" sz="1000" b="0" dirty="0">
                          <a:effectLst/>
                          <a:latin typeface="+mj-lt"/>
                        </a:rPr>
                        <a:t>2022</a:t>
                      </a:r>
                      <a:endParaRPr lang="en-AU" sz="1000" b="0" dirty="0">
                        <a:effectLst/>
                        <a:latin typeface="+mj-lt"/>
                        <a:ea typeface="Calibri" panose="020F0502020204030204" pitchFamily="34" charset="0"/>
                        <a:cs typeface="Times New Roman" panose="02020603050405020304" pitchFamily="18" charset="0"/>
                      </a:endParaRPr>
                    </a:p>
                  </a:txBody>
                  <a:tcPr marL="80969" marR="80969" marT="40485" marB="40485" anchor="b">
                    <a:lnB w="3175" cap="flat" cmpd="sng" algn="ctr">
                      <a:solidFill>
                        <a:schemeClr val="accent5"/>
                      </a:solidFill>
                      <a:prstDash val="solid"/>
                      <a:round/>
                      <a:headEnd type="none" w="med" len="med"/>
                      <a:tailEnd type="none" w="med" len="med"/>
                    </a:lnB>
                    <a:solidFill>
                      <a:srgbClr val="9B2CB8"/>
                    </a:solidFill>
                  </a:tcPr>
                </a:tc>
                <a:tc>
                  <a:txBody>
                    <a:bodyPr/>
                    <a:lstStyle/>
                    <a:p>
                      <a:pPr algn="ctr">
                        <a:lnSpc>
                          <a:spcPct val="107000"/>
                        </a:lnSpc>
                        <a:spcAft>
                          <a:spcPts val="800"/>
                        </a:spcAft>
                      </a:pPr>
                      <a:r>
                        <a:rPr lang="en-US" sz="1000" b="0" dirty="0">
                          <a:effectLst/>
                          <a:latin typeface="+mj-lt"/>
                          <a:ea typeface="Calibri" panose="020F0502020204030204" pitchFamily="34" charset="0"/>
                          <a:cs typeface="Times New Roman" panose="02020603050405020304" pitchFamily="18" charset="0"/>
                        </a:rPr>
                        <a:t>2023</a:t>
                      </a:r>
                      <a:endParaRPr lang="en-AU" sz="1000" b="0" dirty="0">
                        <a:effectLst/>
                        <a:latin typeface="+mj-lt"/>
                        <a:ea typeface="Calibri" panose="020F0502020204030204" pitchFamily="34" charset="0"/>
                        <a:cs typeface="Times New Roman" panose="02020603050405020304" pitchFamily="18" charset="0"/>
                      </a:endParaRPr>
                    </a:p>
                  </a:txBody>
                  <a:tcPr marL="80969" marR="80969" marT="40485" marB="40485" anchor="b">
                    <a:lnB w="3175" cap="flat" cmpd="sng" algn="ctr">
                      <a:solidFill>
                        <a:schemeClr val="accent5"/>
                      </a:solidFill>
                      <a:prstDash val="solid"/>
                      <a:round/>
                      <a:headEnd type="none" w="med" len="med"/>
                      <a:tailEnd type="none" w="med" len="med"/>
                    </a:lnB>
                    <a:solidFill>
                      <a:srgbClr val="9B2CB8"/>
                    </a:solidFill>
                  </a:tcPr>
                </a:tc>
                <a:extLst>
                  <a:ext uri="{0D108BD9-81ED-4DB2-BD59-A6C34878D82A}">
                    <a16:rowId xmlns:a16="http://schemas.microsoft.com/office/drawing/2014/main" val="1199412250"/>
                  </a:ext>
                </a:extLst>
              </a:tr>
              <a:tr h="411532">
                <a:tc>
                  <a:txBody>
                    <a:bodyPr/>
                    <a:lstStyle/>
                    <a:p>
                      <a:pPr algn="l">
                        <a:lnSpc>
                          <a:spcPct val="107000"/>
                        </a:lnSpc>
                        <a:spcAft>
                          <a:spcPts val="800"/>
                        </a:spcAft>
                      </a:pPr>
                      <a:r>
                        <a:rPr lang="en-AU" sz="1000" dirty="0">
                          <a:solidFill>
                            <a:schemeClr val="tx1"/>
                          </a:solidFill>
                          <a:effectLst/>
                          <a:latin typeface="+mn-lt"/>
                        </a:rPr>
                        <a:t>Protecting children from exposure to harmful or inappropriate content</a:t>
                      </a:r>
                      <a:endParaRPr lang="en-AU" sz="1000" dirty="0">
                        <a:solidFill>
                          <a:schemeClr val="tx1"/>
                        </a:solidFill>
                        <a:effectLst/>
                        <a:latin typeface="+mn-lt"/>
                        <a:ea typeface="+mn-ea"/>
                        <a:cs typeface="Times New Roman" panose="02020603050405020304" pitchFamily="18" charset="0"/>
                      </a:endParaRPr>
                    </a:p>
                  </a:txBody>
                  <a:tcPr marL="80969" marR="80969" marT="40485" marB="40485"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38</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kern="1200" dirty="0">
                          <a:solidFill>
                            <a:schemeClr val="tx1"/>
                          </a:solidFill>
                          <a:effectLst/>
                          <a:latin typeface="+mn-lt"/>
                          <a:ea typeface="+mn-ea"/>
                          <a:cs typeface="+mn-cs"/>
                        </a:rPr>
                        <a:t>38</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823416405"/>
                  </a:ext>
                </a:extLst>
              </a:tr>
              <a:tr h="577535">
                <a:tc>
                  <a:txBody>
                    <a:bodyPr/>
                    <a:lstStyle/>
                    <a:p>
                      <a:pPr algn="l">
                        <a:lnSpc>
                          <a:spcPct val="107000"/>
                        </a:lnSpc>
                        <a:spcAft>
                          <a:spcPts val="800"/>
                        </a:spcAft>
                      </a:pPr>
                      <a:r>
                        <a:rPr lang="en-AU" sz="1000" dirty="0">
                          <a:solidFill>
                            <a:schemeClr val="tx1"/>
                          </a:solidFill>
                          <a:effectLst/>
                          <a:latin typeface="+mn-lt"/>
                        </a:rPr>
                        <a:t>Limiting content that may encourage bad habits, such as gambling, tobacco, or alcohol use</a:t>
                      </a:r>
                      <a:endParaRPr lang="en-AU" sz="1000" dirty="0">
                        <a:solidFill>
                          <a:schemeClr val="tx1"/>
                        </a:solidFill>
                        <a:effectLst/>
                        <a:latin typeface="+mn-lt"/>
                        <a:ea typeface="Calibri" panose="020F0502020204030204" pitchFamily="34" charset="0"/>
                        <a:cs typeface="Times New Roman" panose="02020603050405020304" pitchFamily="18" charset="0"/>
                      </a:endParaRPr>
                    </a:p>
                  </a:txBody>
                  <a:tcPr marL="80969" marR="80969" marT="40485" marB="40485"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33</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kern="1200" dirty="0">
                          <a:solidFill>
                            <a:schemeClr val="tx1"/>
                          </a:solidFill>
                          <a:effectLst/>
                          <a:latin typeface="+mn-lt"/>
                          <a:ea typeface="+mn-ea"/>
                          <a:cs typeface="+mn-cs"/>
                        </a:rPr>
                        <a:t>35</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684625061"/>
                  </a:ext>
                </a:extLst>
              </a:tr>
              <a:tr h="411532">
                <a:tc>
                  <a:txBody>
                    <a:bodyPr/>
                    <a:lstStyle/>
                    <a:p>
                      <a:pPr algn="l">
                        <a:lnSpc>
                          <a:spcPct val="107000"/>
                        </a:lnSpc>
                        <a:spcAft>
                          <a:spcPts val="800"/>
                        </a:spcAft>
                      </a:pPr>
                      <a:r>
                        <a:rPr lang="en-AU" sz="1000" dirty="0">
                          <a:solidFill>
                            <a:schemeClr val="tx1"/>
                          </a:solidFill>
                          <a:effectLst/>
                          <a:latin typeface="+mn-lt"/>
                        </a:rPr>
                        <a:t>Limiting the influence of advertising on consumer behaviour</a:t>
                      </a:r>
                      <a:endParaRPr lang="en-AU" sz="1000" dirty="0">
                        <a:solidFill>
                          <a:schemeClr val="tx1"/>
                        </a:solidFill>
                        <a:effectLst/>
                        <a:latin typeface="+mn-lt"/>
                        <a:ea typeface="Calibri" panose="020F0502020204030204" pitchFamily="34" charset="0"/>
                        <a:cs typeface="Times New Roman" panose="02020603050405020304" pitchFamily="18" charset="0"/>
                      </a:endParaRPr>
                    </a:p>
                  </a:txBody>
                  <a:tcPr marL="80969" marR="80969" marT="40485" marB="40485"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20</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kern="1200" dirty="0">
                          <a:solidFill>
                            <a:schemeClr val="tx1"/>
                          </a:solidFill>
                          <a:effectLst/>
                          <a:latin typeface="+mn-lt"/>
                          <a:ea typeface="+mn-ea"/>
                          <a:cs typeface="+mn-cs"/>
                        </a:rPr>
                        <a:t>19</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187714815"/>
                  </a:ext>
                </a:extLst>
              </a:tr>
              <a:tr h="310769">
                <a:tc>
                  <a:txBody>
                    <a:bodyPr/>
                    <a:lstStyle/>
                    <a:p>
                      <a:pPr algn="l">
                        <a:lnSpc>
                          <a:spcPct val="107000"/>
                        </a:lnSpc>
                        <a:spcAft>
                          <a:spcPts val="800"/>
                        </a:spcAft>
                      </a:pPr>
                      <a:r>
                        <a:rPr lang="en-AU" sz="1000" dirty="0">
                          <a:solidFill>
                            <a:schemeClr val="tx1"/>
                          </a:solidFill>
                          <a:effectLst/>
                          <a:latin typeface="+mn-lt"/>
                        </a:rPr>
                        <a:t>Other</a:t>
                      </a:r>
                      <a:endParaRPr lang="en-AU" sz="1000" dirty="0">
                        <a:solidFill>
                          <a:schemeClr val="tx1"/>
                        </a:solidFill>
                        <a:effectLst/>
                        <a:latin typeface="+mn-lt"/>
                        <a:ea typeface="Calibri" panose="020F0502020204030204" pitchFamily="34" charset="0"/>
                        <a:cs typeface="Times New Roman" panose="02020603050405020304" pitchFamily="18" charset="0"/>
                      </a:endParaRPr>
                    </a:p>
                  </a:txBody>
                  <a:tcPr marL="80969" marR="80969" marT="40485" marB="40485"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kern="1200" dirty="0">
                          <a:solidFill>
                            <a:schemeClr val="tx1"/>
                          </a:solidFill>
                          <a:effectLst/>
                          <a:latin typeface="+mn-lt"/>
                          <a:ea typeface="+mn-ea"/>
                          <a:cs typeface="+mn-cs"/>
                        </a:rPr>
                        <a:t>4</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541680938"/>
                  </a:ext>
                </a:extLst>
              </a:tr>
              <a:tr h="310769">
                <a:tc>
                  <a:txBody>
                    <a:bodyPr/>
                    <a:lstStyle/>
                    <a:p>
                      <a:pPr algn="l">
                        <a:lnSpc>
                          <a:spcPct val="107000"/>
                        </a:lnSpc>
                        <a:spcAft>
                          <a:spcPts val="800"/>
                        </a:spcAft>
                      </a:pPr>
                      <a:r>
                        <a:rPr lang="en-AU" sz="1000" dirty="0">
                          <a:solidFill>
                            <a:schemeClr val="tx1"/>
                          </a:solidFill>
                          <a:effectLst/>
                          <a:latin typeface="+mn-lt"/>
                        </a:rPr>
                        <a:t>None of these</a:t>
                      </a:r>
                      <a:endParaRPr lang="en-AU" sz="1000" dirty="0">
                        <a:solidFill>
                          <a:schemeClr val="tx1"/>
                        </a:solidFill>
                        <a:effectLst/>
                        <a:latin typeface="+mn-lt"/>
                        <a:ea typeface="Calibri" panose="020F0502020204030204" pitchFamily="34" charset="0"/>
                        <a:cs typeface="Times New Roman" panose="02020603050405020304" pitchFamily="18" charset="0"/>
                      </a:endParaRPr>
                    </a:p>
                  </a:txBody>
                  <a:tcPr marL="80969" marR="80969" marT="40485" marB="40485"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a:txBody>
                    <a:bodyPr/>
                    <a:lstStyle/>
                    <a:p>
                      <a:pPr algn="ctr" fontAlgn="b"/>
                      <a:r>
                        <a:rPr lang="en-AU" sz="1000" b="0" i="0" u="none" strike="noStrike" kern="1200" dirty="0">
                          <a:solidFill>
                            <a:schemeClr val="tx1"/>
                          </a:solidFill>
                          <a:effectLst/>
                          <a:latin typeface="+mn-lt"/>
                          <a:ea typeface="+mn-ea"/>
                          <a:cs typeface="+mn-cs"/>
                        </a:rPr>
                        <a:t>3</a:t>
                      </a:r>
                    </a:p>
                  </a:txBody>
                  <a:tcPr marL="9525" marR="9525" marT="9525" marB="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661251988"/>
                  </a:ext>
                </a:extLst>
              </a:tr>
            </a:tbl>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350364" y="4067994"/>
            <a:ext cx="4222543" cy="538609"/>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NEW24b. Which of the following do you consider to be the most important reason for restricting permitted advertisements? </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Respondents who want restrictions to apply to permitted advertisements</a:t>
            </a:r>
            <a:r>
              <a:rPr lang="en-US" sz="600" dirty="0">
                <a:latin typeface="Arial" panose="020B0604020202020204" pitchFamily="34" charset="0"/>
                <a:ea typeface="Calibri" panose="020F0502020204030204" pitchFamily="34" charset="0"/>
                <a:cs typeface="Times New Roman" panose="02020603050405020304" pitchFamily="18" charset="0"/>
              </a:rPr>
              <a:t>. 2023: n=3,013. </a:t>
            </a:r>
            <a:r>
              <a:rPr lang="en-US" sz="600" dirty="0">
                <a:effectLst/>
                <a:latin typeface="Arial" panose="020B0604020202020204" pitchFamily="34" charset="0"/>
                <a:ea typeface="Calibri" panose="020F0502020204030204" pitchFamily="34" charset="0"/>
                <a:cs typeface="Times New Roman" panose="02020603050405020304" pitchFamily="18" charset="0"/>
              </a:rPr>
              <a:t> 2022: n=</a:t>
            </a:r>
            <a:r>
              <a:rPr lang="en-US" sz="600" dirty="0">
                <a:latin typeface="Arial" panose="020B0604020202020204" pitchFamily="34" charset="0"/>
                <a:ea typeface="Calibri" panose="020F0502020204030204" pitchFamily="34" charset="0"/>
                <a:cs typeface="Times New Roman" panose="02020603050405020304" pitchFamily="18" charset="0"/>
              </a:rPr>
              <a:t>3272.</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0.0</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0.1</a:t>
            </a:r>
            <a:r>
              <a:rPr lang="en-GB" sz="600" dirty="0">
                <a:effectLst/>
                <a:latin typeface="Arial" panose="020B0604020202020204" pitchFamily="34" charset="0"/>
                <a:ea typeface="Calibri" panose="020F0502020204030204" pitchFamily="34" charset="0"/>
                <a:cs typeface="Times New Roman" panose="02020603050405020304" pitchFamily="18" charset="0"/>
              </a:rPr>
              <a:t>%. 2022 DK = 0.1%, Ref = 0.8%</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062478" y="1561710"/>
            <a:ext cx="4498371" cy="46144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Protecting children from exposure to harmful or inappropriate content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Women (44% vs 31% of men)</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25-34 (42%), 35-44 (49%), and 45-54 (43% vs 29% of ages 18-24 and 24% of ages 75+)</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 dependent children in the household (51% vs 27% of those without children and 36% of those with dependent children only)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born in a mainly non-English speaking country (47% vs 34% of those born in a mainly English speaking country)</a:t>
            </a:r>
          </a:p>
          <a:p>
            <a:pPr lvl="1">
              <a:lnSpc>
                <a:spcPct val="125000"/>
              </a:lnSpc>
            </a:pPr>
            <a:endParaRPr lang="en-US" sz="1000" dirty="0">
              <a:solidFill>
                <a:schemeClr val="tx1"/>
              </a:solidFill>
              <a:cs typeface="Arial" panose="020B0604020202020204"/>
            </a:endParaRPr>
          </a:p>
          <a:p>
            <a:pPr marL="171450" indent="-171450">
              <a:lnSpc>
                <a:spcPct val="125000"/>
              </a:lnSpc>
              <a:buFont typeface="Arial,Sans-Serif"/>
              <a:buChar char="↑"/>
            </a:pPr>
            <a:r>
              <a:rPr lang="en-US" sz="1000" b="1" dirty="0">
                <a:solidFill>
                  <a:schemeClr val="tx1"/>
                </a:solidFill>
                <a:ea typeface="+mn-lt"/>
                <a:cs typeface="+mn-lt"/>
              </a:rPr>
              <a:t>Limiting content that may encourage bad habits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Men (39% vs 31% of women)</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75+ (56% vs 39% of ages 18-24, 28% of ages 25-34, 30% of ages 35-44, 30% of ages 45-54, 39% of ages 55-64 and 40% of ages 65-74)</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without dependent children in the household (41% vs 29% of those with dependent children)</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born in a mainly English speaking country (38% vs 28% of those born in a mainly non-English speaking country)</a:t>
            </a: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464820" lvl="2">
              <a:lnSpc>
                <a:spcPct val="125000"/>
              </a:lnSpc>
            </a:pPr>
            <a:endParaRPr lang="en-US" sz="900" dirty="0">
              <a:solidFill>
                <a:schemeClr val="tx1"/>
              </a:solidFill>
              <a:cs typeface="Arial"/>
            </a:endParaRPr>
          </a:p>
          <a:p>
            <a:pPr lvl="1">
              <a:lnSpc>
                <a:spcPct val="125000"/>
              </a:lnSpc>
            </a:pPr>
            <a:endParaRPr lang="en-US" sz="1000" dirty="0">
              <a:solidFill>
                <a:schemeClr val="tx1"/>
              </a:solidFill>
              <a:cs typeface="Arial"/>
            </a:endParaRPr>
          </a:p>
        </p:txBody>
      </p:sp>
      <p:sp>
        <p:nvSpPr>
          <p:cNvPr id="4" name="Rectangle 3">
            <a:extLst>
              <a:ext uri="{FF2B5EF4-FFF2-40B4-BE49-F238E27FC236}">
                <a16:creationId xmlns:a16="http://schemas.microsoft.com/office/drawing/2014/main" id="{0A71736A-E60C-5E2E-3074-61CAC0654B82}"/>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Protecting children from exposure to harmful or inappropriate content</a:t>
            </a:r>
            <a:r>
              <a:rPr lang="en-AU" sz="1000" b="1" dirty="0"/>
              <a:t> remains the primary reason to restrict permitted advertising.</a:t>
            </a:r>
            <a:endParaRPr lang="en-US" sz="1000" b="1" dirty="0"/>
          </a:p>
        </p:txBody>
      </p:sp>
      <p:pic>
        <p:nvPicPr>
          <p:cNvPr id="9" name="Graphic 8">
            <a:extLst>
              <a:ext uri="{FF2B5EF4-FFF2-40B4-BE49-F238E27FC236}">
                <a16:creationId xmlns:a16="http://schemas.microsoft.com/office/drawing/2014/main" id="{87B88F50-C9EC-4DD8-5E30-A3CD1F3E4A1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24549288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DC4629-BEA2-1048-FAF7-24C5D11D2597}"/>
              </a:ext>
              <a:ext uri="{C183D7F6-B498-43B3-948B-1728B52AA6E4}">
                <adec:decorative xmlns:adec="http://schemas.microsoft.com/office/drawing/2017/decorative" val="1"/>
              </a:ext>
            </a:extLst>
          </p:cNvPr>
          <p:cNvSpPr/>
          <p:nvPr/>
        </p:nvSpPr>
        <p:spPr>
          <a:xfrm>
            <a:off x="0" y="0"/>
            <a:ext cx="9906000" cy="685486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0F5B3A2-AD65-17A8-97F4-45F77B76687C}"/>
              </a:ext>
              <a:ext uri="{C183D7F6-B498-43B3-948B-1728B52AA6E4}">
                <adec:decorative xmlns:adec="http://schemas.microsoft.com/office/drawing/2017/decorative" val="1"/>
              </a:ext>
            </a:extLst>
          </p:cNvPr>
          <p:cNvPicPr>
            <a:picLocks noChangeAspect="1"/>
          </p:cNvPicPr>
          <p:nvPr/>
        </p:nvPicPr>
        <p:blipFill rotWithShape="1">
          <a:blip r:embed="rId2">
            <a:alphaModFix amt="22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010" r="2010"/>
          <a:stretch/>
        </p:blipFill>
        <p:spPr>
          <a:xfrm>
            <a:off x="0" y="0"/>
            <a:ext cx="9906000" cy="6858000"/>
          </a:xfrm>
          <a:prstGeom prst="rect">
            <a:avLst/>
          </a:prstGeom>
        </p:spPr>
      </p:pic>
      <p:sp>
        <p:nvSpPr>
          <p:cNvPr id="4" name="Title 3">
            <a:extLst>
              <a:ext uri="{FF2B5EF4-FFF2-40B4-BE49-F238E27FC236}">
                <a16:creationId xmlns:a16="http://schemas.microsoft.com/office/drawing/2014/main" id="{5C2E445F-D8DF-C44E-E0B0-86DFD8B0C604}"/>
              </a:ext>
            </a:extLst>
          </p:cNvPr>
          <p:cNvSpPr>
            <a:spLocks noGrp="1"/>
          </p:cNvSpPr>
          <p:nvPr>
            <p:ph type="ctrTitle"/>
          </p:nvPr>
        </p:nvSpPr>
        <p:spPr>
          <a:xfrm>
            <a:off x="0" y="2491842"/>
            <a:ext cx="9906000" cy="1871184"/>
          </a:xfrm>
        </p:spPr>
        <p:txBody>
          <a:bodyPr anchor="ctr">
            <a:normAutofit/>
          </a:bodyPr>
          <a:lstStyle/>
          <a:p>
            <a:r>
              <a:rPr lang="en-US" dirty="0">
                <a:solidFill>
                  <a:schemeClr val="bg1"/>
                </a:solidFill>
              </a:rPr>
              <a:t>Advertising: </a:t>
            </a:r>
            <a:br>
              <a:rPr lang="en-US" dirty="0">
                <a:solidFill>
                  <a:schemeClr val="bg1"/>
                </a:solidFill>
              </a:rPr>
            </a:br>
            <a:r>
              <a:rPr lang="en-US" dirty="0">
                <a:solidFill>
                  <a:schemeClr val="bg1"/>
                </a:solidFill>
              </a:rPr>
              <a:t>Children aged 0-17</a:t>
            </a:r>
            <a:endParaRPr lang="en-AU" dirty="0">
              <a:solidFill>
                <a:schemeClr val="bg1"/>
              </a:solidFill>
            </a:endParaRPr>
          </a:p>
        </p:txBody>
      </p:sp>
      <p:sp>
        <p:nvSpPr>
          <p:cNvPr id="2" name="Title 4">
            <a:extLst>
              <a:ext uri="{FF2B5EF4-FFF2-40B4-BE49-F238E27FC236}">
                <a16:creationId xmlns:a16="http://schemas.microsoft.com/office/drawing/2014/main" id="{A50C9CE8-0FBD-8608-4B9D-75C47E76E8DA}"/>
              </a:ext>
            </a:extLst>
          </p:cNvPr>
          <p:cNvSpPr txBox="1">
            <a:spLocks/>
          </p:cNvSpPr>
          <p:nvPr/>
        </p:nvSpPr>
        <p:spPr>
          <a:xfrm>
            <a:off x="6048888" y="5399457"/>
            <a:ext cx="2736186" cy="644572"/>
          </a:xfrm>
          <a:prstGeom prst="rect">
            <a:avLst/>
          </a:prstGeom>
        </p:spPr>
        <p:txBody>
          <a:bodyPr vert="horz" lIns="0" tIns="0" rIns="0" bIns="0" rtlCol="0" anchor="ctr">
            <a:normAutofit fontScale="97500"/>
          </a:bodyPr>
          <a:lstStyle>
            <a:lvl1pPr algn="l" defTabSz="742950" rtl="0" eaLnBrk="1" latinLnBrk="0" hangingPunct="1">
              <a:lnSpc>
                <a:spcPct val="90000"/>
              </a:lnSpc>
              <a:spcBef>
                <a:spcPct val="0"/>
              </a:spcBef>
              <a:buNone/>
              <a:defRPr sz="2600" kern="1200" spc="-81" baseline="0">
                <a:solidFill>
                  <a:schemeClr val="accent1"/>
                </a:solidFill>
                <a:latin typeface="Montserrat SemiBold" panose="00000700000000000000" pitchFamily="50" charset="0"/>
                <a:ea typeface="+mj-ea"/>
                <a:cs typeface="+mj-cs"/>
              </a:defRPr>
            </a:lvl1pPr>
          </a:lstStyle>
          <a:p>
            <a:pPr algn="r"/>
            <a:r>
              <a:rPr lang="en-AU" sz="1100" dirty="0">
                <a:solidFill>
                  <a:schemeClr val="bg1"/>
                </a:solidFill>
                <a:latin typeface="Montserrat SemiBold"/>
                <a:hlinkClick r:id="rId4" action="ppaction://hlinksldjump">
                  <a:extLst>
                    <a:ext uri="{A12FA001-AC4F-418D-AE19-62706E023703}">
                      <ahyp:hlinkClr xmlns:ahyp="http://schemas.microsoft.com/office/drawing/2018/hyperlinkcolor" val="tx"/>
                    </a:ext>
                  </a:extLst>
                </a:hlinkClick>
              </a:rPr>
              <a:t>Return to table of contents</a:t>
            </a:r>
            <a:endParaRPr lang="en-AU" sz="1100" dirty="0">
              <a:solidFill>
                <a:schemeClr val="bg1"/>
              </a:solidFill>
            </a:endParaRPr>
          </a:p>
        </p:txBody>
      </p:sp>
    </p:spTree>
    <p:extLst>
      <p:ext uri="{BB962C8B-B14F-4D97-AF65-F5344CB8AC3E}">
        <p14:creationId xmlns:p14="http://schemas.microsoft.com/office/powerpoint/2010/main" val="10408998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E6B0FF-2040-37A1-19B6-E492FF1EE384}"/>
              </a:ext>
            </a:extLst>
          </p:cNvPr>
          <p:cNvSpPr>
            <a:spLocks noGrp="1"/>
          </p:cNvSpPr>
          <p:nvPr>
            <p:ph type="sldNum" sz="quarter" idx="12"/>
          </p:nvPr>
        </p:nvSpPr>
        <p:spPr/>
        <p:txBody>
          <a:bodyPr/>
          <a:lstStyle/>
          <a:p>
            <a:r>
              <a:rPr lang="en-AU" dirty="0"/>
              <a:t>121</a:t>
            </a:r>
          </a:p>
        </p:txBody>
      </p:sp>
      <p:sp>
        <p:nvSpPr>
          <p:cNvPr id="2" name="Title 1">
            <a:extLst>
              <a:ext uri="{FF2B5EF4-FFF2-40B4-BE49-F238E27FC236}">
                <a16:creationId xmlns:a16="http://schemas.microsoft.com/office/drawing/2014/main" id="{BE46BE4A-4A99-631E-9EBD-F0BE040ADFEB}"/>
              </a:ext>
            </a:extLst>
          </p:cNvPr>
          <p:cNvSpPr>
            <a:spLocks noGrp="1"/>
          </p:cNvSpPr>
          <p:nvPr>
            <p:ph type="title"/>
          </p:nvPr>
        </p:nvSpPr>
        <p:spPr/>
        <p:txBody>
          <a:bodyPr>
            <a:normAutofit/>
          </a:bodyPr>
          <a:lstStyle/>
          <a:p>
            <a:r>
              <a:rPr lang="en-AU" sz="2300" dirty="0"/>
              <a:t>Chapter Summary – Advertising (Children aged 0-17)</a:t>
            </a:r>
          </a:p>
        </p:txBody>
      </p:sp>
      <p:sp>
        <p:nvSpPr>
          <p:cNvPr id="9" name="Content Placeholder 8">
            <a:extLst>
              <a:ext uri="{FF2B5EF4-FFF2-40B4-BE49-F238E27FC236}">
                <a16:creationId xmlns:a16="http://schemas.microsoft.com/office/drawing/2014/main" id="{DBDA3E6B-C218-F414-D513-BD661C227A48}"/>
              </a:ext>
            </a:extLst>
          </p:cNvPr>
          <p:cNvSpPr>
            <a:spLocks noGrp="1"/>
          </p:cNvSpPr>
          <p:nvPr>
            <p:ph idx="1"/>
          </p:nvPr>
        </p:nvSpPr>
        <p:spPr>
          <a:xfrm>
            <a:off x="681038" y="946931"/>
            <a:ext cx="8543925" cy="4989894"/>
          </a:xfrm>
        </p:spPr>
        <p:txBody>
          <a:bodyPr/>
          <a:lstStyle/>
          <a:p>
            <a:r>
              <a:rPr lang="en-AU" sz="1200" dirty="0">
                <a:solidFill>
                  <a:schemeClr val="tx2"/>
                </a:solidFill>
                <a:latin typeface="+mj-lt"/>
                <a:ea typeface="+mj-ea"/>
                <a:cs typeface="+mj-cs"/>
              </a:rPr>
              <a:t>Children are being exposed to advisements on a range of platforms </a:t>
            </a:r>
          </a:p>
          <a:p>
            <a:r>
              <a:rPr lang="en-US" sz="1200" dirty="0">
                <a:solidFill>
                  <a:schemeClr val="tx1"/>
                </a:solidFill>
              </a:rPr>
              <a:t>More than half of children aged 8-10 (56%) and 11-15 (56%) reported seeing advertisements on free video streaming services in the past 7 days.</a:t>
            </a:r>
          </a:p>
          <a:p>
            <a:r>
              <a:rPr lang="en-US" sz="1200" dirty="0">
                <a:solidFill>
                  <a:schemeClr val="tx1"/>
                </a:solidFill>
              </a:rPr>
              <a:t>Among children aged 16-17, the most common platform to have seen advertisements on was social media websites and apps (53%).</a:t>
            </a:r>
            <a:endParaRPr lang="en-AU" sz="1200" dirty="0">
              <a:solidFill>
                <a:schemeClr val="tx1"/>
              </a:solidFill>
            </a:endParaRPr>
          </a:p>
          <a:p>
            <a:r>
              <a:rPr lang="en-US" sz="1200" dirty="0"/>
              <a:t>Online sources in particular are a source of advertisement exposure for children</a:t>
            </a:r>
            <a:r>
              <a:rPr lang="en-US" sz="1200" i="1" dirty="0"/>
              <a:t>.</a:t>
            </a:r>
          </a:p>
          <a:p>
            <a:endParaRPr lang="en-US" sz="1200" dirty="0"/>
          </a:p>
          <a:p>
            <a:r>
              <a:rPr lang="en-AU" sz="1200" dirty="0">
                <a:solidFill>
                  <a:schemeClr val="tx2"/>
                </a:solidFill>
                <a:latin typeface="+mj-lt"/>
                <a:ea typeface="+mj-ea"/>
                <a:cs typeface="+mj-cs"/>
              </a:rPr>
              <a:t>Children are being exposed to gambling or betting advertising</a:t>
            </a:r>
          </a:p>
          <a:p>
            <a:r>
              <a:rPr lang="en-US" sz="1200" dirty="0">
                <a:solidFill>
                  <a:schemeClr val="tx1"/>
                </a:solidFill>
              </a:rPr>
              <a:t>Approximately one third of children aged 8-10 reported they had seen advertisements for gambling or betting in the past 7 days, while a larger proportion of children aged 11-15 (43%), and 16-17 (40%) reported this.</a:t>
            </a:r>
          </a:p>
          <a:p>
            <a:r>
              <a:rPr lang="en-US" sz="1200" dirty="0">
                <a:solidFill>
                  <a:schemeClr val="tx1"/>
                </a:solidFill>
              </a:rPr>
              <a:t>The most common platforms to have seen gambling or betting advertising on were commercial free-to-air TV for children aged 8-10 (37%) and 16-17 (34%), and free video streaming services for children aged 11-15 (31%).</a:t>
            </a:r>
          </a:p>
          <a:p>
            <a:r>
              <a:rPr lang="en-US" sz="1200" dirty="0">
                <a:solidFill>
                  <a:schemeClr val="tx1"/>
                </a:solidFill>
              </a:rPr>
              <a:t>Just over one-fifth (22%) of children aged 0-7 had seen advertisements for gambling or betting in the past 7 days. The most common platform these advertisements were seen on was commercial free-to-air TV (Channel Seven, </a:t>
            </a:r>
            <a:r>
              <a:rPr lang="en-US" sz="1200" dirty="0"/>
              <a:t>Nine</a:t>
            </a:r>
            <a:r>
              <a:rPr lang="en-US" sz="1200" dirty="0">
                <a:solidFill>
                  <a:schemeClr val="tx1"/>
                </a:solidFill>
              </a:rPr>
              <a:t>, 10) (36%).</a:t>
            </a:r>
            <a:endParaRPr lang="en-AU" sz="1200" dirty="0">
              <a:solidFill>
                <a:schemeClr val="tx1"/>
              </a:solidFill>
            </a:endParaRPr>
          </a:p>
          <a:p>
            <a:r>
              <a:rPr lang="en-US" sz="1200" dirty="0"/>
              <a:t>There were a wide range of platforms where children are being exposed to gambling advertising</a:t>
            </a:r>
            <a:r>
              <a:rPr lang="en-US" sz="1200" i="1" dirty="0"/>
              <a:t>.</a:t>
            </a:r>
          </a:p>
        </p:txBody>
      </p:sp>
    </p:spTree>
    <p:extLst>
      <p:ext uri="{BB962C8B-B14F-4D97-AF65-F5344CB8AC3E}">
        <p14:creationId xmlns:p14="http://schemas.microsoft.com/office/powerpoint/2010/main" val="35777031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122</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310032" y="265140"/>
            <a:ext cx="9046427" cy="438517"/>
          </a:xfrm>
        </p:spPr>
        <p:txBody>
          <a:bodyPr>
            <a:normAutofit fontScale="90000"/>
          </a:bodyPr>
          <a:lstStyle/>
          <a:p>
            <a:r>
              <a:rPr lang="en-AU" dirty="0"/>
              <a:t>Platforms children saw advertisements on in the past 7 days (children aged 8-17)</a:t>
            </a:r>
          </a:p>
        </p:txBody>
      </p:sp>
      <p:pic>
        <p:nvPicPr>
          <p:cNvPr id="5" name="Graphic 4">
            <a:extLst>
              <a:ext uri="{FF2B5EF4-FFF2-40B4-BE49-F238E27FC236}">
                <a16:creationId xmlns:a16="http://schemas.microsoft.com/office/drawing/2014/main" id="{B40B1EE1-9EB8-2A6F-310C-14B121CD04E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24962" y="250239"/>
            <a:ext cx="453418" cy="453418"/>
          </a:xfrm>
          <a:prstGeom prst="rect">
            <a:avLst/>
          </a:prstGeom>
        </p:spPr>
      </p:pic>
      <p:sp>
        <p:nvSpPr>
          <p:cNvPr id="6" name="Rectangle 5">
            <a:extLst>
              <a:ext uri="{FF2B5EF4-FFF2-40B4-BE49-F238E27FC236}">
                <a16:creationId xmlns:a16="http://schemas.microsoft.com/office/drawing/2014/main" id="{EE17961E-18A8-3EAC-D157-6D79342C4133}"/>
              </a:ext>
            </a:extLst>
          </p:cNvPr>
          <p:cNvSpPr/>
          <p:nvPr/>
        </p:nvSpPr>
        <p:spPr>
          <a:xfrm>
            <a:off x="268320" y="788429"/>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More than half of children aged 8-10 (56%) and 11-15 (56%) reported seeing advertisements on free video streaming services in the past 7 days. Among those aged 16-17, social media websites and apps (53%) was the most common platform on which advertisements were seen.</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10032" y="1196083"/>
            <a:ext cx="9312690" cy="481187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2178819" y="1196083"/>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9" name="Chart 8" descr="Figure 112: Platforms children saw advertisements on in the past 7 days (children aged 8-17). Part 1 of 2.&#10;&#10;Results listed are for 2023.&#10;&#10;Free video streaming services, 8-10, 56%, 11-15, 56%, 16-17, 42%.&#10;Outdoor advertising, 8-10, 36%, 11-15, 36%, 16-17, 33%.&#10;Commercial free-to-air TV, 8-10, 29%, 11-15, 27%, 16-17, 31%.&#10;Radio, 8-10, 29%, 11-15, 22%, 16-17, 23%.&#10;In-store advertising, 8-10, 21%, 11-15, 29%, 16-17, 24%.&#10;Public transport, 8-10, 20%, 11-15, 32%, 16-17, 31%.&#10;Online subscription services, 8-10, 17%, 11-15, 23%, 16-17, 19%.&#10;Social Media websites and apps, 8-10, 17%, 11-15, 42%, 16-17, 53%.&#10;Publicly owned free-to-air TV, 8-10, 15%, 11-15, 7%, 16-17, 8%.&#10;Publicly owned free-to-air on-demand TV, 8-10, 13%, 11-15, 8%, 16-17, 6%.&#10;Online music streaming services, 8-10, 13%, 11-15, 22%, 16-17, 25%.&#10;">
            <a:extLst>
              <a:ext uri="{FF2B5EF4-FFF2-40B4-BE49-F238E27FC236}">
                <a16:creationId xmlns:a16="http://schemas.microsoft.com/office/drawing/2014/main" id="{1F06F033-F59E-B561-6C89-8C192276E704}"/>
              </a:ext>
            </a:extLst>
          </p:cNvPr>
          <p:cNvGraphicFramePr/>
          <p:nvPr>
            <p:extLst>
              <p:ext uri="{D42A27DB-BD31-4B8C-83A1-F6EECF244321}">
                <p14:modId xmlns:p14="http://schemas.microsoft.com/office/powerpoint/2010/main" val="2396641490"/>
              </p:ext>
            </p:extLst>
          </p:nvPr>
        </p:nvGraphicFramePr>
        <p:xfrm>
          <a:off x="-1442053" y="933780"/>
          <a:ext cx="6594774" cy="4775416"/>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10">
            <a:extLst>
              <a:ext uri="{FF2B5EF4-FFF2-40B4-BE49-F238E27FC236}">
                <a16:creationId xmlns:a16="http://schemas.microsoft.com/office/drawing/2014/main" id="{54B72377-BEDD-D773-33AF-35FA745FCBF7}"/>
              </a:ext>
              <a:ext uri="{C183D7F6-B498-43B3-948B-1728B52AA6E4}">
                <adec:decorative xmlns:adec="http://schemas.microsoft.com/office/drawing/2017/decorative" val="1"/>
              </a:ext>
            </a:extLst>
          </p:cNvPr>
          <p:cNvSpPr/>
          <p:nvPr/>
        </p:nvSpPr>
        <p:spPr>
          <a:xfrm>
            <a:off x="6757024" y="1185717"/>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7" name="Chart 6" descr="Figure 113: Platforms children saw advertisements on in the past 7 days (children aged 8-17). Part 2 of 2.&#10;&#10;Results listed are for 2023.&#10;&#10;Commercial free-to-air on-demand TV, 8-10, 12%, 11-15, 9%, 16-17, 17%.&#10;Newspapers, magazines or catalogues, 8-10, 12%, 11-15, 7%, 16-17, 8%.&#10;Search engine marketing, 8-10, 10%, 11-15, 14%, 16-17, 24%.&#10;Gaming or video gaming, 8-10, 10%, 11-15, 18%, 16-17, 12%.&#10;Other websites, 8-10, 9%, 11-15, 21%, 16-17, 23%.&#10;Sports specific website or app, 8-10, 8%, 11-15, 8%, 16-17, 14%.&#10;Special events, 8-10, 6%, 11-15, 8%, 16-17, 12%.&#10;Podcasts, 8-10, 6%, 11-15, 6%, 16-17, 6%.&#10;Pay TV, 8-10, 5%, 11-15, 7%, 16-17, 10%.&#10;Pay-per-view services, 8-10, 0%, 11-15, 2%, 16-17, 4%.&#10;Other (please specify), 8-10, 1%, 11-15, 1%, 16-17, 1%.&#10;&#10;Source: KB5, KC5, KD5. KD5. Of the following, where have you seen or heard advertising in the past 7 days?&#10;Base: MCCS, All children aged 8-17. 8-10 (n=197), 11-15 (n=191), 16-17 (n=137).&#10;Notes: Don’t know/refused responses not shown: 8-10 DK = 5%, Ref = 0%. 11-15 DK = 1%, Ref = 0%. 16-17 DK = 1%, Ref = 1%.">
            <a:extLst>
              <a:ext uri="{FF2B5EF4-FFF2-40B4-BE49-F238E27FC236}">
                <a16:creationId xmlns:a16="http://schemas.microsoft.com/office/drawing/2014/main" id="{CF33976A-4060-16B3-B3BF-1A0E4914473B}"/>
              </a:ext>
            </a:extLst>
          </p:cNvPr>
          <p:cNvGraphicFramePr/>
          <p:nvPr>
            <p:extLst>
              <p:ext uri="{D42A27DB-BD31-4B8C-83A1-F6EECF244321}">
                <p14:modId xmlns:p14="http://schemas.microsoft.com/office/powerpoint/2010/main" val="581827789"/>
              </p:ext>
            </p:extLst>
          </p:nvPr>
        </p:nvGraphicFramePr>
        <p:xfrm>
          <a:off x="4667533" y="1364630"/>
          <a:ext cx="4724273" cy="4775416"/>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283278" y="5561679"/>
            <a:ext cx="6994215" cy="446276"/>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KB5, KC5, KD5. KD5. Of the following, where have you seen or heard advertising in the past 7 days?</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All children aged 8-17. 8-10 (n=197), 11-15 (n=191), 16-17 (n=137).</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a:t>
            </a:r>
            <a:r>
              <a:rPr lang="en-GB" sz="600" dirty="0">
                <a:latin typeface="Arial" panose="020B0604020202020204" pitchFamily="34" charset="0"/>
                <a:ea typeface="Calibri" panose="020F0502020204030204" pitchFamily="34" charset="0"/>
                <a:cs typeface="Times New Roman" panose="02020603050405020304" pitchFamily="18" charset="0"/>
              </a:rPr>
              <a:t>8-10</a:t>
            </a:r>
            <a:r>
              <a:rPr lang="en-GB" sz="600" dirty="0">
                <a:effectLst/>
                <a:latin typeface="Arial" panose="020B0604020202020204" pitchFamily="34" charset="0"/>
                <a:ea typeface="Calibri" panose="020F0502020204030204" pitchFamily="34" charset="0"/>
                <a:cs typeface="Times New Roman" panose="02020603050405020304" pitchFamily="18" charset="0"/>
              </a:rPr>
              <a:t> DK = </a:t>
            </a:r>
            <a:r>
              <a:rPr lang="en-GB" sz="600" dirty="0">
                <a:latin typeface="Arial" panose="020B0604020202020204" pitchFamily="34" charset="0"/>
                <a:ea typeface="Calibri" panose="020F0502020204030204" pitchFamily="34" charset="0"/>
                <a:cs typeface="Times New Roman" panose="02020603050405020304" pitchFamily="18" charset="0"/>
              </a:rPr>
              <a:t>5</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11-15 DK = 1%, Ref = 0%. 16-17 DK = 1%, Ref = 1%. Responses &lt;5% across all age groups not shown on chart.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144CCB8-6E34-2586-5942-740EDE23CB84}"/>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Children aged 8-17 most commonly report being exposed to advertising via free video streaming services.</a:t>
            </a:r>
          </a:p>
        </p:txBody>
      </p:sp>
      <p:pic>
        <p:nvPicPr>
          <p:cNvPr id="10" name="Graphic 9">
            <a:extLst>
              <a:ext uri="{FF2B5EF4-FFF2-40B4-BE49-F238E27FC236}">
                <a16:creationId xmlns:a16="http://schemas.microsoft.com/office/drawing/2014/main" id="{117F0463-D460-7E69-CA11-ED31BBAFE91E}"/>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171240887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123</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310032" y="265140"/>
            <a:ext cx="9046427" cy="438517"/>
          </a:xfrm>
        </p:spPr>
        <p:txBody>
          <a:bodyPr>
            <a:normAutofit fontScale="90000"/>
          </a:bodyPr>
          <a:lstStyle/>
          <a:p>
            <a:r>
              <a:rPr lang="en-AU" dirty="0"/>
              <a:t>Platforms children saw advertisements on in the past 7 days (children aged 0-7)</a:t>
            </a:r>
          </a:p>
        </p:txBody>
      </p:sp>
      <p:grpSp>
        <p:nvGrpSpPr>
          <p:cNvPr id="12" name="Group 11">
            <a:extLst>
              <a:ext uri="{FF2B5EF4-FFF2-40B4-BE49-F238E27FC236}">
                <a16:creationId xmlns:a16="http://schemas.microsoft.com/office/drawing/2014/main" id="{DCC368D4-24DE-A06C-01D4-E4DE6BDF3552}"/>
              </a:ext>
              <a:ext uri="{C183D7F6-B498-43B3-948B-1728B52AA6E4}">
                <adec:decorative xmlns:adec="http://schemas.microsoft.com/office/drawing/2017/decorative" val="1"/>
              </a:ext>
            </a:extLst>
          </p:cNvPr>
          <p:cNvGrpSpPr/>
          <p:nvPr/>
        </p:nvGrpSpPr>
        <p:grpSpPr>
          <a:xfrm>
            <a:off x="9256008" y="326233"/>
            <a:ext cx="309563" cy="283689"/>
            <a:chOff x="1374439" y="1820800"/>
            <a:chExt cx="1041541" cy="1003601"/>
          </a:xfrm>
          <a:solidFill>
            <a:schemeClr val="tx2"/>
          </a:solidFill>
        </p:grpSpPr>
        <p:sp>
          <p:nvSpPr>
            <p:cNvPr id="13" name="Freeform 116">
              <a:extLst>
                <a:ext uri="{FF2B5EF4-FFF2-40B4-BE49-F238E27FC236}">
                  <a16:creationId xmlns:a16="http://schemas.microsoft.com/office/drawing/2014/main" id="{F8A827C7-4196-2169-23DF-09A06CAA4D1C}"/>
                </a:ext>
              </a:extLst>
            </p:cNvPr>
            <p:cNvSpPr>
              <a:spLocks/>
            </p:cNvSpPr>
            <p:nvPr/>
          </p:nvSpPr>
          <p:spPr bwMode="auto">
            <a:xfrm>
              <a:off x="1760527" y="2035026"/>
              <a:ext cx="655452" cy="461050"/>
            </a:xfrm>
            <a:custGeom>
              <a:avLst/>
              <a:gdLst>
                <a:gd name="T0" fmla="*/ 299 w 332"/>
                <a:gd name="T1" fmla="*/ 0 h 224"/>
                <a:gd name="T2" fmla="*/ 331 w 332"/>
                <a:gd name="T3" fmla="*/ 86 h 224"/>
                <a:gd name="T4" fmla="*/ 331 w 332"/>
                <a:gd name="T5" fmla="*/ 188 h 224"/>
                <a:gd name="T6" fmla="*/ 296 w 332"/>
                <a:gd name="T7" fmla="*/ 223 h 224"/>
                <a:gd name="T8" fmla="*/ 35 w 332"/>
                <a:gd name="T9" fmla="*/ 223 h 224"/>
                <a:gd name="T10" fmla="*/ 1 w 332"/>
                <a:gd name="T11" fmla="*/ 186 h 224"/>
                <a:gd name="T12" fmla="*/ 0 w 332"/>
                <a:gd name="T13" fmla="*/ 112 h 224"/>
                <a:gd name="T14" fmla="*/ 17 w 332"/>
                <a:gd name="T15" fmla="*/ 95 h 224"/>
                <a:gd name="T16" fmla="*/ 158 w 332"/>
                <a:gd name="T17" fmla="*/ 95 h 224"/>
                <a:gd name="T18" fmla="*/ 186 w 332"/>
                <a:gd name="T19" fmla="*/ 85 h 224"/>
                <a:gd name="T20" fmla="*/ 299 w 332"/>
                <a:gd name="T2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2" h="224">
                  <a:moveTo>
                    <a:pt x="299" y="0"/>
                  </a:moveTo>
                  <a:cubicBezTo>
                    <a:pt x="320" y="26"/>
                    <a:pt x="330" y="55"/>
                    <a:pt x="331" y="86"/>
                  </a:cubicBezTo>
                  <a:cubicBezTo>
                    <a:pt x="332" y="120"/>
                    <a:pt x="331" y="154"/>
                    <a:pt x="331" y="188"/>
                  </a:cubicBezTo>
                  <a:cubicBezTo>
                    <a:pt x="330" y="210"/>
                    <a:pt x="318" y="223"/>
                    <a:pt x="296" y="223"/>
                  </a:cubicBezTo>
                  <a:cubicBezTo>
                    <a:pt x="209" y="224"/>
                    <a:pt x="122" y="224"/>
                    <a:pt x="35" y="223"/>
                  </a:cubicBezTo>
                  <a:cubicBezTo>
                    <a:pt x="13" y="223"/>
                    <a:pt x="1" y="209"/>
                    <a:pt x="1" y="186"/>
                  </a:cubicBezTo>
                  <a:cubicBezTo>
                    <a:pt x="1" y="161"/>
                    <a:pt x="1" y="137"/>
                    <a:pt x="0" y="112"/>
                  </a:cubicBezTo>
                  <a:cubicBezTo>
                    <a:pt x="0" y="99"/>
                    <a:pt x="4" y="95"/>
                    <a:pt x="17" y="95"/>
                  </a:cubicBezTo>
                  <a:cubicBezTo>
                    <a:pt x="64" y="96"/>
                    <a:pt x="111" y="96"/>
                    <a:pt x="158" y="95"/>
                  </a:cubicBezTo>
                  <a:cubicBezTo>
                    <a:pt x="167" y="95"/>
                    <a:pt x="178" y="91"/>
                    <a:pt x="186" y="85"/>
                  </a:cubicBezTo>
                  <a:cubicBezTo>
                    <a:pt x="224" y="58"/>
                    <a:pt x="260" y="29"/>
                    <a:pt x="29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19">
              <a:extLst>
                <a:ext uri="{FF2B5EF4-FFF2-40B4-BE49-F238E27FC236}">
                  <a16:creationId xmlns:a16="http://schemas.microsoft.com/office/drawing/2014/main" id="{36842684-B1D3-EC22-AADB-D398FE66D700}"/>
                </a:ext>
              </a:extLst>
            </p:cNvPr>
            <p:cNvSpPr>
              <a:spLocks/>
            </p:cNvSpPr>
            <p:nvPr/>
          </p:nvSpPr>
          <p:spPr bwMode="auto">
            <a:xfrm>
              <a:off x="1760527" y="1899971"/>
              <a:ext cx="457919" cy="298053"/>
            </a:xfrm>
            <a:custGeom>
              <a:avLst/>
              <a:gdLst>
                <a:gd name="T0" fmla="*/ 168 w 230"/>
                <a:gd name="T1" fmla="*/ 146 h 146"/>
                <a:gd name="T2" fmla="*/ 64 w 230"/>
                <a:gd name="T3" fmla="*/ 146 h 146"/>
                <a:gd name="T4" fmla="*/ 62 w 230"/>
                <a:gd name="T5" fmla="*/ 142 h 146"/>
                <a:gd name="T6" fmla="*/ 33 w 230"/>
                <a:gd name="T7" fmla="*/ 81 h 146"/>
                <a:gd name="T8" fmla="*/ 4 w 230"/>
                <a:gd name="T9" fmla="*/ 28 h 146"/>
                <a:gd name="T10" fmla="*/ 17 w 230"/>
                <a:gd name="T11" fmla="*/ 3 h 146"/>
                <a:gd name="T12" fmla="*/ 40 w 230"/>
                <a:gd name="T13" fmla="*/ 19 h 146"/>
                <a:gd name="T14" fmla="*/ 107 w 230"/>
                <a:gd name="T15" fmla="*/ 79 h 146"/>
                <a:gd name="T16" fmla="*/ 181 w 230"/>
                <a:gd name="T17" fmla="*/ 43 h 146"/>
                <a:gd name="T18" fmla="*/ 190 w 230"/>
                <a:gd name="T19" fmla="*/ 20 h 146"/>
                <a:gd name="T20" fmla="*/ 214 w 230"/>
                <a:gd name="T21" fmla="*/ 3 h 146"/>
                <a:gd name="T22" fmla="*/ 226 w 230"/>
                <a:gd name="T23" fmla="*/ 30 h 146"/>
                <a:gd name="T24" fmla="*/ 182 w 230"/>
                <a:gd name="T25" fmla="*/ 94 h 146"/>
                <a:gd name="T26" fmla="*/ 168 w 230"/>
                <a:gd name="T27" fmla="*/ 123 h 146"/>
                <a:gd name="T28" fmla="*/ 168 w 230"/>
                <a:gd name="T29"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0" h="146">
                  <a:moveTo>
                    <a:pt x="168" y="146"/>
                  </a:moveTo>
                  <a:cubicBezTo>
                    <a:pt x="132" y="146"/>
                    <a:pt x="98" y="146"/>
                    <a:pt x="64" y="146"/>
                  </a:cubicBezTo>
                  <a:cubicBezTo>
                    <a:pt x="63" y="144"/>
                    <a:pt x="62" y="143"/>
                    <a:pt x="62" y="142"/>
                  </a:cubicBezTo>
                  <a:cubicBezTo>
                    <a:pt x="67" y="115"/>
                    <a:pt x="55" y="97"/>
                    <a:pt x="33" y="81"/>
                  </a:cubicBezTo>
                  <a:cubicBezTo>
                    <a:pt x="16" y="68"/>
                    <a:pt x="8" y="48"/>
                    <a:pt x="4" y="28"/>
                  </a:cubicBezTo>
                  <a:cubicBezTo>
                    <a:pt x="0" y="15"/>
                    <a:pt x="4" y="6"/>
                    <a:pt x="17" y="3"/>
                  </a:cubicBezTo>
                  <a:cubicBezTo>
                    <a:pt x="30" y="0"/>
                    <a:pt x="38" y="7"/>
                    <a:pt x="40" y="19"/>
                  </a:cubicBezTo>
                  <a:cubicBezTo>
                    <a:pt x="48" y="56"/>
                    <a:pt x="73" y="74"/>
                    <a:pt x="107" y="79"/>
                  </a:cubicBezTo>
                  <a:cubicBezTo>
                    <a:pt x="138" y="83"/>
                    <a:pt x="164" y="69"/>
                    <a:pt x="181" y="43"/>
                  </a:cubicBezTo>
                  <a:cubicBezTo>
                    <a:pt x="185" y="36"/>
                    <a:pt x="187" y="28"/>
                    <a:pt x="190" y="20"/>
                  </a:cubicBezTo>
                  <a:cubicBezTo>
                    <a:pt x="194" y="6"/>
                    <a:pt x="203" y="0"/>
                    <a:pt x="214" y="3"/>
                  </a:cubicBezTo>
                  <a:cubicBezTo>
                    <a:pt x="226" y="6"/>
                    <a:pt x="230" y="16"/>
                    <a:pt x="226" y="30"/>
                  </a:cubicBezTo>
                  <a:cubicBezTo>
                    <a:pt x="219" y="57"/>
                    <a:pt x="205" y="79"/>
                    <a:pt x="182" y="94"/>
                  </a:cubicBezTo>
                  <a:cubicBezTo>
                    <a:pt x="171" y="101"/>
                    <a:pt x="166" y="109"/>
                    <a:pt x="168" y="123"/>
                  </a:cubicBezTo>
                  <a:cubicBezTo>
                    <a:pt x="169" y="130"/>
                    <a:pt x="168" y="137"/>
                    <a:pt x="168" y="1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139">
              <a:extLst>
                <a:ext uri="{FF2B5EF4-FFF2-40B4-BE49-F238E27FC236}">
                  <a16:creationId xmlns:a16="http://schemas.microsoft.com/office/drawing/2014/main" id="{8C100168-06DE-719C-4863-88CAA4599674}"/>
                </a:ext>
              </a:extLst>
            </p:cNvPr>
            <p:cNvSpPr>
              <a:spLocks/>
            </p:cNvSpPr>
            <p:nvPr/>
          </p:nvSpPr>
          <p:spPr bwMode="auto">
            <a:xfrm>
              <a:off x="1374439" y="1916271"/>
              <a:ext cx="386088" cy="284082"/>
            </a:xfrm>
            <a:custGeom>
              <a:avLst/>
              <a:gdLst>
                <a:gd name="T0" fmla="*/ 36 w 196"/>
                <a:gd name="T1" fmla="*/ 1 h 138"/>
                <a:gd name="T2" fmla="*/ 79 w 196"/>
                <a:gd name="T3" fmla="*/ 18 h 138"/>
                <a:gd name="T4" fmla="*/ 180 w 196"/>
                <a:gd name="T5" fmla="*/ 111 h 138"/>
                <a:gd name="T6" fmla="*/ 183 w 196"/>
                <a:gd name="T7" fmla="*/ 114 h 138"/>
                <a:gd name="T8" fmla="*/ 187 w 196"/>
                <a:gd name="T9" fmla="*/ 135 h 138"/>
                <a:gd name="T10" fmla="*/ 167 w 196"/>
                <a:gd name="T11" fmla="*/ 131 h 138"/>
                <a:gd name="T12" fmla="*/ 130 w 196"/>
                <a:gd name="T13" fmla="*/ 97 h 138"/>
                <a:gd name="T14" fmla="*/ 62 w 196"/>
                <a:gd name="T15" fmla="*/ 34 h 138"/>
                <a:gd name="T16" fmla="*/ 36 w 196"/>
                <a:gd name="T17" fmla="*/ 24 h 138"/>
                <a:gd name="T18" fmla="*/ 11 w 196"/>
                <a:gd name="T19" fmla="*/ 24 h 138"/>
                <a:gd name="T20" fmla="*/ 0 w 196"/>
                <a:gd name="T21" fmla="*/ 12 h 138"/>
                <a:gd name="T22" fmla="*/ 11 w 196"/>
                <a:gd name="T23" fmla="*/ 2 h 138"/>
                <a:gd name="T24" fmla="*/ 36 w 196"/>
                <a:gd name="T25" fmla="*/ 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38">
                  <a:moveTo>
                    <a:pt x="36" y="1"/>
                  </a:moveTo>
                  <a:cubicBezTo>
                    <a:pt x="53" y="1"/>
                    <a:pt x="66" y="5"/>
                    <a:pt x="79" y="18"/>
                  </a:cubicBezTo>
                  <a:cubicBezTo>
                    <a:pt x="112" y="49"/>
                    <a:pt x="146" y="80"/>
                    <a:pt x="180" y="111"/>
                  </a:cubicBezTo>
                  <a:cubicBezTo>
                    <a:pt x="181" y="112"/>
                    <a:pt x="182" y="113"/>
                    <a:pt x="183" y="114"/>
                  </a:cubicBezTo>
                  <a:cubicBezTo>
                    <a:pt x="190" y="120"/>
                    <a:pt x="196" y="128"/>
                    <a:pt x="187" y="135"/>
                  </a:cubicBezTo>
                  <a:cubicBezTo>
                    <a:pt x="183" y="138"/>
                    <a:pt x="172" y="135"/>
                    <a:pt x="167" y="131"/>
                  </a:cubicBezTo>
                  <a:cubicBezTo>
                    <a:pt x="154" y="121"/>
                    <a:pt x="142" y="109"/>
                    <a:pt x="130" y="97"/>
                  </a:cubicBezTo>
                  <a:cubicBezTo>
                    <a:pt x="107" y="76"/>
                    <a:pt x="84" y="56"/>
                    <a:pt x="62" y="34"/>
                  </a:cubicBezTo>
                  <a:cubicBezTo>
                    <a:pt x="55" y="27"/>
                    <a:pt x="47" y="25"/>
                    <a:pt x="36" y="24"/>
                  </a:cubicBezTo>
                  <a:cubicBezTo>
                    <a:pt x="28" y="24"/>
                    <a:pt x="19" y="26"/>
                    <a:pt x="11" y="24"/>
                  </a:cubicBezTo>
                  <a:cubicBezTo>
                    <a:pt x="7" y="23"/>
                    <a:pt x="0" y="19"/>
                    <a:pt x="0" y="12"/>
                  </a:cubicBezTo>
                  <a:cubicBezTo>
                    <a:pt x="1" y="5"/>
                    <a:pt x="7" y="3"/>
                    <a:pt x="11" y="2"/>
                  </a:cubicBezTo>
                  <a:cubicBezTo>
                    <a:pt x="18" y="0"/>
                    <a:pt x="27" y="1"/>
                    <a:pt x="3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41">
              <a:extLst>
                <a:ext uri="{FF2B5EF4-FFF2-40B4-BE49-F238E27FC236}">
                  <a16:creationId xmlns:a16="http://schemas.microsoft.com/office/drawing/2014/main" id="{33FBEBC2-225A-1CE2-E633-C358825CCD92}"/>
                </a:ext>
              </a:extLst>
            </p:cNvPr>
            <p:cNvSpPr>
              <a:spLocks/>
            </p:cNvSpPr>
            <p:nvPr/>
          </p:nvSpPr>
          <p:spPr bwMode="auto">
            <a:xfrm>
              <a:off x="1895209" y="1865043"/>
              <a:ext cx="193046" cy="162998"/>
            </a:xfrm>
            <a:custGeom>
              <a:avLst/>
              <a:gdLst>
                <a:gd name="T0" fmla="*/ 0 w 97"/>
                <a:gd name="T1" fmla="*/ 35 h 80"/>
                <a:gd name="T2" fmla="*/ 47 w 97"/>
                <a:gd name="T3" fmla="*/ 0 h 80"/>
                <a:gd name="T4" fmla="*/ 97 w 97"/>
                <a:gd name="T5" fmla="*/ 35 h 80"/>
                <a:gd name="T6" fmla="*/ 53 w 97"/>
                <a:gd name="T7" fmla="*/ 77 h 80"/>
                <a:gd name="T8" fmla="*/ 0 w 97"/>
                <a:gd name="T9" fmla="*/ 35 h 80"/>
              </a:gdLst>
              <a:ahLst/>
              <a:cxnLst>
                <a:cxn ang="0">
                  <a:pos x="T0" y="T1"/>
                </a:cxn>
                <a:cxn ang="0">
                  <a:pos x="T2" y="T3"/>
                </a:cxn>
                <a:cxn ang="0">
                  <a:pos x="T4" y="T5"/>
                </a:cxn>
                <a:cxn ang="0">
                  <a:pos x="T6" y="T7"/>
                </a:cxn>
                <a:cxn ang="0">
                  <a:pos x="T8" y="T9"/>
                </a:cxn>
              </a:cxnLst>
              <a:rect l="0" t="0" r="r" b="b"/>
              <a:pathLst>
                <a:path w="97" h="80">
                  <a:moveTo>
                    <a:pt x="0" y="35"/>
                  </a:moveTo>
                  <a:cubicBezTo>
                    <a:pt x="22" y="33"/>
                    <a:pt x="37" y="21"/>
                    <a:pt x="47" y="0"/>
                  </a:cubicBezTo>
                  <a:cubicBezTo>
                    <a:pt x="59" y="20"/>
                    <a:pt x="75" y="34"/>
                    <a:pt x="97" y="35"/>
                  </a:cubicBezTo>
                  <a:cubicBezTo>
                    <a:pt x="93" y="61"/>
                    <a:pt x="77" y="75"/>
                    <a:pt x="53" y="77"/>
                  </a:cubicBezTo>
                  <a:cubicBezTo>
                    <a:pt x="29" y="80"/>
                    <a:pt x="4" y="63"/>
                    <a:pt x="0"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42">
              <a:extLst>
                <a:ext uri="{FF2B5EF4-FFF2-40B4-BE49-F238E27FC236}">
                  <a16:creationId xmlns:a16="http://schemas.microsoft.com/office/drawing/2014/main" id="{5F00F075-738E-2ECA-8100-EEE6B79C782B}"/>
                </a:ext>
              </a:extLst>
            </p:cNvPr>
            <p:cNvSpPr>
              <a:spLocks/>
            </p:cNvSpPr>
            <p:nvPr/>
          </p:nvSpPr>
          <p:spPr bwMode="auto">
            <a:xfrm>
              <a:off x="1886231" y="1820800"/>
              <a:ext cx="202024" cy="107113"/>
            </a:xfrm>
            <a:custGeom>
              <a:avLst/>
              <a:gdLst>
                <a:gd name="T0" fmla="*/ 2 w 102"/>
                <a:gd name="T1" fmla="*/ 52 h 52"/>
                <a:gd name="T2" fmla="*/ 52 w 102"/>
                <a:gd name="T3" fmla="*/ 1 h 52"/>
                <a:gd name="T4" fmla="*/ 100 w 102"/>
                <a:gd name="T5" fmla="*/ 51 h 52"/>
                <a:gd name="T6" fmla="*/ 51 w 102"/>
                <a:gd name="T7" fmla="*/ 5 h 52"/>
                <a:gd name="T8" fmla="*/ 2 w 102"/>
                <a:gd name="T9" fmla="*/ 52 h 52"/>
              </a:gdLst>
              <a:ahLst/>
              <a:cxnLst>
                <a:cxn ang="0">
                  <a:pos x="T0" y="T1"/>
                </a:cxn>
                <a:cxn ang="0">
                  <a:pos x="T2" y="T3"/>
                </a:cxn>
                <a:cxn ang="0">
                  <a:pos x="T4" y="T5"/>
                </a:cxn>
                <a:cxn ang="0">
                  <a:pos x="T6" y="T7"/>
                </a:cxn>
                <a:cxn ang="0">
                  <a:pos x="T8" y="T9"/>
                </a:cxn>
              </a:cxnLst>
              <a:rect l="0" t="0" r="r" b="b"/>
              <a:pathLst>
                <a:path w="102" h="52">
                  <a:moveTo>
                    <a:pt x="2" y="52"/>
                  </a:moveTo>
                  <a:cubicBezTo>
                    <a:pt x="0" y="22"/>
                    <a:pt x="23" y="0"/>
                    <a:pt x="52" y="1"/>
                  </a:cubicBezTo>
                  <a:cubicBezTo>
                    <a:pt x="81" y="1"/>
                    <a:pt x="102" y="23"/>
                    <a:pt x="100" y="51"/>
                  </a:cubicBezTo>
                  <a:cubicBezTo>
                    <a:pt x="72" y="48"/>
                    <a:pt x="58" y="32"/>
                    <a:pt x="51" y="5"/>
                  </a:cubicBezTo>
                  <a:cubicBezTo>
                    <a:pt x="44" y="31"/>
                    <a:pt x="30" y="48"/>
                    <a:pt x="2" y="5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62">
              <a:extLst>
                <a:ext uri="{FF2B5EF4-FFF2-40B4-BE49-F238E27FC236}">
                  <a16:creationId xmlns:a16="http://schemas.microsoft.com/office/drawing/2014/main" id="{20D63FCD-2034-129D-CDCC-4C0ED41EB161}"/>
                </a:ext>
              </a:extLst>
            </p:cNvPr>
            <p:cNvSpPr>
              <a:spLocks noEditPoints="1"/>
            </p:cNvSpPr>
            <p:nvPr/>
          </p:nvSpPr>
          <p:spPr bwMode="auto">
            <a:xfrm>
              <a:off x="2146616" y="2542647"/>
              <a:ext cx="269364" cy="281754"/>
            </a:xfrm>
            <a:custGeom>
              <a:avLst/>
              <a:gdLst>
                <a:gd name="T0" fmla="*/ 68 w 136"/>
                <a:gd name="T1" fmla="*/ 0 h 137"/>
                <a:gd name="T2" fmla="*/ 0 w 136"/>
                <a:gd name="T3" fmla="*/ 68 h 137"/>
                <a:gd name="T4" fmla="*/ 68 w 136"/>
                <a:gd name="T5" fmla="*/ 137 h 137"/>
                <a:gd name="T6" fmla="*/ 136 w 136"/>
                <a:gd name="T7" fmla="*/ 68 h 137"/>
                <a:gd name="T8" fmla="*/ 68 w 136"/>
                <a:gd name="T9" fmla="*/ 0 h 137"/>
                <a:gd name="T10" fmla="*/ 68 w 136"/>
                <a:gd name="T11" fmla="*/ 108 h 137"/>
                <a:gd name="T12" fmla="*/ 28 w 136"/>
                <a:gd name="T13" fmla="*/ 68 h 137"/>
                <a:gd name="T14" fmla="*/ 68 w 136"/>
                <a:gd name="T15" fmla="*/ 29 h 137"/>
                <a:gd name="T16" fmla="*/ 108 w 136"/>
                <a:gd name="T17" fmla="*/ 68 h 137"/>
                <a:gd name="T18" fmla="*/ 68 w 136"/>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7">
                  <a:moveTo>
                    <a:pt x="68" y="0"/>
                  </a:moveTo>
                  <a:cubicBezTo>
                    <a:pt x="30" y="0"/>
                    <a:pt x="0" y="31"/>
                    <a:pt x="0" y="68"/>
                  </a:cubicBezTo>
                  <a:cubicBezTo>
                    <a:pt x="0" y="106"/>
                    <a:pt x="30" y="137"/>
                    <a:pt x="68" y="137"/>
                  </a:cubicBezTo>
                  <a:cubicBezTo>
                    <a:pt x="106" y="137"/>
                    <a:pt x="136" y="106"/>
                    <a:pt x="136" y="68"/>
                  </a:cubicBezTo>
                  <a:cubicBezTo>
                    <a:pt x="136" y="31"/>
                    <a:pt x="106" y="0"/>
                    <a:pt x="68" y="0"/>
                  </a:cubicBezTo>
                  <a:close/>
                  <a:moveTo>
                    <a:pt x="68" y="108"/>
                  </a:moveTo>
                  <a:cubicBezTo>
                    <a:pt x="46" y="108"/>
                    <a:pt x="28" y="90"/>
                    <a:pt x="28" y="68"/>
                  </a:cubicBezTo>
                  <a:cubicBezTo>
                    <a:pt x="28"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64">
              <a:extLst>
                <a:ext uri="{FF2B5EF4-FFF2-40B4-BE49-F238E27FC236}">
                  <a16:creationId xmlns:a16="http://schemas.microsoft.com/office/drawing/2014/main" id="{B8CBC0B9-FD6B-6295-082D-995E1098A58B}"/>
                </a:ext>
              </a:extLst>
            </p:cNvPr>
            <p:cNvSpPr>
              <a:spLocks noEditPoints="1"/>
            </p:cNvSpPr>
            <p:nvPr/>
          </p:nvSpPr>
          <p:spPr bwMode="auto">
            <a:xfrm>
              <a:off x="1756037" y="2542647"/>
              <a:ext cx="269364" cy="281754"/>
            </a:xfrm>
            <a:custGeom>
              <a:avLst/>
              <a:gdLst>
                <a:gd name="T0" fmla="*/ 68 w 137"/>
                <a:gd name="T1" fmla="*/ 0 h 137"/>
                <a:gd name="T2" fmla="*/ 0 w 137"/>
                <a:gd name="T3" fmla="*/ 68 h 137"/>
                <a:gd name="T4" fmla="*/ 68 w 137"/>
                <a:gd name="T5" fmla="*/ 137 h 137"/>
                <a:gd name="T6" fmla="*/ 137 w 137"/>
                <a:gd name="T7" fmla="*/ 68 h 137"/>
                <a:gd name="T8" fmla="*/ 68 w 137"/>
                <a:gd name="T9" fmla="*/ 0 h 137"/>
                <a:gd name="T10" fmla="*/ 68 w 137"/>
                <a:gd name="T11" fmla="*/ 108 h 137"/>
                <a:gd name="T12" fmla="*/ 29 w 137"/>
                <a:gd name="T13" fmla="*/ 68 h 137"/>
                <a:gd name="T14" fmla="*/ 68 w 137"/>
                <a:gd name="T15" fmla="*/ 29 h 137"/>
                <a:gd name="T16" fmla="*/ 108 w 137"/>
                <a:gd name="T17" fmla="*/ 68 h 137"/>
                <a:gd name="T18" fmla="*/ 68 w 137"/>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7">
                  <a:moveTo>
                    <a:pt x="68" y="0"/>
                  </a:moveTo>
                  <a:cubicBezTo>
                    <a:pt x="31" y="0"/>
                    <a:pt x="0" y="31"/>
                    <a:pt x="0" y="68"/>
                  </a:cubicBezTo>
                  <a:cubicBezTo>
                    <a:pt x="0" y="106"/>
                    <a:pt x="31" y="137"/>
                    <a:pt x="68" y="137"/>
                  </a:cubicBezTo>
                  <a:cubicBezTo>
                    <a:pt x="106" y="137"/>
                    <a:pt x="137" y="106"/>
                    <a:pt x="137" y="68"/>
                  </a:cubicBezTo>
                  <a:cubicBezTo>
                    <a:pt x="137" y="31"/>
                    <a:pt x="106" y="0"/>
                    <a:pt x="68" y="0"/>
                  </a:cubicBezTo>
                  <a:close/>
                  <a:moveTo>
                    <a:pt x="68" y="108"/>
                  </a:moveTo>
                  <a:cubicBezTo>
                    <a:pt x="46" y="108"/>
                    <a:pt x="29" y="90"/>
                    <a:pt x="29" y="68"/>
                  </a:cubicBezTo>
                  <a:cubicBezTo>
                    <a:pt x="29"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268320" y="788429"/>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The platforms on which advertising was most commonly seen by children aged 0-7 were free video streaming services (40%), outdoor advertising such as posters or billboards (30%), in-store advertising (30%), and commercial free-to-air TV excluding on-demand (27%).</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10032" y="1201766"/>
            <a:ext cx="5662143" cy="481187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3569768" y="1162559"/>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9" name="Chart 8" descr="Figure 114: Platforms children saw advertisements on in the past 7 days (children 0-7).&#10;&#10;Results listed are for 2023.&#10;&#10;Free video streaming services, 40%.&#10;Outdoor advertising, 30%.&#10;In-store advertising, 30%.&#10;Commercial free-to-air TV, excluding on-demand TV, 27%.&#10;Public transport, 25%.&#10;Publicly owned free-to-air TV, excluding on-demand TV, 21%.&#10;Radio, 19%.&#10;Publicly owned free-to-air on-demand TV, 18%.&#10;Online subscription services, 16%.&#10;Social Media websites and apps, 14%.&#10;Music streaming, 13%.&#10;Commercial free-to-air on-demand TV, 12%.&#10;Pay TV, 11%.&#10;Newspapers, magazines or catalogues, 10%.&#10;Sports specific website or app, 9%.&#10;Special events, 8%.&#10;Search engine marketing, 6%.&#10;Gaming or video gaming, 6%.&#10;Other websites, 5%.&#10;Podcasts, 3%.&#10;Pay-per-view services, 2%.&#10;Other (please specify), 2%.&#10;&#10;Source: F6. Where has your child seen or heard advertising in the past 7 days?&#10;Base: MCCS, All parents answering on behalf of their 0-7 year old child (n=359).&#10;Notes: Don’t know/refused responses not shown: DK = 5%, Ref = 1%.&#10;&#10;">
            <a:extLst>
              <a:ext uri="{FF2B5EF4-FFF2-40B4-BE49-F238E27FC236}">
                <a16:creationId xmlns:a16="http://schemas.microsoft.com/office/drawing/2014/main" id="{1F06F033-F59E-B561-6C89-8C192276E704}"/>
              </a:ext>
            </a:extLst>
          </p:cNvPr>
          <p:cNvGraphicFramePr/>
          <p:nvPr>
            <p:extLst>
              <p:ext uri="{D42A27DB-BD31-4B8C-83A1-F6EECF244321}">
                <p14:modId xmlns:p14="http://schemas.microsoft.com/office/powerpoint/2010/main" val="1480172590"/>
              </p:ext>
            </p:extLst>
          </p:nvPr>
        </p:nvGraphicFramePr>
        <p:xfrm>
          <a:off x="-284924" y="938866"/>
          <a:ext cx="6958887" cy="4775416"/>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283278" y="5558031"/>
            <a:ext cx="6413613" cy="446276"/>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F6. Where has your child seen or heard advertising in the past 7 days?</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All parents/legal guardians/carers answering on behalf of their 0-7 year old child (n=359).</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a:t>
            </a:r>
            <a:r>
              <a:rPr lang="en-GB" sz="600" dirty="0">
                <a:latin typeface="Arial" panose="020B0604020202020204" pitchFamily="34" charset="0"/>
                <a:ea typeface="Calibri" panose="020F0502020204030204" pitchFamily="34" charset="0"/>
                <a:cs typeface="Times New Roman" panose="02020603050405020304" pitchFamily="18" charset="0"/>
              </a:rPr>
              <a:t>DK = 5%, Ref = 1%. Responses &lt;5% not shown on chart.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BFB6F3D-9CE7-E366-0AF7-E7923F0CDBCC}"/>
              </a:ext>
            </a:extLst>
          </p:cNvPr>
          <p:cNvSpPr/>
          <p:nvPr/>
        </p:nvSpPr>
        <p:spPr>
          <a:xfrm>
            <a:off x="6017547" y="1107664"/>
            <a:ext cx="3198013" cy="5308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a:lnSpc>
                <a:spcPct val="125000"/>
              </a:lnSpc>
            </a:pPr>
            <a:r>
              <a:rPr lang="en-US" sz="900" dirty="0">
                <a:solidFill>
                  <a:schemeClr val="tx1"/>
                </a:solidFill>
                <a:ea typeface="+mn-lt"/>
                <a:cs typeface="+mn-lt"/>
              </a:rPr>
              <a:t>No subgroup differences of note.</a:t>
            </a:r>
            <a:endParaRPr lang="en-US" sz="900" dirty="0">
              <a:solidFill>
                <a:schemeClr val="tx1"/>
              </a:solidFill>
              <a:cs typeface="Arial" panose="020B0604020202020204"/>
            </a:endParaRPr>
          </a:p>
          <a:p>
            <a:pPr marL="633095" lvl="3" indent="-171450">
              <a:lnSpc>
                <a:spcPct val="125000"/>
              </a:lnSpc>
              <a:buFont typeface="Courier New" panose="02070309020205020404" pitchFamily="49" charset="0"/>
              <a:buChar char="o"/>
            </a:pPr>
            <a:endParaRPr lang="en-US" sz="900" dirty="0">
              <a:solidFill>
                <a:schemeClr val="tx1"/>
              </a:solidFill>
              <a:cs typeface="Arial" panose="020B0604020202020204"/>
            </a:endParaRPr>
          </a:p>
        </p:txBody>
      </p:sp>
      <p:sp>
        <p:nvSpPr>
          <p:cNvPr id="8" name="Rectangle 7">
            <a:extLst>
              <a:ext uri="{FF2B5EF4-FFF2-40B4-BE49-F238E27FC236}">
                <a16:creationId xmlns:a16="http://schemas.microsoft.com/office/drawing/2014/main" id="{9144CCB8-6E34-2586-5942-740EDE23CB84}"/>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Parents/legal guardians/carers report that children aged 0-7 most commonly see or hear advertising on free video streaming services.</a:t>
            </a:r>
          </a:p>
        </p:txBody>
      </p:sp>
      <p:pic>
        <p:nvPicPr>
          <p:cNvPr id="10" name="Graphic 9">
            <a:extLst>
              <a:ext uri="{FF2B5EF4-FFF2-40B4-BE49-F238E27FC236}">
                <a16:creationId xmlns:a16="http://schemas.microsoft.com/office/drawing/2014/main" id="{117F0463-D460-7E69-CA11-ED31BBAFE91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36224375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124</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60651"/>
            <a:ext cx="7957813" cy="438517"/>
          </a:xfrm>
        </p:spPr>
        <p:txBody>
          <a:bodyPr>
            <a:normAutofit fontScale="90000"/>
          </a:bodyPr>
          <a:lstStyle/>
          <a:p>
            <a:r>
              <a:rPr lang="en-AU" dirty="0"/>
              <a:t>Where children saw advertising in past 7 days</a:t>
            </a:r>
          </a:p>
        </p:txBody>
      </p:sp>
      <p:grpSp>
        <p:nvGrpSpPr>
          <p:cNvPr id="5" name="Group 4">
            <a:extLst>
              <a:ext uri="{FF2B5EF4-FFF2-40B4-BE49-F238E27FC236}">
                <a16:creationId xmlns:a16="http://schemas.microsoft.com/office/drawing/2014/main" id="{6C501048-02E6-5560-4ED4-0508842D5D6B}"/>
              </a:ext>
              <a:ext uri="{C183D7F6-B498-43B3-948B-1728B52AA6E4}">
                <adec:decorative xmlns:adec="http://schemas.microsoft.com/office/drawing/2017/decorative" val="1"/>
              </a:ext>
            </a:extLst>
          </p:cNvPr>
          <p:cNvGrpSpPr/>
          <p:nvPr/>
        </p:nvGrpSpPr>
        <p:grpSpPr>
          <a:xfrm>
            <a:off x="9127990" y="260651"/>
            <a:ext cx="623784" cy="404189"/>
            <a:chOff x="4154047" y="3125976"/>
            <a:chExt cx="1411191" cy="914400"/>
          </a:xfrm>
        </p:grpSpPr>
        <p:pic>
          <p:nvPicPr>
            <p:cNvPr id="11" name="Graphic 10" descr="Woman with kid with solid fill">
              <a:extLst>
                <a:ext uri="{FF2B5EF4-FFF2-40B4-BE49-F238E27FC236}">
                  <a16:creationId xmlns:a16="http://schemas.microsoft.com/office/drawing/2014/main" id="{8ACEE077-BAC0-39EB-9F3F-783BC641C8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4650838" y="3125976"/>
              <a:ext cx="914400" cy="914400"/>
            </a:xfrm>
            <a:prstGeom prst="rect">
              <a:avLst/>
            </a:prstGeom>
          </p:spPr>
        </p:pic>
        <p:pic>
          <p:nvPicPr>
            <p:cNvPr id="12" name="Graphic 11" descr="Man with kid with solid fill">
              <a:extLst>
                <a:ext uri="{FF2B5EF4-FFF2-40B4-BE49-F238E27FC236}">
                  <a16:creationId xmlns:a16="http://schemas.microsoft.com/office/drawing/2014/main" id="{DA2602CC-755D-CDCD-8BE2-86103A3FAF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54047" y="3125976"/>
              <a:ext cx="914400" cy="914400"/>
            </a:xfrm>
            <a:prstGeom prst="rect">
              <a:avLst/>
            </a:prstGeom>
          </p:spPr>
        </p:pic>
      </p:grpSp>
      <p:sp>
        <p:nvSpPr>
          <p:cNvPr id="6" name="Rectangle 5">
            <a:extLst>
              <a:ext uri="{FF2B5EF4-FFF2-40B4-BE49-F238E27FC236}">
                <a16:creationId xmlns:a16="http://schemas.microsoft.com/office/drawing/2014/main" id="{EE17961E-18A8-3EAC-D157-6D79342C4133}"/>
              </a:ext>
            </a:extLst>
          </p:cNvPr>
          <p:cNvSpPr/>
          <p:nvPr/>
        </p:nvSpPr>
        <p:spPr>
          <a:xfrm>
            <a:off x="310032" y="649097"/>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Parents/legal guardians/carers were also asked about their child’s exposure to advertising. The most common places that parents/legal guardians/carers reported their child had seen advertising were free video streaming services (54%), outdoor advertising (34%), and commercial free-to-air TV, excluding on-demand (32%). Parents’/legal guardians’/carers’ responses were largely consistent with children’s responses, although older children reported seeing advertising on social media at a higher level than parents/legal guardians/carers reported.</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283277" y="1328436"/>
            <a:ext cx="6249927" cy="469708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3456408" y="1278050"/>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9" name="Chart 8" descr="Figure 115: Where children saw advertising in past 7 days, reported by parents.&#10;&#10;Results listed are for 2023.&#10;&#10;Free video streaming services, 54%.&#10;Outdoor advertising, 34%.&#10;Commercial free-to-air TV, excluding on-demand TV, 32%.&#10;Social Media websites and apps, 28%.&#10;In-store advertising, 27%.&#10;Public transport, 26%.&#10;Radio, 24%.&#10;Online subscription services, 22%.&#10;Music streaming, 17%.&#10;Search engine marketing, 17%.&#10;Publicly owned free-to-air TV, excluding on-demand TV, 15%.&#10;Other websites, 15%.&#10;Gaming or video gaming, 14%.&#10;Commercial free-to-air on-demand TV, 12%.&#10;Publicly owned free-to-air on-demand TV, 10%.&#10;Sports specific website or app, 10%.&#10;Pay TV, 10%.&#10;Special events, 8%.&#10;Newspapers, magazines or catalogues, 7%.&#10;Podcasts, 3%.&#10;Pay-per-view services, 1%.&#10;Other (please specify), 1%.&#10;&#10;Source: F6. Where has your child seen or heard advertising in the past 7 days? &#10;Base: MCCS, Respondents who are parents of a child aged 17 or under. 2023: n=2,409.&#10;Notes: Don’t know/refused responses not shown: 2023 DK = 4%, Ref = 1%. Responses &lt;10% not shown on chart: Special events (8%), Newspapers, magazines, or catalogues (7%), Podcasts (3%), Pay-per-view services (1%), and Other (specify) (1%).&#10;&#10;">
            <a:extLst>
              <a:ext uri="{FF2B5EF4-FFF2-40B4-BE49-F238E27FC236}">
                <a16:creationId xmlns:a16="http://schemas.microsoft.com/office/drawing/2014/main" id="{1F06F033-F59E-B561-6C89-8C192276E704}"/>
              </a:ext>
            </a:extLst>
          </p:cNvPr>
          <p:cNvGraphicFramePr/>
          <p:nvPr>
            <p:extLst>
              <p:ext uri="{D42A27DB-BD31-4B8C-83A1-F6EECF244321}">
                <p14:modId xmlns:p14="http://schemas.microsoft.com/office/powerpoint/2010/main" val="295977737"/>
              </p:ext>
            </p:extLst>
          </p:nvPr>
        </p:nvGraphicFramePr>
        <p:xfrm>
          <a:off x="216116" y="1517879"/>
          <a:ext cx="6870484" cy="4122516"/>
        </p:xfrm>
        <a:graphic>
          <a:graphicData uri="http://schemas.openxmlformats.org/drawingml/2006/chart">
            <c:chart xmlns:c="http://schemas.openxmlformats.org/drawingml/2006/chart" xmlns:r="http://schemas.openxmlformats.org/officeDocument/2006/relationships" r:id="rId7"/>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250762" y="5571018"/>
            <a:ext cx="5911500" cy="446276"/>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F6. Where has your child seen or heard advertising in the past 7 days? </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Respondents who are parents/legal guardians/carers of a child aged 17 or under</a:t>
            </a:r>
            <a:r>
              <a:rPr lang="en-US" sz="600" dirty="0">
                <a:latin typeface="Arial" panose="020B0604020202020204" pitchFamily="34" charset="0"/>
                <a:ea typeface="Calibri" panose="020F0502020204030204" pitchFamily="34" charset="0"/>
                <a:cs typeface="Times New Roman" panose="02020603050405020304" pitchFamily="18" charset="0"/>
              </a:rPr>
              <a:t>.</a:t>
            </a:r>
            <a:r>
              <a:rPr lang="en-US" sz="600" dirty="0">
                <a:effectLst/>
                <a:latin typeface="Arial" panose="020B0604020202020204" pitchFamily="34" charset="0"/>
                <a:ea typeface="Calibri" panose="020F0502020204030204" pitchFamily="34" charset="0"/>
                <a:cs typeface="Times New Roman" panose="02020603050405020304" pitchFamily="18" charset="0"/>
              </a:rPr>
              <a:t> </a:t>
            </a:r>
            <a:r>
              <a:rPr lang="en-US" sz="600" dirty="0">
                <a:latin typeface="Arial" panose="020B0604020202020204" pitchFamily="34" charset="0"/>
                <a:ea typeface="Calibri" panose="020F0502020204030204" pitchFamily="34" charset="0"/>
                <a:cs typeface="Times New Roman" panose="02020603050405020304" pitchFamily="18" charset="0"/>
              </a:rPr>
              <a:t>2023: n=2,409.</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4</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1</a:t>
            </a:r>
            <a:r>
              <a:rPr lang="en-GB" sz="600" dirty="0">
                <a:effectLst/>
                <a:latin typeface="Arial" panose="020B0604020202020204" pitchFamily="34" charset="0"/>
                <a:ea typeface="Calibri" panose="020F0502020204030204" pitchFamily="34" charset="0"/>
                <a:cs typeface="Times New Roman" panose="02020603050405020304" pitchFamily="18" charset="0"/>
              </a:rPr>
              <a:t>%. Responses &lt;10% not shown on chart.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6525467" y="1121035"/>
            <a:ext cx="3070502" cy="4150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Free video streaming services </a:t>
            </a:r>
            <a:r>
              <a:rPr lang="en-US" sz="1000" dirty="0">
                <a:solidFill>
                  <a:schemeClr val="tx1"/>
                </a:solidFill>
              </a:rPr>
              <a:t>was higher for: </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 a TAFE qualification / Trade Certificate / Diploma (59% vs 49% of those with a Postgraduate degree)</a:t>
            </a:r>
          </a:p>
          <a:p>
            <a:pPr marL="628650" lvl="1" indent="-171450">
              <a:lnSpc>
                <a:spcPct val="125000"/>
              </a:lnSpc>
              <a:buFont typeface="Courier New" panose="02070309020205020404" pitchFamily="49" charset="0"/>
              <a:buChar char="o"/>
            </a:pPr>
            <a:endParaRPr lang="en-US" sz="1000" dirty="0">
              <a:solidFill>
                <a:schemeClr val="tx1"/>
              </a:solidFill>
              <a:cs typeface="Arial" panose="020B0604020202020204"/>
            </a:endParaRPr>
          </a:p>
          <a:p>
            <a:pPr marL="171450" indent="-171450">
              <a:lnSpc>
                <a:spcPct val="125000"/>
              </a:lnSpc>
              <a:buFont typeface="Arial,Sans-Serif"/>
              <a:buChar char="↑"/>
            </a:pPr>
            <a:endParaRPr lang="en-US" sz="1000" b="1" dirty="0">
              <a:solidFill>
                <a:schemeClr val="tx1"/>
              </a:solidFill>
              <a:ea typeface="+mn-lt"/>
              <a:cs typeface="+mn-lt"/>
            </a:endParaRPr>
          </a:p>
          <a:p>
            <a:pPr marL="171450" indent="-171450">
              <a:lnSpc>
                <a:spcPct val="125000"/>
              </a:lnSpc>
              <a:buFont typeface="Arial,Sans-Serif"/>
              <a:buChar char="↑"/>
            </a:pPr>
            <a:r>
              <a:rPr lang="en-US" sz="1000" b="1" dirty="0">
                <a:solidFill>
                  <a:schemeClr val="tx1"/>
                </a:solidFill>
                <a:ea typeface="+mn-lt"/>
                <a:cs typeface="+mn-lt"/>
              </a:rPr>
              <a:t>Public transport </a:t>
            </a:r>
            <a:r>
              <a:rPr lang="en-US" sz="1000" dirty="0">
                <a:solidFill>
                  <a:schemeClr val="tx1"/>
                </a:solidFill>
              </a:rPr>
              <a:t>was higher for: </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living in a capital city (28% vs 17% of those living outside a capital city)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aged 18-24 (51% vs 23% of those aged 25-34 and 22% of those aged 35-44)</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 a Postgraduate degree (32% vs 23% of those with a TAFE qualification / Trade Certificate / Diploma)</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whose child is aged 16-17 (35% vs 22% of those whose child is aged 0-7, 23% of those whose child is aged 8-10 and 25% of those whose child is aged 11-15)</a:t>
            </a:r>
            <a:br>
              <a:rPr lang="en-US" sz="900" dirty="0">
                <a:solidFill>
                  <a:schemeClr val="tx1"/>
                </a:solidFill>
                <a:cs typeface="Arial" panose="020B0604020202020204"/>
              </a:rPr>
            </a:br>
            <a:br>
              <a:rPr lang="en-US" sz="900" dirty="0">
                <a:solidFill>
                  <a:schemeClr val="tx1"/>
                </a:solidFill>
                <a:cs typeface="Arial" panose="020B0604020202020204"/>
              </a:rPr>
            </a:br>
            <a:endParaRPr lang="en-US" sz="900" dirty="0">
              <a:solidFill>
                <a:schemeClr val="tx1"/>
              </a:solidFill>
              <a:cs typeface="Arial" panose="020B0604020202020204"/>
            </a:endParaRPr>
          </a:p>
        </p:txBody>
      </p:sp>
      <p:sp>
        <p:nvSpPr>
          <p:cNvPr id="8" name="Rectangle 7">
            <a:extLst>
              <a:ext uri="{FF2B5EF4-FFF2-40B4-BE49-F238E27FC236}">
                <a16:creationId xmlns:a16="http://schemas.microsoft.com/office/drawing/2014/main" id="{9144CCB8-6E34-2586-5942-740EDE23CB84}"/>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Parents/legal guardians/carers report that children see advertising on free video streaming services, followed by outdoor advertising.</a:t>
            </a:r>
            <a:endParaRPr lang="en-AU" sz="1000" b="1" dirty="0"/>
          </a:p>
        </p:txBody>
      </p:sp>
      <p:pic>
        <p:nvPicPr>
          <p:cNvPr id="10" name="Graphic 9">
            <a:extLst>
              <a:ext uri="{FF2B5EF4-FFF2-40B4-BE49-F238E27FC236}">
                <a16:creationId xmlns:a16="http://schemas.microsoft.com/office/drawing/2014/main" id="{117F0463-D460-7E69-CA11-ED31BBAFE91E}"/>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41110521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68523"/>
            <a:ext cx="7957813" cy="438517"/>
          </a:xfrm>
        </p:spPr>
        <p:txBody>
          <a:bodyPr>
            <a:normAutofit fontScale="90000"/>
          </a:bodyPr>
          <a:lstStyle/>
          <a:p>
            <a:r>
              <a:rPr lang="en-AU" dirty="0"/>
              <a:t>Platforms children saw advertisements on in past 7 days</a:t>
            </a:r>
          </a:p>
        </p:txBody>
      </p:sp>
      <p:grpSp>
        <p:nvGrpSpPr>
          <p:cNvPr id="11" name="Group 10">
            <a:extLst>
              <a:ext uri="{FF2B5EF4-FFF2-40B4-BE49-F238E27FC236}">
                <a16:creationId xmlns:a16="http://schemas.microsoft.com/office/drawing/2014/main" id="{A1A0DD5D-78CA-F937-F744-E296AE67C39E}"/>
              </a:ext>
              <a:ext uri="{C183D7F6-B498-43B3-948B-1728B52AA6E4}">
                <adec:decorative xmlns:adec="http://schemas.microsoft.com/office/drawing/2017/decorative" val="1"/>
              </a:ext>
            </a:extLst>
          </p:cNvPr>
          <p:cNvGrpSpPr/>
          <p:nvPr/>
        </p:nvGrpSpPr>
        <p:grpSpPr>
          <a:xfrm>
            <a:off x="9125527" y="256925"/>
            <a:ext cx="623784" cy="404189"/>
            <a:chOff x="4154047" y="3125976"/>
            <a:chExt cx="1411191" cy="914400"/>
          </a:xfrm>
        </p:grpSpPr>
        <p:pic>
          <p:nvPicPr>
            <p:cNvPr id="18" name="Graphic 17" descr="Woman with kid with solid fill">
              <a:extLst>
                <a:ext uri="{FF2B5EF4-FFF2-40B4-BE49-F238E27FC236}">
                  <a16:creationId xmlns:a16="http://schemas.microsoft.com/office/drawing/2014/main" id="{ADA19833-218D-0629-E0F1-E4975E2B4D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650838" y="3125976"/>
              <a:ext cx="914400" cy="914400"/>
            </a:xfrm>
            <a:prstGeom prst="rect">
              <a:avLst/>
            </a:prstGeom>
          </p:spPr>
        </p:pic>
        <p:pic>
          <p:nvPicPr>
            <p:cNvPr id="19" name="Graphic 18" descr="Man with kid with solid fill">
              <a:extLst>
                <a:ext uri="{FF2B5EF4-FFF2-40B4-BE49-F238E27FC236}">
                  <a16:creationId xmlns:a16="http://schemas.microsoft.com/office/drawing/2014/main" id="{25DFBECB-5629-5FFB-52F7-304E700FB1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4047" y="3125976"/>
              <a:ext cx="914400" cy="914400"/>
            </a:xfrm>
            <a:prstGeom prst="rect">
              <a:avLst/>
            </a:prstGeom>
          </p:spPr>
        </p:pic>
      </p:grpSp>
      <p:sp>
        <p:nvSpPr>
          <p:cNvPr id="6" name="Rectangle 5">
            <a:extLst>
              <a:ext uri="{FF2B5EF4-FFF2-40B4-BE49-F238E27FC236}">
                <a16:creationId xmlns:a16="http://schemas.microsoft.com/office/drawing/2014/main" id="{EE17961E-18A8-3EAC-D157-6D79342C4133}"/>
              </a:ext>
            </a:extLst>
          </p:cNvPr>
          <p:cNvSpPr/>
          <p:nvPr/>
        </p:nvSpPr>
        <p:spPr>
          <a:xfrm>
            <a:off x="388075" y="902268"/>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Free video streaming services (57%), online subscription services (26%), and other websites or apps (21%) were the most common platforms that parents/legal guardians/carers reported their child had seen advertisements on.</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256282" y="1450535"/>
            <a:ext cx="4504534" cy="426133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2125580" y="1480793"/>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9" name="Chart 8" descr="Figure 116: Platforms children saw advertisements on in past 7 days, reported by parents.&#10;&#10;Free video streaming services, 2023, 57% (significantly higher than 2022), 2022, 47%.&#10;Online subscription services, 2023, 26% (significantly higher than 2022), 2022, 17%.&#10;Other websites or apps (e.g. Facebook, TikTok, Instagram), 2023, 21% (significantly higher than 2022), 2022, 14%.&#10;Commercial free-to-air TV, excluding on-demand, 2023, 17%, 2022, 18%.&#10;Publicly owned free-to-air on-demand TV, 2023, 11%, 2022, 10%.&#10;Publicly owned free-to-air TV, excluding on-demand, 2023, 9%, 2022, 9%.&#10;Commercial free-to-air on-demand TV, 2023, 8%, 2022, 8%.&#10;Pay TV, 2023, 6% (significantly lower than 2022), 2022, 8%.&#10;Sports specific website or app, 2023, 6%, 2022, 4%.&#10;Pay-per-view services, 2023, 1%, 2022, 1%.&#10;None of the above, 2023, 12% (significantly lower than 2022), 2022, 20%.&#10;&#10;Source: NEW27. On which, if any, of the following did your child see advertisements in the past 7 days?&#10;Base: MCCS, Respondents whose child watched screen content in past 7 days. 2023: n=2,285. 2022: n=1490.&#10;Notes: Don’t know/refused responses not shown: 2023 DK = 0.5%, Ref = 0.1%. DK = 0.4%, Ref = 0.1%&#10;&#10;">
            <a:extLst>
              <a:ext uri="{FF2B5EF4-FFF2-40B4-BE49-F238E27FC236}">
                <a16:creationId xmlns:a16="http://schemas.microsoft.com/office/drawing/2014/main" id="{1F06F033-F59E-B561-6C89-8C192276E704}"/>
              </a:ext>
            </a:extLst>
          </p:cNvPr>
          <p:cNvGraphicFramePr/>
          <p:nvPr>
            <p:extLst>
              <p:ext uri="{D42A27DB-BD31-4B8C-83A1-F6EECF244321}">
                <p14:modId xmlns:p14="http://schemas.microsoft.com/office/powerpoint/2010/main" val="2641985384"/>
              </p:ext>
            </p:extLst>
          </p:nvPr>
        </p:nvGraphicFramePr>
        <p:xfrm>
          <a:off x="264206" y="1282907"/>
          <a:ext cx="4504533" cy="4150313"/>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283278" y="5265592"/>
            <a:ext cx="4222543" cy="446276"/>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NEW27. On which, if any, of the following did your child see advertisements in the past 7 days?</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R</a:t>
            </a:r>
            <a:r>
              <a:rPr lang="en-US" sz="600" dirty="0">
                <a:latin typeface="Arial" panose="020B0604020202020204" pitchFamily="34" charset="0"/>
                <a:ea typeface="Calibri" panose="020F0502020204030204" pitchFamily="34" charset="0"/>
                <a:cs typeface="Times New Roman" panose="02020603050405020304" pitchFamily="18" charset="0"/>
              </a:rPr>
              <a:t>espondents whose child watched screen content in past 7 days. 2023: n=2,285.</a:t>
            </a:r>
            <a:r>
              <a:rPr lang="en-US" sz="600" dirty="0">
                <a:effectLst/>
                <a:latin typeface="Arial" panose="020B0604020202020204" pitchFamily="34" charset="0"/>
                <a:ea typeface="Calibri" panose="020F0502020204030204" pitchFamily="34" charset="0"/>
                <a:cs typeface="Times New Roman" panose="02020603050405020304" pitchFamily="18" charset="0"/>
              </a:rPr>
              <a:t> 2022: n=1490.</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0.5</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0.1</a:t>
            </a:r>
            <a:r>
              <a:rPr lang="en-GB" sz="600" dirty="0">
                <a:effectLst/>
                <a:latin typeface="Arial" panose="020B0604020202020204" pitchFamily="34" charset="0"/>
                <a:ea typeface="Calibri" panose="020F0502020204030204" pitchFamily="34" charset="0"/>
                <a:cs typeface="Times New Roman" panose="02020603050405020304" pitchFamily="18" charset="0"/>
              </a:rPr>
              <a:t>%. DK = 0.4%, Ref = 0.1%</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4795735" y="1283766"/>
            <a:ext cx="4498371" cy="4150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Free video streaming services </a:t>
            </a:r>
            <a:r>
              <a:rPr lang="en-US" sz="1000" dirty="0">
                <a:solidFill>
                  <a:schemeClr val="tx1"/>
                </a:solidFill>
              </a:rPr>
              <a:t>was higher for: </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35-44 (58%) and 45-54 (63% vs 46% of ages 25-34)</a:t>
            </a:r>
          </a:p>
          <a:p>
            <a:pPr marL="628650" lvl="1" indent="-171450">
              <a:lnSpc>
                <a:spcPct val="125000"/>
              </a:lnSpc>
              <a:buFont typeface="Courier New" panose="02070309020205020404" pitchFamily="49" charset="0"/>
              <a:buChar char="o"/>
            </a:pPr>
            <a:r>
              <a:rPr lang="en-US" sz="1000" dirty="0">
                <a:solidFill>
                  <a:schemeClr val="tx1"/>
                </a:solidFill>
                <a:ea typeface="+mn-lt"/>
                <a:cs typeface="Arial" panose="020B0604020202020204"/>
              </a:rPr>
              <a:t>Those whose child watched online content in P7D (59% vs 51% of parents/legal guardians/carers whose child watched offline content)</a:t>
            </a:r>
            <a:endParaRPr lang="en-US" sz="1000" dirty="0">
              <a:solidFill>
                <a:schemeClr val="tx1"/>
              </a:solidFill>
              <a:ea typeface="+mn-lt"/>
              <a:cs typeface="+mn-lt"/>
            </a:endParaRPr>
          </a:p>
          <a:p>
            <a:pPr marL="171450" indent="-171450">
              <a:lnSpc>
                <a:spcPct val="125000"/>
              </a:lnSpc>
              <a:buFont typeface="Arial,Sans-Serif"/>
              <a:buChar char="↑"/>
            </a:pPr>
            <a:endParaRPr lang="en-US" sz="400" b="1" dirty="0">
              <a:solidFill>
                <a:schemeClr val="tx1"/>
              </a:solidFill>
              <a:ea typeface="+mn-lt"/>
              <a:cs typeface="+mn-lt"/>
            </a:endParaRPr>
          </a:p>
          <a:p>
            <a:pPr marL="171450" indent="-171450">
              <a:lnSpc>
                <a:spcPct val="125000"/>
              </a:lnSpc>
              <a:buFont typeface="Arial,Sans-Serif"/>
              <a:buChar char="↑"/>
            </a:pPr>
            <a:r>
              <a:rPr lang="en-US" sz="1000" b="1" dirty="0">
                <a:solidFill>
                  <a:schemeClr val="tx1"/>
                </a:solidFill>
                <a:ea typeface="+mn-lt"/>
                <a:cs typeface="+mn-lt"/>
              </a:rPr>
              <a:t>Online subscription services </a:t>
            </a:r>
            <a:r>
              <a:rPr lang="en-US" sz="1000" dirty="0">
                <a:solidFill>
                  <a:schemeClr val="tx1"/>
                </a:solidFill>
              </a:rPr>
              <a:t>was higher for: </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55-64 (39% vs 23% of ages 25-34 and 25% of ages 35-44)</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living outside a capital city (31% vs 24% of those living in a capital city)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 a TAFE qualification / Trade Certificate / Diploma (33% vs 20% of those with education up to Year 12, 22% of those with a Bachelor degree and 22% of those with a Postgraduate degree)</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whose child watched online content in P7D (27% vs 20% of those whose child watched offline content)</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whose child is aged 11-15 (29%) or 16-17 (33% vs 21% of those whose child is aged 0-7 and 23% of those whose child is aged 8-10)</a:t>
            </a:r>
          </a:p>
          <a:p>
            <a:pPr marL="171450" indent="-171450">
              <a:lnSpc>
                <a:spcPct val="125000"/>
              </a:lnSpc>
              <a:buFont typeface="Arial,Sans-Serif"/>
              <a:buChar char="↑"/>
            </a:pPr>
            <a:endParaRPr lang="en-US" sz="900" b="1" dirty="0">
              <a:solidFill>
                <a:schemeClr val="tx1"/>
              </a:solidFill>
              <a:ea typeface="+mn-lt"/>
              <a:cs typeface="+mn-lt"/>
            </a:endParaRPr>
          </a:p>
        </p:txBody>
      </p:sp>
      <p:sp>
        <p:nvSpPr>
          <p:cNvPr id="16" name="Rectangle 15">
            <a:extLst>
              <a:ext uri="{FF2B5EF4-FFF2-40B4-BE49-F238E27FC236}">
                <a16:creationId xmlns:a16="http://schemas.microsoft.com/office/drawing/2014/main" id="{29F48189-6431-C051-EB2B-317908F8F1C0}"/>
              </a:ext>
            </a:extLst>
          </p:cNvPr>
          <p:cNvSpPr/>
          <p:nvPr/>
        </p:nvSpPr>
        <p:spPr>
          <a:xfrm>
            <a:off x="4914616" y="4986776"/>
            <a:ext cx="4727178" cy="7593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nSpc>
                <a:spcPct val="125000"/>
              </a:lnSpc>
            </a:pPr>
            <a:r>
              <a:rPr lang="en-AU" sz="1200" b="1" dirty="0">
                <a:solidFill>
                  <a:schemeClr val="tx2"/>
                </a:solidFill>
              </a:rPr>
              <a:t>Callouts</a:t>
            </a:r>
          </a:p>
          <a:p>
            <a:pPr marL="171450" indent="-171450">
              <a:lnSpc>
                <a:spcPct val="125000"/>
              </a:lnSpc>
              <a:buFont typeface="Arial" panose="020B0604020202020204" pitchFamily="34" charset="0"/>
              <a:buChar char="•"/>
            </a:pPr>
            <a:r>
              <a:rPr lang="en-US" sz="1000" dirty="0">
                <a:solidFill>
                  <a:schemeClr val="tx1"/>
                </a:solidFill>
              </a:rPr>
              <a:t>Parents/legal guardians/carers reporting that their child saw advertisements on free video streaming services, online subscription services, and other websites or apps has increased in 2023. Children having seen advertisements on Pay TV or none of the listed platforms decreased.</a:t>
            </a:r>
          </a:p>
        </p:txBody>
      </p:sp>
      <p:sp>
        <p:nvSpPr>
          <p:cNvPr id="8" name="Rectangle 7">
            <a:extLst>
              <a:ext uri="{FF2B5EF4-FFF2-40B4-BE49-F238E27FC236}">
                <a16:creationId xmlns:a16="http://schemas.microsoft.com/office/drawing/2014/main" id="{9144CCB8-6E34-2586-5942-740EDE23CB84}"/>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Parents/legal guardians/carers report that children see advertising on free video streaming services, followed by outdoor advertising.</a:t>
            </a:r>
            <a:endParaRPr lang="en-AU" sz="1000" b="1" dirty="0"/>
          </a:p>
        </p:txBody>
      </p:sp>
      <p:pic>
        <p:nvPicPr>
          <p:cNvPr id="10" name="Graphic 9">
            <a:extLst>
              <a:ext uri="{FF2B5EF4-FFF2-40B4-BE49-F238E27FC236}">
                <a16:creationId xmlns:a16="http://schemas.microsoft.com/office/drawing/2014/main" id="{117F0463-D460-7E69-CA11-ED31BBAFE91E}"/>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0032" y="6083860"/>
            <a:ext cx="387795" cy="387795"/>
          </a:xfrm>
          <a:prstGeom prst="rect">
            <a:avLst/>
          </a:prstGeom>
        </p:spPr>
      </p:pic>
      <p:sp>
        <p:nvSpPr>
          <p:cNvPr id="5" name="Arrow: Down 4">
            <a:extLst>
              <a:ext uri="{FF2B5EF4-FFF2-40B4-BE49-F238E27FC236}">
                <a16:creationId xmlns:a16="http://schemas.microsoft.com/office/drawing/2014/main" id="{B6315F17-7BED-1BD1-D968-567CAF929810}"/>
              </a:ext>
              <a:ext uri="{C183D7F6-B498-43B3-948B-1728B52AA6E4}">
                <adec:decorative xmlns:adec="http://schemas.microsoft.com/office/drawing/2017/decorative" val="1"/>
              </a:ext>
            </a:extLst>
          </p:cNvPr>
          <p:cNvSpPr/>
          <p:nvPr/>
        </p:nvSpPr>
        <p:spPr>
          <a:xfrm>
            <a:off x="2739699" y="3972020"/>
            <a:ext cx="82800" cy="10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rrow: Down 11">
            <a:extLst>
              <a:ext uri="{FF2B5EF4-FFF2-40B4-BE49-F238E27FC236}">
                <a16:creationId xmlns:a16="http://schemas.microsoft.com/office/drawing/2014/main" id="{267C7886-7D08-87E7-2102-DBA9A95023FB}"/>
              </a:ext>
              <a:ext uri="{C183D7F6-B498-43B3-948B-1728B52AA6E4}">
                <adec:decorative xmlns:adec="http://schemas.microsoft.com/office/drawing/2017/decorative" val="1"/>
              </a:ext>
            </a:extLst>
          </p:cNvPr>
          <p:cNvSpPr/>
          <p:nvPr/>
        </p:nvSpPr>
        <p:spPr>
          <a:xfrm flipV="1">
            <a:off x="3403132" y="2057474"/>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rrow: Down 12">
            <a:extLst>
              <a:ext uri="{FF2B5EF4-FFF2-40B4-BE49-F238E27FC236}">
                <a16:creationId xmlns:a16="http://schemas.microsoft.com/office/drawing/2014/main" id="{67D9455F-53F2-F310-86E8-91E293689B1E}"/>
              </a:ext>
              <a:ext uri="{C183D7F6-B498-43B3-948B-1728B52AA6E4}">
                <adec:decorative xmlns:adec="http://schemas.microsoft.com/office/drawing/2017/decorative" val="1"/>
              </a:ext>
            </a:extLst>
          </p:cNvPr>
          <p:cNvSpPr/>
          <p:nvPr/>
        </p:nvSpPr>
        <p:spPr>
          <a:xfrm>
            <a:off x="2958774" y="4934576"/>
            <a:ext cx="82800" cy="10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Arrow: Down 13">
            <a:extLst>
              <a:ext uri="{FF2B5EF4-FFF2-40B4-BE49-F238E27FC236}">
                <a16:creationId xmlns:a16="http://schemas.microsoft.com/office/drawing/2014/main" id="{1A2241A0-3831-E728-D8C2-9A74EC1B6972}"/>
              </a:ext>
              <a:ext uri="{C183D7F6-B498-43B3-948B-1728B52AA6E4}">
                <adec:decorative xmlns:adec="http://schemas.microsoft.com/office/drawing/2017/decorative" val="1"/>
              </a:ext>
            </a:extLst>
          </p:cNvPr>
          <p:cNvSpPr/>
          <p:nvPr/>
        </p:nvSpPr>
        <p:spPr>
          <a:xfrm flipV="1">
            <a:off x="4300110" y="1731202"/>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Arrow: Down 14">
            <a:extLst>
              <a:ext uri="{FF2B5EF4-FFF2-40B4-BE49-F238E27FC236}">
                <a16:creationId xmlns:a16="http://schemas.microsoft.com/office/drawing/2014/main" id="{664D8EB2-0C51-828F-540A-B4CAFD368C63}"/>
              </a:ext>
              <a:ext uri="{C183D7F6-B498-43B3-948B-1728B52AA6E4}">
                <adec:decorative xmlns:adec="http://schemas.microsoft.com/office/drawing/2017/decorative" val="1"/>
              </a:ext>
            </a:extLst>
          </p:cNvPr>
          <p:cNvSpPr/>
          <p:nvPr/>
        </p:nvSpPr>
        <p:spPr>
          <a:xfrm flipV="1">
            <a:off x="3263182" y="2376432"/>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3760831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125</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68523"/>
            <a:ext cx="7957813" cy="438517"/>
          </a:xfrm>
        </p:spPr>
        <p:txBody>
          <a:bodyPr>
            <a:normAutofit fontScale="90000"/>
          </a:bodyPr>
          <a:lstStyle/>
          <a:p>
            <a:r>
              <a:rPr lang="en-AU" dirty="0"/>
              <a:t>Appropriateness of advertisements child saw</a:t>
            </a:r>
          </a:p>
        </p:txBody>
      </p:sp>
      <p:grpSp>
        <p:nvGrpSpPr>
          <p:cNvPr id="5" name="Group 4">
            <a:extLst>
              <a:ext uri="{FF2B5EF4-FFF2-40B4-BE49-F238E27FC236}">
                <a16:creationId xmlns:a16="http://schemas.microsoft.com/office/drawing/2014/main" id="{7E714BE3-0C6B-EB4F-2E3A-A20EFAD6585D}"/>
              </a:ext>
              <a:ext uri="{C183D7F6-B498-43B3-948B-1728B52AA6E4}">
                <adec:decorative xmlns:adec="http://schemas.microsoft.com/office/drawing/2017/decorative" val="1"/>
              </a:ext>
            </a:extLst>
          </p:cNvPr>
          <p:cNvGrpSpPr/>
          <p:nvPr/>
        </p:nvGrpSpPr>
        <p:grpSpPr>
          <a:xfrm>
            <a:off x="9125527" y="256925"/>
            <a:ext cx="623784" cy="404189"/>
            <a:chOff x="4154047" y="3125976"/>
            <a:chExt cx="1411191" cy="914400"/>
          </a:xfrm>
        </p:grpSpPr>
        <p:pic>
          <p:nvPicPr>
            <p:cNvPr id="12" name="Graphic 11" descr="Woman with kid with solid fill">
              <a:extLst>
                <a:ext uri="{FF2B5EF4-FFF2-40B4-BE49-F238E27FC236}">
                  <a16:creationId xmlns:a16="http://schemas.microsoft.com/office/drawing/2014/main" id="{67CF2C25-4A74-17FB-658C-5F2AD2D507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650838" y="3125976"/>
              <a:ext cx="914400" cy="914400"/>
            </a:xfrm>
            <a:prstGeom prst="rect">
              <a:avLst/>
            </a:prstGeom>
          </p:spPr>
        </p:pic>
        <p:pic>
          <p:nvPicPr>
            <p:cNvPr id="13" name="Graphic 12" descr="Man with kid with solid fill">
              <a:extLst>
                <a:ext uri="{FF2B5EF4-FFF2-40B4-BE49-F238E27FC236}">
                  <a16:creationId xmlns:a16="http://schemas.microsoft.com/office/drawing/2014/main" id="{CB5964A1-C94F-7339-5368-E565667AB1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4047" y="3125976"/>
              <a:ext cx="914400" cy="914400"/>
            </a:xfrm>
            <a:prstGeom prst="rect">
              <a:avLst/>
            </a:prstGeom>
          </p:spPr>
        </p:pic>
      </p:grpSp>
      <p:sp>
        <p:nvSpPr>
          <p:cNvPr id="6" name="Rectangle 5">
            <a:extLst>
              <a:ext uri="{FF2B5EF4-FFF2-40B4-BE49-F238E27FC236}">
                <a16:creationId xmlns:a16="http://schemas.microsoft.com/office/drawing/2014/main" id="{EE17961E-18A8-3EAC-D157-6D79342C4133}"/>
              </a:ext>
            </a:extLst>
          </p:cNvPr>
          <p:cNvSpPr/>
          <p:nvPr/>
        </p:nvSpPr>
        <p:spPr>
          <a:xfrm>
            <a:off x="384404" y="694882"/>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Parents/legal guardians/carers were asked the extent to which they agreed or disagreed that the advertisements their child saw were appropriate. Parents/legal guardians/carers most commonly reported that they disagreed (net strongly disagree and disagree) that the advertisements their child saw on free video streaming services (30%), other websites or apps (29%), and sports specific websites or apps (24%) were appropriate. </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02723" y="1260739"/>
            <a:ext cx="6137412" cy="469208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graphicFrame>
        <p:nvGraphicFramePr>
          <p:cNvPr id="8" name="Chart 7" descr="Figure 117: Appropriateness of advertisements child saw.&#10;&#10;Results listed are for 2023.&#10;&#10;Free video streaming services, Strongly disagree, 7%, Disagree, 23%, Neither agree or disagree, 43%, Agree, 25%, Strongly agree, 2%.&#10;Other websites or apps (e.g. Facebook, TikTok, Instagram), Strongly disagree, 7%, Disagree, 23%, Neither agree or disagree, 45%, Agree, 24%, Strongly agree, 2%.&#10;Sports specific website or app, Strongly disagree, 10%, Disagree, 13%, Neither agree or disagree, 37%, Agree, 33%, Strongly agree, 6%.&#10;Commercial free-to-air on-demand TV, Strongly disagree, 4%, Disagree, 16%, Neither agree or disagree, 35%, Agree, 37%, Strongly agree, 6%.&#10;Online subscription services, Strongly disagree, 5%, Disagree, 13%, Neither agree or disagree, 44%, Agree, 34%, Strongly agree, 3%.&#10;Commercial free-to-air TV, excluding on-demand, Strongly disagree, 3%, Disagree, 15%, Neither agree or disagree, 34%, Agree, 44%, Strongly agree, 4%.&#10;Pay-per-view services, Strongly disagree, 14%, Disagree, 3%, Neither agree or disagree, 45%, Agree, 29%, Strongly agree, 9%.&#10;Pay TV, Strongly disagree, 2%, Disagree, 11%, Neither agree or disagree, 44%, Agree, 40%, Strongly agree, 3%.&#10;Publicly owned free-to-air on-demand TV, Strongly disagree, 1%, Disagree, 5%, Neither agree or disagree, 31%, Agree, 56%, Strongly agree, 7%.&#10;Publicly owned free-to-air TV, excluding on-demand, Strongly disagree, 1%, Disagree, 5%, Neither agree or disagree, 29%, Agree, 56%, Strongly agree, 9%.&#10;&#10;Source: NEW27a. Thinking generally about the advertisements your child saw on each of the following over the past 7 days, to what extent do you agree or disagree that they were appropriate?&#10;Base: MCCS, Respondents whose child saw advertisements in past 7 days. 2023: n= from 37 to 1,190.&#10;Notes: Don’t know/refused responses not shown, % vary per statement. Labels for responses &lt;5% are not shown on chart.&#10;">
            <a:extLst>
              <a:ext uri="{FF2B5EF4-FFF2-40B4-BE49-F238E27FC236}">
                <a16:creationId xmlns:a16="http://schemas.microsoft.com/office/drawing/2014/main" id="{8F987B57-6B36-8FFC-A16D-EBB889063DB6}"/>
              </a:ext>
            </a:extLst>
          </p:cNvPr>
          <p:cNvGraphicFramePr/>
          <p:nvPr>
            <p:extLst>
              <p:ext uri="{D42A27DB-BD31-4B8C-83A1-F6EECF244321}">
                <p14:modId xmlns:p14="http://schemas.microsoft.com/office/powerpoint/2010/main" val="2890291126"/>
              </p:ext>
            </p:extLst>
          </p:nvPr>
        </p:nvGraphicFramePr>
        <p:xfrm>
          <a:off x="1049327" y="1126008"/>
          <a:ext cx="5841000" cy="4363410"/>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a:extLst>
              <a:ext uri="{FF2B5EF4-FFF2-40B4-BE49-F238E27FC236}">
                <a16:creationId xmlns:a16="http://schemas.microsoft.com/office/drawing/2014/main" id="{C92309C8-F0C9-E01C-262B-491A0A8F86C8}"/>
              </a:ext>
            </a:extLst>
          </p:cNvPr>
          <p:cNvSpPr txBox="1"/>
          <p:nvPr/>
        </p:nvSpPr>
        <p:spPr>
          <a:xfrm>
            <a:off x="293487" y="5414211"/>
            <a:ext cx="5306897" cy="538609"/>
          </a:xfrm>
          <a:prstGeom prst="rect">
            <a:avLst/>
          </a:prstGeom>
          <a:noFill/>
        </p:spPr>
        <p:txBody>
          <a:bodyPr wrap="square">
            <a:spAutoFit/>
          </a:bodyPr>
          <a:lstStyle/>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NEW27a. Thinking generally about the advertisements your child saw on each of the following over the past 7 days, to what extent do you agree or disagree that they were appropriate?</a:t>
            </a:r>
          </a:p>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Respondents whose child saw advertisements in past 7 days. 2023: n= from 37 to 1,190.</a:t>
            </a:r>
          </a:p>
          <a:p>
            <a:pPr algn="just">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 vary per statement. Labels for responses &lt;5% are not shown on chart.</a:t>
            </a:r>
            <a:endParaRPr lang="en-AU" sz="6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6458607" y="1656283"/>
            <a:ext cx="3071109"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AU" sz="1200" b="1" dirty="0">
                <a:solidFill>
                  <a:schemeClr val="tx2"/>
                </a:solidFill>
              </a:rPr>
              <a:t>Subgroups</a:t>
            </a:r>
          </a:p>
          <a:p>
            <a:pPr marL="171450" indent="-171450">
              <a:buFont typeface="Arial" panose="020B0604020202020204" pitchFamily="34" charset="0"/>
              <a:buChar char="↑"/>
            </a:pPr>
            <a:r>
              <a:rPr lang="en-US" sz="1000" b="1" dirty="0">
                <a:solidFill>
                  <a:schemeClr val="tx1"/>
                </a:solidFill>
              </a:rPr>
              <a:t>NET Strongly disagree + Disagree </a:t>
            </a:r>
            <a:r>
              <a:rPr lang="en-US" sz="1000" dirty="0">
                <a:solidFill>
                  <a:schemeClr val="tx1"/>
                </a:solidFill>
              </a:rPr>
              <a:t>was higher for:</a:t>
            </a:r>
          </a:p>
          <a:p>
            <a:pPr marL="171450" indent="-171450">
              <a:buFont typeface="Arial" panose="020B0604020202020204" pitchFamily="34" charset="0"/>
              <a:buChar char="•"/>
            </a:pPr>
            <a:r>
              <a:rPr lang="en-US" sz="1000" u="sng" dirty="0">
                <a:solidFill>
                  <a:schemeClr val="tx1"/>
                </a:solidFill>
              </a:rPr>
              <a:t>Free video streaming services:</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look for information over the internet once a day or more (31% vs 20% of those who look for information less than once a day)</a:t>
            </a:r>
          </a:p>
          <a:p>
            <a:pPr marL="628650" lvl="1" indent="-171450">
              <a:buFont typeface="Courier New" panose="02070309020205020404" pitchFamily="49" charset="0"/>
              <a:buChar char="o"/>
            </a:pPr>
            <a:endParaRPr lang="en-US" sz="1000" dirty="0">
              <a:solidFill>
                <a:schemeClr val="tx1"/>
              </a:solidFill>
            </a:endParaRPr>
          </a:p>
          <a:p>
            <a:pPr marL="182563" lvl="1" indent="-171450">
              <a:buFont typeface="Arial" panose="020B0604020202020204" pitchFamily="34" charset="0"/>
              <a:buChar char="•"/>
            </a:pPr>
            <a:r>
              <a:rPr lang="en-US" sz="1000" u="sng" dirty="0">
                <a:solidFill>
                  <a:schemeClr val="tx1"/>
                </a:solidFill>
              </a:rPr>
              <a:t>Other websites or apps:</a:t>
            </a:r>
            <a:endParaRPr lang="en-US" sz="1000" dirty="0">
              <a:solidFill>
                <a:schemeClr val="tx1"/>
              </a:solidFill>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 a Postgraduate degree (29% vs 11% of those with education up to Year 12)</a:t>
            </a:r>
          </a:p>
          <a:p>
            <a:pPr marL="639763" lvl="2" indent="-171450">
              <a:buFont typeface="Courier New" panose="02070309020205020404" pitchFamily="49" charset="0"/>
              <a:buChar char="o"/>
            </a:pPr>
            <a:endParaRPr lang="en-US" sz="1000" dirty="0">
              <a:solidFill>
                <a:schemeClr val="tx1"/>
              </a:solidFill>
            </a:endParaRPr>
          </a:p>
          <a:p>
            <a:pPr marL="639763" lvl="2" indent="-171450">
              <a:buFont typeface="Courier New" panose="02070309020205020404" pitchFamily="49" charset="0"/>
              <a:buChar char="o"/>
            </a:pPr>
            <a:endParaRPr lang="en-US" sz="1000" dirty="0">
              <a:solidFill>
                <a:schemeClr val="tx1"/>
              </a:solidFill>
            </a:endParaRPr>
          </a:p>
        </p:txBody>
      </p:sp>
      <p:sp>
        <p:nvSpPr>
          <p:cNvPr id="9" name="Rectangle 8">
            <a:extLst>
              <a:ext uri="{FF2B5EF4-FFF2-40B4-BE49-F238E27FC236}">
                <a16:creationId xmlns:a16="http://schemas.microsoft.com/office/drawing/2014/main" id="{E113EFE4-2B47-27F4-AABA-72786CBF5D1A}"/>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Parents/legal guardians/carers indicate that publicly owned TV has the most appropriate advertisements seen by children.</a:t>
            </a:r>
            <a:endParaRPr lang="en-AU" sz="1000" b="1" dirty="0">
              <a:solidFill>
                <a:schemeClr val="bg1"/>
              </a:solidFill>
            </a:endParaRPr>
          </a:p>
        </p:txBody>
      </p:sp>
      <p:pic>
        <p:nvPicPr>
          <p:cNvPr id="11" name="Graphic 10">
            <a:extLst>
              <a:ext uri="{FF2B5EF4-FFF2-40B4-BE49-F238E27FC236}">
                <a16:creationId xmlns:a16="http://schemas.microsoft.com/office/drawing/2014/main" id="{E9E7EE7E-8FED-4F7B-1FD3-ECE2C25EA913}"/>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0032" y="6083860"/>
            <a:ext cx="387795" cy="387795"/>
          </a:xfrm>
          <a:prstGeom prst="rect">
            <a:avLst/>
          </a:prstGeom>
        </p:spPr>
      </p:pic>
      <p:graphicFrame>
        <p:nvGraphicFramePr>
          <p:cNvPr id="14" name="Table 21" descr="The information contained in this table is included in the alt text for Figure 116.">
            <a:extLst>
              <a:ext uri="{FF2B5EF4-FFF2-40B4-BE49-F238E27FC236}">
                <a16:creationId xmlns:a16="http://schemas.microsoft.com/office/drawing/2014/main" id="{ECC6E49C-AFFD-6062-229E-FB698902216F}"/>
              </a:ext>
            </a:extLst>
          </p:cNvPr>
          <p:cNvGraphicFramePr>
            <a:graphicFrameLocks noGrp="1"/>
          </p:cNvGraphicFramePr>
          <p:nvPr>
            <p:extLst>
              <p:ext uri="{D42A27DB-BD31-4B8C-83A1-F6EECF244321}">
                <p14:modId xmlns:p14="http://schemas.microsoft.com/office/powerpoint/2010/main" val="1850926810"/>
              </p:ext>
            </p:extLst>
          </p:nvPr>
        </p:nvGraphicFramePr>
        <p:xfrm>
          <a:off x="326295" y="1834303"/>
          <a:ext cx="2880000" cy="3420000"/>
        </p:xfrm>
        <a:graphic>
          <a:graphicData uri="http://schemas.openxmlformats.org/drawingml/2006/table">
            <a:tbl>
              <a:tblPr firstRow="1" bandRow="1">
                <a:tableStyleId>{5C22544A-7EE6-4342-B048-85BDC9FD1C3A}</a:tableStyleId>
              </a:tblPr>
              <a:tblGrid>
                <a:gridCol w="2484000">
                  <a:extLst>
                    <a:ext uri="{9D8B030D-6E8A-4147-A177-3AD203B41FA5}">
                      <a16:colId xmlns:a16="http://schemas.microsoft.com/office/drawing/2014/main" val="749075563"/>
                    </a:ext>
                  </a:extLst>
                </a:gridCol>
                <a:gridCol w="396000">
                  <a:extLst>
                    <a:ext uri="{9D8B030D-6E8A-4147-A177-3AD203B41FA5}">
                      <a16:colId xmlns:a16="http://schemas.microsoft.com/office/drawing/2014/main" val="3295898671"/>
                    </a:ext>
                  </a:extLst>
                </a:gridCol>
              </a:tblGrid>
              <a:tr h="324000">
                <a:tc>
                  <a:txBody>
                    <a:bodyPr/>
                    <a:lstStyle/>
                    <a:p>
                      <a:pPr algn="r" fontAlgn="b"/>
                      <a:r>
                        <a:rPr lang="en-AU" sz="1000" b="0" i="0" u="none" strike="noStrike" dirty="0">
                          <a:solidFill>
                            <a:schemeClr val="tx1"/>
                          </a:solidFill>
                          <a:effectLst/>
                          <a:latin typeface="+mn-lt"/>
                        </a:rPr>
                        <a:t>Free video streaming services</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1" dirty="0">
                          <a:solidFill>
                            <a:schemeClr val="tx1"/>
                          </a:solidFill>
                        </a:rPr>
                        <a:t>30</a:t>
                      </a:r>
                      <a:endParaRPr lang="en-AU" sz="1000"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2544536"/>
                  </a:ext>
                </a:extLst>
              </a:tr>
              <a:tr h="360000">
                <a:tc>
                  <a:txBody>
                    <a:bodyPr/>
                    <a:lstStyle/>
                    <a:p>
                      <a:pPr algn="r" fontAlgn="b"/>
                      <a:r>
                        <a:rPr lang="en-AU" sz="1000" b="0" i="0" u="none" strike="noStrike" dirty="0">
                          <a:solidFill>
                            <a:schemeClr val="tx1"/>
                          </a:solidFill>
                          <a:effectLst/>
                          <a:latin typeface="+mn-lt"/>
                        </a:rPr>
                        <a:t>Other websites or apps</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00" b="1" dirty="0">
                          <a:solidFill>
                            <a:schemeClr val="tx1"/>
                          </a:solidFill>
                        </a:rPr>
                        <a:t>29</a:t>
                      </a:r>
                      <a:endParaRPr lang="en-AU" sz="1000" b="1"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28193195"/>
                  </a:ext>
                </a:extLst>
              </a:tr>
              <a:tr h="324000">
                <a:tc>
                  <a:txBody>
                    <a:bodyPr/>
                    <a:lstStyle/>
                    <a:p>
                      <a:pPr algn="r" fontAlgn="b"/>
                      <a:r>
                        <a:rPr lang="en-US" sz="1000" b="0" i="0" u="none" strike="noStrike" dirty="0">
                          <a:solidFill>
                            <a:schemeClr val="tx1"/>
                          </a:solidFill>
                          <a:effectLst/>
                          <a:latin typeface="+mn-lt"/>
                        </a:rPr>
                        <a:t>Sports specific website or app</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dirty="0">
                          <a:solidFill>
                            <a:schemeClr val="tx1"/>
                          </a:solidFill>
                        </a:rPr>
                        <a:t>24</a:t>
                      </a:r>
                      <a:endParaRPr lang="en-AU" sz="10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2372771"/>
                  </a:ext>
                </a:extLst>
              </a:tr>
              <a:tr h="360000">
                <a:tc>
                  <a:txBody>
                    <a:bodyPr/>
                    <a:lstStyle/>
                    <a:p>
                      <a:pPr algn="r" fontAlgn="b"/>
                      <a:r>
                        <a:rPr lang="en-AU" sz="1000" b="0" i="0" u="none" strike="noStrike" dirty="0">
                          <a:solidFill>
                            <a:schemeClr val="tx1"/>
                          </a:solidFill>
                          <a:effectLst/>
                          <a:latin typeface="+mn-lt"/>
                        </a:rPr>
                        <a:t>Commercial free-to-air on-demand TV</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dirty="0">
                          <a:solidFill>
                            <a:schemeClr val="tx1"/>
                          </a:solidFill>
                        </a:rPr>
                        <a:t>20</a:t>
                      </a:r>
                      <a:endParaRPr lang="en-AU" sz="10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7977030"/>
                  </a:ext>
                </a:extLst>
              </a:tr>
              <a:tr h="324000">
                <a:tc>
                  <a:txBody>
                    <a:bodyPr/>
                    <a:lstStyle/>
                    <a:p>
                      <a:pPr algn="r" fontAlgn="b"/>
                      <a:r>
                        <a:rPr lang="en-AU" sz="1000" b="0" i="0" u="none" strike="noStrike" dirty="0">
                          <a:solidFill>
                            <a:schemeClr val="tx1"/>
                          </a:solidFill>
                          <a:effectLst/>
                          <a:latin typeface="+mn-lt"/>
                        </a:rPr>
                        <a:t>Online subscription services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dirty="0">
                          <a:solidFill>
                            <a:schemeClr val="tx1"/>
                          </a:solidFill>
                        </a:rPr>
                        <a:t>19</a:t>
                      </a:r>
                      <a:endParaRPr lang="en-AU" sz="10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20643609"/>
                  </a:ext>
                </a:extLst>
              </a:tr>
              <a:tr h="360000">
                <a:tc>
                  <a:txBody>
                    <a:bodyPr/>
                    <a:lstStyle/>
                    <a:p>
                      <a:pPr algn="r" fontAlgn="b"/>
                      <a:r>
                        <a:rPr lang="en-US" sz="1000" b="0" i="0" u="none" strike="noStrike" dirty="0">
                          <a:solidFill>
                            <a:schemeClr val="tx1"/>
                          </a:solidFill>
                          <a:effectLst/>
                          <a:latin typeface="+mn-lt"/>
                        </a:rPr>
                        <a:t>Commercial free-to-air TV, excluding on-demand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dirty="0">
                          <a:solidFill>
                            <a:schemeClr val="tx1"/>
                          </a:solidFill>
                        </a:rPr>
                        <a:t>18</a:t>
                      </a:r>
                      <a:endParaRPr lang="en-AU" sz="10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14309689"/>
                  </a:ext>
                </a:extLst>
              </a:tr>
              <a:tr h="324000">
                <a:tc>
                  <a:txBody>
                    <a:bodyPr/>
                    <a:lstStyle/>
                    <a:p>
                      <a:pPr algn="r" fontAlgn="b"/>
                      <a:r>
                        <a:rPr lang="en-AU" sz="1000" b="0" i="0" u="none" strike="noStrike" dirty="0">
                          <a:solidFill>
                            <a:schemeClr val="tx1"/>
                          </a:solidFill>
                          <a:effectLst/>
                          <a:latin typeface="+mn-lt"/>
                        </a:rPr>
                        <a:t>Pay-per-view services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dirty="0">
                          <a:solidFill>
                            <a:schemeClr val="tx1"/>
                          </a:solidFill>
                        </a:rPr>
                        <a:t>17</a:t>
                      </a:r>
                      <a:endParaRPr lang="en-AU" sz="10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414504"/>
                  </a:ext>
                </a:extLst>
              </a:tr>
              <a:tr h="396000">
                <a:tc>
                  <a:txBody>
                    <a:bodyPr/>
                    <a:lstStyle/>
                    <a:p>
                      <a:pPr algn="r" fontAlgn="b"/>
                      <a:r>
                        <a:rPr lang="en-AU" sz="1000" b="0" i="0" u="none" strike="noStrike" dirty="0">
                          <a:solidFill>
                            <a:schemeClr val="tx1"/>
                          </a:solidFill>
                          <a:effectLst/>
                          <a:latin typeface="+mn-lt"/>
                        </a:rPr>
                        <a:t>Pay TV</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dirty="0">
                          <a:solidFill>
                            <a:schemeClr val="tx1"/>
                          </a:solidFill>
                        </a:rPr>
                        <a:t>13</a:t>
                      </a:r>
                      <a:endParaRPr lang="en-AU" sz="10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20633299"/>
                  </a:ext>
                </a:extLst>
              </a:tr>
              <a:tr h="288000">
                <a:tc>
                  <a:txBody>
                    <a:bodyPr/>
                    <a:lstStyle/>
                    <a:p>
                      <a:pPr algn="r" fontAlgn="b"/>
                      <a:r>
                        <a:rPr lang="en-US" sz="1000" b="0" i="0" u="none" strike="noStrike" dirty="0">
                          <a:solidFill>
                            <a:schemeClr val="tx1"/>
                          </a:solidFill>
                          <a:effectLst/>
                          <a:latin typeface="+mn-lt"/>
                        </a:rPr>
                        <a:t>Publicly owned free-to-air on-demand TV</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dirty="0">
                          <a:solidFill>
                            <a:schemeClr val="tx1"/>
                          </a:solidFill>
                        </a:rPr>
                        <a:t>6</a:t>
                      </a:r>
                      <a:endParaRPr lang="en-AU" sz="10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51911267"/>
                  </a:ext>
                </a:extLst>
              </a:tr>
              <a:tr h="360000">
                <a:tc>
                  <a:txBody>
                    <a:bodyPr/>
                    <a:lstStyle/>
                    <a:p>
                      <a:pPr algn="r" fontAlgn="b"/>
                      <a:r>
                        <a:rPr lang="en-US" sz="1000" b="0" i="0" u="none" strike="noStrike" dirty="0">
                          <a:solidFill>
                            <a:schemeClr val="tx1"/>
                          </a:solidFill>
                          <a:effectLst/>
                          <a:latin typeface="+mn-lt"/>
                        </a:rPr>
                        <a:t>Publicly owned free-to-air TV, excluding on-demand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000" b="1" dirty="0">
                          <a:solidFill>
                            <a:schemeClr val="tx1"/>
                          </a:solidFill>
                        </a:rPr>
                        <a:t>6</a:t>
                      </a:r>
                      <a:endParaRPr lang="en-AU" sz="1000"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7675538"/>
                  </a:ext>
                </a:extLst>
              </a:tr>
            </a:tbl>
          </a:graphicData>
        </a:graphic>
      </p:graphicFrame>
      <p:sp>
        <p:nvSpPr>
          <p:cNvPr id="15" name="Rectangle 14" descr="NET B2B, 23%">
            <a:extLst>
              <a:ext uri="{FF2B5EF4-FFF2-40B4-BE49-F238E27FC236}">
                <a16:creationId xmlns:a16="http://schemas.microsoft.com/office/drawing/2014/main" id="{6DE87B79-30C7-83F8-DDA9-18714807C6C8}"/>
              </a:ext>
            </a:extLst>
          </p:cNvPr>
          <p:cNvSpPr/>
          <p:nvPr/>
        </p:nvSpPr>
        <p:spPr>
          <a:xfrm>
            <a:off x="2237424" y="1223710"/>
            <a:ext cx="1419021"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latin typeface="Arial" panose="020B0604020202020204" pitchFamily="34" charset="0"/>
                <a:cs typeface="Arial" panose="020B0604020202020204" pitchFamily="34" charset="0"/>
              </a:rPr>
              <a:t>NET B2B (strongly disagree + disagree):</a:t>
            </a:r>
            <a:endParaRPr lang="en-AU" sz="10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613668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126</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79267" y="307704"/>
            <a:ext cx="8593428" cy="438517"/>
          </a:xfrm>
        </p:spPr>
        <p:txBody>
          <a:bodyPr>
            <a:noAutofit/>
          </a:bodyPr>
          <a:lstStyle/>
          <a:p>
            <a:r>
              <a:rPr lang="en-US" sz="2000" dirty="0"/>
              <a:t>Reasons for disagreeing that advertisements child saw were appropriate</a:t>
            </a:r>
            <a:endParaRPr lang="en-AU" sz="2000" dirty="0"/>
          </a:p>
        </p:txBody>
      </p:sp>
      <p:grpSp>
        <p:nvGrpSpPr>
          <p:cNvPr id="5" name="Group 4">
            <a:extLst>
              <a:ext uri="{FF2B5EF4-FFF2-40B4-BE49-F238E27FC236}">
                <a16:creationId xmlns:a16="http://schemas.microsoft.com/office/drawing/2014/main" id="{DA584DCC-C367-C766-1DC5-3EDFAAE467CB}"/>
              </a:ext>
              <a:ext uri="{C183D7F6-B498-43B3-948B-1728B52AA6E4}">
                <adec:decorative xmlns:adec="http://schemas.microsoft.com/office/drawing/2017/decorative" val="1"/>
              </a:ext>
            </a:extLst>
          </p:cNvPr>
          <p:cNvGrpSpPr/>
          <p:nvPr/>
        </p:nvGrpSpPr>
        <p:grpSpPr>
          <a:xfrm>
            <a:off x="9125527" y="256925"/>
            <a:ext cx="623784" cy="404189"/>
            <a:chOff x="4154047" y="3125976"/>
            <a:chExt cx="1411191" cy="914400"/>
          </a:xfrm>
        </p:grpSpPr>
        <p:pic>
          <p:nvPicPr>
            <p:cNvPr id="11" name="Graphic 10" descr="Woman with kid with solid fill">
              <a:extLst>
                <a:ext uri="{FF2B5EF4-FFF2-40B4-BE49-F238E27FC236}">
                  <a16:creationId xmlns:a16="http://schemas.microsoft.com/office/drawing/2014/main" id="{F54D0388-389A-DEA8-81A1-D29FA7ECE4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650838" y="3125976"/>
              <a:ext cx="914400" cy="914400"/>
            </a:xfrm>
            <a:prstGeom prst="rect">
              <a:avLst/>
            </a:prstGeom>
          </p:spPr>
        </p:pic>
        <p:pic>
          <p:nvPicPr>
            <p:cNvPr id="12" name="Graphic 11" descr="Man with kid with solid fill">
              <a:extLst>
                <a:ext uri="{FF2B5EF4-FFF2-40B4-BE49-F238E27FC236}">
                  <a16:creationId xmlns:a16="http://schemas.microsoft.com/office/drawing/2014/main" id="{80378EAB-BB05-14F1-56C0-A2F57A54DB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4047" y="3125976"/>
              <a:ext cx="914400" cy="914400"/>
            </a:xfrm>
            <a:prstGeom prst="rect">
              <a:avLst/>
            </a:prstGeom>
          </p:spPr>
        </p:pic>
      </p:grpSp>
      <p:sp>
        <p:nvSpPr>
          <p:cNvPr id="6" name="Rectangle 5">
            <a:extLst>
              <a:ext uri="{FF2B5EF4-FFF2-40B4-BE49-F238E27FC236}">
                <a16:creationId xmlns:a16="http://schemas.microsoft.com/office/drawing/2014/main" id="{EE17961E-18A8-3EAC-D157-6D79342C4133}"/>
              </a:ext>
            </a:extLst>
          </p:cNvPr>
          <p:cNvSpPr/>
          <p:nvPr/>
        </p:nvSpPr>
        <p:spPr>
          <a:xfrm>
            <a:off x="450398" y="983110"/>
            <a:ext cx="9129850" cy="558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The main reasons that parents/legal guardians/carers disagreed that the advertisements their child saw were appropriate were pressure to buy goods or services (57%), frequency and / or repetition (54%), and gambling or betting (44%). </a:t>
            </a:r>
            <a:endParaRPr lang="en-AU" sz="1000" dirty="0">
              <a:solidFill>
                <a:schemeClr val="tx1"/>
              </a:solidFill>
            </a:endParaRPr>
          </a:p>
        </p:txBody>
      </p:sp>
      <p:sp>
        <p:nvSpPr>
          <p:cNvPr id="8" name="Rectangle 7">
            <a:extLst>
              <a:ext uri="{FF2B5EF4-FFF2-40B4-BE49-F238E27FC236}">
                <a16:creationId xmlns:a16="http://schemas.microsoft.com/office/drawing/2014/main" id="{CFD5A45D-C6C8-8B71-1534-31A01C76B004}"/>
              </a:ext>
              <a:ext uri="{C183D7F6-B498-43B3-948B-1728B52AA6E4}">
                <adec:decorative xmlns:adec="http://schemas.microsoft.com/office/drawing/2017/decorative" val="1"/>
              </a:ext>
            </a:extLst>
          </p:cNvPr>
          <p:cNvSpPr/>
          <p:nvPr/>
        </p:nvSpPr>
        <p:spPr>
          <a:xfrm>
            <a:off x="325751" y="1709829"/>
            <a:ext cx="4756125" cy="42602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graphicFrame>
        <p:nvGraphicFramePr>
          <p:cNvPr id="4" name="Chart 3" descr="Figure 118: Reasons for disagreeing that advertisements child saw were appropriate.&#10;&#10;Pressure to buy goods or services, 2023, 57%, 2022, 56%.&#10;Frequency and/or repetition, 2023, 54%, 2022, 53%.&#10;Gambling or betting, 2023, 44%, 2022, 38%.&#10;Encouraging unhealthy eating habits, 2023, 39%, 2022, 39%.&#10;Sex / nudity / sexually suggestive content, 2023, 32%, 2022, 27%.&#10;Depiction of violence, 2023, 19%, 2022, 18%.&#10;Alcohol, 2023, 18%, 2022, 18%.&#10;Depiction of harmful behaviour, 2023, 16%, 2022, 15%.&#10;Other, 2023, 6%, 2022, 5%.&#10;&#10;Source: NEW27b. Why did you disagree that the advertisements on &lt;insert source from NEW27a&gt; were appropriate?&#10;Base: MCCS, Respondents who disagree that the advertisements their child saw in past 7 days were appropriate. 2023: n=536. 2022: n=307.&#10;Notes: Don’t know/refused responses not shown: 2023 DK = 0.4%, Ref = 0%. 2022 DK = 0.5%, Ref = 0.3%. Label changed from ‘Sex/sexuality and/or nudity’ to ‘Sex / nudity / sexually suggestive content’ in 2023.&#10;">
            <a:extLst>
              <a:ext uri="{FF2B5EF4-FFF2-40B4-BE49-F238E27FC236}">
                <a16:creationId xmlns:a16="http://schemas.microsoft.com/office/drawing/2014/main" id="{E855717B-E010-0D96-174C-1623C6B41DFE}"/>
              </a:ext>
            </a:extLst>
          </p:cNvPr>
          <p:cNvGraphicFramePr/>
          <p:nvPr>
            <p:extLst>
              <p:ext uri="{D42A27DB-BD31-4B8C-83A1-F6EECF244321}">
                <p14:modId xmlns:p14="http://schemas.microsoft.com/office/powerpoint/2010/main" val="2702707090"/>
              </p:ext>
            </p:extLst>
          </p:nvPr>
        </p:nvGraphicFramePr>
        <p:xfrm>
          <a:off x="419842" y="1341241"/>
          <a:ext cx="4504533" cy="4150313"/>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270803" y="5362880"/>
            <a:ext cx="4802609" cy="630942"/>
          </a:xfrm>
          <a:prstGeom prst="rect">
            <a:avLst/>
          </a:prstGeom>
          <a:noFill/>
        </p:spPr>
        <p:txBody>
          <a:bodyPr wrap="square">
            <a:spAutoFit/>
          </a:bodyPr>
          <a:lstStyle/>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NEW27b. Why did you disagree that the advertisements on &lt;insert source from NEW27a&gt; were appropriate?</a:t>
            </a:r>
          </a:p>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Respondents who disagree that the advertisements their child saw in past 7 days were appropriate. 2023: n=</a:t>
            </a:r>
            <a:r>
              <a:rPr lang="en-US" sz="600" dirty="0">
                <a:latin typeface="Arial" panose="020B0604020202020204" pitchFamily="34" charset="0"/>
                <a:ea typeface="Calibri" panose="020F0502020204030204" pitchFamily="34" charset="0"/>
                <a:cs typeface="Times New Roman" panose="02020603050405020304" pitchFamily="18" charset="0"/>
              </a:rPr>
              <a:t>536</a:t>
            </a:r>
            <a:r>
              <a:rPr lang="en-US" sz="600" dirty="0">
                <a:effectLst/>
                <a:latin typeface="Arial" panose="020B0604020202020204" pitchFamily="34" charset="0"/>
                <a:ea typeface="Calibri" panose="020F0502020204030204" pitchFamily="34" charset="0"/>
                <a:cs typeface="Times New Roman" panose="02020603050405020304" pitchFamily="18" charset="0"/>
              </a:rPr>
              <a:t>. 2022: n=307.</a:t>
            </a:r>
          </a:p>
          <a:p>
            <a:pPr algn="just">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0.4</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2022 DK = 0.5%, Ref = 0.3%. Label changed from ‘Sex/sexuality and/or nudity’ to ‘Sex / nudity / sexually suggestive content’ in 2023.</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081877" y="1667161"/>
            <a:ext cx="4498371"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AU" sz="1200" b="1" dirty="0">
                <a:solidFill>
                  <a:schemeClr val="tx2"/>
                </a:solidFill>
              </a:rPr>
              <a:t>Subgroups</a:t>
            </a:r>
          </a:p>
          <a:p>
            <a:pPr marL="171450" indent="-171450">
              <a:buFont typeface="Arial" panose="020B0604020202020204" pitchFamily="34" charset="0"/>
              <a:buChar char="↑"/>
            </a:pPr>
            <a:r>
              <a:rPr lang="en-US" sz="1000" b="1" dirty="0">
                <a:solidFill>
                  <a:schemeClr val="tx1"/>
                </a:solidFill>
              </a:rPr>
              <a:t>Frequency and / or repetition </a:t>
            </a:r>
            <a:r>
              <a:rPr lang="en-US" sz="1000" dirty="0">
                <a:solidFill>
                  <a:schemeClr val="tx1"/>
                </a:solidFill>
              </a:rPr>
              <a:t>was higher for:</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whose child watched online content in P7D (54% vs 50% of those whose child watched offline content)</a:t>
            </a:r>
          </a:p>
          <a:p>
            <a:pPr marL="628650" lvl="1" indent="-171450">
              <a:lnSpc>
                <a:spcPct val="125000"/>
              </a:lnSpc>
              <a:buFont typeface="Courier New" panose="02070309020205020404" pitchFamily="49" charset="0"/>
              <a:buChar char="o"/>
            </a:pPr>
            <a:endParaRPr lang="en-US" sz="1000" dirty="0">
              <a:solidFill>
                <a:schemeClr val="tx1"/>
              </a:solidFill>
              <a:cs typeface="Arial" panose="020B0604020202020204"/>
            </a:endParaRPr>
          </a:p>
          <a:p>
            <a:pPr marL="171450" indent="-171450">
              <a:buFont typeface="Arial" panose="020B0604020202020204" pitchFamily="34" charset="0"/>
              <a:buChar char="↑"/>
            </a:pPr>
            <a:r>
              <a:rPr lang="en-US" sz="1000" b="1" dirty="0">
                <a:solidFill>
                  <a:schemeClr val="tx1"/>
                </a:solidFill>
              </a:rPr>
              <a:t>Gambling or betting </a:t>
            </a:r>
            <a:r>
              <a:rPr lang="en-US" sz="1000" dirty="0">
                <a:solidFill>
                  <a:schemeClr val="tx1"/>
                </a:solidFill>
              </a:rPr>
              <a:t>was higher for:</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whose child watched offline content in P7D (58% vs 44% of those whose child watched online content)</a:t>
            </a:r>
          </a:p>
          <a:p>
            <a:pPr marL="628650" lvl="1" indent="-171450">
              <a:lnSpc>
                <a:spcPct val="125000"/>
              </a:lnSpc>
              <a:buFont typeface="Courier New" panose="02070309020205020404" pitchFamily="49" charset="0"/>
              <a:buChar char="o"/>
            </a:pP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endParaRPr lang="en-US" sz="1000" dirty="0">
              <a:solidFill>
                <a:schemeClr val="tx1"/>
              </a:solidFill>
              <a:cs typeface="Arial" panose="020B0604020202020204"/>
            </a:endParaRPr>
          </a:p>
          <a:p>
            <a:pPr marL="628650" lvl="1" indent="-171450">
              <a:buFont typeface="Courier New" panose="02070309020205020404" pitchFamily="49" charset="0"/>
              <a:buChar char="o"/>
            </a:pPr>
            <a:endParaRPr lang="en-US" sz="1000" dirty="0">
              <a:solidFill>
                <a:schemeClr val="tx1"/>
              </a:solidFill>
            </a:endParaRPr>
          </a:p>
        </p:txBody>
      </p:sp>
      <p:sp>
        <p:nvSpPr>
          <p:cNvPr id="9" name="Rectangle 8">
            <a:extLst>
              <a:ext uri="{FF2B5EF4-FFF2-40B4-BE49-F238E27FC236}">
                <a16:creationId xmlns:a16="http://schemas.microsoft.com/office/drawing/2014/main" id="{D358627D-F779-4B24-5FCE-77E824115808}"/>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Parents/legal guardians/carers report that pressure to buy, frequency / repetition, and gambling or betting are reasons for disagreeing that advertisements were appropriate for children.</a:t>
            </a:r>
            <a:endParaRPr lang="en-AU" sz="1000" b="1" dirty="0"/>
          </a:p>
        </p:txBody>
      </p:sp>
      <p:pic>
        <p:nvPicPr>
          <p:cNvPr id="10" name="Graphic 9">
            <a:extLst>
              <a:ext uri="{FF2B5EF4-FFF2-40B4-BE49-F238E27FC236}">
                <a16:creationId xmlns:a16="http://schemas.microsoft.com/office/drawing/2014/main" id="{072EFB48-452B-5AFA-4C9D-48BCF909DA1C}"/>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2275042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C49704-16AC-A10C-EB92-4DA6B7D8E643}"/>
              </a:ext>
              <a:ext uri="{C183D7F6-B498-43B3-948B-1728B52AA6E4}">
                <adec:decorative xmlns:adec="http://schemas.microsoft.com/office/drawing/2017/decorative" val="1"/>
              </a:ext>
            </a:extLst>
          </p:cNvPr>
          <p:cNvSpPr/>
          <p:nvPr/>
        </p:nvSpPr>
        <p:spPr>
          <a:xfrm>
            <a:off x="0" y="0"/>
            <a:ext cx="990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0F3C6C2-9EFC-2A4F-C38B-90C3B10F6547}"/>
              </a:ext>
              <a:ext uri="{C183D7F6-B498-43B3-948B-1728B52AA6E4}">
                <adec:decorative xmlns:adec="http://schemas.microsoft.com/office/drawing/2017/decorative" val="1"/>
              </a:ext>
            </a:extLst>
          </p:cNvPr>
          <p:cNvPicPr>
            <a:picLocks noChangeAspect="1"/>
          </p:cNvPicPr>
          <p:nvPr/>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3704"/>
          <a:stretch/>
        </p:blipFill>
        <p:spPr>
          <a:xfrm>
            <a:off x="0" y="0"/>
            <a:ext cx="9906000" cy="6858000"/>
          </a:xfrm>
          <a:prstGeom prst="rect">
            <a:avLst/>
          </a:prstGeom>
        </p:spPr>
      </p:pic>
      <p:sp>
        <p:nvSpPr>
          <p:cNvPr id="5" name="Title 4">
            <a:extLst>
              <a:ext uri="{FF2B5EF4-FFF2-40B4-BE49-F238E27FC236}">
                <a16:creationId xmlns:a16="http://schemas.microsoft.com/office/drawing/2014/main" id="{063BF847-724A-44EB-BF0C-D5569780F894}"/>
              </a:ext>
            </a:extLst>
          </p:cNvPr>
          <p:cNvSpPr>
            <a:spLocks noGrp="1"/>
          </p:cNvSpPr>
          <p:nvPr>
            <p:ph type="title"/>
          </p:nvPr>
        </p:nvSpPr>
        <p:spPr>
          <a:xfrm>
            <a:off x="6048888" y="3567210"/>
            <a:ext cx="2736186" cy="351000"/>
          </a:xfrm>
        </p:spPr>
        <p:txBody>
          <a:bodyPr>
            <a:noAutofit/>
          </a:bodyPr>
          <a:lstStyle/>
          <a:p>
            <a:r>
              <a:rPr lang="en-AU" sz="2800" dirty="0">
                <a:solidFill>
                  <a:schemeClr val="bg1"/>
                </a:solidFill>
              </a:rPr>
              <a:t>Executive summary </a:t>
            </a:r>
          </a:p>
        </p:txBody>
      </p:sp>
      <p:sp>
        <p:nvSpPr>
          <p:cNvPr id="2" name="Title 4">
            <a:extLst>
              <a:ext uri="{FF2B5EF4-FFF2-40B4-BE49-F238E27FC236}">
                <a16:creationId xmlns:a16="http://schemas.microsoft.com/office/drawing/2014/main" id="{06F6F31E-E81E-0A6C-69A7-C99E38CC20A8}"/>
              </a:ext>
            </a:extLst>
          </p:cNvPr>
          <p:cNvSpPr txBox="1">
            <a:spLocks/>
          </p:cNvSpPr>
          <p:nvPr/>
        </p:nvSpPr>
        <p:spPr>
          <a:xfrm>
            <a:off x="6048888" y="5399457"/>
            <a:ext cx="2736186" cy="644572"/>
          </a:xfrm>
          <a:prstGeom prst="rect">
            <a:avLst/>
          </a:prstGeom>
        </p:spPr>
        <p:txBody>
          <a:bodyPr vert="horz" lIns="0" tIns="0" rIns="0" bIns="0" rtlCol="0" anchor="ctr">
            <a:normAutofit fontScale="97500"/>
          </a:bodyPr>
          <a:lstStyle>
            <a:lvl1pPr algn="l" defTabSz="742950" rtl="0" eaLnBrk="1" latinLnBrk="0" hangingPunct="1">
              <a:lnSpc>
                <a:spcPct val="90000"/>
              </a:lnSpc>
              <a:spcBef>
                <a:spcPct val="0"/>
              </a:spcBef>
              <a:buNone/>
              <a:defRPr sz="2600" kern="1200" spc="-81" baseline="0">
                <a:solidFill>
                  <a:schemeClr val="accent1"/>
                </a:solidFill>
                <a:latin typeface="Montserrat SemiBold" panose="00000700000000000000" pitchFamily="50" charset="0"/>
                <a:ea typeface="+mj-ea"/>
                <a:cs typeface="+mj-cs"/>
              </a:defRPr>
            </a:lvl1pPr>
          </a:lstStyle>
          <a:p>
            <a:pPr algn="r"/>
            <a:r>
              <a:rPr lang="en-AU" sz="1100" dirty="0">
                <a:solidFill>
                  <a:schemeClr val="bg1"/>
                </a:solidFill>
                <a:latin typeface="Montserrat SemiBold"/>
                <a:hlinkClick r:id="rId5" action="ppaction://hlinksldjump">
                  <a:extLst>
                    <a:ext uri="{A12FA001-AC4F-418D-AE19-62706E023703}">
                      <ahyp:hlinkClr xmlns:ahyp="http://schemas.microsoft.com/office/drawing/2018/hyperlinkcolor" val="tx"/>
                    </a:ext>
                  </a:extLst>
                </a:hlinkClick>
              </a:rPr>
              <a:t>Return to table of contents</a:t>
            </a:r>
            <a:endParaRPr lang="en-AU" sz="1100" dirty="0">
              <a:solidFill>
                <a:schemeClr val="bg1"/>
              </a:solidFill>
            </a:endParaRPr>
          </a:p>
        </p:txBody>
      </p:sp>
    </p:spTree>
    <p:extLst>
      <p:ext uri="{BB962C8B-B14F-4D97-AF65-F5344CB8AC3E}">
        <p14:creationId xmlns:p14="http://schemas.microsoft.com/office/powerpoint/2010/main" val="32077083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127</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7" y="288845"/>
            <a:ext cx="10440141" cy="438517"/>
          </a:xfrm>
        </p:spPr>
        <p:txBody>
          <a:bodyPr>
            <a:noAutofit/>
          </a:bodyPr>
          <a:lstStyle/>
          <a:p>
            <a:r>
              <a:rPr lang="en-AU" sz="2300" dirty="0"/>
              <a:t>Advertisements for gambling or betting in P7D (children aged 8-17)</a:t>
            </a:r>
          </a:p>
        </p:txBody>
      </p:sp>
      <p:pic>
        <p:nvPicPr>
          <p:cNvPr id="5" name="Graphic 4">
            <a:extLst>
              <a:ext uri="{FF2B5EF4-FFF2-40B4-BE49-F238E27FC236}">
                <a16:creationId xmlns:a16="http://schemas.microsoft.com/office/drawing/2014/main" id="{5A95974A-7CCE-A627-662E-FAB9D3C189C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24962" y="250239"/>
            <a:ext cx="453418" cy="453418"/>
          </a:xfrm>
          <a:prstGeom prst="rect">
            <a:avLst/>
          </a:prstGeom>
        </p:spPr>
      </p:pic>
      <p:sp>
        <p:nvSpPr>
          <p:cNvPr id="6" name="Rectangle 5">
            <a:extLst>
              <a:ext uri="{FF2B5EF4-FFF2-40B4-BE49-F238E27FC236}">
                <a16:creationId xmlns:a16="http://schemas.microsoft.com/office/drawing/2014/main" id="{EE17961E-18A8-3EAC-D157-6D79342C4133}"/>
              </a:ext>
            </a:extLst>
          </p:cNvPr>
          <p:cNvSpPr/>
          <p:nvPr/>
        </p:nvSpPr>
        <p:spPr>
          <a:xfrm>
            <a:off x="349197" y="733963"/>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Children were then asked specifically about exposure to advertising for gambling or betting. Approximately one third of children aged 8-10 reported they had seen advertisements for gambling in the past 7 days, while a larger proportion of children aged 11-15 (43%) and 16-17 (40%) reported this. Among children who had seen gambling advertising in the past 7 days, it was most seen on commercial free-to-air TV for children aged 8-10 (37%) and 16-17 (34%), and free video streaming services for children aged 11-15 (31%).</a:t>
            </a:r>
            <a:endParaRPr lang="en-AU" sz="1000" dirty="0">
              <a:solidFill>
                <a:schemeClr val="tx1"/>
              </a:solidFill>
            </a:endParaRPr>
          </a:p>
        </p:txBody>
      </p:sp>
      <p:sp>
        <p:nvSpPr>
          <p:cNvPr id="15" name="Oval 14" descr="Results listed are for 2023.&#10;&#10;Yes, have seen any advertisements for gambling or betting in the past 7 days:&#10;8-10, 32%, 11-15, 43%, 16-17, 40%.&#10;&#10;Source: KB6, KC6, KD6. Have you seen any advertisements for gambling or betting in the past 7 days?&#10;Base: MCCS, All children aged 8-17. 8-10 (n=197), 11-15 (n-191), 16-17 (n=137).&#10;Notes: No/Don’t know/refused responses not shown: 8-10  No = 68%, DK = 0.5%, Ref = 0%. 11-15 No – 56%, DK = 1%, Ref = 0%. 16-17 No = 60%, DK = 0%, Ref = 0%.&#10;">
            <a:extLst>
              <a:ext uri="{FF2B5EF4-FFF2-40B4-BE49-F238E27FC236}">
                <a16:creationId xmlns:a16="http://schemas.microsoft.com/office/drawing/2014/main" id="{FAD3AA25-6CE7-60FB-7A79-F56EAF3921DA}"/>
              </a:ext>
            </a:extLst>
          </p:cNvPr>
          <p:cNvSpPr/>
          <p:nvPr/>
        </p:nvSpPr>
        <p:spPr>
          <a:xfrm>
            <a:off x="373476" y="2303211"/>
            <a:ext cx="2011538" cy="201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AU" sz="1100" i="1" dirty="0">
              <a:solidFill>
                <a:schemeClr val="bg1"/>
              </a:solidFill>
            </a:endParaRPr>
          </a:p>
          <a:p>
            <a:pPr algn="ctr"/>
            <a:r>
              <a:rPr lang="en-AU" sz="1100" dirty="0">
                <a:solidFill>
                  <a:schemeClr val="bg1"/>
                </a:solidFill>
              </a:rPr>
              <a:t>“Yes, have seen advertisements for gambling or betting in the past 7 days”</a:t>
            </a:r>
          </a:p>
          <a:p>
            <a:pPr algn="ctr"/>
            <a:r>
              <a:rPr lang="en-AU" sz="500" dirty="0">
                <a:solidFill>
                  <a:schemeClr val="bg1"/>
                </a:solidFill>
              </a:rPr>
              <a:t> </a:t>
            </a:r>
          </a:p>
          <a:p>
            <a:pPr algn="ctr"/>
            <a:r>
              <a:rPr lang="en-AU" sz="1400" b="1" dirty="0">
                <a:solidFill>
                  <a:schemeClr val="bg1"/>
                </a:solidFill>
              </a:rPr>
              <a:t>8-10 – 32%</a:t>
            </a:r>
          </a:p>
          <a:p>
            <a:pPr algn="ctr"/>
            <a:r>
              <a:rPr lang="en-AU" sz="1400" b="1" dirty="0">
                <a:solidFill>
                  <a:schemeClr val="bg1"/>
                </a:solidFill>
              </a:rPr>
              <a:t>11-15 – 43%</a:t>
            </a:r>
          </a:p>
          <a:p>
            <a:pPr algn="ctr"/>
            <a:r>
              <a:rPr lang="en-AU" sz="1400" b="1" dirty="0">
                <a:solidFill>
                  <a:schemeClr val="bg1"/>
                </a:solidFill>
              </a:rPr>
              <a:t>16-17 – 40%</a:t>
            </a:r>
          </a:p>
          <a:p>
            <a:pPr algn="ctr"/>
            <a:endParaRPr lang="en-AU" sz="1600" b="1" dirty="0">
              <a:solidFill>
                <a:schemeClr val="bg1"/>
              </a:solidFill>
            </a:endParaRPr>
          </a:p>
        </p:txBody>
      </p:sp>
      <p:sp>
        <p:nvSpPr>
          <p:cNvPr id="16" name="TextBox 15">
            <a:extLst>
              <a:ext uri="{FF2B5EF4-FFF2-40B4-BE49-F238E27FC236}">
                <a16:creationId xmlns:a16="http://schemas.microsoft.com/office/drawing/2014/main" id="{F01A04E7-79BF-DAAD-AE5D-9C819E182DF6}"/>
              </a:ext>
            </a:extLst>
          </p:cNvPr>
          <p:cNvSpPr txBox="1"/>
          <p:nvPr/>
        </p:nvSpPr>
        <p:spPr>
          <a:xfrm>
            <a:off x="326822" y="4450168"/>
            <a:ext cx="2230975" cy="815608"/>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latin typeface="Arial" panose="020B0604020202020204" pitchFamily="34" charset="0"/>
                <a:ea typeface="Calibri" panose="020F0502020204030204" pitchFamily="34" charset="0"/>
                <a:cs typeface="Times New Roman" panose="02020603050405020304" pitchFamily="18" charset="0"/>
              </a:rPr>
              <a:t>KB6, KC6, KD6. Have you seen any advertisements for gambling or betting in the past 7 days?</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All children aged 8-17. 8-10 (n=197), 11-15 (n-191), 16-17 (n=137).</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No/Don’t know/refused responses not shown: 8-10  No = 68%, DK = </a:t>
            </a:r>
            <a:r>
              <a:rPr lang="en-GB" sz="600" dirty="0">
                <a:latin typeface="Arial" panose="020B0604020202020204" pitchFamily="34" charset="0"/>
                <a:ea typeface="Calibri" panose="020F0502020204030204" pitchFamily="34" charset="0"/>
                <a:cs typeface="Times New Roman" panose="02020603050405020304" pitchFamily="18" charset="0"/>
              </a:rPr>
              <a:t>0.5</a:t>
            </a:r>
            <a:r>
              <a:rPr lang="en-GB" sz="600" dirty="0">
                <a:effectLst/>
                <a:latin typeface="Arial" panose="020B0604020202020204" pitchFamily="34" charset="0"/>
                <a:ea typeface="Calibri" panose="020F0502020204030204" pitchFamily="34" charset="0"/>
                <a:cs typeface="Times New Roman" panose="02020603050405020304" pitchFamily="18" charset="0"/>
              </a:rPr>
              <a:t>%, Ref = 0%. 11-15 No – 56%, DK = 1%, Ref = 0%. 16-17 No = 60%, DK = 0%, Ref = 0%.</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405114" y="1296366"/>
            <a:ext cx="6151689" cy="468570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6185394" y="1238931"/>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9" name="Chart 8" descr="Figure 119: Where children saw advertisements for gambling or advertising (children 8-17).&#10;&#10;Results listed are for 2023.&#10;&#10;Commercial free-to-air TV, excluding on-demand, 8-10, 37%, 11-15, 26%, 16-17, 34%.&#10;Free video streaming services, 8-10, 25%, 11-15, 31%, 16-17, 12%.&#10;Outdoor advertising, 8-10, 18%, 11-15, 12%, 16-17, 9%.&#10;Radio, 8-10, 16%, 11-15, 8%, 16-17, 10%.&#10;Social Media websites and apps, 8-10, 11%, 11-15, 29%, 16-17, 30%.&#10;Sports specific website or app, 8-10, 11%, 11-15, 12%, 16-17, 15%.&#10;Commercial free-to-air on-demand TV, 8-10, 11%, 11-15, 8%, 16-17, 9%.&#10;Public transport, 8-10, 10%, 11-15, 5%, 16-17, 11%.&#10;Newspapers, magazines or catalogues, 8-10, 9%, 11-15, 2%, 16-17, 5%.&#10;Search engine marketing, 8-10, 6%, 11-15, 3%, 16-17, 12%.&#10;Online music streaming services, 8-10, 6%, 11-15, 4%, 16-17, 0%.&#10;Online subscription services, 8-10, 4%, 11-15, 6%, 16-17, 3%.&#10;Special events, 8-10, 3%, 11-15, 6%, 16-17, 10%.&#10;Publicly owned free-to-air on-demand TV, 8-10, 3%, 11-15, 3%, 16-17, 0%.&#10;Publicly owned free-to-air TV, excluding on-demand, 8-10, 3%, 11-15, 3%, 16-17, 1%.&#10;Other websites, 8-10, 2%, 11-15, 8%, 16-17, 12%.&#10;Gaming or video gaming, 8-10, 2%, 11-15, 7%, 16-17, 6%.&#10;Foxtel, Fetch TV (Pay TV), 8-10, 1%, 11-15, 4%, 16-17, 9%.&#10;&#10;Source: KB7, KC7, KD7. Where have you seen advertisements for gambling or betting on any of the following in the past 7 days?&#10;Base: MCCS, Children aged 8-17 who have seen advertisements for gambling in the past 7 days. 8-10 (n=61), 11-15 (n=84), 16-17 (n=58).&#10;Notes: Don’t know/refused responses not shown: 8-10 DK = 2%, Ref = 2%. 11-15 DK = 0%, Ref = 0%. 16-17 DK = 0%, Ref = 0%. Responses &lt;5% for all ages not shown.&#10;">
            <a:extLst>
              <a:ext uri="{FF2B5EF4-FFF2-40B4-BE49-F238E27FC236}">
                <a16:creationId xmlns:a16="http://schemas.microsoft.com/office/drawing/2014/main" id="{1F06F033-F59E-B561-6C89-8C192276E704}"/>
              </a:ext>
            </a:extLst>
          </p:cNvPr>
          <p:cNvGraphicFramePr/>
          <p:nvPr>
            <p:extLst>
              <p:ext uri="{D42A27DB-BD31-4B8C-83A1-F6EECF244321}">
                <p14:modId xmlns:p14="http://schemas.microsoft.com/office/powerpoint/2010/main" val="3668271672"/>
              </p:ext>
            </p:extLst>
          </p:nvPr>
        </p:nvGraphicFramePr>
        <p:xfrm>
          <a:off x="2477617" y="1368426"/>
          <a:ext cx="7483073" cy="4298449"/>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3371220" y="5565918"/>
            <a:ext cx="6151689" cy="446276"/>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latin typeface="Arial" panose="020B0604020202020204" pitchFamily="34" charset="0"/>
                <a:ea typeface="Calibri" panose="020F0502020204030204" pitchFamily="34" charset="0"/>
                <a:cs typeface="Times New Roman" panose="02020603050405020304" pitchFamily="18" charset="0"/>
              </a:rPr>
              <a:t>KB7, KC7, KD7. Where have you seen advertisements for gambling or betting on any of the following in the past 7 days?</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Children aged 8-17 who have seen advertisements for gambling in the past 7 days. 8-10 (n=61), 11-15 (n=84), 16-17 (n=58).</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a:t>
            </a:r>
            <a:r>
              <a:rPr lang="en-GB" sz="600" dirty="0">
                <a:latin typeface="Arial" panose="020B0604020202020204" pitchFamily="34" charset="0"/>
                <a:ea typeface="Calibri" panose="020F0502020204030204" pitchFamily="34" charset="0"/>
                <a:cs typeface="Times New Roman" panose="02020603050405020304" pitchFamily="18" charset="0"/>
              </a:rPr>
              <a:t>8-10</a:t>
            </a:r>
            <a:r>
              <a:rPr lang="en-GB" sz="600" dirty="0">
                <a:effectLst/>
                <a:latin typeface="Arial" panose="020B0604020202020204" pitchFamily="34" charset="0"/>
                <a:ea typeface="Calibri" panose="020F0502020204030204" pitchFamily="34" charset="0"/>
                <a:cs typeface="Times New Roman" panose="02020603050405020304" pitchFamily="18" charset="0"/>
              </a:rPr>
              <a:t> DK = </a:t>
            </a:r>
            <a:r>
              <a:rPr lang="en-GB" sz="600" dirty="0">
                <a:latin typeface="Arial" panose="020B0604020202020204" pitchFamily="34" charset="0"/>
                <a:ea typeface="Calibri" panose="020F0502020204030204" pitchFamily="34" charset="0"/>
                <a:cs typeface="Times New Roman" panose="02020603050405020304" pitchFamily="18" charset="0"/>
              </a:rPr>
              <a:t>2</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2</a:t>
            </a:r>
            <a:r>
              <a:rPr lang="en-GB" sz="600" dirty="0">
                <a:effectLst/>
                <a:latin typeface="Arial" panose="020B0604020202020204" pitchFamily="34" charset="0"/>
                <a:ea typeface="Calibri" panose="020F0502020204030204" pitchFamily="34" charset="0"/>
                <a:cs typeface="Times New Roman" panose="02020603050405020304" pitchFamily="18" charset="0"/>
              </a:rPr>
              <a:t>%. 11-15 DK = 0%, Ref = 0%. 16-17 DK = 0%, Ref = 0%. Responses &lt;5% for all ages not shown.</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144CCB8-6E34-2586-5942-740EDE23CB84}"/>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Children aged 8-17 are being exposed to gambling or betting advertising</a:t>
            </a:r>
            <a:r>
              <a:rPr lang="en-AU" sz="1000" b="1" dirty="0"/>
              <a:t> across a range of platforms.</a:t>
            </a:r>
            <a:endParaRPr lang="en-US" sz="1000" b="1" dirty="0"/>
          </a:p>
        </p:txBody>
      </p:sp>
      <p:pic>
        <p:nvPicPr>
          <p:cNvPr id="10" name="Graphic 9">
            <a:extLst>
              <a:ext uri="{FF2B5EF4-FFF2-40B4-BE49-F238E27FC236}">
                <a16:creationId xmlns:a16="http://schemas.microsoft.com/office/drawing/2014/main" id="{117F0463-D460-7E69-CA11-ED31BBAFE91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0032" y="6083860"/>
            <a:ext cx="387795" cy="387795"/>
          </a:xfrm>
          <a:prstGeom prst="rect">
            <a:avLst/>
          </a:prstGeom>
        </p:spPr>
      </p:pic>
      <p:sp>
        <p:nvSpPr>
          <p:cNvPr id="33" name="Arrow: Right 32">
            <a:extLst>
              <a:ext uri="{FF2B5EF4-FFF2-40B4-BE49-F238E27FC236}">
                <a16:creationId xmlns:a16="http://schemas.microsoft.com/office/drawing/2014/main" id="{F5844901-3CB7-4B83-0ACE-4C3AE76F85ED}"/>
              </a:ext>
              <a:ext uri="{C183D7F6-B498-43B3-948B-1728B52AA6E4}">
                <adec:decorative xmlns:adec="http://schemas.microsoft.com/office/drawing/2017/decorative" val="1"/>
              </a:ext>
            </a:extLst>
          </p:cNvPr>
          <p:cNvSpPr/>
          <p:nvPr/>
        </p:nvSpPr>
        <p:spPr>
          <a:xfrm>
            <a:off x="2477617" y="3046305"/>
            <a:ext cx="864000" cy="526212"/>
          </a:xfrm>
          <a:prstGeom prst="rightArrow">
            <a:avLst/>
          </a:prstGeom>
          <a:solidFill>
            <a:srgbClr val="128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6252369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128</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88845"/>
            <a:ext cx="9073181" cy="438517"/>
          </a:xfrm>
        </p:spPr>
        <p:txBody>
          <a:bodyPr>
            <a:normAutofit fontScale="90000"/>
          </a:bodyPr>
          <a:lstStyle/>
          <a:p>
            <a:r>
              <a:rPr lang="en-AU" dirty="0"/>
              <a:t>Advertisements for gambling or betting in P7D (children aged 0-7)</a:t>
            </a:r>
          </a:p>
        </p:txBody>
      </p:sp>
      <p:grpSp>
        <p:nvGrpSpPr>
          <p:cNvPr id="5" name="Group 4">
            <a:extLst>
              <a:ext uri="{FF2B5EF4-FFF2-40B4-BE49-F238E27FC236}">
                <a16:creationId xmlns:a16="http://schemas.microsoft.com/office/drawing/2014/main" id="{4DDAB32F-507A-89D6-77AD-9283F09F2005}"/>
              </a:ext>
              <a:ext uri="{C183D7F6-B498-43B3-948B-1728B52AA6E4}">
                <adec:decorative xmlns:adec="http://schemas.microsoft.com/office/drawing/2017/decorative" val="1"/>
              </a:ext>
            </a:extLst>
          </p:cNvPr>
          <p:cNvGrpSpPr/>
          <p:nvPr/>
        </p:nvGrpSpPr>
        <p:grpSpPr>
          <a:xfrm>
            <a:off x="9256008" y="326233"/>
            <a:ext cx="309563" cy="283689"/>
            <a:chOff x="1374439" y="1820800"/>
            <a:chExt cx="1041541" cy="1003601"/>
          </a:xfrm>
          <a:solidFill>
            <a:schemeClr val="tx2"/>
          </a:solidFill>
        </p:grpSpPr>
        <p:sp>
          <p:nvSpPr>
            <p:cNvPr id="7" name="Freeform 116">
              <a:extLst>
                <a:ext uri="{FF2B5EF4-FFF2-40B4-BE49-F238E27FC236}">
                  <a16:creationId xmlns:a16="http://schemas.microsoft.com/office/drawing/2014/main" id="{8148AC60-3DC9-A752-28C6-41C850ED39CC}"/>
                </a:ext>
              </a:extLst>
            </p:cNvPr>
            <p:cNvSpPr>
              <a:spLocks/>
            </p:cNvSpPr>
            <p:nvPr/>
          </p:nvSpPr>
          <p:spPr bwMode="auto">
            <a:xfrm>
              <a:off x="1760527" y="2035026"/>
              <a:ext cx="655452" cy="461050"/>
            </a:xfrm>
            <a:custGeom>
              <a:avLst/>
              <a:gdLst>
                <a:gd name="T0" fmla="*/ 299 w 332"/>
                <a:gd name="T1" fmla="*/ 0 h 224"/>
                <a:gd name="T2" fmla="*/ 331 w 332"/>
                <a:gd name="T3" fmla="*/ 86 h 224"/>
                <a:gd name="T4" fmla="*/ 331 w 332"/>
                <a:gd name="T5" fmla="*/ 188 h 224"/>
                <a:gd name="T6" fmla="*/ 296 w 332"/>
                <a:gd name="T7" fmla="*/ 223 h 224"/>
                <a:gd name="T8" fmla="*/ 35 w 332"/>
                <a:gd name="T9" fmla="*/ 223 h 224"/>
                <a:gd name="T10" fmla="*/ 1 w 332"/>
                <a:gd name="T11" fmla="*/ 186 h 224"/>
                <a:gd name="T12" fmla="*/ 0 w 332"/>
                <a:gd name="T13" fmla="*/ 112 h 224"/>
                <a:gd name="T14" fmla="*/ 17 w 332"/>
                <a:gd name="T15" fmla="*/ 95 h 224"/>
                <a:gd name="T16" fmla="*/ 158 w 332"/>
                <a:gd name="T17" fmla="*/ 95 h 224"/>
                <a:gd name="T18" fmla="*/ 186 w 332"/>
                <a:gd name="T19" fmla="*/ 85 h 224"/>
                <a:gd name="T20" fmla="*/ 299 w 332"/>
                <a:gd name="T2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2" h="224">
                  <a:moveTo>
                    <a:pt x="299" y="0"/>
                  </a:moveTo>
                  <a:cubicBezTo>
                    <a:pt x="320" y="26"/>
                    <a:pt x="330" y="55"/>
                    <a:pt x="331" y="86"/>
                  </a:cubicBezTo>
                  <a:cubicBezTo>
                    <a:pt x="332" y="120"/>
                    <a:pt x="331" y="154"/>
                    <a:pt x="331" y="188"/>
                  </a:cubicBezTo>
                  <a:cubicBezTo>
                    <a:pt x="330" y="210"/>
                    <a:pt x="318" y="223"/>
                    <a:pt x="296" y="223"/>
                  </a:cubicBezTo>
                  <a:cubicBezTo>
                    <a:pt x="209" y="224"/>
                    <a:pt x="122" y="224"/>
                    <a:pt x="35" y="223"/>
                  </a:cubicBezTo>
                  <a:cubicBezTo>
                    <a:pt x="13" y="223"/>
                    <a:pt x="1" y="209"/>
                    <a:pt x="1" y="186"/>
                  </a:cubicBezTo>
                  <a:cubicBezTo>
                    <a:pt x="1" y="161"/>
                    <a:pt x="1" y="137"/>
                    <a:pt x="0" y="112"/>
                  </a:cubicBezTo>
                  <a:cubicBezTo>
                    <a:pt x="0" y="99"/>
                    <a:pt x="4" y="95"/>
                    <a:pt x="17" y="95"/>
                  </a:cubicBezTo>
                  <a:cubicBezTo>
                    <a:pt x="64" y="96"/>
                    <a:pt x="111" y="96"/>
                    <a:pt x="158" y="95"/>
                  </a:cubicBezTo>
                  <a:cubicBezTo>
                    <a:pt x="167" y="95"/>
                    <a:pt x="178" y="91"/>
                    <a:pt x="186" y="85"/>
                  </a:cubicBezTo>
                  <a:cubicBezTo>
                    <a:pt x="224" y="58"/>
                    <a:pt x="260" y="29"/>
                    <a:pt x="29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119">
              <a:extLst>
                <a:ext uri="{FF2B5EF4-FFF2-40B4-BE49-F238E27FC236}">
                  <a16:creationId xmlns:a16="http://schemas.microsoft.com/office/drawing/2014/main" id="{D0575E3C-7F0F-5789-E342-C1E62FFBF74B}"/>
                </a:ext>
              </a:extLst>
            </p:cNvPr>
            <p:cNvSpPr>
              <a:spLocks/>
            </p:cNvSpPr>
            <p:nvPr/>
          </p:nvSpPr>
          <p:spPr bwMode="auto">
            <a:xfrm>
              <a:off x="1760527" y="1899971"/>
              <a:ext cx="457919" cy="298053"/>
            </a:xfrm>
            <a:custGeom>
              <a:avLst/>
              <a:gdLst>
                <a:gd name="T0" fmla="*/ 168 w 230"/>
                <a:gd name="T1" fmla="*/ 146 h 146"/>
                <a:gd name="T2" fmla="*/ 64 w 230"/>
                <a:gd name="T3" fmla="*/ 146 h 146"/>
                <a:gd name="T4" fmla="*/ 62 w 230"/>
                <a:gd name="T5" fmla="*/ 142 h 146"/>
                <a:gd name="T6" fmla="*/ 33 w 230"/>
                <a:gd name="T7" fmla="*/ 81 h 146"/>
                <a:gd name="T8" fmla="*/ 4 w 230"/>
                <a:gd name="T9" fmla="*/ 28 h 146"/>
                <a:gd name="T10" fmla="*/ 17 w 230"/>
                <a:gd name="T11" fmla="*/ 3 h 146"/>
                <a:gd name="T12" fmla="*/ 40 w 230"/>
                <a:gd name="T13" fmla="*/ 19 h 146"/>
                <a:gd name="T14" fmla="*/ 107 w 230"/>
                <a:gd name="T15" fmla="*/ 79 h 146"/>
                <a:gd name="T16" fmla="*/ 181 w 230"/>
                <a:gd name="T17" fmla="*/ 43 h 146"/>
                <a:gd name="T18" fmla="*/ 190 w 230"/>
                <a:gd name="T19" fmla="*/ 20 h 146"/>
                <a:gd name="T20" fmla="*/ 214 w 230"/>
                <a:gd name="T21" fmla="*/ 3 h 146"/>
                <a:gd name="T22" fmla="*/ 226 w 230"/>
                <a:gd name="T23" fmla="*/ 30 h 146"/>
                <a:gd name="T24" fmla="*/ 182 w 230"/>
                <a:gd name="T25" fmla="*/ 94 h 146"/>
                <a:gd name="T26" fmla="*/ 168 w 230"/>
                <a:gd name="T27" fmla="*/ 123 h 146"/>
                <a:gd name="T28" fmla="*/ 168 w 230"/>
                <a:gd name="T29"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0" h="146">
                  <a:moveTo>
                    <a:pt x="168" y="146"/>
                  </a:moveTo>
                  <a:cubicBezTo>
                    <a:pt x="132" y="146"/>
                    <a:pt x="98" y="146"/>
                    <a:pt x="64" y="146"/>
                  </a:cubicBezTo>
                  <a:cubicBezTo>
                    <a:pt x="63" y="144"/>
                    <a:pt x="62" y="143"/>
                    <a:pt x="62" y="142"/>
                  </a:cubicBezTo>
                  <a:cubicBezTo>
                    <a:pt x="67" y="115"/>
                    <a:pt x="55" y="97"/>
                    <a:pt x="33" y="81"/>
                  </a:cubicBezTo>
                  <a:cubicBezTo>
                    <a:pt x="16" y="68"/>
                    <a:pt x="8" y="48"/>
                    <a:pt x="4" y="28"/>
                  </a:cubicBezTo>
                  <a:cubicBezTo>
                    <a:pt x="0" y="15"/>
                    <a:pt x="4" y="6"/>
                    <a:pt x="17" y="3"/>
                  </a:cubicBezTo>
                  <a:cubicBezTo>
                    <a:pt x="30" y="0"/>
                    <a:pt x="38" y="7"/>
                    <a:pt x="40" y="19"/>
                  </a:cubicBezTo>
                  <a:cubicBezTo>
                    <a:pt x="48" y="56"/>
                    <a:pt x="73" y="74"/>
                    <a:pt x="107" y="79"/>
                  </a:cubicBezTo>
                  <a:cubicBezTo>
                    <a:pt x="138" y="83"/>
                    <a:pt x="164" y="69"/>
                    <a:pt x="181" y="43"/>
                  </a:cubicBezTo>
                  <a:cubicBezTo>
                    <a:pt x="185" y="36"/>
                    <a:pt x="187" y="28"/>
                    <a:pt x="190" y="20"/>
                  </a:cubicBezTo>
                  <a:cubicBezTo>
                    <a:pt x="194" y="6"/>
                    <a:pt x="203" y="0"/>
                    <a:pt x="214" y="3"/>
                  </a:cubicBezTo>
                  <a:cubicBezTo>
                    <a:pt x="226" y="6"/>
                    <a:pt x="230" y="16"/>
                    <a:pt x="226" y="30"/>
                  </a:cubicBezTo>
                  <a:cubicBezTo>
                    <a:pt x="219" y="57"/>
                    <a:pt x="205" y="79"/>
                    <a:pt x="182" y="94"/>
                  </a:cubicBezTo>
                  <a:cubicBezTo>
                    <a:pt x="171" y="101"/>
                    <a:pt x="166" y="109"/>
                    <a:pt x="168" y="123"/>
                  </a:cubicBezTo>
                  <a:cubicBezTo>
                    <a:pt x="169" y="130"/>
                    <a:pt x="168" y="137"/>
                    <a:pt x="168" y="1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139">
              <a:extLst>
                <a:ext uri="{FF2B5EF4-FFF2-40B4-BE49-F238E27FC236}">
                  <a16:creationId xmlns:a16="http://schemas.microsoft.com/office/drawing/2014/main" id="{8EAE01A2-124C-21D7-9C57-F08DDB874707}"/>
                </a:ext>
              </a:extLst>
            </p:cNvPr>
            <p:cNvSpPr>
              <a:spLocks/>
            </p:cNvSpPr>
            <p:nvPr/>
          </p:nvSpPr>
          <p:spPr bwMode="auto">
            <a:xfrm>
              <a:off x="1374439" y="1916271"/>
              <a:ext cx="386088" cy="284082"/>
            </a:xfrm>
            <a:custGeom>
              <a:avLst/>
              <a:gdLst>
                <a:gd name="T0" fmla="*/ 36 w 196"/>
                <a:gd name="T1" fmla="*/ 1 h 138"/>
                <a:gd name="T2" fmla="*/ 79 w 196"/>
                <a:gd name="T3" fmla="*/ 18 h 138"/>
                <a:gd name="T4" fmla="*/ 180 w 196"/>
                <a:gd name="T5" fmla="*/ 111 h 138"/>
                <a:gd name="T6" fmla="*/ 183 w 196"/>
                <a:gd name="T7" fmla="*/ 114 h 138"/>
                <a:gd name="T8" fmla="*/ 187 w 196"/>
                <a:gd name="T9" fmla="*/ 135 h 138"/>
                <a:gd name="T10" fmla="*/ 167 w 196"/>
                <a:gd name="T11" fmla="*/ 131 h 138"/>
                <a:gd name="T12" fmla="*/ 130 w 196"/>
                <a:gd name="T13" fmla="*/ 97 h 138"/>
                <a:gd name="T14" fmla="*/ 62 w 196"/>
                <a:gd name="T15" fmla="*/ 34 h 138"/>
                <a:gd name="T16" fmla="*/ 36 w 196"/>
                <a:gd name="T17" fmla="*/ 24 h 138"/>
                <a:gd name="T18" fmla="*/ 11 w 196"/>
                <a:gd name="T19" fmla="*/ 24 h 138"/>
                <a:gd name="T20" fmla="*/ 0 w 196"/>
                <a:gd name="T21" fmla="*/ 12 h 138"/>
                <a:gd name="T22" fmla="*/ 11 w 196"/>
                <a:gd name="T23" fmla="*/ 2 h 138"/>
                <a:gd name="T24" fmla="*/ 36 w 196"/>
                <a:gd name="T25" fmla="*/ 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38">
                  <a:moveTo>
                    <a:pt x="36" y="1"/>
                  </a:moveTo>
                  <a:cubicBezTo>
                    <a:pt x="53" y="1"/>
                    <a:pt x="66" y="5"/>
                    <a:pt x="79" y="18"/>
                  </a:cubicBezTo>
                  <a:cubicBezTo>
                    <a:pt x="112" y="49"/>
                    <a:pt x="146" y="80"/>
                    <a:pt x="180" y="111"/>
                  </a:cubicBezTo>
                  <a:cubicBezTo>
                    <a:pt x="181" y="112"/>
                    <a:pt x="182" y="113"/>
                    <a:pt x="183" y="114"/>
                  </a:cubicBezTo>
                  <a:cubicBezTo>
                    <a:pt x="190" y="120"/>
                    <a:pt x="196" y="128"/>
                    <a:pt x="187" y="135"/>
                  </a:cubicBezTo>
                  <a:cubicBezTo>
                    <a:pt x="183" y="138"/>
                    <a:pt x="172" y="135"/>
                    <a:pt x="167" y="131"/>
                  </a:cubicBezTo>
                  <a:cubicBezTo>
                    <a:pt x="154" y="121"/>
                    <a:pt x="142" y="109"/>
                    <a:pt x="130" y="97"/>
                  </a:cubicBezTo>
                  <a:cubicBezTo>
                    <a:pt x="107" y="76"/>
                    <a:pt x="84" y="56"/>
                    <a:pt x="62" y="34"/>
                  </a:cubicBezTo>
                  <a:cubicBezTo>
                    <a:pt x="55" y="27"/>
                    <a:pt x="47" y="25"/>
                    <a:pt x="36" y="24"/>
                  </a:cubicBezTo>
                  <a:cubicBezTo>
                    <a:pt x="28" y="24"/>
                    <a:pt x="19" y="26"/>
                    <a:pt x="11" y="24"/>
                  </a:cubicBezTo>
                  <a:cubicBezTo>
                    <a:pt x="7" y="23"/>
                    <a:pt x="0" y="19"/>
                    <a:pt x="0" y="12"/>
                  </a:cubicBezTo>
                  <a:cubicBezTo>
                    <a:pt x="1" y="5"/>
                    <a:pt x="7" y="3"/>
                    <a:pt x="11" y="2"/>
                  </a:cubicBezTo>
                  <a:cubicBezTo>
                    <a:pt x="18" y="0"/>
                    <a:pt x="27" y="1"/>
                    <a:pt x="3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141">
              <a:extLst>
                <a:ext uri="{FF2B5EF4-FFF2-40B4-BE49-F238E27FC236}">
                  <a16:creationId xmlns:a16="http://schemas.microsoft.com/office/drawing/2014/main" id="{55799C8A-06DB-F52A-81FE-7EDA69C900A1}"/>
                </a:ext>
              </a:extLst>
            </p:cNvPr>
            <p:cNvSpPr>
              <a:spLocks/>
            </p:cNvSpPr>
            <p:nvPr/>
          </p:nvSpPr>
          <p:spPr bwMode="auto">
            <a:xfrm>
              <a:off x="1895209" y="1865043"/>
              <a:ext cx="193046" cy="162998"/>
            </a:xfrm>
            <a:custGeom>
              <a:avLst/>
              <a:gdLst>
                <a:gd name="T0" fmla="*/ 0 w 97"/>
                <a:gd name="T1" fmla="*/ 35 h 80"/>
                <a:gd name="T2" fmla="*/ 47 w 97"/>
                <a:gd name="T3" fmla="*/ 0 h 80"/>
                <a:gd name="T4" fmla="*/ 97 w 97"/>
                <a:gd name="T5" fmla="*/ 35 h 80"/>
                <a:gd name="T6" fmla="*/ 53 w 97"/>
                <a:gd name="T7" fmla="*/ 77 h 80"/>
                <a:gd name="T8" fmla="*/ 0 w 97"/>
                <a:gd name="T9" fmla="*/ 35 h 80"/>
              </a:gdLst>
              <a:ahLst/>
              <a:cxnLst>
                <a:cxn ang="0">
                  <a:pos x="T0" y="T1"/>
                </a:cxn>
                <a:cxn ang="0">
                  <a:pos x="T2" y="T3"/>
                </a:cxn>
                <a:cxn ang="0">
                  <a:pos x="T4" y="T5"/>
                </a:cxn>
                <a:cxn ang="0">
                  <a:pos x="T6" y="T7"/>
                </a:cxn>
                <a:cxn ang="0">
                  <a:pos x="T8" y="T9"/>
                </a:cxn>
              </a:cxnLst>
              <a:rect l="0" t="0" r="r" b="b"/>
              <a:pathLst>
                <a:path w="97" h="80">
                  <a:moveTo>
                    <a:pt x="0" y="35"/>
                  </a:moveTo>
                  <a:cubicBezTo>
                    <a:pt x="22" y="33"/>
                    <a:pt x="37" y="21"/>
                    <a:pt x="47" y="0"/>
                  </a:cubicBezTo>
                  <a:cubicBezTo>
                    <a:pt x="59" y="20"/>
                    <a:pt x="75" y="34"/>
                    <a:pt x="97" y="35"/>
                  </a:cubicBezTo>
                  <a:cubicBezTo>
                    <a:pt x="93" y="61"/>
                    <a:pt x="77" y="75"/>
                    <a:pt x="53" y="77"/>
                  </a:cubicBezTo>
                  <a:cubicBezTo>
                    <a:pt x="29" y="80"/>
                    <a:pt x="4" y="63"/>
                    <a:pt x="0"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42">
              <a:extLst>
                <a:ext uri="{FF2B5EF4-FFF2-40B4-BE49-F238E27FC236}">
                  <a16:creationId xmlns:a16="http://schemas.microsoft.com/office/drawing/2014/main" id="{1B7683AA-5E04-F6FC-E58C-535271DF239D}"/>
                </a:ext>
              </a:extLst>
            </p:cNvPr>
            <p:cNvSpPr>
              <a:spLocks/>
            </p:cNvSpPr>
            <p:nvPr/>
          </p:nvSpPr>
          <p:spPr bwMode="auto">
            <a:xfrm>
              <a:off x="1886231" y="1820800"/>
              <a:ext cx="202024" cy="107113"/>
            </a:xfrm>
            <a:custGeom>
              <a:avLst/>
              <a:gdLst>
                <a:gd name="T0" fmla="*/ 2 w 102"/>
                <a:gd name="T1" fmla="*/ 52 h 52"/>
                <a:gd name="T2" fmla="*/ 52 w 102"/>
                <a:gd name="T3" fmla="*/ 1 h 52"/>
                <a:gd name="T4" fmla="*/ 100 w 102"/>
                <a:gd name="T5" fmla="*/ 51 h 52"/>
                <a:gd name="T6" fmla="*/ 51 w 102"/>
                <a:gd name="T7" fmla="*/ 5 h 52"/>
                <a:gd name="T8" fmla="*/ 2 w 102"/>
                <a:gd name="T9" fmla="*/ 52 h 52"/>
              </a:gdLst>
              <a:ahLst/>
              <a:cxnLst>
                <a:cxn ang="0">
                  <a:pos x="T0" y="T1"/>
                </a:cxn>
                <a:cxn ang="0">
                  <a:pos x="T2" y="T3"/>
                </a:cxn>
                <a:cxn ang="0">
                  <a:pos x="T4" y="T5"/>
                </a:cxn>
                <a:cxn ang="0">
                  <a:pos x="T6" y="T7"/>
                </a:cxn>
                <a:cxn ang="0">
                  <a:pos x="T8" y="T9"/>
                </a:cxn>
              </a:cxnLst>
              <a:rect l="0" t="0" r="r" b="b"/>
              <a:pathLst>
                <a:path w="102" h="52">
                  <a:moveTo>
                    <a:pt x="2" y="52"/>
                  </a:moveTo>
                  <a:cubicBezTo>
                    <a:pt x="0" y="22"/>
                    <a:pt x="23" y="0"/>
                    <a:pt x="52" y="1"/>
                  </a:cubicBezTo>
                  <a:cubicBezTo>
                    <a:pt x="81" y="1"/>
                    <a:pt x="102" y="23"/>
                    <a:pt x="100" y="51"/>
                  </a:cubicBezTo>
                  <a:cubicBezTo>
                    <a:pt x="72" y="48"/>
                    <a:pt x="58" y="32"/>
                    <a:pt x="51" y="5"/>
                  </a:cubicBezTo>
                  <a:cubicBezTo>
                    <a:pt x="44" y="31"/>
                    <a:pt x="30" y="48"/>
                    <a:pt x="2" y="5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62">
              <a:extLst>
                <a:ext uri="{FF2B5EF4-FFF2-40B4-BE49-F238E27FC236}">
                  <a16:creationId xmlns:a16="http://schemas.microsoft.com/office/drawing/2014/main" id="{270CD675-E339-62CD-F8F5-F332981C306E}"/>
                </a:ext>
              </a:extLst>
            </p:cNvPr>
            <p:cNvSpPr>
              <a:spLocks noEditPoints="1"/>
            </p:cNvSpPr>
            <p:nvPr/>
          </p:nvSpPr>
          <p:spPr bwMode="auto">
            <a:xfrm>
              <a:off x="2146616" y="2542647"/>
              <a:ext cx="269364" cy="281754"/>
            </a:xfrm>
            <a:custGeom>
              <a:avLst/>
              <a:gdLst>
                <a:gd name="T0" fmla="*/ 68 w 136"/>
                <a:gd name="T1" fmla="*/ 0 h 137"/>
                <a:gd name="T2" fmla="*/ 0 w 136"/>
                <a:gd name="T3" fmla="*/ 68 h 137"/>
                <a:gd name="T4" fmla="*/ 68 w 136"/>
                <a:gd name="T5" fmla="*/ 137 h 137"/>
                <a:gd name="T6" fmla="*/ 136 w 136"/>
                <a:gd name="T7" fmla="*/ 68 h 137"/>
                <a:gd name="T8" fmla="*/ 68 w 136"/>
                <a:gd name="T9" fmla="*/ 0 h 137"/>
                <a:gd name="T10" fmla="*/ 68 w 136"/>
                <a:gd name="T11" fmla="*/ 108 h 137"/>
                <a:gd name="T12" fmla="*/ 28 w 136"/>
                <a:gd name="T13" fmla="*/ 68 h 137"/>
                <a:gd name="T14" fmla="*/ 68 w 136"/>
                <a:gd name="T15" fmla="*/ 29 h 137"/>
                <a:gd name="T16" fmla="*/ 108 w 136"/>
                <a:gd name="T17" fmla="*/ 68 h 137"/>
                <a:gd name="T18" fmla="*/ 68 w 136"/>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7">
                  <a:moveTo>
                    <a:pt x="68" y="0"/>
                  </a:moveTo>
                  <a:cubicBezTo>
                    <a:pt x="30" y="0"/>
                    <a:pt x="0" y="31"/>
                    <a:pt x="0" y="68"/>
                  </a:cubicBezTo>
                  <a:cubicBezTo>
                    <a:pt x="0" y="106"/>
                    <a:pt x="30" y="137"/>
                    <a:pt x="68" y="137"/>
                  </a:cubicBezTo>
                  <a:cubicBezTo>
                    <a:pt x="106" y="137"/>
                    <a:pt x="136" y="106"/>
                    <a:pt x="136" y="68"/>
                  </a:cubicBezTo>
                  <a:cubicBezTo>
                    <a:pt x="136" y="31"/>
                    <a:pt x="106" y="0"/>
                    <a:pt x="68" y="0"/>
                  </a:cubicBezTo>
                  <a:close/>
                  <a:moveTo>
                    <a:pt x="68" y="108"/>
                  </a:moveTo>
                  <a:cubicBezTo>
                    <a:pt x="46" y="108"/>
                    <a:pt x="28" y="90"/>
                    <a:pt x="28" y="68"/>
                  </a:cubicBezTo>
                  <a:cubicBezTo>
                    <a:pt x="28"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64">
              <a:extLst>
                <a:ext uri="{FF2B5EF4-FFF2-40B4-BE49-F238E27FC236}">
                  <a16:creationId xmlns:a16="http://schemas.microsoft.com/office/drawing/2014/main" id="{CF3E4AEA-D72B-48FD-F009-7A9C6CD8CAC8}"/>
                </a:ext>
              </a:extLst>
            </p:cNvPr>
            <p:cNvSpPr>
              <a:spLocks noEditPoints="1"/>
            </p:cNvSpPr>
            <p:nvPr/>
          </p:nvSpPr>
          <p:spPr bwMode="auto">
            <a:xfrm>
              <a:off x="1756037" y="2542647"/>
              <a:ext cx="269364" cy="281754"/>
            </a:xfrm>
            <a:custGeom>
              <a:avLst/>
              <a:gdLst>
                <a:gd name="T0" fmla="*/ 68 w 137"/>
                <a:gd name="T1" fmla="*/ 0 h 137"/>
                <a:gd name="T2" fmla="*/ 0 w 137"/>
                <a:gd name="T3" fmla="*/ 68 h 137"/>
                <a:gd name="T4" fmla="*/ 68 w 137"/>
                <a:gd name="T5" fmla="*/ 137 h 137"/>
                <a:gd name="T6" fmla="*/ 137 w 137"/>
                <a:gd name="T7" fmla="*/ 68 h 137"/>
                <a:gd name="T8" fmla="*/ 68 w 137"/>
                <a:gd name="T9" fmla="*/ 0 h 137"/>
                <a:gd name="T10" fmla="*/ 68 w 137"/>
                <a:gd name="T11" fmla="*/ 108 h 137"/>
                <a:gd name="T12" fmla="*/ 29 w 137"/>
                <a:gd name="T13" fmla="*/ 68 h 137"/>
                <a:gd name="T14" fmla="*/ 68 w 137"/>
                <a:gd name="T15" fmla="*/ 29 h 137"/>
                <a:gd name="T16" fmla="*/ 108 w 137"/>
                <a:gd name="T17" fmla="*/ 68 h 137"/>
                <a:gd name="T18" fmla="*/ 68 w 137"/>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7">
                  <a:moveTo>
                    <a:pt x="68" y="0"/>
                  </a:moveTo>
                  <a:cubicBezTo>
                    <a:pt x="31" y="0"/>
                    <a:pt x="0" y="31"/>
                    <a:pt x="0" y="68"/>
                  </a:cubicBezTo>
                  <a:cubicBezTo>
                    <a:pt x="0" y="106"/>
                    <a:pt x="31" y="137"/>
                    <a:pt x="68" y="137"/>
                  </a:cubicBezTo>
                  <a:cubicBezTo>
                    <a:pt x="106" y="137"/>
                    <a:pt x="137" y="106"/>
                    <a:pt x="137" y="68"/>
                  </a:cubicBezTo>
                  <a:cubicBezTo>
                    <a:pt x="137" y="31"/>
                    <a:pt x="106" y="0"/>
                    <a:pt x="68" y="0"/>
                  </a:cubicBezTo>
                  <a:close/>
                  <a:moveTo>
                    <a:pt x="68" y="108"/>
                  </a:moveTo>
                  <a:cubicBezTo>
                    <a:pt x="46" y="108"/>
                    <a:pt x="29" y="90"/>
                    <a:pt x="29" y="68"/>
                  </a:cubicBezTo>
                  <a:cubicBezTo>
                    <a:pt x="29"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8075" y="715268"/>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Just over one-fifth (22%) of children aged 0-7 had seen advertisements for gambling or betting in the past 7 days. The most common platforms these advertisements were seen on were commercial free-to-air TV (36%), free video streaming services (26%), public transport (19%), sports specific websites or apps (17%), and outdoor advertising (16%).</a:t>
            </a:r>
            <a:endParaRPr lang="en-AU" sz="1000" dirty="0">
              <a:solidFill>
                <a:schemeClr val="tx1"/>
              </a:solidFill>
            </a:endParaRPr>
          </a:p>
        </p:txBody>
      </p:sp>
      <p:sp>
        <p:nvSpPr>
          <p:cNvPr id="15" name="Oval 14" descr="Results listed are for 2023.&#10;&#10;Yes, have seen advertisements for gambling or betting in the past 7 days, 22%.&#10;&#10;Source: KA6. Has your child seen any advertisements for gambling or betting in the past 7 days?&#10;Base: MCCS, Children aged 0-7, 2023: n=359.&#10;Notes: No/Don’t know/refused responses not shown: No = 77%, DK = 0.3%, Ref = 0%&#10;">
            <a:extLst>
              <a:ext uri="{FF2B5EF4-FFF2-40B4-BE49-F238E27FC236}">
                <a16:creationId xmlns:a16="http://schemas.microsoft.com/office/drawing/2014/main" id="{FAD3AA25-6CE7-60FB-7A79-F56EAF3921DA}"/>
              </a:ext>
            </a:extLst>
          </p:cNvPr>
          <p:cNvSpPr/>
          <p:nvPr/>
        </p:nvSpPr>
        <p:spPr>
          <a:xfrm>
            <a:off x="297276" y="2303211"/>
            <a:ext cx="2011538" cy="2012400"/>
          </a:xfrm>
          <a:prstGeom prst="ellipse">
            <a:avLst/>
          </a:prstGeom>
          <a:solidFill>
            <a:srgbClr val="5CC0E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1200" dirty="0">
                <a:solidFill>
                  <a:schemeClr val="tx1"/>
                </a:solidFill>
              </a:rPr>
              <a:t>“Yes, have seen advertisements for gambling or betting in the past 7 days”</a:t>
            </a:r>
          </a:p>
          <a:p>
            <a:pPr algn="ctr"/>
            <a:r>
              <a:rPr lang="en-AU" sz="1200" dirty="0">
                <a:solidFill>
                  <a:schemeClr val="tx1"/>
                </a:solidFill>
              </a:rPr>
              <a:t> </a:t>
            </a:r>
          </a:p>
          <a:p>
            <a:pPr algn="ctr"/>
            <a:r>
              <a:rPr lang="en-AU" sz="2000" b="1" dirty="0">
                <a:solidFill>
                  <a:schemeClr val="tx1"/>
                </a:solidFill>
              </a:rPr>
              <a:t>22%</a:t>
            </a:r>
            <a:endParaRPr lang="en-AU" sz="2400" b="1" dirty="0">
              <a:solidFill>
                <a:schemeClr val="tx1"/>
              </a:solidFill>
            </a:endParaRPr>
          </a:p>
        </p:txBody>
      </p:sp>
      <p:sp>
        <p:nvSpPr>
          <p:cNvPr id="16" name="TextBox 15">
            <a:extLst>
              <a:ext uri="{FF2B5EF4-FFF2-40B4-BE49-F238E27FC236}">
                <a16:creationId xmlns:a16="http://schemas.microsoft.com/office/drawing/2014/main" id="{F01A04E7-79BF-DAAD-AE5D-9C819E182DF6}"/>
              </a:ext>
            </a:extLst>
          </p:cNvPr>
          <p:cNvSpPr txBox="1"/>
          <p:nvPr/>
        </p:nvSpPr>
        <p:spPr>
          <a:xfrm>
            <a:off x="297276" y="4450168"/>
            <a:ext cx="2230975" cy="723275"/>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KA6. Has your child seen any advertisements for gambling or betting in the past 7 days?</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a:t>
            </a:r>
            <a:r>
              <a:rPr lang="en-US" sz="600" dirty="0">
                <a:latin typeface="Arial" panose="020B0604020202020204" pitchFamily="34" charset="0"/>
                <a:ea typeface="Calibri" panose="020F0502020204030204" pitchFamily="34" charset="0"/>
                <a:cs typeface="Times New Roman" panose="02020603050405020304" pitchFamily="18" charset="0"/>
              </a:rPr>
              <a:t>, All parents/legal guardians/carers answering on behalf of their 0-7 year old child, </a:t>
            </a:r>
            <a:r>
              <a:rPr lang="en-US" sz="600" dirty="0">
                <a:effectLst/>
                <a:latin typeface="Arial" panose="020B0604020202020204" pitchFamily="34" charset="0"/>
                <a:ea typeface="Calibri" panose="020F0502020204030204" pitchFamily="34" charset="0"/>
                <a:cs typeface="Times New Roman" panose="02020603050405020304" pitchFamily="18" charset="0"/>
              </a:rPr>
              <a:t>2023: n=359.</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No/Don’t know/refused responses not shown: No = 77%, DK = </a:t>
            </a:r>
            <a:r>
              <a:rPr lang="en-GB" sz="600" dirty="0">
                <a:latin typeface="Arial" panose="020B0604020202020204" pitchFamily="34" charset="0"/>
                <a:ea typeface="Calibri" panose="020F0502020204030204" pitchFamily="34" charset="0"/>
                <a:cs typeface="Times New Roman" panose="02020603050405020304" pitchFamily="18" charset="0"/>
              </a:rPr>
              <a:t>0.3</a:t>
            </a:r>
            <a:r>
              <a:rPr lang="en-GB" sz="600" dirty="0">
                <a:effectLst/>
                <a:latin typeface="Arial" panose="020B0604020202020204" pitchFamily="34" charset="0"/>
                <a:ea typeface="Calibri" panose="020F0502020204030204" pitchFamily="34" charset="0"/>
                <a:cs typeface="Times New Roman" panose="02020603050405020304" pitchFamily="18" charset="0"/>
              </a:rPr>
              <a:t>%, Ref = 0%</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419475" y="1233049"/>
            <a:ext cx="5761846" cy="474843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6475612" y="1167954"/>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9" name="Chart 8" descr="Figure 120: Where children saw advertisements for gambling or betting (children 0-7).&#10;&#10;Results listed are for 2023.&#10;&#10;Commercial free-to-air TV, excluding on-demand, 36%.&#10;Free video streaming services, 26%.&#10;Public transport, 19%.&#10;Sports specific website or app, 17%.&#10;Outdoor advertising, 16%.&#10;Commercial free-to-air on-demand TV, 13%.&#10;In-store advertising, 12%.&#10;Social Media websites, 11%.&#10;Special events, 10%.&#10;Radio, 8%.&#10;Publicly owned free-to-air TV, excluding on-demand, 8%.&#10;Pay TV, 8%.&#10;Search engine marketing, 7%.&#10;Online subscription services, 6%.&#10;Music streaming, 6%.&#10;Newspapers, magazines or catalogues, 5%.&#10;&#10;Source: KA7. Where has your child seen advertisements for gambling or betting on any of the following in the past 7 days?&#10;Base: MCCS, Parents whose 0-7 year old child saw advertisements for gambling in the past 7 days (n=80).&#10;Notes: Don’t know/refused responses not shown: 2023 DK = 2%, Ref = 0%. Responses &lt;5% not shown on chart. &#10;">
            <a:extLst>
              <a:ext uri="{FF2B5EF4-FFF2-40B4-BE49-F238E27FC236}">
                <a16:creationId xmlns:a16="http://schemas.microsoft.com/office/drawing/2014/main" id="{1F06F033-F59E-B561-6C89-8C192276E704}"/>
              </a:ext>
            </a:extLst>
          </p:cNvPr>
          <p:cNvGraphicFramePr/>
          <p:nvPr>
            <p:extLst>
              <p:ext uri="{D42A27DB-BD31-4B8C-83A1-F6EECF244321}">
                <p14:modId xmlns:p14="http://schemas.microsoft.com/office/powerpoint/2010/main" val="644190973"/>
              </p:ext>
            </p:extLst>
          </p:nvPr>
        </p:nvGraphicFramePr>
        <p:xfrm>
          <a:off x="2232614" y="1265620"/>
          <a:ext cx="8838711" cy="4401424"/>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3419476" y="5535208"/>
            <a:ext cx="5535682" cy="446276"/>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KA7. Where has your child seen advertisements for gambling or betting on any of the following in the past 7 days?</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Parents/legal guardians/carers </a:t>
            </a:r>
            <a:r>
              <a:rPr lang="en-US" sz="600" dirty="0">
                <a:latin typeface="Arial" panose="020B0604020202020204" pitchFamily="34" charset="0"/>
                <a:ea typeface="Calibri" panose="020F0502020204030204" pitchFamily="34" charset="0"/>
                <a:cs typeface="Times New Roman" panose="02020603050405020304" pitchFamily="18" charset="0"/>
              </a:rPr>
              <a:t>whose 0-7 year old child saw advertisements for gambling in the past 7 days (n=80).</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2</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Responses &lt;5% not shown on chart. </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144CCB8-6E34-2586-5942-740EDE23CB84}"/>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 Parents/legal guardians/carers report that commercial-free-to air TV channels are the primary platform on which children aged 0-7 see advertisements for gambling or betting.</a:t>
            </a:r>
            <a:endParaRPr lang="en-AU" sz="1000" b="1" dirty="0"/>
          </a:p>
        </p:txBody>
      </p:sp>
      <p:pic>
        <p:nvPicPr>
          <p:cNvPr id="10" name="Graphic 9">
            <a:extLst>
              <a:ext uri="{FF2B5EF4-FFF2-40B4-BE49-F238E27FC236}">
                <a16:creationId xmlns:a16="http://schemas.microsoft.com/office/drawing/2014/main" id="{117F0463-D460-7E69-CA11-ED31BBAFE91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032" y="6083860"/>
            <a:ext cx="387795" cy="387795"/>
          </a:xfrm>
          <a:prstGeom prst="rect">
            <a:avLst/>
          </a:prstGeom>
        </p:spPr>
      </p:pic>
      <p:sp>
        <p:nvSpPr>
          <p:cNvPr id="19" name="Arrow: Right 18">
            <a:extLst>
              <a:ext uri="{FF2B5EF4-FFF2-40B4-BE49-F238E27FC236}">
                <a16:creationId xmlns:a16="http://schemas.microsoft.com/office/drawing/2014/main" id="{910AF2D8-699F-E3A1-D7A8-E28A60E64F60}"/>
              </a:ext>
              <a:ext uri="{C183D7F6-B498-43B3-948B-1728B52AA6E4}">
                <adec:decorative xmlns:adec="http://schemas.microsoft.com/office/drawing/2017/decorative" val="1"/>
              </a:ext>
            </a:extLst>
          </p:cNvPr>
          <p:cNvSpPr/>
          <p:nvPr/>
        </p:nvSpPr>
        <p:spPr>
          <a:xfrm>
            <a:off x="2440662" y="3046305"/>
            <a:ext cx="864000" cy="526212"/>
          </a:xfrm>
          <a:prstGeom prst="rightArrow">
            <a:avLst/>
          </a:prstGeom>
          <a:solidFill>
            <a:srgbClr val="128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9499970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05B840-3F5A-E3C3-39C8-58743EFA3656}"/>
              </a:ext>
              <a:ext uri="{C183D7F6-B498-43B3-948B-1728B52AA6E4}">
                <adec:decorative xmlns:adec="http://schemas.microsoft.com/office/drawing/2017/decorative" val="1"/>
              </a:ext>
            </a:extLst>
          </p:cNvPr>
          <p:cNvSpPr/>
          <p:nvPr/>
        </p:nvSpPr>
        <p:spPr>
          <a:xfrm>
            <a:off x="0" y="0"/>
            <a:ext cx="9906000" cy="685486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DE1657-BB9A-CA7B-2562-A6DB03DCFDC7}"/>
              </a:ext>
            </a:extLst>
          </p:cNvPr>
          <p:cNvSpPr>
            <a:spLocks noGrp="1"/>
          </p:cNvSpPr>
          <p:nvPr>
            <p:ph type="ctrTitle"/>
          </p:nvPr>
        </p:nvSpPr>
        <p:spPr>
          <a:xfrm>
            <a:off x="0" y="2829542"/>
            <a:ext cx="9906000" cy="1198916"/>
          </a:xfrm>
        </p:spPr>
        <p:txBody>
          <a:bodyPr/>
          <a:lstStyle/>
          <a:p>
            <a:r>
              <a:rPr lang="en-US" dirty="0">
                <a:solidFill>
                  <a:schemeClr val="bg1"/>
                </a:solidFill>
              </a:rPr>
              <a:t>Appendix</a:t>
            </a:r>
            <a:endParaRPr lang="en-AU" dirty="0">
              <a:solidFill>
                <a:schemeClr val="bg1"/>
              </a:solidFill>
            </a:endParaRPr>
          </a:p>
        </p:txBody>
      </p:sp>
      <p:sp>
        <p:nvSpPr>
          <p:cNvPr id="3" name="Title 4">
            <a:extLst>
              <a:ext uri="{FF2B5EF4-FFF2-40B4-BE49-F238E27FC236}">
                <a16:creationId xmlns:a16="http://schemas.microsoft.com/office/drawing/2014/main" id="{BE5DF1D6-CF99-0AF5-2739-593A051E0814}"/>
              </a:ext>
            </a:extLst>
          </p:cNvPr>
          <p:cNvSpPr txBox="1">
            <a:spLocks/>
          </p:cNvSpPr>
          <p:nvPr/>
        </p:nvSpPr>
        <p:spPr>
          <a:xfrm>
            <a:off x="6048888" y="5399457"/>
            <a:ext cx="2736186" cy="644572"/>
          </a:xfrm>
          <a:prstGeom prst="rect">
            <a:avLst/>
          </a:prstGeom>
        </p:spPr>
        <p:txBody>
          <a:bodyPr vert="horz" lIns="0" tIns="0" rIns="0" bIns="0" rtlCol="0" anchor="ctr">
            <a:normAutofit fontScale="97500"/>
          </a:bodyPr>
          <a:lstStyle>
            <a:lvl1pPr algn="l" defTabSz="742950" rtl="0" eaLnBrk="1" latinLnBrk="0" hangingPunct="1">
              <a:lnSpc>
                <a:spcPct val="90000"/>
              </a:lnSpc>
              <a:spcBef>
                <a:spcPct val="0"/>
              </a:spcBef>
              <a:buNone/>
              <a:defRPr sz="2600" kern="1200" spc="-81" baseline="0">
                <a:solidFill>
                  <a:schemeClr val="accent1"/>
                </a:solidFill>
                <a:latin typeface="Montserrat SemiBold" panose="00000700000000000000" pitchFamily="50" charset="0"/>
                <a:ea typeface="+mj-ea"/>
                <a:cs typeface="+mj-cs"/>
              </a:defRPr>
            </a:lvl1pPr>
          </a:lstStyle>
          <a:p>
            <a:pPr algn="r"/>
            <a:r>
              <a:rPr lang="en-AU" sz="1100" dirty="0">
                <a:solidFill>
                  <a:schemeClr val="bg1"/>
                </a:solidFill>
                <a:latin typeface="Montserrat SemiBold"/>
                <a:hlinkClick r:id="rId2" action="ppaction://hlinksldjump">
                  <a:extLst>
                    <a:ext uri="{A12FA001-AC4F-418D-AE19-62706E023703}">
                      <ahyp:hlinkClr xmlns:ahyp="http://schemas.microsoft.com/office/drawing/2018/hyperlinkcolor" val="tx"/>
                    </a:ext>
                  </a:extLst>
                </a:hlinkClick>
              </a:rPr>
              <a:t>Return to table of contents</a:t>
            </a:r>
            <a:endParaRPr lang="en-AU" sz="1100" dirty="0">
              <a:solidFill>
                <a:schemeClr val="bg1"/>
              </a:solidFill>
            </a:endParaRPr>
          </a:p>
        </p:txBody>
      </p:sp>
    </p:spTree>
    <p:extLst>
      <p:ext uri="{BB962C8B-B14F-4D97-AF65-F5344CB8AC3E}">
        <p14:creationId xmlns:p14="http://schemas.microsoft.com/office/powerpoint/2010/main" val="259684334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77D217-0962-8916-75EA-5F225585503B}"/>
              </a:ext>
            </a:extLst>
          </p:cNvPr>
          <p:cNvSpPr>
            <a:spLocks noGrp="1"/>
          </p:cNvSpPr>
          <p:nvPr>
            <p:ph type="sldNum" sz="quarter" idx="12"/>
          </p:nvPr>
        </p:nvSpPr>
        <p:spPr/>
        <p:txBody>
          <a:bodyPr/>
          <a:lstStyle/>
          <a:p>
            <a:r>
              <a:rPr lang="en-AU" dirty="0"/>
              <a:t>130</a:t>
            </a:r>
          </a:p>
        </p:txBody>
      </p:sp>
      <p:sp>
        <p:nvSpPr>
          <p:cNvPr id="2" name="Title 1">
            <a:extLst>
              <a:ext uri="{FF2B5EF4-FFF2-40B4-BE49-F238E27FC236}">
                <a16:creationId xmlns:a16="http://schemas.microsoft.com/office/drawing/2014/main" id="{AA8E4109-CE8C-E523-4DC3-3F8664A9BC85}"/>
              </a:ext>
            </a:extLst>
          </p:cNvPr>
          <p:cNvSpPr>
            <a:spLocks noGrp="1"/>
          </p:cNvSpPr>
          <p:nvPr>
            <p:ph type="title"/>
          </p:nvPr>
        </p:nvSpPr>
        <p:spPr/>
        <p:txBody>
          <a:bodyPr/>
          <a:lstStyle/>
          <a:p>
            <a:r>
              <a:rPr lang="en-US" dirty="0"/>
              <a:t>Methodology Summary</a:t>
            </a:r>
            <a:endParaRPr lang="en-AU" dirty="0"/>
          </a:p>
        </p:txBody>
      </p:sp>
      <p:sp>
        <p:nvSpPr>
          <p:cNvPr id="3" name="Content Placeholder 2">
            <a:extLst>
              <a:ext uri="{FF2B5EF4-FFF2-40B4-BE49-F238E27FC236}">
                <a16:creationId xmlns:a16="http://schemas.microsoft.com/office/drawing/2014/main" id="{C891DF27-D451-9AA1-3E61-01BF68FF850F}"/>
              </a:ext>
            </a:extLst>
          </p:cNvPr>
          <p:cNvSpPr>
            <a:spLocks noGrp="1"/>
          </p:cNvSpPr>
          <p:nvPr>
            <p:ph idx="1"/>
          </p:nvPr>
        </p:nvSpPr>
        <p:spPr/>
        <p:txBody>
          <a:bodyPr/>
          <a:lstStyle/>
          <a:p>
            <a:pPr>
              <a:lnSpc>
                <a:spcPct val="125000"/>
              </a:lnSpc>
              <a:spcBef>
                <a:spcPts val="600"/>
              </a:spcBef>
              <a:spcAft>
                <a:spcPts val="600"/>
              </a:spcAft>
            </a:pPr>
            <a:r>
              <a:rPr lang="en-AU" sz="1200" dirty="0">
                <a:latin typeface="Arial" panose="020B0604020202020204" pitchFamily="34" charset="0"/>
                <a:cs typeface="Times New Roman" panose="02020603050405020304" pitchFamily="18" charset="0"/>
              </a:rPr>
              <a:t>For the Television and Media survey 2023 the Social Research Centre’s probability based online panel – Life in Australia™ was used as the primary data collection vehicle for the probability-based sample estimates. The Social Research Centre established Life in Australia™ – Australia’s first and only national probability-based online panel – in December 2016. Cohorts included adults, parents/legal guardians/carers, children, and those in regional Australia. </a:t>
            </a:r>
          </a:p>
          <a:p>
            <a:pPr>
              <a:lnSpc>
                <a:spcPct val="125000"/>
              </a:lnSpc>
              <a:spcBef>
                <a:spcPts val="600"/>
              </a:spcBef>
              <a:spcAft>
                <a:spcPts val="600"/>
              </a:spcAft>
            </a:pPr>
            <a:r>
              <a:rPr lang="en-AU" sz="1200" dirty="0">
                <a:latin typeface="Arial" panose="020B0604020202020204" pitchFamily="34" charset="0"/>
                <a:cs typeface="Times New Roman" panose="02020603050405020304" pitchFamily="18" charset="0"/>
              </a:rPr>
              <a:t>An opt-in online panel, Online Research Unit (ORU), was used to source a non-probability sample boost of parents/legal guardians/carers of children aged 0 to 17, children aged 0-17 and regional Australians.</a:t>
            </a:r>
          </a:p>
          <a:p>
            <a:pPr>
              <a:lnSpc>
                <a:spcPct val="125000"/>
              </a:lnSpc>
              <a:spcBef>
                <a:spcPts val="600"/>
              </a:spcBef>
              <a:spcAft>
                <a:spcPts val="600"/>
              </a:spcAft>
            </a:pPr>
            <a:r>
              <a:rPr lang="en-AU" sz="1200" dirty="0">
                <a:latin typeface="Arial" panose="020B0604020202020204" pitchFamily="34" charset="0"/>
                <a:cs typeface="Times New Roman" panose="02020603050405020304" pitchFamily="18" charset="0"/>
              </a:rPr>
              <a:t>Data from the Life in Australia™ and ORU panels were then blended and weighted using statistical techniques to minimise the bias associated with non-probability samples.</a:t>
            </a:r>
          </a:p>
          <a:p>
            <a:pPr>
              <a:lnSpc>
                <a:spcPct val="125000"/>
              </a:lnSpc>
              <a:spcBef>
                <a:spcPts val="600"/>
              </a:spcBef>
              <a:spcAft>
                <a:spcPts val="600"/>
              </a:spcAft>
            </a:pPr>
            <a:r>
              <a:rPr lang="en-US" sz="1200" dirty="0">
                <a:latin typeface="Arial" panose="020B0604020202020204" pitchFamily="34" charset="0"/>
                <a:cs typeface="Times New Roman" panose="02020603050405020304" pitchFamily="18" charset="0"/>
              </a:rPr>
              <a:t>The Television and Media survey 2023 conducted via Life in Australia™ had a combined average completion length of 33.8 minutes.</a:t>
            </a:r>
            <a:endParaRPr lang="en-AU" sz="1200" dirty="0">
              <a:latin typeface="Arial" panose="020B0604020202020204" pitchFamily="34" charset="0"/>
              <a:cs typeface="Times New Roman" panose="02020603050405020304" pitchFamily="18" charset="0"/>
            </a:endParaRPr>
          </a:p>
          <a:p>
            <a:pPr>
              <a:lnSpc>
                <a:spcPct val="125000"/>
              </a:lnSpc>
              <a:spcBef>
                <a:spcPts val="600"/>
              </a:spcBef>
              <a:spcAft>
                <a:spcPts val="600"/>
              </a:spcAft>
            </a:pPr>
            <a:r>
              <a:rPr lang="en-AU" sz="1200" dirty="0">
                <a:latin typeface="Arial" panose="020B0604020202020204" pitchFamily="34" charset="0"/>
                <a:cs typeface="Times New Roman" panose="02020603050405020304" pitchFamily="18" charset="0"/>
              </a:rPr>
              <a:t>More details on the survey methodology can be found in the Technical Report delivered to the Department (named ‘Attachment 2 - 3042</a:t>
            </a:r>
            <a:r>
              <a:rPr lang="en-US" sz="1200" dirty="0">
                <a:latin typeface="Arial" panose="020B0604020202020204" pitchFamily="34" charset="0"/>
                <a:cs typeface="Times New Roman" panose="02020603050405020304" pitchFamily="18" charset="0"/>
              </a:rPr>
              <a:t> Television and Media Survey 2023 </a:t>
            </a:r>
            <a:r>
              <a:rPr lang="en-AU" sz="1200" dirty="0">
                <a:latin typeface="Arial" panose="020B0604020202020204" pitchFamily="34" charset="0"/>
                <a:cs typeface="Times New Roman" panose="02020603050405020304" pitchFamily="18" charset="0"/>
              </a:rPr>
              <a:t>Technical Report’). </a:t>
            </a:r>
          </a:p>
          <a:p>
            <a:pPr>
              <a:lnSpc>
                <a:spcPct val="125000"/>
              </a:lnSpc>
              <a:spcBef>
                <a:spcPts val="600"/>
              </a:spcBef>
              <a:spcAft>
                <a:spcPts val="600"/>
              </a:spcAft>
            </a:pP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AU" sz="1200" dirty="0"/>
          </a:p>
        </p:txBody>
      </p:sp>
    </p:spTree>
    <p:extLst>
      <p:ext uri="{BB962C8B-B14F-4D97-AF65-F5344CB8AC3E}">
        <p14:creationId xmlns:p14="http://schemas.microsoft.com/office/powerpoint/2010/main" val="348927032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C208EA-B9D2-9025-94B4-B7204B7A3913}"/>
              </a:ext>
            </a:extLst>
          </p:cNvPr>
          <p:cNvSpPr>
            <a:spLocks noGrp="1"/>
          </p:cNvSpPr>
          <p:nvPr>
            <p:ph type="sldNum" sz="quarter" idx="12"/>
          </p:nvPr>
        </p:nvSpPr>
        <p:spPr/>
        <p:txBody>
          <a:bodyPr/>
          <a:lstStyle/>
          <a:p>
            <a:r>
              <a:rPr lang="en-AU" dirty="0"/>
              <a:t>131</a:t>
            </a:r>
          </a:p>
        </p:txBody>
      </p:sp>
      <p:sp>
        <p:nvSpPr>
          <p:cNvPr id="2" name="Title 1">
            <a:extLst>
              <a:ext uri="{FF2B5EF4-FFF2-40B4-BE49-F238E27FC236}">
                <a16:creationId xmlns:a16="http://schemas.microsoft.com/office/drawing/2014/main" id="{DF9E1499-B3CB-A4F7-D5A6-D6B60BE89B66}"/>
              </a:ext>
            </a:extLst>
          </p:cNvPr>
          <p:cNvSpPr>
            <a:spLocks noGrp="1"/>
          </p:cNvSpPr>
          <p:nvPr>
            <p:ph type="title"/>
          </p:nvPr>
        </p:nvSpPr>
        <p:spPr/>
        <p:txBody>
          <a:bodyPr/>
          <a:lstStyle/>
          <a:p>
            <a:r>
              <a:rPr lang="en-US" dirty="0"/>
              <a:t>Survey design </a:t>
            </a:r>
            <a:endParaRPr lang="en-AU" dirty="0"/>
          </a:p>
        </p:txBody>
      </p:sp>
      <p:sp>
        <p:nvSpPr>
          <p:cNvPr id="3" name="Content Placeholder 2">
            <a:extLst>
              <a:ext uri="{FF2B5EF4-FFF2-40B4-BE49-F238E27FC236}">
                <a16:creationId xmlns:a16="http://schemas.microsoft.com/office/drawing/2014/main" id="{6C18D248-B0BE-5931-9806-FBA43D7E1EF9}"/>
              </a:ext>
            </a:extLst>
          </p:cNvPr>
          <p:cNvSpPr>
            <a:spLocks noGrp="1"/>
          </p:cNvSpPr>
          <p:nvPr>
            <p:ph idx="1"/>
          </p:nvPr>
        </p:nvSpPr>
        <p:spPr/>
        <p:txBody>
          <a:bodyPr/>
          <a:lstStyle/>
          <a:p>
            <a:pPr>
              <a:lnSpc>
                <a:spcPct val="125000"/>
              </a:lnSpc>
              <a:spcBef>
                <a:spcPts val="600"/>
              </a:spcBef>
              <a:spcAft>
                <a:spcPts val="600"/>
              </a:spcAft>
            </a:pPr>
            <a:r>
              <a:rPr lang="en-US" sz="1200" dirty="0">
                <a:latin typeface="Arial" panose="020B0604020202020204" pitchFamily="34" charset="0"/>
                <a:cs typeface="Times New Roman" panose="02020603050405020304" pitchFamily="18" charset="0"/>
              </a:rPr>
              <a:t>The instrument and questions for the Television and Media Survey 2023 were developed off the basis of the 2022 Television Consumer Survey and Media Content Consumption Survey questionnaires. Approximately half of the questions in 2023 are new or revised since 2022. This new content was designed to reflect the changing media environment, new technologies, and areas of contemporary policy significance.</a:t>
            </a:r>
          </a:p>
          <a:p>
            <a:pPr>
              <a:lnSpc>
                <a:spcPct val="125000"/>
              </a:lnSpc>
              <a:spcBef>
                <a:spcPts val="600"/>
              </a:spcBef>
              <a:spcAft>
                <a:spcPts val="600"/>
              </a:spcAft>
            </a:pPr>
            <a:r>
              <a:rPr lang="en-US" sz="1200" dirty="0">
                <a:latin typeface="Arial" panose="020B0604020202020204" pitchFamily="34" charset="0"/>
                <a:cs typeface="Times New Roman" panose="02020603050405020304" pitchFamily="18" charset="0"/>
              </a:rPr>
              <a:t>The 2023 survey also included a new set of questions asked of children across ages 0-17, with parents/legal guardians/carers of children aged 0-7 surveyed on their child’s behalf. These questions provide information about the media usage and habits of Australian children, as well as complementary information to the questions asked of parents/legal guardians/carers about the media use and habits of their children.</a:t>
            </a:r>
          </a:p>
        </p:txBody>
      </p:sp>
    </p:spTree>
    <p:extLst>
      <p:ext uri="{BB962C8B-B14F-4D97-AF65-F5344CB8AC3E}">
        <p14:creationId xmlns:p14="http://schemas.microsoft.com/office/powerpoint/2010/main" val="218052278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F3137A-A7FB-7C09-3258-C6302217453C}"/>
              </a:ext>
            </a:extLst>
          </p:cNvPr>
          <p:cNvSpPr>
            <a:spLocks noGrp="1"/>
          </p:cNvSpPr>
          <p:nvPr>
            <p:ph type="sldNum" sz="quarter" idx="12"/>
          </p:nvPr>
        </p:nvSpPr>
        <p:spPr/>
        <p:txBody>
          <a:bodyPr/>
          <a:lstStyle/>
          <a:p>
            <a:r>
              <a:rPr lang="en-AU" dirty="0"/>
              <a:t>132</a:t>
            </a:r>
          </a:p>
        </p:txBody>
      </p:sp>
      <p:sp>
        <p:nvSpPr>
          <p:cNvPr id="2" name="Title 1">
            <a:extLst>
              <a:ext uri="{FF2B5EF4-FFF2-40B4-BE49-F238E27FC236}">
                <a16:creationId xmlns:a16="http://schemas.microsoft.com/office/drawing/2014/main" id="{600EA345-51FB-EF02-3BC1-FA4B246AF006}"/>
              </a:ext>
            </a:extLst>
          </p:cNvPr>
          <p:cNvSpPr>
            <a:spLocks noGrp="1"/>
          </p:cNvSpPr>
          <p:nvPr>
            <p:ph type="title"/>
          </p:nvPr>
        </p:nvSpPr>
        <p:spPr/>
        <p:txBody>
          <a:bodyPr/>
          <a:lstStyle/>
          <a:p>
            <a:r>
              <a:rPr lang="en-US" dirty="0"/>
              <a:t>Cognitive Testing</a:t>
            </a:r>
            <a:endParaRPr lang="en-AU" dirty="0"/>
          </a:p>
        </p:txBody>
      </p:sp>
      <p:sp>
        <p:nvSpPr>
          <p:cNvPr id="3" name="Content Placeholder 2">
            <a:extLst>
              <a:ext uri="{FF2B5EF4-FFF2-40B4-BE49-F238E27FC236}">
                <a16:creationId xmlns:a16="http://schemas.microsoft.com/office/drawing/2014/main" id="{87215FE9-381A-A3C9-C118-CD3EAD1CF6C7}"/>
              </a:ext>
            </a:extLst>
          </p:cNvPr>
          <p:cNvSpPr>
            <a:spLocks noGrp="1"/>
          </p:cNvSpPr>
          <p:nvPr>
            <p:ph idx="1"/>
          </p:nvPr>
        </p:nvSpPr>
        <p:spPr/>
        <p:txBody>
          <a:bodyPr/>
          <a:lstStyle/>
          <a:p>
            <a:pPr>
              <a:lnSpc>
                <a:spcPct val="125000"/>
              </a:lnSpc>
              <a:spcBef>
                <a:spcPts val="600"/>
              </a:spcBef>
              <a:spcAft>
                <a:spcPts val="600"/>
              </a:spcAft>
            </a:pPr>
            <a:r>
              <a:rPr lang="en-US" sz="1200" dirty="0">
                <a:latin typeface="Arial" panose="020B0604020202020204" pitchFamily="34" charset="0"/>
                <a:cs typeface="Times New Roman" panose="02020603050405020304" pitchFamily="18" charset="0"/>
              </a:rPr>
              <a:t>Cognitive testing was undertaken prior to questionnaire finalisation to inform the development of new survey questions for the 2023 TV and Media Survey instrument. A selection of items including new questions and questions with changes to terminology previously used in the 2022 survey were tested through this process to ensure respondents were able to comprehend and accurately answer the questions. Questions from the children’s survey were also tested with parents/legal guardians/carers to get feedback on whether the adapted language in the survey was age appropriate and would be easily understood by children. Cognitive testing ensured that the questions as phrased would be well-understood by survey participants and provide consistent and quantifiable results. </a:t>
            </a:r>
          </a:p>
          <a:p>
            <a:pPr>
              <a:lnSpc>
                <a:spcPct val="125000"/>
              </a:lnSpc>
              <a:spcBef>
                <a:spcPts val="600"/>
              </a:spcBef>
              <a:spcAft>
                <a:spcPts val="600"/>
              </a:spcAft>
            </a:pPr>
            <a:r>
              <a:rPr lang="en-US" sz="1200" dirty="0">
                <a:latin typeface="Arial" panose="020B0604020202020204" pitchFamily="34" charset="0"/>
                <a:cs typeface="Times New Roman" panose="02020603050405020304" pitchFamily="18" charset="0"/>
              </a:rPr>
              <a:t>Generally, participants found that the questions were straightforward and easy to answer, however, the volume of content was problematic for some participants as several questions had long and complex response frames that required them to consider their answers, with some measurement error and/or respondent drop out identified due to cognitive burden. This was especially the case for the children’s content tested with parents/legal guardians/carers. </a:t>
            </a:r>
          </a:p>
          <a:p>
            <a:pPr>
              <a:lnSpc>
                <a:spcPct val="125000"/>
              </a:lnSpc>
              <a:spcBef>
                <a:spcPts val="600"/>
              </a:spcBef>
              <a:spcAft>
                <a:spcPts val="600"/>
              </a:spcAft>
            </a:pPr>
            <a:r>
              <a:rPr lang="en-US" sz="1200" dirty="0">
                <a:latin typeface="Arial" panose="020B0604020202020204" pitchFamily="34" charset="0"/>
                <a:cs typeface="Times New Roman" panose="02020603050405020304" pitchFamily="18" charset="0"/>
              </a:rPr>
              <a:t>In response to this feedback, several questions were updated to streamline the response frame by reducing the number of options, combining similar options, and in some cases displaying the responses in two columns. Other feedback from the cognitive testing interviews included lack of clarity on some terms, such as the difference between ‘subtitles’, ‘live captions’, and ‘closed captions’. Additional definitions and statements were added throughout the survey in various places to provide further clarity.</a:t>
            </a:r>
          </a:p>
          <a:p>
            <a:pPr>
              <a:lnSpc>
                <a:spcPct val="125000"/>
              </a:lnSpc>
              <a:spcBef>
                <a:spcPts val="600"/>
              </a:spcBef>
              <a:spcAft>
                <a:spcPts val="600"/>
              </a:spcAft>
            </a:pPr>
            <a:r>
              <a:rPr lang="en-AU" sz="1200" dirty="0">
                <a:latin typeface="Arial" panose="020B0604020202020204" pitchFamily="34" charset="0"/>
                <a:cs typeface="Times New Roman" panose="02020603050405020304" pitchFamily="18" charset="0"/>
              </a:rPr>
              <a:t>The testing was conducted through eight cognitive interviews with adults that were undertaken via video-conference.</a:t>
            </a:r>
          </a:p>
          <a:p>
            <a:endParaRPr lang="en-AU" sz="1200" dirty="0"/>
          </a:p>
        </p:txBody>
      </p:sp>
    </p:spTree>
    <p:extLst>
      <p:ext uri="{BB962C8B-B14F-4D97-AF65-F5344CB8AC3E}">
        <p14:creationId xmlns:p14="http://schemas.microsoft.com/office/powerpoint/2010/main" val="72670398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65FEAE-2979-E914-08C5-F2A07BECDDF2}"/>
              </a:ext>
            </a:extLst>
          </p:cNvPr>
          <p:cNvSpPr>
            <a:spLocks noGrp="1"/>
          </p:cNvSpPr>
          <p:nvPr>
            <p:ph type="sldNum" sz="quarter" idx="12"/>
          </p:nvPr>
        </p:nvSpPr>
        <p:spPr/>
        <p:txBody>
          <a:bodyPr/>
          <a:lstStyle/>
          <a:p>
            <a:r>
              <a:rPr lang="en-AU" dirty="0"/>
              <a:t>133</a:t>
            </a:r>
          </a:p>
        </p:txBody>
      </p:sp>
      <p:sp>
        <p:nvSpPr>
          <p:cNvPr id="2" name="Title 1">
            <a:extLst>
              <a:ext uri="{FF2B5EF4-FFF2-40B4-BE49-F238E27FC236}">
                <a16:creationId xmlns:a16="http://schemas.microsoft.com/office/drawing/2014/main" id="{36DE1657-BB9A-CA7B-2562-A6DB03DCFDC7}"/>
              </a:ext>
            </a:extLst>
          </p:cNvPr>
          <p:cNvSpPr>
            <a:spLocks noGrp="1"/>
          </p:cNvSpPr>
          <p:nvPr>
            <p:ph type="title"/>
          </p:nvPr>
        </p:nvSpPr>
        <p:spPr/>
        <p:txBody>
          <a:bodyPr/>
          <a:lstStyle/>
          <a:p>
            <a:r>
              <a:rPr lang="en-US" dirty="0"/>
              <a:t>Questionnaire</a:t>
            </a:r>
            <a:endParaRPr lang="en-AU" dirty="0"/>
          </a:p>
        </p:txBody>
      </p:sp>
      <p:sp>
        <p:nvSpPr>
          <p:cNvPr id="3" name="Content Placeholder 2">
            <a:extLst>
              <a:ext uri="{FF2B5EF4-FFF2-40B4-BE49-F238E27FC236}">
                <a16:creationId xmlns:a16="http://schemas.microsoft.com/office/drawing/2014/main" id="{946D0298-9093-4345-5A3D-55BF3D6FA6B0}"/>
              </a:ext>
            </a:extLst>
          </p:cNvPr>
          <p:cNvSpPr>
            <a:spLocks noGrp="1"/>
          </p:cNvSpPr>
          <p:nvPr>
            <p:ph idx="1"/>
          </p:nvPr>
        </p:nvSpPr>
        <p:spPr/>
        <p:txBody>
          <a:bodyPr vert="horz" lIns="91440" tIns="45720" rIns="91440" bIns="45720" rtlCol="0" anchor="t">
            <a:noAutofit/>
          </a:bodyPr>
          <a:lstStyle/>
          <a:p>
            <a:pPr>
              <a:lnSpc>
                <a:spcPct val="125000"/>
              </a:lnSpc>
              <a:spcBef>
                <a:spcPts val="600"/>
              </a:spcBef>
              <a:spcAft>
                <a:spcPts val="600"/>
              </a:spcAft>
            </a:pPr>
            <a:r>
              <a:rPr lang="en-AU" sz="1200" dirty="0">
                <a:effectLst/>
                <a:latin typeface="Arial"/>
                <a:ea typeface="Times New Roman" panose="02020603050405020304" pitchFamily="18" charset="0"/>
                <a:cs typeface="Times New Roman"/>
              </a:rPr>
              <a:t>The survey instrument was delivered to the Department (named ‘</a:t>
            </a:r>
            <a:r>
              <a:rPr lang="en-AU" sz="1200" dirty="0">
                <a:effectLst/>
                <a:ea typeface="+mn-lt"/>
                <a:cs typeface="+mn-lt"/>
              </a:rPr>
              <a:t>Attachment 1 - </a:t>
            </a:r>
            <a:r>
              <a:rPr lang="en-US" sz="1200" dirty="0">
                <a:effectLst/>
                <a:ea typeface="+mn-lt"/>
                <a:cs typeface="+mn-lt"/>
              </a:rPr>
              <a:t>3042 TV and Media Survey 2023 - Final_20230921</a:t>
            </a:r>
            <a:r>
              <a:rPr lang="en-AU" sz="1200" dirty="0">
                <a:latin typeface="Arial"/>
                <a:ea typeface="Times New Roman" panose="02020603050405020304" pitchFamily="18" charset="0"/>
                <a:cs typeface="Times New Roman"/>
              </a:rPr>
              <a:t>’). </a:t>
            </a:r>
          </a:p>
          <a:p>
            <a:pPr>
              <a:lnSpc>
                <a:spcPct val="125000"/>
              </a:lnSpc>
              <a:spcBef>
                <a:spcPts val="600"/>
              </a:spcBef>
              <a:spcAft>
                <a:spcPts val="600"/>
              </a:spcAft>
            </a:pPr>
            <a:endParaRPr lang="en-AU"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91984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2A1EE6-0034-687D-F059-AF2C3AC6BDD4}"/>
              </a:ext>
            </a:extLst>
          </p:cNvPr>
          <p:cNvSpPr>
            <a:spLocks noGrp="1"/>
          </p:cNvSpPr>
          <p:nvPr>
            <p:ph type="sldNum" sz="quarter" idx="12"/>
          </p:nvPr>
        </p:nvSpPr>
        <p:spPr/>
        <p:txBody>
          <a:bodyPr/>
          <a:lstStyle/>
          <a:p>
            <a:r>
              <a:rPr lang="en-AU" dirty="0"/>
              <a:t>134</a:t>
            </a:r>
          </a:p>
        </p:txBody>
      </p:sp>
      <p:sp>
        <p:nvSpPr>
          <p:cNvPr id="2" name="Title 1">
            <a:extLst>
              <a:ext uri="{FF2B5EF4-FFF2-40B4-BE49-F238E27FC236}">
                <a16:creationId xmlns:a16="http://schemas.microsoft.com/office/drawing/2014/main" id="{C22D45C8-CC83-5913-F8A9-645D3E15DCEE}"/>
              </a:ext>
            </a:extLst>
          </p:cNvPr>
          <p:cNvSpPr>
            <a:spLocks noGrp="1"/>
          </p:cNvSpPr>
          <p:nvPr>
            <p:ph type="title"/>
          </p:nvPr>
        </p:nvSpPr>
        <p:spPr/>
        <p:txBody>
          <a:bodyPr/>
          <a:lstStyle/>
          <a:p>
            <a:r>
              <a:rPr lang="en-US" dirty="0"/>
              <a:t>Ethics Approval and Considerations</a:t>
            </a:r>
            <a:endParaRPr lang="en-AU" dirty="0"/>
          </a:p>
        </p:txBody>
      </p:sp>
      <p:sp>
        <p:nvSpPr>
          <p:cNvPr id="3" name="Content Placeholder 2">
            <a:extLst>
              <a:ext uri="{FF2B5EF4-FFF2-40B4-BE49-F238E27FC236}">
                <a16:creationId xmlns:a16="http://schemas.microsoft.com/office/drawing/2014/main" id="{8AEDF5BF-D246-30B4-E53A-B7676659EF03}"/>
              </a:ext>
            </a:extLst>
          </p:cNvPr>
          <p:cNvSpPr>
            <a:spLocks noGrp="1"/>
          </p:cNvSpPr>
          <p:nvPr>
            <p:ph idx="1"/>
          </p:nvPr>
        </p:nvSpPr>
        <p:spPr/>
        <p:txBody>
          <a:bodyPr/>
          <a:lstStyle/>
          <a:p>
            <a:pPr>
              <a:lnSpc>
                <a:spcPct val="125000"/>
              </a:lnSpc>
              <a:spcBef>
                <a:spcPts val="600"/>
              </a:spcBef>
              <a:spcAft>
                <a:spcPts val="600"/>
              </a:spcAft>
            </a:pPr>
            <a:r>
              <a:rPr lang="en-AU" sz="1200" dirty="0">
                <a:latin typeface="Arial" panose="020B0604020202020204" pitchFamily="34" charset="0"/>
                <a:cs typeface="Times New Roman" panose="02020603050405020304" pitchFamily="18" charset="0"/>
              </a:rPr>
              <a:t>The Social Research Centre is aware of its obligations and responsibilities of ethical and legal responsibilities in undertaking any form of general community survey. To this end, the Social Research Centre is aware of and adheres to the National Health and Medical Research Council’s (NHMRC) National Statement on Ethical Conduct in Human Research (the National Statement) and confirms our compliance with all appropriate privacy and confidentiality legislation and guidelines covering issues such as informed consent and data handling and security.</a:t>
            </a:r>
          </a:p>
          <a:p>
            <a:pPr>
              <a:lnSpc>
                <a:spcPct val="125000"/>
              </a:lnSpc>
              <a:spcBef>
                <a:spcPts val="600"/>
              </a:spcBef>
              <a:spcAft>
                <a:spcPts val="600"/>
              </a:spcAft>
            </a:pPr>
            <a:r>
              <a:rPr lang="en-US" sz="1200" dirty="0">
                <a:latin typeface="Arial" panose="020B0604020202020204" pitchFamily="34" charset="0"/>
                <a:cs typeface="Times New Roman" panose="02020603050405020304" pitchFamily="18" charset="0"/>
              </a:rPr>
              <a:t>The Department supported ethics approval as a crucial element of the survey in 2023 and is aware of its obligations and responsibilities for child safety.</a:t>
            </a:r>
            <a:endParaRPr lang="en-AU" sz="1200" dirty="0">
              <a:latin typeface="Arial" panose="020B0604020202020204" pitchFamily="34" charset="0"/>
              <a:cs typeface="Times New Roman" panose="02020603050405020304" pitchFamily="18" charset="0"/>
            </a:endParaRPr>
          </a:p>
          <a:p>
            <a:pPr>
              <a:lnSpc>
                <a:spcPct val="125000"/>
              </a:lnSpc>
              <a:spcBef>
                <a:spcPts val="600"/>
              </a:spcBef>
              <a:spcAft>
                <a:spcPts val="600"/>
              </a:spcAft>
            </a:pPr>
            <a:r>
              <a:rPr lang="en-AU" sz="1200" dirty="0">
                <a:latin typeface="Arial" panose="020B0604020202020204" pitchFamily="34" charset="0"/>
                <a:cs typeface="Times New Roman" panose="02020603050405020304" pitchFamily="18" charset="0"/>
              </a:rPr>
              <a:t>All aspects of this research were undertaken within a strict ethical framework and ensure compliance with the National Statement, Australian Privacy Principles, and Research Society Code of Conduct. As the survey in 2023 contain a high proportion of new content in the instrument and new content was included for children, formal ethics approval was undertaken. This was conducted via Bellberry Limited, and the approval number was 2023-07-875 on 21 August 2023.</a:t>
            </a:r>
          </a:p>
        </p:txBody>
      </p:sp>
    </p:spTree>
    <p:extLst>
      <p:ext uri="{BB962C8B-B14F-4D97-AF65-F5344CB8AC3E}">
        <p14:creationId xmlns:p14="http://schemas.microsoft.com/office/powerpoint/2010/main" val="13237367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B39F8A-D1C9-8960-5AD6-50A5968561B3}"/>
              </a:ext>
            </a:extLst>
          </p:cNvPr>
          <p:cNvSpPr>
            <a:spLocks noGrp="1"/>
          </p:cNvSpPr>
          <p:nvPr>
            <p:ph type="sldNum" sz="quarter" idx="12"/>
          </p:nvPr>
        </p:nvSpPr>
        <p:spPr/>
        <p:txBody>
          <a:bodyPr/>
          <a:lstStyle/>
          <a:p>
            <a:r>
              <a:rPr lang="en-AU" dirty="0"/>
              <a:t>135</a:t>
            </a:r>
          </a:p>
        </p:txBody>
      </p:sp>
      <p:sp>
        <p:nvSpPr>
          <p:cNvPr id="2" name="Title 1">
            <a:extLst>
              <a:ext uri="{FF2B5EF4-FFF2-40B4-BE49-F238E27FC236}">
                <a16:creationId xmlns:a16="http://schemas.microsoft.com/office/drawing/2014/main" id="{CF14FD4D-DBD3-E697-B39E-20C1D067B58C}"/>
              </a:ext>
            </a:extLst>
          </p:cNvPr>
          <p:cNvSpPr>
            <a:spLocks noGrp="1"/>
          </p:cNvSpPr>
          <p:nvPr>
            <p:ph type="title"/>
          </p:nvPr>
        </p:nvSpPr>
        <p:spPr/>
        <p:txBody>
          <a:bodyPr/>
          <a:lstStyle/>
          <a:p>
            <a:r>
              <a:rPr lang="en-US" dirty="0"/>
              <a:t>Weighting </a:t>
            </a:r>
            <a:endParaRPr lang="en-AU" dirty="0"/>
          </a:p>
        </p:txBody>
      </p:sp>
      <p:sp>
        <p:nvSpPr>
          <p:cNvPr id="3" name="Content Placeholder 2">
            <a:extLst>
              <a:ext uri="{FF2B5EF4-FFF2-40B4-BE49-F238E27FC236}">
                <a16:creationId xmlns:a16="http://schemas.microsoft.com/office/drawing/2014/main" id="{4D9A632E-0A05-16EB-6152-172DF7509C25}"/>
              </a:ext>
            </a:extLst>
          </p:cNvPr>
          <p:cNvSpPr>
            <a:spLocks noGrp="1"/>
          </p:cNvSpPr>
          <p:nvPr>
            <p:ph idx="1"/>
          </p:nvPr>
        </p:nvSpPr>
        <p:spPr>
          <a:xfrm>
            <a:off x="681038" y="934053"/>
            <a:ext cx="8543925" cy="4989894"/>
          </a:xfrm>
        </p:spPr>
        <p:txBody>
          <a:bodyPr/>
          <a:lstStyle/>
          <a:p>
            <a:r>
              <a:rPr lang="en-US" sz="1200" dirty="0">
                <a:solidFill>
                  <a:schemeClr val="tx2"/>
                </a:solidFill>
              </a:rPr>
              <a:t>Weights for 18+ respondents</a:t>
            </a:r>
          </a:p>
          <a:p>
            <a:r>
              <a:rPr lang="en-US" sz="1200" dirty="0"/>
              <a:t>The Television and Media Content Consumption Survey consisted of two components that were combined for weighting purposes:</a:t>
            </a:r>
          </a:p>
          <a:p>
            <a:r>
              <a:rPr lang="en-US" sz="1200" dirty="0"/>
              <a:t>1. A random (probability) sample of adults from Life in Australia™.</a:t>
            </a:r>
          </a:p>
          <a:p>
            <a:r>
              <a:rPr lang="en-US" sz="1200" dirty="0"/>
              <a:t>2. A convenience (non-probability) sample to support extended reporting and analysis.</a:t>
            </a:r>
          </a:p>
          <a:p>
            <a:r>
              <a:rPr lang="en-US" sz="1200" dirty="0"/>
              <a:t>The usual approach to weighting random (probability) samples is a two-step process that aims to reduce biases caused by non-coverage and non-response and to align weighted sample estimates with external data about the target population (Kalton and Flores-Cervantes, 2003). First, base weights are calculated to account for each respondent’s initial chance of selection and for the survey’s response rate. Next, the base weights are adjusted to align respondents with the population on key socio-demographic characteristics. Refer to Särndal et al. (1992) for detailed information about model-assisted survey sampling and estimation, and to Valliant et al. (2018) for a contemporary treatment of weighting and estimation for sample surveys.</a:t>
            </a:r>
          </a:p>
          <a:p>
            <a:r>
              <a:rPr lang="en-US" sz="1200" dirty="0"/>
              <a:t>The convenience (non-probability) sample used a non-random mechanism to recruit participants to the survey, which means that the design-based approach just described does not apply. Refer to Elliott and Valliant (2017) for a discussion and further references about the challenges of making inferences from non-random samples. There are several methods for weighting such samples and making estimates from them, however (refer to Valliant, 2020). One of these methods, used here, is “quasi-randomisation” which requires a reference sample chosen at random from the target population. The reference sample is used to estimate pseudo-selection probabilities for the convenience sample, to adjust for selection bias. For this survey, the reference sample were the probability cases from Life in Australia™.</a:t>
            </a:r>
          </a:p>
          <a:p>
            <a:endParaRPr lang="en-AU" sz="1200" dirty="0"/>
          </a:p>
        </p:txBody>
      </p:sp>
    </p:spTree>
    <p:extLst>
      <p:ext uri="{BB962C8B-B14F-4D97-AF65-F5344CB8AC3E}">
        <p14:creationId xmlns:p14="http://schemas.microsoft.com/office/powerpoint/2010/main" val="222933915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B39F8A-D1C9-8960-5AD6-50A5968561B3}"/>
              </a:ext>
            </a:extLst>
          </p:cNvPr>
          <p:cNvSpPr>
            <a:spLocks noGrp="1"/>
          </p:cNvSpPr>
          <p:nvPr>
            <p:ph type="sldNum" sz="quarter" idx="12"/>
          </p:nvPr>
        </p:nvSpPr>
        <p:spPr/>
        <p:txBody>
          <a:bodyPr/>
          <a:lstStyle/>
          <a:p>
            <a:r>
              <a:rPr lang="en-AU" dirty="0"/>
              <a:t>136</a:t>
            </a:r>
          </a:p>
        </p:txBody>
      </p:sp>
      <p:sp>
        <p:nvSpPr>
          <p:cNvPr id="2" name="Title 1">
            <a:extLst>
              <a:ext uri="{FF2B5EF4-FFF2-40B4-BE49-F238E27FC236}">
                <a16:creationId xmlns:a16="http://schemas.microsoft.com/office/drawing/2014/main" id="{CF14FD4D-DBD3-E697-B39E-20C1D067B58C}"/>
              </a:ext>
            </a:extLst>
          </p:cNvPr>
          <p:cNvSpPr>
            <a:spLocks noGrp="1"/>
          </p:cNvSpPr>
          <p:nvPr>
            <p:ph type="title"/>
          </p:nvPr>
        </p:nvSpPr>
        <p:spPr/>
        <p:txBody>
          <a:bodyPr/>
          <a:lstStyle/>
          <a:p>
            <a:r>
              <a:rPr lang="en-US" dirty="0"/>
              <a:t>Weighting (continued) </a:t>
            </a:r>
            <a:endParaRPr lang="en-AU" dirty="0"/>
          </a:p>
        </p:txBody>
      </p:sp>
      <p:sp>
        <p:nvSpPr>
          <p:cNvPr id="3" name="Content Placeholder 2">
            <a:extLst>
              <a:ext uri="{FF2B5EF4-FFF2-40B4-BE49-F238E27FC236}">
                <a16:creationId xmlns:a16="http://schemas.microsoft.com/office/drawing/2014/main" id="{4D9A632E-0A05-16EB-6152-172DF7509C25}"/>
              </a:ext>
            </a:extLst>
          </p:cNvPr>
          <p:cNvSpPr>
            <a:spLocks noGrp="1"/>
          </p:cNvSpPr>
          <p:nvPr>
            <p:ph idx="1"/>
          </p:nvPr>
        </p:nvSpPr>
        <p:spPr>
          <a:xfrm>
            <a:off x="681038" y="934053"/>
            <a:ext cx="8543925" cy="4989894"/>
          </a:xfrm>
        </p:spPr>
        <p:txBody>
          <a:bodyPr/>
          <a:lstStyle/>
          <a:p>
            <a:r>
              <a:rPr lang="en-US" sz="1200" dirty="0"/>
              <a:t>The combined sample then had base weights for the two groups – a probability-based one for Life in Australia™ cases and an estimated one for convenience cases. To derive the adjusted weights, consideration then had to be given to the characteristics on which to align the base weights with the population. The choice of characteristics was guided by three factors:</a:t>
            </a:r>
          </a:p>
          <a:p>
            <a:r>
              <a:rPr lang="en-US" sz="1200" dirty="0"/>
              <a:t>•	Which characteristics are most different between the probability and convenience samples?</a:t>
            </a:r>
          </a:p>
          <a:p>
            <a:r>
              <a:rPr lang="en-US" sz="1200" dirty="0"/>
              <a:t>•	Which characteristics are most associated with the survey’s key questionnaire items?</a:t>
            </a:r>
          </a:p>
          <a:p>
            <a:r>
              <a:rPr lang="en-US" sz="1200" dirty="0"/>
              <a:t>•	Which characteristics are most different between the combined sample and the population?</a:t>
            </a:r>
          </a:p>
          <a:p>
            <a:r>
              <a:rPr lang="en-US" sz="1200" dirty="0"/>
              <a:t>With these factors in mind, the set of characteristics used to adjust the weights are those are provided in the Technical Report. This also includes the population counts and percentages, obtained from Census 2021 TableBuilder (Australian Bureau of Statistics, 2021) and from Life in AustraliaTM. All population counts refer to the Australian adult population aged 18+ years.</a:t>
            </a:r>
          </a:p>
          <a:p>
            <a:r>
              <a:rPr lang="en-US" sz="1200" dirty="0"/>
              <a:t>The method used to adjust the base weights was regression calibration (Deville et al., 1993), implemented in R (R Core Team, 2023) using the survey package (Lumley, 2020). For more information on weighting of sample surveys, refer to Valliant et al. (2018).</a:t>
            </a:r>
          </a:p>
          <a:p>
            <a:endParaRPr lang="en-US" sz="1200" dirty="0"/>
          </a:p>
          <a:p>
            <a:r>
              <a:rPr lang="en-US" sz="1200" dirty="0">
                <a:solidFill>
                  <a:schemeClr val="tx2"/>
                </a:solidFill>
              </a:rPr>
              <a:t>Weights for child respondents</a:t>
            </a:r>
          </a:p>
          <a:p>
            <a:r>
              <a:rPr lang="en-US" sz="1200" dirty="0"/>
              <a:t>A second weight for respondents who completed the child section of the questionnaire was also calculated. This weight reflects the child in the context of the population of Australian 0–17-year-old children. Like the non-probability sample, the design-based approach to weighting does not apply to child respondents, as there is a non-random mechanism of recruitment. Unlike the adult weighting, there is no probability-based reference sample with which the quasi-randomisation approach can be applied. Instead, a super-population approach is taken, in which all respondents are assigned the same base weight of 1, and regression calibration is used to adjust base weights. More information on the super-population approach can be found in Elliott and Valliant (2017).</a:t>
            </a:r>
          </a:p>
          <a:p>
            <a:r>
              <a:rPr lang="en-US" sz="1200" dirty="0"/>
              <a:t>The set of characteristics used to adjust the child weights are those shown in the Technical Report. This table also includes the population counts and percentages, obtained from Census 2021 TableBuilder (Australian Bureau of Statistics, 2021). All population counts refer to the Australian 0-17-year-old population.</a:t>
            </a:r>
          </a:p>
          <a:p>
            <a:endParaRPr lang="en-AU" sz="1200" dirty="0"/>
          </a:p>
        </p:txBody>
      </p:sp>
    </p:spTree>
    <p:extLst>
      <p:ext uri="{BB962C8B-B14F-4D97-AF65-F5344CB8AC3E}">
        <p14:creationId xmlns:p14="http://schemas.microsoft.com/office/powerpoint/2010/main" val="3429725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E6B0FF-2040-37A1-19B6-E492FF1EE384}"/>
              </a:ext>
            </a:extLst>
          </p:cNvPr>
          <p:cNvSpPr>
            <a:spLocks noGrp="1"/>
          </p:cNvSpPr>
          <p:nvPr>
            <p:ph type="sldNum" sz="quarter" idx="12"/>
          </p:nvPr>
        </p:nvSpPr>
        <p:spPr/>
        <p:txBody>
          <a:bodyPr/>
          <a:lstStyle/>
          <a:p>
            <a:fld id="{EB9AB7F9-1CFC-4687-A283-05394C823D94}" type="slidenum">
              <a:rPr lang="en-AU" smtClean="0"/>
              <a:t>14</a:t>
            </a:fld>
            <a:endParaRPr lang="en-AU" dirty="0"/>
          </a:p>
        </p:txBody>
      </p:sp>
      <p:sp>
        <p:nvSpPr>
          <p:cNvPr id="2" name="Title 1">
            <a:extLst>
              <a:ext uri="{FF2B5EF4-FFF2-40B4-BE49-F238E27FC236}">
                <a16:creationId xmlns:a16="http://schemas.microsoft.com/office/drawing/2014/main" id="{BE46BE4A-4A99-631E-9EBD-F0BE040ADFEB}"/>
              </a:ext>
            </a:extLst>
          </p:cNvPr>
          <p:cNvSpPr>
            <a:spLocks noGrp="1"/>
          </p:cNvSpPr>
          <p:nvPr>
            <p:ph type="title"/>
          </p:nvPr>
        </p:nvSpPr>
        <p:spPr/>
        <p:txBody>
          <a:bodyPr>
            <a:normAutofit/>
          </a:bodyPr>
          <a:lstStyle/>
          <a:p>
            <a:r>
              <a:rPr lang="en-AU" sz="2300" dirty="0"/>
              <a:t>Summary – General Screen Content Habits</a:t>
            </a:r>
          </a:p>
        </p:txBody>
      </p:sp>
      <p:sp>
        <p:nvSpPr>
          <p:cNvPr id="8" name="TextBox 7">
            <a:extLst>
              <a:ext uri="{FF2B5EF4-FFF2-40B4-BE49-F238E27FC236}">
                <a16:creationId xmlns:a16="http://schemas.microsoft.com/office/drawing/2014/main" id="{5709F1A0-B1D1-8836-6CD9-A16B8721499D}"/>
              </a:ext>
            </a:extLst>
          </p:cNvPr>
          <p:cNvSpPr txBox="1"/>
          <p:nvPr/>
        </p:nvSpPr>
        <p:spPr>
          <a:xfrm>
            <a:off x="231397" y="984732"/>
            <a:ext cx="9435336" cy="276999"/>
          </a:xfrm>
          <a:prstGeom prst="rect">
            <a:avLst/>
          </a:prstGeom>
          <a:noFill/>
        </p:spPr>
        <p:txBody>
          <a:bodyPr wrap="square">
            <a:spAutoFit/>
          </a:bodyPr>
          <a:lstStyle/>
          <a:p>
            <a:r>
              <a:rPr lang="en-AU" sz="1200" dirty="0">
                <a:latin typeface="+mj-lt"/>
                <a:ea typeface="+mj-ea"/>
                <a:cs typeface="+mj-cs"/>
              </a:rPr>
              <a:t>Online subscription streaming services continue to dominate, though subscription service growth has slowed </a:t>
            </a:r>
          </a:p>
        </p:txBody>
      </p:sp>
      <p:sp>
        <p:nvSpPr>
          <p:cNvPr id="5" name="TextBox 4">
            <a:extLst>
              <a:ext uri="{FF2B5EF4-FFF2-40B4-BE49-F238E27FC236}">
                <a16:creationId xmlns:a16="http://schemas.microsoft.com/office/drawing/2014/main" id="{929D08F0-AD01-3A30-126D-A0F2DA36E356}"/>
              </a:ext>
            </a:extLst>
          </p:cNvPr>
          <p:cNvSpPr txBox="1"/>
          <p:nvPr/>
        </p:nvSpPr>
        <p:spPr>
          <a:xfrm>
            <a:off x="254000" y="1354603"/>
            <a:ext cx="4422501" cy="646331"/>
          </a:xfrm>
          <a:prstGeom prst="rect">
            <a:avLst/>
          </a:prstGeom>
          <a:noFill/>
        </p:spPr>
        <p:txBody>
          <a:bodyPr wrap="square">
            <a:spAutoFit/>
          </a:bodyPr>
          <a:lstStyle/>
          <a:p>
            <a:r>
              <a:rPr lang="en-US" sz="1200" b="1" dirty="0">
                <a:latin typeface="+mj-lt"/>
                <a:ea typeface="+mj-ea"/>
                <a:cs typeface="+mj-cs"/>
              </a:rPr>
              <a:t>Online subscription services </a:t>
            </a:r>
            <a:r>
              <a:rPr lang="en-US" sz="1200" dirty="0">
                <a:latin typeface="+mj-lt"/>
                <a:ea typeface="+mj-ea"/>
                <a:cs typeface="+mj-cs"/>
              </a:rPr>
              <a:t>have levelled off after several prior years of increasing, while free services continue to increase in 2023</a:t>
            </a:r>
            <a:endParaRPr lang="en-AU" sz="1200" dirty="0">
              <a:latin typeface="+mj-lt"/>
              <a:ea typeface="+mj-ea"/>
              <a:cs typeface="+mj-cs"/>
            </a:endParaRPr>
          </a:p>
        </p:txBody>
      </p:sp>
      <p:graphicFrame>
        <p:nvGraphicFramePr>
          <p:cNvPr id="26" name="Chart 25" descr="Figure 5: Top 3 Platforms watched in the past 7 days&#10;&#10;Commercial free-to-air TV, excluding on-demand, 2020, 61%, 2021, 58%, 2022, 53%, 2023, 51%.&#10;Free video streaming services, 2020, 54%, 2021, 56%, 2022, 58%, 2023, 61% (significantly higher compared to 2022).&#10;Online subscription services , 2020, 60%, 2021, 62%, 2022, 66%, 2023, 65%.&#10;">
            <a:extLst>
              <a:ext uri="{FF2B5EF4-FFF2-40B4-BE49-F238E27FC236}">
                <a16:creationId xmlns:a16="http://schemas.microsoft.com/office/drawing/2014/main" id="{8C749D63-446A-4043-8F28-1F6DBCAE4364}"/>
              </a:ext>
            </a:extLst>
          </p:cNvPr>
          <p:cNvGraphicFramePr/>
          <p:nvPr>
            <p:extLst>
              <p:ext uri="{D42A27DB-BD31-4B8C-83A1-F6EECF244321}">
                <p14:modId xmlns:p14="http://schemas.microsoft.com/office/powerpoint/2010/main" val="585335606"/>
              </p:ext>
            </p:extLst>
          </p:nvPr>
        </p:nvGraphicFramePr>
        <p:xfrm>
          <a:off x="585354" y="2027439"/>
          <a:ext cx="3848098" cy="1971911"/>
        </p:xfrm>
        <a:graphic>
          <a:graphicData uri="http://schemas.openxmlformats.org/drawingml/2006/chart">
            <c:chart xmlns:c="http://schemas.openxmlformats.org/drawingml/2006/chart" xmlns:r="http://schemas.openxmlformats.org/officeDocument/2006/relationships" r:id="rId2"/>
          </a:graphicData>
        </a:graphic>
      </p:graphicFrame>
      <p:sp>
        <p:nvSpPr>
          <p:cNvPr id="29" name="Arrow: Up 28">
            <a:extLst>
              <a:ext uri="{FF2B5EF4-FFF2-40B4-BE49-F238E27FC236}">
                <a16:creationId xmlns:a16="http://schemas.microsoft.com/office/drawing/2014/main" id="{3752614C-8C48-9D20-E2B5-C83DF9414E4C}"/>
              </a:ext>
              <a:ext uri="{C183D7F6-B498-43B3-948B-1728B52AA6E4}">
                <adec:decorative xmlns:adec="http://schemas.microsoft.com/office/drawing/2017/decorative" val="1"/>
              </a:ext>
            </a:extLst>
          </p:cNvPr>
          <p:cNvSpPr/>
          <p:nvPr/>
        </p:nvSpPr>
        <p:spPr>
          <a:xfrm>
            <a:off x="2992586" y="2285689"/>
            <a:ext cx="101138" cy="131401"/>
          </a:xfrm>
          <a:prstGeom prst="up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extBox 10">
            <a:extLst>
              <a:ext uri="{FF2B5EF4-FFF2-40B4-BE49-F238E27FC236}">
                <a16:creationId xmlns:a16="http://schemas.microsoft.com/office/drawing/2014/main" id="{2F0BF54F-2237-4442-149B-87E5F57E1FA3}"/>
              </a:ext>
            </a:extLst>
          </p:cNvPr>
          <p:cNvSpPr txBox="1"/>
          <p:nvPr/>
        </p:nvSpPr>
        <p:spPr>
          <a:xfrm>
            <a:off x="4950692" y="1355391"/>
            <a:ext cx="4193308" cy="646331"/>
          </a:xfrm>
          <a:prstGeom prst="rect">
            <a:avLst/>
          </a:prstGeom>
          <a:noFill/>
        </p:spPr>
        <p:txBody>
          <a:bodyPr wrap="square">
            <a:spAutoFit/>
          </a:bodyPr>
          <a:lstStyle/>
          <a:p>
            <a:r>
              <a:rPr lang="en-US" sz="1200" dirty="0">
                <a:latin typeface="+mj-lt"/>
                <a:ea typeface="+mj-ea"/>
                <a:cs typeface="+mj-cs"/>
              </a:rPr>
              <a:t>2023 saw high levels of online service </a:t>
            </a:r>
            <a:r>
              <a:rPr lang="en-US" sz="1200" b="1" dirty="0">
                <a:latin typeface="+mj-lt"/>
                <a:ea typeface="+mj-ea"/>
                <a:cs typeface="+mj-cs"/>
              </a:rPr>
              <a:t>cancellation and downgrading</a:t>
            </a:r>
            <a:r>
              <a:rPr lang="en-US" sz="1200" dirty="0">
                <a:latin typeface="+mj-lt"/>
                <a:ea typeface="+mj-ea"/>
                <a:cs typeface="+mj-cs"/>
              </a:rPr>
              <a:t>, especially among those aged 18-44, commonly due to their expense </a:t>
            </a:r>
            <a:endParaRPr lang="en-AU" sz="1200" dirty="0">
              <a:latin typeface="+mj-lt"/>
              <a:ea typeface="+mj-ea"/>
              <a:cs typeface="+mj-cs"/>
            </a:endParaRPr>
          </a:p>
        </p:txBody>
      </p:sp>
      <p:graphicFrame>
        <p:nvGraphicFramePr>
          <p:cNvPr id="22" name="Chart 21" descr="Figure 6: Changes made to online subscription streaming services in past 6 months.&#10;&#10;Cancelled or downgraded, 36%.&#10;Cancelled and then resubscribed to the same service, 9%.&#10;Added or upgraded, 16%.&#10;None of these, 45%.">
            <a:extLst>
              <a:ext uri="{FF2B5EF4-FFF2-40B4-BE49-F238E27FC236}">
                <a16:creationId xmlns:a16="http://schemas.microsoft.com/office/drawing/2014/main" id="{964A72B9-077E-DFF2-D400-6936BCDB57FB}"/>
              </a:ext>
            </a:extLst>
          </p:cNvPr>
          <p:cNvGraphicFramePr/>
          <p:nvPr>
            <p:extLst>
              <p:ext uri="{D42A27DB-BD31-4B8C-83A1-F6EECF244321}">
                <p14:modId xmlns:p14="http://schemas.microsoft.com/office/powerpoint/2010/main" val="2451979612"/>
              </p:ext>
            </p:extLst>
          </p:nvPr>
        </p:nvGraphicFramePr>
        <p:xfrm>
          <a:off x="5011912" y="1828761"/>
          <a:ext cx="3848098" cy="2201333"/>
        </p:xfrm>
        <a:graphic>
          <a:graphicData uri="http://schemas.openxmlformats.org/drawingml/2006/chart">
            <c:chart xmlns:c="http://schemas.openxmlformats.org/drawingml/2006/chart" xmlns:r="http://schemas.openxmlformats.org/officeDocument/2006/relationships" r:id="rId3"/>
          </a:graphicData>
        </a:graphic>
      </p:graphicFrame>
      <p:sp>
        <p:nvSpPr>
          <p:cNvPr id="7" name="Speech Bubble: Rectangle with Corners Rounded 6" descr="Top reason for cancelling subscription services:&#10;&#10;Too expensive / could not afford, 38%.">
            <a:extLst>
              <a:ext uri="{FF2B5EF4-FFF2-40B4-BE49-F238E27FC236}">
                <a16:creationId xmlns:a16="http://schemas.microsoft.com/office/drawing/2014/main" id="{55DD2845-AAFD-03D3-94F1-7C8E20FCF858}"/>
              </a:ext>
            </a:extLst>
          </p:cNvPr>
          <p:cNvSpPr/>
          <p:nvPr/>
        </p:nvSpPr>
        <p:spPr>
          <a:xfrm>
            <a:off x="8033144" y="2443866"/>
            <a:ext cx="1256133" cy="919701"/>
          </a:xfrm>
          <a:prstGeom prst="wedgeRoundRectCallout">
            <a:avLst>
              <a:gd name="adj1" fmla="val -65628"/>
              <a:gd name="adj2" fmla="val -46658"/>
              <a:gd name="adj3" fmla="val 16667"/>
            </a:avLst>
          </a:prstGeom>
          <a:solidFill>
            <a:schemeClr val="bg1"/>
          </a:solidFill>
          <a:ln w="38100">
            <a:solidFill>
              <a:srgbClr val="12826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u="sng" dirty="0">
                <a:solidFill>
                  <a:schemeClr val="tx1"/>
                </a:solidFill>
              </a:rPr>
              <a:t>Top reason for cancelling:</a:t>
            </a:r>
            <a:endParaRPr lang="en-US" sz="1100" u="sng" dirty="0">
              <a:solidFill>
                <a:schemeClr val="tx1"/>
              </a:solidFill>
              <a:cs typeface="Arial"/>
            </a:endParaRPr>
          </a:p>
          <a:p>
            <a:pPr algn="ctr"/>
            <a:r>
              <a:rPr lang="en-US" sz="1100" dirty="0">
                <a:solidFill>
                  <a:schemeClr val="tx1"/>
                </a:solidFill>
              </a:rPr>
              <a:t>Too expensive / could not afford (</a:t>
            </a:r>
            <a:r>
              <a:rPr lang="en-US" sz="1100" b="1" dirty="0">
                <a:solidFill>
                  <a:schemeClr val="tx1"/>
                </a:solidFill>
              </a:rPr>
              <a:t>38%</a:t>
            </a:r>
            <a:r>
              <a:rPr lang="en-US" sz="1100" dirty="0">
                <a:solidFill>
                  <a:schemeClr val="tx1"/>
                </a:solidFill>
              </a:rPr>
              <a:t>)</a:t>
            </a:r>
            <a:endParaRPr lang="en-AU" sz="1100" dirty="0">
              <a:solidFill>
                <a:schemeClr val="tx1"/>
              </a:solidFill>
              <a:cs typeface="Arial"/>
            </a:endParaRPr>
          </a:p>
        </p:txBody>
      </p:sp>
      <p:sp>
        <p:nvSpPr>
          <p:cNvPr id="13" name="TextBox 12">
            <a:extLst>
              <a:ext uri="{FF2B5EF4-FFF2-40B4-BE49-F238E27FC236}">
                <a16:creationId xmlns:a16="http://schemas.microsoft.com/office/drawing/2014/main" id="{4DDA40EC-1ABF-8C27-9F00-6BF408B3806C}"/>
              </a:ext>
            </a:extLst>
          </p:cNvPr>
          <p:cNvSpPr txBox="1"/>
          <p:nvPr/>
        </p:nvSpPr>
        <p:spPr>
          <a:xfrm>
            <a:off x="254000" y="4133407"/>
            <a:ext cx="4422496" cy="461665"/>
          </a:xfrm>
          <a:prstGeom prst="rect">
            <a:avLst/>
          </a:prstGeom>
          <a:noFill/>
        </p:spPr>
        <p:txBody>
          <a:bodyPr wrap="square">
            <a:spAutoFit/>
          </a:bodyPr>
          <a:lstStyle/>
          <a:p>
            <a:r>
              <a:rPr lang="en-US" sz="1200" dirty="0">
                <a:latin typeface="+mj-lt"/>
                <a:ea typeface="+mj-ea"/>
                <a:cs typeface="+mj-cs"/>
              </a:rPr>
              <a:t>TVs and mobile phones / smartphones are the most commonly used </a:t>
            </a:r>
            <a:r>
              <a:rPr lang="en-US" sz="1200" b="1" dirty="0">
                <a:latin typeface="+mj-lt"/>
                <a:ea typeface="+mj-ea"/>
                <a:cs typeface="+mj-cs"/>
              </a:rPr>
              <a:t>devices </a:t>
            </a:r>
            <a:r>
              <a:rPr lang="en-US" sz="1200" dirty="0">
                <a:latin typeface="+mj-lt"/>
                <a:ea typeface="+mj-ea"/>
                <a:cs typeface="+mj-cs"/>
              </a:rPr>
              <a:t>for viewing screen content</a:t>
            </a:r>
            <a:endParaRPr lang="en-AU" sz="1200" dirty="0">
              <a:latin typeface="+mj-lt"/>
              <a:ea typeface="+mj-ea"/>
              <a:cs typeface="+mj-cs"/>
            </a:endParaRPr>
          </a:p>
        </p:txBody>
      </p:sp>
      <p:sp>
        <p:nvSpPr>
          <p:cNvPr id="18" name="Rectangle 17">
            <a:extLst>
              <a:ext uri="{FF2B5EF4-FFF2-40B4-BE49-F238E27FC236}">
                <a16:creationId xmlns:a16="http://schemas.microsoft.com/office/drawing/2014/main" id="{D3EAAE65-5019-B7B3-7EF8-0DD2590C3874}"/>
              </a:ext>
            </a:extLst>
          </p:cNvPr>
          <p:cNvSpPr/>
          <p:nvPr/>
        </p:nvSpPr>
        <p:spPr>
          <a:xfrm>
            <a:off x="1588655" y="4799807"/>
            <a:ext cx="2438400" cy="4616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u="sng" dirty="0">
                <a:solidFill>
                  <a:schemeClr val="tx1"/>
                </a:solidFill>
              </a:rPr>
              <a:t>TV: </a:t>
            </a:r>
          </a:p>
          <a:p>
            <a:r>
              <a:rPr lang="en-US" sz="1000" dirty="0">
                <a:solidFill>
                  <a:schemeClr val="tx1"/>
                </a:solidFill>
              </a:rPr>
              <a:t>86% net use</a:t>
            </a:r>
          </a:p>
          <a:p>
            <a:r>
              <a:rPr lang="en-US" sz="1000" dirty="0">
                <a:solidFill>
                  <a:schemeClr val="tx1"/>
                </a:solidFill>
              </a:rPr>
              <a:t>48% once per day or more </a:t>
            </a:r>
            <a:endParaRPr lang="en-AU" sz="1000" dirty="0">
              <a:solidFill>
                <a:schemeClr val="tx1"/>
              </a:solidFill>
            </a:endParaRPr>
          </a:p>
        </p:txBody>
      </p:sp>
      <p:sp>
        <p:nvSpPr>
          <p:cNvPr id="19" name="Rectangle 18">
            <a:extLst>
              <a:ext uri="{FF2B5EF4-FFF2-40B4-BE49-F238E27FC236}">
                <a16:creationId xmlns:a16="http://schemas.microsoft.com/office/drawing/2014/main" id="{777AAA43-253F-73F1-2533-5E4622979B2E}"/>
              </a:ext>
            </a:extLst>
          </p:cNvPr>
          <p:cNvSpPr/>
          <p:nvPr/>
        </p:nvSpPr>
        <p:spPr>
          <a:xfrm>
            <a:off x="1586803" y="5657606"/>
            <a:ext cx="2438400" cy="4616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u="sng" dirty="0">
                <a:solidFill>
                  <a:schemeClr val="tx1"/>
                </a:solidFill>
              </a:rPr>
              <a:t>Mobile or smartphone: </a:t>
            </a:r>
          </a:p>
          <a:p>
            <a:r>
              <a:rPr lang="en-US" sz="1000" dirty="0">
                <a:solidFill>
                  <a:schemeClr val="tx1"/>
                </a:solidFill>
              </a:rPr>
              <a:t>74% net use</a:t>
            </a:r>
          </a:p>
          <a:p>
            <a:r>
              <a:rPr lang="en-US" sz="1000" dirty="0">
                <a:solidFill>
                  <a:schemeClr val="tx1"/>
                </a:solidFill>
              </a:rPr>
              <a:t>46% once per day or more </a:t>
            </a:r>
            <a:endParaRPr lang="en-AU" sz="1000" dirty="0">
              <a:solidFill>
                <a:schemeClr val="tx1"/>
              </a:solidFill>
            </a:endParaRPr>
          </a:p>
        </p:txBody>
      </p:sp>
      <p:pic>
        <p:nvPicPr>
          <p:cNvPr id="15" name="Graphic 14">
            <a:extLst>
              <a:ext uri="{FF2B5EF4-FFF2-40B4-BE49-F238E27FC236}">
                <a16:creationId xmlns:a16="http://schemas.microsoft.com/office/drawing/2014/main" id="{96559FA8-179D-DA74-992F-BD214521E85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3012" y="4673777"/>
            <a:ext cx="795177" cy="795177"/>
          </a:xfrm>
          <a:prstGeom prst="rect">
            <a:avLst/>
          </a:prstGeom>
        </p:spPr>
      </p:pic>
      <p:pic>
        <p:nvPicPr>
          <p:cNvPr id="17" name="Graphic 16">
            <a:extLst>
              <a:ext uri="{FF2B5EF4-FFF2-40B4-BE49-F238E27FC236}">
                <a16:creationId xmlns:a16="http://schemas.microsoft.com/office/drawing/2014/main" id="{8EE7AEA3-2C03-E712-DB41-990F65EBE3C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V="1">
            <a:off x="663012" y="5552508"/>
            <a:ext cx="812399" cy="812399"/>
          </a:xfrm>
          <a:prstGeom prst="rect">
            <a:avLst/>
          </a:prstGeom>
        </p:spPr>
      </p:pic>
      <p:sp>
        <p:nvSpPr>
          <p:cNvPr id="12" name="TextBox 11">
            <a:extLst>
              <a:ext uri="{FF2B5EF4-FFF2-40B4-BE49-F238E27FC236}">
                <a16:creationId xmlns:a16="http://schemas.microsoft.com/office/drawing/2014/main" id="{9F0736A4-ADDC-2C1D-BAFC-1071C519EAAE}"/>
              </a:ext>
            </a:extLst>
          </p:cNvPr>
          <p:cNvSpPr txBox="1"/>
          <p:nvPr/>
        </p:nvSpPr>
        <p:spPr>
          <a:xfrm>
            <a:off x="4919546" y="4133407"/>
            <a:ext cx="4369731" cy="461665"/>
          </a:xfrm>
          <a:prstGeom prst="rect">
            <a:avLst/>
          </a:prstGeom>
          <a:noFill/>
        </p:spPr>
        <p:txBody>
          <a:bodyPr wrap="square">
            <a:spAutoFit/>
          </a:bodyPr>
          <a:lstStyle/>
          <a:p>
            <a:r>
              <a:rPr lang="en-US" sz="1200" dirty="0">
                <a:latin typeface="+mj-lt"/>
                <a:ea typeface="+mj-ea"/>
                <a:cs typeface="+mj-cs"/>
              </a:rPr>
              <a:t>Some </a:t>
            </a:r>
            <a:r>
              <a:rPr lang="en-US" sz="1200" b="1" dirty="0">
                <a:latin typeface="+mj-lt"/>
                <a:ea typeface="+mj-ea"/>
                <a:cs typeface="+mj-cs"/>
              </a:rPr>
              <a:t>online subscription streaming services </a:t>
            </a:r>
            <a:r>
              <a:rPr lang="en-US" sz="1200" dirty="0">
                <a:latin typeface="+mj-lt"/>
                <a:ea typeface="+mj-ea"/>
                <a:cs typeface="+mj-cs"/>
              </a:rPr>
              <a:t>are experiencing a </a:t>
            </a:r>
            <a:r>
              <a:rPr lang="en-US" sz="1200" b="1" dirty="0">
                <a:latin typeface="+mj-lt"/>
                <a:ea typeface="+mj-ea"/>
                <a:cs typeface="+mj-cs"/>
              </a:rPr>
              <a:t>plateau </a:t>
            </a:r>
            <a:r>
              <a:rPr lang="en-US" sz="1200" dirty="0">
                <a:latin typeface="+mj-lt"/>
                <a:ea typeface="+mj-ea"/>
                <a:cs typeface="+mj-cs"/>
              </a:rPr>
              <a:t>this year in viewership</a:t>
            </a:r>
            <a:endParaRPr lang="en-AU" sz="1200" dirty="0">
              <a:latin typeface="+mj-lt"/>
              <a:ea typeface="+mj-ea"/>
              <a:cs typeface="+mj-cs"/>
            </a:endParaRPr>
          </a:p>
        </p:txBody>
      </p:sp>
      <p:graphicFrame>
        <p:nvGraphicFramePr>
          <p:cNvPr id="30" name="Chart 29" descr="Figure 8: Top three online subscription services.&#10;&#10;Amazon Prime Video, 2020, 16%, 2021, 22%, 2022, 29%, 2023, 32% (significantly higher compared to 2022).&#10;Disney+, 2020, 18%, 2021, 27%, 2022, 34%, 2023, 35%.&#10;Netflix, 2020, 65%, 2021, 67%, 2022, 68%, 2023, 65%.&#10;&#10;&#10;">
            <a:extLst>
              <a:ext uri="{FF2B5EF4-FFF2-40B4-BE49-F238E27FC236}">
                <a16:creationId xmlns:a16="http://schemas.microsoft.com/office/drawing/2014/main" id="{F325006F-8E68-F2A1-DF25-D471E26022B0}"/>
              </a:ext>
            </a:extLst>
          </p:cNvPr>
          <p:cNvGraphicFramePr/>
          <p:nvPr>
            <p:extLst>
              <p:ext uri="{D42A27DB-BD31-4B8C-83A1-F6EECF244321}">
                <p14:modId xmlns:p14="http://schemas.microsoft.com/office/powerpoint/2010/main" val="3213315925"/>
              </p:ext>
            </p:extLst>
          </p:nvPr>
        </p:nvGraphicFramePr>
        <p:xfrm>
          <a:off x="4893025" y="4606777"/>
          <a:ext cx="3380860" cy="1971911"/>
        </p:xfrm>
        <a:graphic>
          <a:graphicData uri="http://schemas.openxmlformats.org/drawingml/2006/chart">
            <c:chart xmlns:c="http://schemas.openxmlformats.org/drawingml/2006/chart" xmlns:r="http://schemas.openxmlformats.org/officeDocument/2006/relationships" r:id="rId8"/>
          </a:graphicData>
        </a:graphic>
      </p:graphicFrame>
      <p:sp>
        <p:nvSpPr>
          <p:cNvPr id="32" name="Rectangle 31" descr="Proportion of respondents who have at least one online subscription streaming service (net).&#10;&#10;2023, 80%.&#10;2022, 81%.&#10;2021, 79%.&#10;2020, 77%.">
            <a:extLst>
              <a:ext uri="{FF2B5EF4-FFF2-40B4-BE49-F238E27FC236}">
                <a16:creationId xmlns:a16="http://schemas.microsoft.com/office/drawing/2014/main" id="{B7F2EFFE-3F89-994C-1C9F-DBD09171EE81}"/>
              </a:ext>
            </a:extLst>
          </p:cNvPr>
          <p:cNvSpPr/>
          <p:nvPr/>
        </p:nvSpPr>
        <p:spPr>
          <a:xfrm>
            <a:off x="8273884" y="5142122"/>
            <a:ext cx="951078" cy="9312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72000" rIns="36000" rtlCol="0" anchor="ctr"/>
          <a:lstStyle/>
          <a:p>
            <a:r>
              <a:rPr lang="en-US" sz="1000" b="1" dirty="0">
                <a:solidFill>
                  <a:schemeClr val="tx1"/>
                </a:solidFill>
              </a:rPr>
              <a:t>At least one service net</a:t>
            </a:r>
          </a:p>
          <a:p>
            <a:r>
              <a:rPr lang="en-US" sz="1000" dirty="0">
                <a:solidFill>
                  <a:schemeClr val="tx1"/>
                </a:solidFill>
              </a:rPr>
              <a:t>2023: 80%</a:t>
            </a:r>
          </a:p>
          <a:p>
            <a:r>
              <a:rPr lang="en-US" sz="1000" dirty="0">
                <a:solidFill>
                  <a:schemeClr val="tx1"/>
                </a:solidFill>
              </a:rPr>
              <a:t>2022: 81%</a:t>
            </a:r>
          </a:p>
          <a:p>
            <a:r>
              <a:rPr lang="en-US" sz="1000" dirty="0">
                <a:solidFill>
                  <a:schemeClr val="tx1"/>
                </a:solidFill>
              </a:rPr>
              <a:t>2021: 79%</a:t>
            </a:r>
          </a:p>
          <a:p>
            <a:r>
              <a:rPr lang="en-US" sz="1000" dirty="0">
                <a:solidFill>
                  <a:schemeClr val="tx1"/>
                </a:solidFill>
              </a:rPr>
              <a:t>2020: 77%</a:t>
            </a:r>
            <a:endParaRPr lang="en-AU" sz="1000" dirty="0">
              <a:solidFill>
                <a:schemeClr val="tx1"/>
              </a:solidFill>
            </a:endParaRPr>
          </a:p>
        </p:txBody>
      </p:sp>
      <p:sp>
        <p:nvSpPr>
          <p:cNvPr id="4" name="Rectangle 3">
            <a:extLst>
              <a:ext uri="{FF2B5EF4-FFF2-40B4-BE49-F238E27FC236}">
                <a16:creationId xmlns:a16="http://schemas.microsoft.com/office/drawing/2014/main" id="{544F95D7-A69C-84FF-5444-D4B670269436}"/>
              </a:ext>
              <a:ext uri="{C183D7F6-B498-43B3-948B-1728B52AA6E4}">
                <adec:decorative xmlns:adec="http://schemas.microsoft.com/office/drawing/2017/decorative" val="1"/>
              </a:ext>
            </a:extLst>
          </p:cNvPr>
          <p:cNvSpPr/>
          <p:nvPr/>
        </p:nvSpPr>
        <p:spPr>
          <a:xfrm>
            <a:off x="3310642" y="2033631"/>
            <a:ext cx="282285" cy="2520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a:t>
            </a:r>
            <a:endParaRPr lang="en-AU" sz="1000" dirty="0">
              <a:solidFill>
                <a:schemeClr val="tx1"/>
              </a:solidFill>
            </a:endParaRPr>
          </a:p>
        </p:txBody>
      </p:sp>
      <p:sp>
        <p:nvSpPr>
          <p:cNvPr id="6" name="Rectangle 5">
            <a:extLst>
              <a:ext uri="{FF2B5EF4-FFF2-40B4-BE49-F238E27FC236}">
                <a16:creationId xmlns:a16="http://schemas.microsoft.com/office/drawing/2014/main" id="{759C1248-04C8-8338-F353-06CD5EE4346F}"/>
              </a:ext>
              <a:ext uri="{C183D7F6-B498-43B3-948B-1728B52AA6E4}">
                <adec:decorative xmlns:adec="http://schemas.microsoft.com/office/drawing/2017/decorative" val="1"/>
              </a:ext>
            </a:extLst>
          </p:cNvPr>
          <p:cNvSpPr/>
          <p:nvPr/>
        </p:nvSpPr>
        <p:spPr>
          <a:xfrm>
            <a:off x="7508066" y="4652049"/>
            <a:ext cx="282285" cy="2520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a:t>
            </a:r>
            <a:endParaRPr lang="en-AU" sz="1000" dirty="0">
              <a:solidFill>
                <a:schemeClr val="tx1"/>
              </a:solidFill>
            </a:endParaRPr>
          </a:p>
        </p:txBody>
      </p:sp>
      <p:grpSp>
        <p:nvGrpSpPr>
          <p:cNvPr id="9" name="Group 8">
            <a:extLst>
              <a:ext uri="{FF2B5EF4-FFF2-40B4-BE49-F238E27FC236}">
                <a16:creationId xmlns:a16="http://schemas.microsoft.com/office/drawing/2014/main" id="{686B123C-FDDE-BB44-C885-DD19226EAAB3}"/>
              </a:ext>
              <a:ext uri="{C183D7F6-B498-43B3-948B-1728B52AA6E4}">
                <adec:decorative xmlns:adec="http://schemas.microsoft.com/office/drawing/2017/decorative" val="1"/>
              </a:ext>
            </a:extLst>
          </p:cNvPr>
          <p:cNvGrpSpPr/>
          <p:nvPr/>
        </p:nvGrpSpPr>
        <p:grpSpPr>
          <a:xfrm>
            <a:off x="397284" y="1402876"/>
            <a:ext cx="8892000" cy="5220000"/>
            <a:chOff x="397284" y="1402876"/>
            <a:chExt cx="8892000" cy="5220000"/>
          </a:xfrm>
        </p:grpSpPr>
        <p:cxnSp>
          <p:nvCxnSpPr>
            <p:cNvPr id="10" name="Straight Connector 9">
              <a:extLst>
                <a:ext uri="{FF2B5EF4-FFF2-40B4-BE49-F238E27FC236}">
                  <a16:creationId xmlns:a16="http://schemas.microsoft.com/office/drawing/2014/main" id="{6569B9E6-0609-AFF3-612A-591851D6D0F0}"/>
                </a:ext>
              </a:extLst>
            </p:cNvPr>
            <p:cNvCxnSpPr/>
            <p:nvPr/>
          </p:nvCxnSpPr>
          <p:spPr>
            <a:xfrm>
              <a:off x="4768863" y="1402876"/>
              <a:ext cx="0" cy="5220000"/>
            </a:xfrm>
            <a:prstGeom prst="line">
              <a:avLst/>
            </a:prstGeom>
            <a:ln>
              <a:solidFill>
                <a:srgbClr val="BFBFBF"/>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02D62A-0897-13C7-E61C-C82801752F37}"/>
                </a:ext>
              </a:extLst>
            </p:cNvPr>
            <p:cNvCxnSpPr>
              <a:cxnSpLocks/>
            </p:cNvCxnSpPr>
            <p:nvPr/>
          </p:nvCxnSpPr>
          <p:spPr>
            <a:xfrm rot="5400000">
              <a:off x="4843284" y="-459203"/>
              <a:ext cx="0" cy="8892000"/>
            </a:xfrm>
            <a:prstGeom prst="line">
              <a:avLst/>
            </a:prstGeom>
            <a:ln>
              <a:solidFill>
                <a:srgbClr val="BFBFBF"/>
              </a:solidFill>
              <a:prstDash val="lgDash"/>
            </a:ln>
          </p:spPr>
          <p:style>
            <a:lnRef idx="1">
              <a:schemeClr val="accent1"/>
            </a:lnRef>
            <a:fillRef idx="0">
              <a:schemeClr val="accent1"/>
            </a:fillRef>
            <a:effectRef idx="0">
              <a:schemeClr val="accent1"/>
            </a:effectRef>
            <a:fontRef idx="minor">
              <a:schemeClr val="tx1"/>
            </a:fontRef>
          </p:style>
        </p:cxnSp>
      </p:grpSp>
      <p:sp>
        <p:nvSpPr>
          <p:cNvPr id="16" name="Arrow: Up 15">
            <a:extLst>
              <a:ext uri="{FF2B5EF4-FFF2-40B4-BE49-F238E27FC236}">
                <a16:creationId xmlns:a16="http://schemas.microsoft.com/office/drawing/2014/main" id="{C22694F3-CC90-FD0F-CD7A-3E493865ABF9}"/>
              </a:ext>
              <a:ext uri="{C183D7F6-B498-43B3-948B-1728B52AA6E4}">
                <adec:decorative xmlns:adec="http://schemas.microsoft.com/office/drawing/2017/decorative" val="1"/>
              </a:ext>
            </a:extLst>
          </p:cNvPr>
          <p:cNvSpPr/>
          <p:nvPr/>
        </p:nvSpPr>
        <p:spPr>
          <a:xfrm>
            <a:off x="6236055" y="5329773"/>
            <a:ext cx="101138" cy="131401"/>
          </a:xfrm>
          <a:prstGeom prst="up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34929282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4341C8-91C1-1815-6A22-A2D176AF443D}"/>
              </a:ext>
            </a:extLst>
          </p:cNvPr>
          <p:cNvSpPr>
            <a:spLocks noGrp="1"/>
          </p:cNvSpPr>
          <p:nvPr>
            <p:ph type="sldNum" sz="quarter" idx="12"/>
          </p:nvPr>
        </p:nvSpPr>
        <p:spPr/>
        <p:txBody>
          <a:bodyPr/>
          <a:lstStyle/>
          <a:p>
            <a:r>
              <a:rPr lang="en-AU" dirty="0"/>
              <a:t>137</a:t>
            </a:r>
          </a:p>
        </p:txBody>
      </p:sp>
      <p:sp>
        <p:nvSpPr>
          <p:cNvPr id="2" name="Title 1">
            <a:extLst>
              <a:ext uri="{FF2B5EF4-FFF2-40B4-BE49-F238E27FC236}">
                <a16:creationId xmlns:a16="http://schemas.microsoft.com/office/drawing/2014/main" id="{AB9DBD6E-B0CD-8CEF-F6AA-72E2365ADB94}"/>
              </a:ext>
            </a:extLst>
          </p:cNvPr>
          <p:cNvSpPr>
            <a:spLocks noGrp="1"/>
          </p:cNvSpPr>
          <p:nvPr>
            <p:ph type="title"/>
          </p:nvPr>
        </p:nvSpPr>
        <p:spPr/>
        <p:txBody>
          <a:bodyPr/>
          <a:lstStyle/>
          <a:p>
            <a:r>
              <a:rPr lang="en-US" dirty="0"/>
              <a:t>Corporate Governance</a:t>
            </a:r>
            <a:endParaRPr lang="en-AU" dirty="0"/>
          </a:p>
        </p:txBody>
      </p:sp>
      <p:sp>
        <p:nvSpPr>
          <p:cNvPr id="3" name="Content Placeholder 2">
            <a:extLst>
              <a:ext uri="{FF2B5EF4-FFF2-40B4-BE49-F238E27FC236}">
                <a16:creationId xmlns:a16="http://schemas.microsoft.com/office/drawing/2014/main" id="{0777D6AD-BD5E-C9F9-E237-04BF686609FF}"/>
              </a:ext>
            </a:extLst>
          </p:cNvPr>
          <p:cNvSpPr>
            <a:spLocks noGrp="1"/>
          </p:cNvSpPr>
          <p:nvPr>
            <p:ph idx="1"/>
          </p:nvPr>
        </p:nvSpPr>
        <p:spPr/>
        <p:txBody>
          <a:bodyPr/>
          <a:lstStyle/>
          <a:p>
            <a:pPr>
              <a:lnSpc>
                <a:spcPct val="125000"/>
              </a:lnSpc>
              <a:spcBef>
                <a:spcPts val="600"/>
              </a:spcBef>
              <a:spcAft>
                <a:spcPts val="600"/>
              </a:spcAft>
            </a:pPr>
            <a:r>
              <a:rPr lang="en-AU" sz="1200" dirty="0">
                <a:effectLst/>
                <a:latin typeface="Arial" panose="020B0604020202020204" pitchFamily="34" charset="0"/>
                <a:ea typeface="Times New Roman" panose="02020603050405020304" pitchFamily="18" charset="0"/>
                <a:cs typeface="Times New Roman" panose="02020603050405020304" pitchFamily="18" charset="0"/>
              </a:rPr>
              <a:t>All research was undertaken in compliance with the International Standard of ISO 20252 Market, opinion and social research, the Research Society code of practice standards, the Market and Social Research Privacy Principles, and the Australian Privacy Principles.</a:t>
            </a:r>
          </a:p>
          <a:p>
            <a:pPr>
              <a:lnSpc>
                <a:spcPct val="125000"/>
              </a:lnSpc>
              <a:spcBef>
                <a:spcPts val="600"/>
              </a:spcBef>
              <a:spcAft>
                <a:spcPts val="600"/>
              </a:spcAft>
            </a:pPr>
            <a:r>
              <a:rPr lang="en-AU" sz="1200" dirty="0">
                <a:effectLst/>
                <a:latin typeface="Arial" panose="020B0604020202020204" pitchFamily="34" charset="0"/>
                <a:ea typeface="Times New Roman" panose="02020603050405020304" pitchFamily="18" charset="0"/>
                <a:cs typeface="Times New Roman" panose="02020603050405020304" pitchFamily="18" charset="0"/>
              </a:rPr>
              <a:t>The Social Research Centre is an accredited Company Partner of The Research Society with all senior staff as full members and several senior staff QPR accredited. The Social Research Centre is also a member of the Australian Data and Insights Association (ADIA formerly known as AMSRO) and bound by the Market and Social Research Privacy Principles / Code.</a:t>
            </a:r>
          </a:p>
          <a:p>
            <a:endParaRPr lang="en-AU" sz="1200" dirty="0"/>
          </a:p>
        </p:txBody>
      </p:sp>
    </p:spTree>
    <p:extLst>
      <p:ext uri="{BB962C8B-B14F-4D97-AF65-F5344CB8AC3E}">
        <p14:creationId xmlns:p14="http://schemas.microsoft.com/office/powerpoint/2010/main" val="2735457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E6B0FF-2040-37A1-19B6-E492FF1EE384}"/>
              </a:ext>
            </a:extLst>
          </p:cNvPr>
          <p:cNvSpPr>
            <a:spLocks noGrp="1"/>
          </p:cNvSpPr>
          <p:nvPr>
            <p:ph type="sldNum" sz="quarter" idx="12"/>
          </p:nvPr>
        </p:nvSpPr>
        <p:spPr/>
        <p:txBody>
          <a:bodyPr/>
          <a:lstStyle/>
          <a:p>
            <a:fld id="{EB9AB7F9-1CFC-4687-A283-05394C823D94}" type="slidenum">
              <a:rPr lang="en-AU" smtClean="0"/>
              <a:t>15</a:t>
            </a:fld>
            <a:endParaRPr lang="en-AU" dirty="0"/>
          </a:p>
        </p:txBody>
      </p:sp>
      <p:sp>
        <p:nvSpPr>
          <p:cNvPr id="2" name="Title 1">
            <a:extLst>
              <a:ext uri="{FF2B5EF4-FFF2-40B4-BE49-F238E27FC236}">
                <a16:creationId xmlns:a16="http://schemas.microsoft.com/office/drawing/2014/main" id="{BE46BE4A-4A99-631E-9EBD-F0BE040ADFEB}"/>
              </a:ext>
            </a:extLst>
          </p:cNvPr>
          <p:cNvSpPr>
            <a:spLocks noGrp="1"/>
          </p:cNvSpPr>
          <p:nvPr>
            <p:ph type="title"/>
          </p:nvPr>
        </p:nvSpPr>
        <p:spPr/>
        <p:txBody>
          <a:bodyPr>
            <a:normAutofit/>
          </a:bodyPr>
          <a:lstStyle/>
          <a:p>
            <a:r>
              <a:rPr lang="en-AU" sz="2300" dirty="0"/>
              <a:t>Summary – Confidence </a:t>
            </a:r>
          </a:p>
        </p:txBody>
      </p:sp>
      <p:sp>
        <p:nvSpPr>
          <p:cNvPr id="8" name="TextBox 7">
            <a:extLst>
              <a:ext uri="{FF2B5EF4-FFF2-40B4-BE49-F238E27FC236}">
                <a16:creationId xmlns:a16="http://schemas.microsoft.com/office/drawing/2014/main" id="{5709F1A0-B1D1-8836-6CD9-A16B8721499D}"/>
              </a:ext>
            </a:extLst>
          </p:cNvPr>
          <p:cNvSpPr txBox="1"/>
          <p:nvPr/>
        </p:nvSpPr>
        <p:spPr>
          <a:xfrm>
            <a:off x="285595" y="1012075"/>
            <a:ext cx="9309767" cy="276999"/>
          </a:xfrm>
          <a:prstGeom prst="rect">
            <a:avLst/>
          </a:prstGeom>
          <a:noFill/>
        </p:spPr>
        <p:txBody>
          <a:bodyPr wrap="square">
            <a:spAutoFit/>
          </a:bodyPr>
          <a:lstStyle/>
          <a:p>
            <a:r>
              <a:rPr lang="en-AU" sz="1200" dirty="0">
                <a:effectLst/>
                <a:latin typeface="+mj-lt"/>
                <a:ea typeface="Times New Roman" panose="02020603050405020304" pitchFamily="18" charset="0"/>
                <a:cs typeface="Arial"/>
              </a:rPr>
              <a:t>Australians generally have high confidence using smart TV functions, but lower confidence with other generalised screen content tasks</a:t>
            </a:r>
            <a:endParaRPr lang="en-AU" sz="1200" dirty="0">
              <a:latin typeface="+mj-lt"/>
              <a:ea typeface="+mj-ea"/>
              <a:cs typeface="Arial"/>
            </a:endParaRPr>
          </a:p>
        </p:txBody>
      </p:sp>
      <p:sp>
        <p:nvSpPr>
          <p:cNvPr id="12" name="TextBox 11">
            <a:extLst>
              <a:ext uri="{FF2B5EF4-FFF2-40B4-BE49-F238E27FC236}">
                <a16:creationId xmlns:a16="http://schemas.microsoft.com/office/drawing/2014/main" id="{95B8F48F-01E8-3356-90CE-0B146EEA81AE}"/>
              </a:ext>
            </a:extLst>
          </p:cNvPr>
          <p:cNvSpPr txBox="1"/>
          <p:nvPr/>
        </p:nvSpPr>
        <p:spPr>
          <a:xfrm>
            <a:off x="254000" y="1464465"/>
            <a:ext cx="4567382" cy="461665"/>
          </a:xfrm>
          <a:prstGeom prst="rect">
            <a:avLst/>
          </a:prstGeom>
          <a:noFill/>
        </p:spPr>
        <p:txBody>
          <a:bodyPr wrap="square">
            <a:spAutoFit/>
          </a:bodyPr>
          <a:lstStyle/>
          <a:p>
            <a:r>
              <a:rPr lang="en-US" sz="1200" dirty="0">
                <a:latin typeface="+mj-lt"/>
                <a:ea typeface="+mj-ea"/>
                <a:cs typeface="+mj-cs"/>
              </a:rPr>
              <a:t>There is </a:t>
            </a:r>
            <a:r>
              <a:rPr lang="en-US" sz="1200" b="1" dirty="0">
                <a:latin typeface="+mj-lt"/>
                <a:ea typeface="+mj-ea"/>
                <a:cs typeface="+mj-cs"/>
              </a:rPr>
              <a:t>high confidence in performing tasks on smart TVs</a:t>
            </a:r>
            <a:r>
              <a:rPr lang="en-US" sz="1200" dirty="0">
                <a:latin typeface="+mj-lt"/>
                <a:ea typeface="+mj-ea"/>
                <a:cs typeface="+mj-cs"/>
              </a:rPr>
              <a:t>, especially content searching and switching between platforms </a:t>
            </a:r>
            <a:endParaRPr lang="en-AU" sz="1200" dirty="0">
              <a:latin typeface="+mj-lt"/>
              <a:ea typeface="+mj-ea"/>
              <a:cs typeface="+mj-cs"/>
            </a:endParaRPr>
          </a:p>
        </p:txBody>
      </p:sp>
      <p:graphicFrame>
        <p:nvGraphicFramePr>
          <p:cNvPr id="11" name="Chart 10" descr="Figure 9: Confidence in doing various tasks on a smart TV (% net very confident and somewhat confident).&#10;&#10;Setting up privacy settings, 54%.&#10;Saving favourite settings, 59%.&#10;Setting up my TV out of the box, 61%.&#10;Downloading apps, 68%.&#10;Switching between platforms, 75%.&#10;Searching for particular content, 79%.&#10;&#10;">
            <a:extLst>
              <a:ext uri="{FF2B5EF4-FFF2-40B4-BE49-F238E27FC236}">
                <a16:creationId xmlns:a16="http://schemas.microsoft.com/office/drawing/2014/main" id="{E146E9CB-E362-411E-2BCD-D007B49D09A7}"/>
              </a:ext>
            </a:extLst>
          </p:cNvPr>
          <p:cNvGraphicFramePr/>
          <p:nvPr>
            <p:extLst>
              <p:ext uri="{D42A27DB-BD31-4B8C-83A1-F6EECF244321}">
                <p14:modId xmlns:p14="http://schemas.microsoft.com/office/powerpoint/2010/main" val="2772955076"/>
              </p:ext>
            </p:extLst>
          </p:nvPr>
        </p:nvGraphicFramePr>
        <p:xfrm>
          <a:off x="287187" y="1825580"/>
          <a:ext cx="4515950" cy="215424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69132815-CB27-7FCB-4416-B2E944DAF52B}"/>
              </a:ext>
            </a:extLst>
          </p:cNvPr>
          <p:cNvSpPr txBox="1"/>
          <p:nvPr/>
        </p:nvSpPr>
        <p:spPr>
          <a:xfrm>
            <a:off x="5036125" y="1419428"/>
            <a:ext cx="4955308" cy="461665"/>
          </a:xfrm>
          <a:prstGeom prst="rect">
            <a:avLst/>
          </a:prstGeom>
          <a:noFill/>
        </p:spPr>
        <p:txBody>
          <a:bodyPr wrap="square">
            <a:spAutoFit/>
          </a:bodyPr>
          <a:lstStyle/>
          <a:p>
            <a:r>
              <a:rPr lang="en-US" sz="1200" dirty="0">
                <a:latin typeface="+mj-lt"/>
                <a:ea typeface="+mj-ea"/>
                <a:cs typeface="+mj-cs"/>
              </a:rPr>
              <a:t>Relatively </a:t>
            </a:r>
            <a:r>
              <a:rPr lang="en-US" sz="1200" b="1" dirty="0">
                <a:latin typeface="+mj-lt"/>
                <a:ea typeface="+mj-ea"/>
                <a:cs typeface="+mj-cs"/>
              </a:rPr>
              <a:t>lower confidence with generalised tasks </a:t>
            </a:r>
            <a:r>
              <a:rPr lang="en-US" sz="1200" dirty="0">
                <a:latin typeface="+mj-lt"/>
                <a:ea typeface="+mj-ea"/>
                <a:cs typeface="+mj-cs"/>
              </a:rPr>
              <a:t>related to accessing screen content </a:t>
            </a:r>
            <a:endParaRPr lang="en-AU" sz="1200" dirty="0">
              <a:latin typeface="+mj-lt"/>
              <a:ea typeface="+mj-ea"/>
              <a:cs typeface="+mj-cs"/>
            </a:endParaRPr>
          </a:p>
        </p:txBody>
      </p:sp>
      <p:graphicFrame>
        <p:nvGraphicFramePr>
          <p:cNvPr id="13" name="Chart 12" descr="Figure 10: Confidence in doing various tasks when accessing screen content (% net very confident and somewhat confident).&#10;&#10;Downloading or streaming pirated content, 23%.&#10;Using a Virtual Private Network (VPN) to access content, 29%.&#10;Changing/using accessibility settings on different platforms, 46%.&#10;Changing the language or country settings on different platforms, 52%.&#10;">
            <a:extLst>
              <a:ext uri="{FF2B5EF4-FFF2-40B4-BE49-F238E27FC236}">
                <a16:creationId xmlns:a16="http://schemas.microsoft.com/office/drawing/2014/main" id="{45CEAC4D-3D0D-924C-D1F8-C9D4BBFAB2E9}"/>
              </a:ext>
            </a:extLst>
          </p:cNvPr>
          <p:cNvGraphicFramePr/>
          <p:nvPr>
            <p:extLst>
              <p:ext uri="{D42A27DB-BD31-4B8C-83A1-F6EECF244321}">
                <p14:modId xmlns:p14="http://schemas.microsoft.com/office/powerpoint/2010/main" val="905599076"/>
              </p:ext>
            </p:extLst>
          </p:nvPr>
        </p:nvGraphicFramePr>
        <p:xfrm>
          <a:off x="5233031" y="1829231"/>
          <a:ext cx="4955308" cy="211620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0398502F-9993-85F9-2F2E-EBA784D34623}"/>
              </a:ext>
            </a:extLst>
          </p:cNvPr>
          <p:cNvSpPr txBox="1"/>
          <p:nvPr/>
        </p:nvSpPr>
        <p:spPr>
          <a:xfrm>
            <a:off x="305432" y="4088778"/>
            <a:ext cx="4515950" cy="461665"/>
          </a:xfrm>
          <a:prstGeom prst="rect">
            <a:avLst/>
          </a:prstGeom>
          <a:noFill/>
        </p:spPr>
        <p:txBody>
          <a:bodyPr wrap="square">
            <a:spAutoFit/>
          </a:bodyPr>
          <a:lstStyle/>
          <a:p>
            <a:r>
              <a:rPr lang="en-US" sz="1200" dirty="0">
                <a:latin typeface="+mj-lt"/>
                <a:ea typeface="+mj-ea"/>
                <a:cs typeface="+mj-cs"/>
              </a:rPr>
              <a:t>Certain cohorts are more likely to be </a:t>
            </a:r>
            <a:r>
              <a:rPr lang="en-US" sz="1200" b="1" dirty="0">
                <a:latin typeface="+mj-lt"/>
                <a:ea typeface="+mj-ea"/>
                <a:cs typeface="+mj-cs"/>
              </a:rPr>
              <a:t>confident in content searching</a:t>
            </a:r>
            <a:endParaRPr lang="en-AU" sz="1200" b="1" dirty="0">
              <a:latin typeface="+mj-lt"/>
              <a:ea typeface="+mj-ea"/>
              <a:cs typeface="+mj-cs"/>
            </a:endParaRPr>
          </a:p>
        </p:txBody>
      </p:sp>
      <p:sp>
        <p:nvSpPr>
          <p:cNvPr id="17" name="TextBox 16">
            <a:extLst>
              <a:ext uri="{FF2B5EF4-FFF2-40B4-BE49-F238E27FC236}">
                <a16:creationId xmlns:a16="http://schemas.microsoft.com/office/drawing/2014/main" id="{62BBF821-F2F8-D4F6-4542-AB24D48E8239}"/>
              </a:ext>
            </a:extLst>
          </p:cNvPr>
          <p:cNvSpPr txBox="1"/>
          <p:nvPr/>
        </p:nvSpPr>
        <p:spPr>
          <a:xfrm>
            <a:off x="363007" y="4510887"/>
            <a:ext cx="4282884" cy="993029"/>
          </a:xfrm>
          <a:prstGeom prst="rect">
            <a:avLst/>
          </a:prstGeom>
          <a:noFill/>
        </p:spPr>
        <p:txBody>
          <a:bodyPr wrap="square">
            <a:spAutoFit/>
          </a:bodyPr>
          <a:lstStyle/>
          <a:p>
            <a:pPr marL="466725" lvl="3">
              <a:lnSpc>
                <a:spcPct val="125000"/>
              </a:lnSpc>
            </a:pPr>
            <a:endParaRPr lang="en-US" sz="1200" dirty="0">
              <a:solidFill>
                <a:schemeClr val="tx1"/>
              </a:solidFill>
            </a:endParaRPr>
          </a:p>
          <a:p>
            <a:pPr marL="466725" lvl="3">
              <a:lnSpc>
                <a:spcPct val="125000"/>
              </a:lnSpc>
            </a:pPr>
            <a:r>
              <a:rPr lang="en-US" sz="1200" dirty="0">
                <a:solidFill>
                  <a:schemeClr val="tx1"/>
                </a:solidFill>
              </a:rPr>
              <a:t>Have dependent children in the household (84%)</a:t>
            </a:r>
          </a:p>
          <a:p>
            <a:pPr marL="466725" lvl="3">
              <a:lnSpc>
                <a:spcPct val="125000"/>
              </a:lnSpc>
            </a:pPr>
            <a:endParaRPr lang="en-US" sz="1200" dirty="0">
              <a:solidFill>
                <a:schemeClr val="tx1"/>
              </a:solidFill>
            </a:endParaRPr>
          </a:p>
          <a:p>
            <a:pPr marL="466725" lvl="3">
              <a:lnSpc>
                <a:spcPct val="125000"/>
              </a:lnSpc>
            </a:pPr>
            <a:r>
              <a:rPr lang="en-US" sz="1200" dirty="0">
                <a:solidFill>
                  <a:schemeClr val="tx1"/>
                </a:solidFill>
              </a:rPr>
              <a:t>Employed full time or part time (83%)</a:t>
            </a:r>
          </a:p>
        </p:txBody>
      </p:sp>
      <p:sp>
        <p:nvSpPr>
          <p:cNvPr id="7" name="TextBox 6">
            <a:extLst>
              <a:ext uri="{FF2B5EF4-FFF2-40B4-BE49-F238E27FC236}">
                <a16:creationId xmlns:a16="http://schemas.microsoft.com/office/drawing/2014/main" id="{6C122699-9E88-45FF-846C-114F9745B737}"/>
              </a:ext>
            </a:extLst>
          </p:cNvPr>
          <p:cNvSpPr txBox="1"/>
          <p:nvPr/>
        </p:nvSpPr>
        <p:spPr>
          <a:xfrm>
            <a:off x="5112384" y="4055179"/>
            <a:ext cx="4222084" cy="461665"/>
          </a:xfrm>
          <a:prstGeom prst="rect">
            <a:avLst/>
          </a:prstGeom>
          <a:noFill/>
        </p:spPr>
        <p:txBody>
          <a:bodyPr wrap="square">
            <a:spAutoFit/>
          </a:bodyPr>
          <a:lstStyle/>
          <a:p>
            <a:r>
              <a:rPr lang="en-US" sz="1200" dirty="0">
                <a:latin typeface="+mj-lt"/>
                <a:ea typeface="+mj-ea"/>
                <a:cs typeface="+mj-cs"/>
              </a:rPr>
              <a:t>Certain cohorts are more likely to be confident in</a:t>
            </a:r>
            <a:r>
              <a:rPr lang="en-US" sz="1200" b="1" dirty="0">
                <a:latin typeface="+mj-lt"/>
                <a:ea typeface="+mj-ea"/>
                <a:cs typeface="+mj-cs"/>
              </a:rPr>
              <a:t> changing the language or country settings </a:t>
            </a:r>
            <a:r>
              <a:rPr lang="en-US" sz="1200" dirty="0">
                <a:latin typeface="+mj-lt"/>
                <a:ea typeface="+mj-ea"/>
                <a:cs typeface="+mj-cs"/>
              </a:rPr>
              <a:t>on different platforms</a:t>
            </a:r>
          </a:p>
        </p:txBody>
      </p:sp>
      <p:sp>
        <p:nvSpPr>
          <p:cNvPr id="22" name="TextBox 21">
            <a:extLst>
              <a:ext uri="{FF2B5EF4-FFF2-40B4-BE49-F238E27FC236}">
                <a16:creationId xmlns:a16="http://schemas.microsoft.com/office/drawing/2014/main" id="{E3B38E9E-9E84-B455-949E-EB18A1F62F4F}"/>
              </a:ext>
            </a:extLst>
          </p:cNvPr>
          <p:cNvSpPr txBox="1"/>
          <p:nvPr/>
        </p:nvSpPr>
        <p:spPr>
          <a:xfrm>
            <a:off x="5233031" y="4486510"/>
            <a:ext cx="4996872" cy="2147191"/>
          </a:xfrm>
          <a:prstGeom prst="rect">
            <a:avLst/>
          </a:prstGeom>
          <a:noFill/>
        </p:spPr>
        <p:txBody>
          <a:bodyPr wrap="square">
            <a:spAutoFit/>
          </a:bodyPr>
          <a:lstStyle/>
          <a:p>
            <a:pPr marL="466725" lvl="2">
              <a:lnSpc>
                <a:spcPct val="125000"/>
              </a:lnSpc>
            </a:pPr>
            <a:r>
              <a:rPr lang="en-US" sz="1200" dirty="0"/>
              <a:t>Men (55%) </a:t>
            </a:r>
          </a:p>
          <a:p>
            <a:pPr marL="466725" lvl="2">
              <a:lnSpc>
                <a:spcPct val="125000"/>
              </a:lnSpc>
            </a:pPr>
            <a:endParaRPr lang="en-US" sz="1200" dirty="0"/>
          </a:p>
          <a:p>
            <a:pPr marL="466725" lvl="2">
              <a:lnSpc>
                <a:spcPct val="125000"/>
              </a:lnSpc>
            </a:pPr>
            <a:r>
              <a:rPr lang="en-US" sz="1200" dirty="0"/>
              <a:t>Ages 18-24 (70%), 25-34 (60%), and 35-44 (62%)</a:t>
            </a:r>
          </a:p>
          <a:p>
            <a:pPr marL="466725" lvl="2">
              <a:lnSpc>
                <a:spcPct val="125000"/>
              </a:lnSpc>
            </a:pPr>
            <a:r>
              <a:rPr lang="en-US" sz="1200" dirty="0"/>
              <a:t> </a:t>
            </a:r>
          </a:p>
          <a:p>
            <a:pPr marL="466725" lvl="2">
              <a:lnSpc>
                <a:spcPct val="125000"/>
              </a:lnSpc>
            </a:pPr>
            <a:r>
              <a:rPr lang="en-US" sz="1200" dirty="0"/>
              <a:t>Have dependent children in the household (57%)</a:t>
            </a:r>
          </a:p>
          <a:p>
            <a:pPr marL="466725" lvl="2">
              <a:lnSpc>
                <a:spcPct val="125000"/>
              </a:lnSpc>
            </a:pPr>
            <a:endParaRPr lang="en-US" sz="1200" dirty="0"/>
          </a:p>
          <a:p>
            <a:pPr marL="466725" lvl="2">
              <a:lnSpc>
                <a:spcPct val="125000"/>
              </a:lnSpc>
            </a:pPr>
            <a:r>
              <a:rPr lang="en-US" sz="1200" dirty="0"/>
              <a:t>Have non-dependent children (59%)</a:t>
            </a:r>
          </a:p>
          <a:p>
            <a:pPr marL="466725" lvl="2">
              <a:lnSpc>
                <a:spcPct val="125000"/>
              </a:lnSpc>
            </a:pPr>
            <a:endParaRPr lang="en-US" sz="1200" dirty="0"/>
          </a:p>
          <a:p>
            <a:pPr marL="466725" lvl="2">
              <a:lnSpc>
                <a:spcPct val="125000"/>
              </a:lnSpc>
            </a:pPr>
            <a:r>
              <a:rPr lang="en-US" sz="1200" dirty="0"/>
              <a:t>Adults living in a share house (64%)</a:t>
            </a:r>
            <a:endParaRPr lang="en-US" sz="1800" dirty="0">
              <a:solidFill>
                <a:srgbClr val="FF0000"/>
              </a:solidFill>
              <a:cs typeface="Arial"/>
            </a:endParaRPr>
          </a:p>
        </p:txBody>
      </p:sp>
      <p:pic>
        <p:nvPicPr>
          <p:cNvPr id="31" name="Graphic 30">
            <a:extLst>
              <a:ext uri="{FF2B5EF4-FFF2-40B4-BE49-F238E27FC236}">
                <a16:creationId xmlns:a16="http://schemas.microsoft.com/office/drawing/2014/main" id="{7848D03A-3D7C-001F-592A-107AFC7C1F6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3006" y="5110796"/>
            <a:ext cx="457200" cy="457200"/>
          </a:xfrm>
          <a:prstGeom prst="rect">
            <a:avLst/>
          </a:prstGeom>
        </p:spPr>
      </p:pic>
      <p:pic>
        <p:nvPicPr>
          <p:cNvPr id="32" name="Graphic 31">
            <a:extLst>
              <a:ext uri="{FF2B5EF4-FFF2-40B4-BE49-F238E27FC236}">
                <a16:creationId xmlns:a16="http://schemas.microsoft.com/office/drawing/2014/main" id="{3D545E0C-810B-9B5E-DEBD-B002116BE5FE}"/>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60111" y="4845246"/>
            <a:ext cx="457200" cy="457200"/>
          </a:xfrm>
          <a:prstGeom prst="rect">
            <a:avLst/>
          </a:prstGeom>
        </p:spPr>
      </p:pic>
      <p:pic>
        <p:nvPicPr>
          <p:cNvPr id="34" name="Graphic 33">
            <a:extLst>
              <a:ext uri="{FF2B5EF4-FFF2-40B4-BE49-F238E27FC236}">
                <a16:creationId xmlns:a16="http://schemas.microsoft.com/office/drawing/2014/main" id="{E4AB4B1D-E590-B17B-A25E-7DF23CECF1A1}"/>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60111" y="4436383"/>
            <a:ext cx="457200" cy="457200"/>
          </a:xfrm>
          <a:prstGeom prst="rect">
            <a:avLst/>
          </a:prstGeom>
        </p:spPr>
      </p:pic>
      <p:pic>
        <p:nvPicPr>
          <p:cNvPr id="35" name="Graphic 34">
            <a:extLst>
              <a:ext uri="{FF2B5EF4-FFF2-40B4-BE49-F238E27FC236}">
                <a16:creationId xmlns:a16="http://schemas.microsoft.com/office/drawing/2014/main" id="{DEC05E67-5F05-0FA0-7F06-D6B5D1FF53C4}"/>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60110" y="5252325"/>
            <a:ext cx="457201" cy="457201"/>
          </a:xfrm>
          <a:prstGeom prst="rect">
            <a:avLst/>
          </a:prstGeom>
        </p:spPr>
      </p:pic>
      <p:pic>
        <p:nvPicPr>
          <p:cNvPr id="36" name="Graphic 35">
            <a:extLst>
              <a:ext uri="{FF2B5EF4-FFF2-40B4-BE49-F238E27FC236}">
                <a16:creationId xmlns:a16="http://schemas.microsoft.com/office/drawing/2014/main" id="{B825490E-9480-5F42-AB09-3D79C5B339D9}"/>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3006" y="4600267"/>
            <a:ext cx="457201" cy="457201"/>
          </a:xfrm>
          <a:prstGeom prst="rect">
            <a:avLst/>
          </a:prstGeom>
        </p:spPr>
      </p:pic>
      <p:pic>
        <p:nvPicPr>
          <p:cNvPr id="38" name="Graphic 37">
            <a:extLst>
              <a:ext uri="{FF2B5EF4-FFF2-40B4-BE49-F238E27FC236}">
                <a16:creationId xmlns:a16="http://schemas.microsoft.com/office/drawing/2014/main" id="{288695C7-552C-F823-F89B-99041CCC088F}"/>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260110" y="6158023"/>
            <a:ext cx="457200" cy="457200"/>
          </a:xfrm>
          <a:prstGeom prst="rect">
            <a:avLst/>
          </a:prstGeom>
        </p:spPr>
      </p:pic>
      <p:pic>
        <p:nvPicPr>
          <p:cNvPr id="40" name="Graphic 39">
            <a:extLst>
              <a:ext uri="{FF2B5EF4-FFF2-40B4-BE49-F238E27FC236}">
                <a16:creationId xmlns:a16="http://schemas.microsoft.com/office/drawing/2014/main" id="{41F5E5D9-B081-4EF3-804C-BFC60691EAA9}"/>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282723" y="5750943"/>
            <a:ext cx="461666" cy="461666"/>
          </a:xfrm>
          <a:prstGeom prst="rect">
            <a:avLst/>
          </a:prstGeom>
        </p:spPr>
      </p:pic>
      <p:cxnSp>
        <p:nvCxnSpPr>
          <p:cNvPr id="16" name="Straight Connector 15">
            <a:extLst>
              <a:ext uri="{FF2B5EF4-FFF2-40B4-BE49-F238E27FC236}">
                <a16:creationId xmlns:a16="http://schemas.microsoft.com/office/drawing/2014/main" id="{3996B0DB-9BD8-2E4D-3251-538FA1A5F6D3}"/>
              </a:ext>
              <a:ext uri="{C183D7F6-B498-43B3-948B-1728B52AA6E4}">
                <adec:decorative xmlns:adec="http://schemas.microsoft.com/office/drawing/2017/decorative" val="1"/>
              </a:ext>
            </a:extLst>
          </p:cNvPr>
          <p:cNvCxnSpPr/>
          <p:nvPr/>
        </p:nvCxnSpPr>
        <p:spPr>
          <a:xfrm>
            <a:off x="4768863" y="1402876"/>
            <a:ext cx="0" cy="5220000"/>
          </a:xfrm>
          <a:prstGeom prst="line">
            <a:avLst/>
          </a:prstGeom>
          <a:ln>
            <a:solidFill>
              <a:srgbClr val="BFBFBF"/>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AAE2EB0-BA8D-E97E-6B7E-EDE1E2783E66}"/>
              </a:ext>
              <a:ext uri="{C183D7F6-B498-43B3-948B-1728B52AA6E4}">
                <adec:decorative xmlns:adec="http://schemas.microsoft.com/office/drawing/2017/decorative" val="1"/>
              </a:ext>
            </a:extLst>
          </p:cNvPr>
          <p:cNvCxnSpPr>
            <a:cxnSpLocks/>
          </p:cNvCxnSpPr>
          <p:nvPr/>
        </p:nvCxnSpPr>
        <p:spPr>
          <a:xfrm rot="5400000">
            <a:off x="4843284" y="-459203"/>
            <a:ext cx="0" cy="8892000"/>
          </a:xfrm>
          <a:prstGeom prst="line">
            <a:avLst/>
          </a:prstGeom>
          <a:ln>
            <a:solidFill>
              <a:srgbClr val="BFBFBF"/>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086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E6B0FF-2040-37A1-19B6-E492FF1EE384}"/>
              </a:ext>
            </a:extLst>
          </p:cNvPr>
          <p:cNvSpPr>
            <a:spLocks noGrp="1"/>
          </p:cNvSpPr>
          <p:nvPr>
            <p:ph type="sldNum" sz="quarter" idx="12"/>
          </p:nvPr>
        </p:nvSpPr>
        <p:spPr/>
        <p:txBody>
          <a:bodyPr/>
          <a:lstStyle/>
          <a:p>
            <a:fld id="{EB9AB7F9-1CFC-4687-A283-05394C823D94}" type="slidenum">
              <a:rPr lang="en-AU" smtClean="0"/>
              <a:t>16</a:t>
            </a:fld>
            <a:endParaRPr lang="en-AU" dirty="0"/>
          </a:p>
        </p:txBody>
      </p:sp>
      <p:sp>
        <p:nvSpPr>
          <p:cNvPr id="2" name="Title 1">
            <a:extLst>
              <a:ext uri="{FF2B5EF4-FFF2-40B4-BE49-F238E27FC236}">
                <a16:creationId xmlns:a16="http://schemas.microsoft.com/office/drawing/2014/main" id="{BE46BE4A-4A99-631E-9EBD-F0BE040ADFEB}"/>
              </a:ext>
            </a:extLst>
          </p:cNvPr>
          <p:cNvSpPr>
            <a:spLocks noGrp="1"/>
          </p:cNvSpPr>
          <p:nvPr>
            <p:ph type="title"/>
          </p:nvPr>
        </p:nvSpPr>
        <p:spPr/>
        <p:txBody>
          <a:bodyPr>
            <a:normAutofit/>
          </a:bodyPr>
          <a:lstStyle/>
          <a:p>
            <a:r>
              <a:rPr lang="en-AU" sz="2300" dirty="0"/>
              <a:t>Summary – Children  </a:t>
            </a:r>
          </a:p>
        </p:txBody>
      </p:sp>
      <p:sp>
        <p:nvSpPr>
          <p:cNvPr id="8" name="TextBox 7">
            <a:extLst>
              <a:ext uri="{FF2B5EF4-FFF2-40B4-BE49-F238E27FC236}">
                <a16:creationId xmlns:a16="http://schemas.microsoft.com/office/drawing/2014/main" id="{5709F1A0-B1D1-8836-6CD9-A16B8721499D}"/>
              </a:ext>
            </a:extLst>
          </p:cNvPr>
          <p:cNvSpPr txBox="1"/>
          <p:nvPr/>
        </p:nvSpPr>
        <p:spPr>
          <a:xfrm>
            <a:off x="231396" y="984732"/>
            <a:ext cx="9161985" cy="461665"/>
          </a:xfrm>
          <a:prstGeom prst="rect">
            <a:avLst/>
          </a:prstGeom>
          <a:noFill/>
        </p:spPr>
        <p:txBody>
          <a:bodyPr wrap="square" lIns="91440" tIns="45720" rIns="91440" bIns="45720" anchor="t">
            <a:spAutoFit/>
          </a:bodyPr>
          <a:lstStyle/>
          <a:p>
            <a:r>
              <a:rPr lang="en-AU" sz="1200" dirty="0">
                <a:latin typeface="+mj-lt"/>
                <a:cs typeface="Arial"/>
              </a:rPr>
              <a:t>Children are watching user-generated content at high rates. They are also being exposed to </a:t>
            </a:r>
            <a:r>
              <a:rPr lang="en-US" sz="1200" dirty="0">
                <a:latin typeface="+mj-lt"/>
                <a:cs typeface="Arial"/>
              </a:rPr>
              <a:t>gambling advertising and </a:t>
            </a:r>
          </a:p>
          <a:p>
            <a:r>
              <a:rPr lang="en-US" sz="1200" dirty="0">
                <a:latin typeface="+mj-lt"/>
                <a:cs typeface="Arial"/>
              </a:rPr>
              <a:t>age-inappropriate material.</a:t>
            </a:r>
            <a:endParaRPr lang="en-AU" sz="1200" dirty="0">
              <a:latin typeface="+mj-lt"/>
              <a:cs typeface="Arial"/>
            </a:endParaRPr>
          </a:p>
        </p:txBody>
      </p:sp>
      <p:sp>
        <p:nvSpPr>
          <p:cNvPr id="4" name="TextBox 3">
            <a:extLst>
              <a:ext uri="{FF2B5EF4-FFF2-40B4-BE49-F238E27FC236}">
                <a16:creationId xmlns:a16="http://schemas.microsoft.com/office/drawing/2014/main" id="{AA822593-FB02-25B4-316E-66BE69CAFDC2}"/>
              </a:ext>
            </a:extLst>
          </p:cNvPr>
          <p:cNvSpPr txBox="1"/>
          <p:nvPr/>
        </p:nvSpPr>
        <p:spPr>
          <a:xfrm>
            <a:off x="254000" y="1577462"/>
            <a:ext cx="4955308" cy="461665"/>
          </a:xfrm>
          <a:prstGeom prst="rect">
            <a:avLst/>
          </a:prstGeom>
          <a:noFill/>
        </p:spPr>
        <p:txBody>
          <a:bodyPr wrap="square">
            <a:spAutoFit/>
          </a:bodyPr>
          <a:lstStyle/>
          <a:p>
            <a:r>
              <a:rPr lang="en-US" sz="1200" dirty="0">
                <a:latin typeface="+mj-lt"/>
                <a:ea typeface="+mj-ea"/>
                <a:cs typeface="+mj-cs"/>
              </a:rPr>
              <a:t>Children report high consumption of </a:t>
            </a:r>
            <a:r>
              <a:rPr lang="en-US" sz="1200" b="1" dirty="0">
                <a:latin typeface="+mj-lt"/>
                <a:ea typeface="+mj-ea"/>
                <a:cs typeface="+mj-cs"/>
              </a:rPr>
              <a:t>user-generated content, </a:t>
            </a:r>
          </a:p>
          <a:p>
            <a:r>
              <a:rPr lang="en-US" sz="1200" dirty="0">
                <a:latin typeface="+mj-lt"/>
                <a:ea typeface="+mj-ea"/>
                <a:cs typeface="+mj-cs"/>
              </a:rPr>
              <a:t>with especially high watch rates for children aged 11-15</a:t>
            </a:r>
            <a:endParaRPr lang="en-AU" sz="1200" dirty="0">
              <a:latin typeface="+mj-lt"/>
              <a:ea typeface="+mj-ea"/>
              <a:cs typeface="+mj-cs"/>
            </a:endParaRPr>
          </a:p>
        </p:txBody>
      </p:sp>
      <p:pic>
        <p:nvPicPr>
          <p:cNvPr id="35" name="Graphic 34">
            <a:extLst>
              <a:ext uri="{FF2B5EF4-FFF2-40B4-BE49-F238E27FC236}">
                <a16:creationId xmlns:a16="http://schemas.microsoft.com/office/drawing/2014/main" id="{BB509374-764C-CE8E-D18F-C7568EB0A56B}"/>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8158" r="32785" b="7125"/>
          <a:stretch/>
        </p:blipFill>
        <p:spPr>
          <a:xfrm>
            <a:off x="920567" y="2377811"/>
            <a:ext cx="531326" cy="511582"/>
          </a:xfrm>
          <a:prstGeom prst="rect">
            <a:avLst/>
          </a:prstGeom>
        </p:spPr>
      </p:pic>
      <p:grpSp>
        <p:nvGrpSpPr>
          <p:cNvPr id="36" name="Group 35">
            <a:extLst>
              <a:ext uri="{FF2B5EF4-FFF2-40B4-BE49-F238E27FC236}">
                <a16:creationId xmlns:a16="http://schemas.microsoft.com/office/drawing/2014/main" id="{C46F69BA-E966-2A9D-36B7-AF6C4A3FE2EA}"/>
              </a:ext>
              <a:ext uri="{C183D7F6-B498-43B3-948B-1728B52AA6E4}">
                <adec:decorative xmlns:adec="http://schemas.microsoft.com/office/drawing/2017/decorative" val="1"/>
              </a:ext>
            </a:extLst>
          </p:cNvPr>
          <p:cNvGrpSpPr>
            <a:grpSpLocks noChangeAspect="1"/>
          </p:cNvGrpSpPr>
          <p:nvPr/>
        </p:nvGrpSpPr>
        <p:grpSpPr>
          <a:xfrm>
            <a:off x="2831271" y="2414909"/>
            <a:ext cx="351559" cy="351556"/>
            <a:chOff x="3721100" y="6330951"/>
            <a:chExt cx="530225" cy="530225"/>
          </a:xfrm>
          <a:solidFill>
            <a:srgbClr val="1F698E"/>
          </a:solidFill>
        </p:grpSpPr>
        <p:sp>
          <p:nvSpPr>
            <p:cNvPr id="37" name="Freeform 26">
              <a:extLst>
                <a:ext uri="{FF2B5EF4-FFF2-40B4-BE49-F238E27FC236}">
                  <a16:creationId xmlns:a16="http://schemas.microsoft.com/office/drawing/2014/main" id="{5BCE840F-467D-C707-AB26-2BCEB2901E15}"/>
                </a:ext>
              </a:extLst>
            </p:cNvPr>
            <p:cNvSpPr>
              <a:spLocks noEditPoints="1"/>
            </p:cNvSpPr>
            <p:nvPr/>
          </p:nvSpPr>
          <p:spPr bwMode="auto">
            <a:xfrm>
              <a:off x="3959225" y="6383338"/>
              <a:ext cx="292100" cy="469900"/>
            </a:xfrm>
            <a:custGeom>
              <a:avLst/>
              <a:gdLst/>
              <a:ahLst/>
              <a:cxnLst>
                <a:cxn ang="0">
                  <a:pos x="126" y="33"/>
                </a:cxn>
                <a:cxn ang="0">
                  <a:pos x="122" y="34"/>
                </a:cxn>
                <a:cxn ang="0">
                  <a:pos x="101" y="36"/>
                </a:cxn>
                <a:cxn ang="0">
                  <a:pos x="95" y="46"/>
                </a:cxn>
                <a:cxn ang="0">
                  <a:pos x="90" y="44"/>
                </a:cxn>
                <a:cxn ang="0">
                  <a:pos x="73" y="29"/>
                </a:cxn>
                <a:cxn ang="0">
                  <a:pos x="70" y="21"/>
                </a:cxn>
                <a:cxn ang="0">
                  <a:pos x="67" y="12"/>
                </a:cxn>
                <a:cxn ang="0">
                  <a:pos x="56" y="2"/>
                </a:cxn>
                <a:cxn ang="0">
                  <a:pos x="43" y="0"/>
                </a:cxn>
                <a:cxn ang="0">
                  <a:pos x="43" y="6"/>
                </a:cxn>
                <a:cxn ang="0">
                  <a:pos x="56" y="18"/>
                </a:cxn>
                <a:cxn ang="0">
                  <a:pos x="62" y="25"/>
                </a:cxn>
                <a:cxn ang="0">
                  <a:pos x="55" y="29"/>
                </a:cxn>
                <a:cxn ang="0">
                  <a:pos x="49" y="27"/>
                </a:cxn>
                <a:cxn ang="0">
                  <a:pos x="41" y="24"/>
                </a:cxn>
                <a:cxn ang="0">
                  <a:pos x="41" y="17"/>
                </a:cxn>
                <a:cxn ang="0">
                  <a:pos x="30" y="12"/>
                </a:cxn>
                <a:cxn ang="0">
                  <a:pos x="27" y="28"/>
                </a:cxn>
                <a:cxn ang="0">
                  <a:pos x="15" y="31"/>
                </a:cxn>
                <a:cxn ang="0">
                  <a:pos x="17" y="40"/>
                </a:cxn>
                <a:cxn ang="0">
                  <a:pos x="31" y="42"/>
                </a:cxn>
                <a:cxn ang="0">
                  <a:pos x="34" y="28"/>
                </a:cxn>
                <a:cxn ang="0">
                  <a:pos x="45" y="30"/>
                </a:cxn>
                <a:cxn ang="0">
                  <a:pos x="51" y="33"/>
                </a:cxn>
                <a:cxn ang="0">
                  <a:pos x="60" y="33"/>
                </a:cxn>
                <a:cxn ang="0">
                  <a:pos x="66" y="45"/>
                </a:cxn>
                <a:cxn ang="0">
                  <a:pos x="82" y="62"/>
                </a:cxn>
                <a:cxn ang="0">
                  <a:pos x="81" y="68"/>
                </a:cxn>
                <a:cxn ang="0">
                  <a:pos x="68" y="66"/>
                </a:cxn>
                <a:cxn ang="0">
                  <a:pos x="45" y="78"/>
                </a:cxn>
                <a:cxn ang="0">
                  <a:pos x="29" y="97"/>
                </a:cxn>
                <a:cxn ang="0">
                  <a:pos x="27" y="106"/>
                </a:cxn>
                <a:cxn ang="0">
                  <a:pos x="21" y="106"/>
                </a:cxn>
                <a:cxn ang="0">
                  <a:pos x="11" y="101"/>
                </a:cxn>
                <a:cxn ang="0">
                  <a:pos x="0" y="106"/>
                </a:cxn>
                <a:cxn ang="0">
                  <a:pos x="3" y="117"/>
                </a:cxn>
                <a:cxn ang="0">
                  <a:pos x="7" y="112"/>
                </a:cxn>
                <a:cxn ang="0">
                  <a:pos x="15" y="111"/>
                </a:cxn>
                <a:cxn ang="0">
                  <a:pos x="15" y="121"/>
                </a:cxn>
                <a:cxn ang="0">
                  <a:pos x="21" y="123"/>
                </a:cxn>
                <a:cxn ang="0">
                  <a:pos x="28" y="131"/>
                </a:cxn>
                <a:cxn ang="0">
                  <a:pos x="39" y="128"/>
                </a:cxn>
                <a:cxn ang="0">
                  <a:pos x="51" y="130"/>
                </a:cxn>
                <a:cxn ang="0">
                  <a:pos x="66" y="134"/>
                </a:cxn>
                <a:cxn ang="0">
                  <a:pos x="73" y="134"/>
                </a:cxn>
                <a:cxn ang="0">
                  <a:pos x="85" y="148"/>
                </a:cxn>
                <a:cxn ang="0">
                  <a:pos x="109" y="162"/>
                </a:cxn>
                <a:cxn ang="0">
                  <a:pos x="93" y="191"/>
                </a:cxn>
                <a:cxn ang="0">
                  <a:pos x="77" y="199"/>
                </a:cxn>
                <a:cxn ang="0">
                  <a:pos x="71" y="215"/>
                </a:cxn>
                <a:cxn ang="0">
                  <a:pos x="48" y="231"/>
                </a:cxn>
                <a:cxn ang="0">
                  <a:pos x="45" y="240"/>
                </a:cxn>
                <a:cxn ang="0">
                  <a:pos x="149" y="108"/>
                </a:cxn>
                <a:cxn ang="0">
                  <a:pos x="126" y="33"/>
                </a:cxn>
                <a:cxn ang="0">
                  <a:pos x="126" y="33"/>
                </a:cxn>
                <a:cxn ang="0">
                  <a:pos x="126" y="33"/>
                </a:cxn>
              </a:cxnLst>
              <a:rect l="0" t="0" r="r" b="b"/>
              <a:pathLst>
                <a:path w="149" h="240">
                  <a:moveTo>
                    <a:pt x="126" y="33"/>
                  </a:moveTo>
                  <a:cubicBezTo>
                    <a:pt x="122" y="34"/>
                    <a:pt x="122" y="34"/>
                    <a:pt x="122" y="34"/>
                  </a:cubicBezTo>
                  <a:cubicBezTo>
                    <a:pt x="101" y="36"/>
                    <a:pt x="101" y="36"/>
                    <a:pt x="101" y="36"/>
                  </a:cubicBezTo>
                  <a:cubicBezTo>
                    <a:pt x="95" y="46"/>
                    <a:pt x="95" y="46"/>
                    <a:pt x="95" y="46"/>
                  </a:cubicBezTo>
                  <a:cubicBezTo>
                    <a:pt x="90" y="44"/>
                    <a:pt x="90" y="44"/>
                    <a:pt x="90" y="44"/>
                  </a:cubicBezTo>
                  <a:cubicBezTo>
                    <a:pt x="73" y="29"/>
                    <a:pt x="73" y="29"/>
                    <a:pt x="73" y="29"/>
                  </a:cubicBezTo>
                  <a:cubicBezTo>
                    <a:pt x="70" y="21"/>
                    <a:pt x="70" y="21"/>
                    <a:pt x="70" y="21"/>
                  </a:cubicBezTo>
                  <a:cubicBezTo>
                    <a:pt x="67" y="12"/>
                    <a:pt x="67" y="12"/>
                    <a:pt x="67" y="12"/>
                  </a:cubicBezTo>
                  <a:cubicBezTo>
                    <a:pt x="56" y="2"/>
                    <a:pt x="56" y="2"/>
                    <a:pt x="56" y="2"/>
                  </a:cubicBezTo>
                  <a:cubicBezTo>
                    <a:pt x="43" y="0"/>
                    <a:pt x="43" y="0"/>
                    <a:pt x="43" y="0"/>
                  </a:cubicBezTo>
                  <a:cubicBezTo>
                    <a:pt x="43" y="6"/>
                    <a:pt x="43" y="6"/>
                    <a:pt x="43" y="6"/>
                  </a:cubicBezTo>
                  <a:cubicBezTo>
                    <a:pt x="56" y="18"/>
                    <a:pt x="56" y="18"/>
                    <a:pt x="56" y="18"/>
                  </a:cubicBezTo>
                  <a:cubicBezTo>
                    <a:pt x="62" y="25"/>
                    <a:pt x="62" y="25"/>
                    <a:pt x="62" y="25"/>
                  </a:cubicBezTo>
                  <a:cubicBezTo>
                    <a:pt x="55" y="29"/>
                    <a:pt x="55" y="29"/>
                    <a:pt x="55" y="29"/>
                  </a:cubicBezTo>
                  <a:cubicBezTo>
                    <a:pt x="49" y="27"/>
                    <a:pt x="49" y="27"/>
                    <a:pt x="49" y="27"/>
                  </a:cubicBezTo>
                  <a:cubicBezTo>
                    <a:pt x="41" y="24"/>
                    <a:pt x="41" y="24"/>
                    <a:pt x="41" y="24"/>
                  </a:cubicBezTo>
                  <a:cubicBezTo>
                    <a:pt x="41" y="17"/>
                    <a:pt x="41" y="17"/>
                    <a:pt x="41" y="17"/>
                  </a:cubicBezTo>
                  <a:cubicBezTo>
                    <a:pt x="30" y="12"/>
                    <a:pt x="30" y="12"/>
                    <a:pt x="30" y="12"/>
                  </a:cubicBezTo>
                  <a:cubicBezTo>
                    <a:pt x="27" y="28"/>
                    <a:pt x="27" y="28"/>
                    <a:pt x="27" y="28"/>
                  </a:cubicBezTo>
                  <a:cubicBezTo>
                    <a:pt x="15" y="31"/>
                    <a:pt x="15" y="31"/>
                    <a:pt x="15" y="31"/>
                  </a:cubicBezTo>
                  <a:cubicBezTo>
                    <a:pt x="17" y="40"/>
                    <a:pt x="17" y="40"/>
                    <a:pt x="17" y="40"/>
                  </a:cubicBezTo>
                  <a:cubicBezTo>
                    <a:pt x="31" y="42"/>
                    <a:pt x="31" y="42"/>
                    <a:pt x="31" y="42"/>
                  </a:cubicBezTo>
                  <a:cubicBezTo>
                    <a:pt x="34" y="28"/>
                    <a:pt x="34" y="28"/>
                    <a:pt x="34" y="28"/>
                  </a:cubicBezTo>
                  <a:cubicBezTo>
                    <a:pt x="45" y="30"/>
                    <a:pt x="45" y="30"/>
                    <a:pt x="45" y="30"/>
                  </a:cubicBezTo>
                  <a:cubicBezTo>
                    <a:pt x="51" y="33"/>
                    <a:pt x="51" y="33"/>
                    <a:pt x="51" y="33"/>
                  </a:cubicBezTo>
                  <a:cubicBezTo>
                    <a:pt x="60" y="33"/>
                    <a:pt x="60" y="33"/>
                    <a:pt x="60" y="33"/>
                  </a:cubicBezTo>
                  <a:cubicBezTo>
                    <a:pt x="66" y="45"/>
                    <a:pt x="66" y="45"/>
                    <a:pt x="66" y="45"/>
                  </a:cubicBezTo>
                  <a:cubicBezTo>
                    <a:pt x="82" y="62"/>
                    <a:pt x="82" y="62"/>
                    <a:pt x="82" y="62"/>
                  </a:cubicBezTo>
                  <a:cubicBezTo>
                    <a:pt x="81" y="68"/>
                    <a:pt x="81" y="68"/>
                    <a:pt x="81" y="68"/>
                  </a:cubicBezTo>
                  <a:cubicBezTo>
                    <a:pt x="68" y="66"/>
                    <a:pt x="68" y="66"/>
                    <a:pt x="68" y="66"/>
                  </a:cubicBezTo>
                  <a:cubicBezTo>
                    <a:pt x="45" y="78"/>
                    <a:pt x="45" y="78"/>
                    <a:pt x="45" y="78"/>
                  </a:cubicBezTo>
                  <a:cubicBezTo>
                    <a:pt x="29" y="97"/>
                    <a:pt x="29" y="97"/>
                    <a:pt x="29" y="97"/>
                  </a:cubicBezTo>
                  <a:cubicBezTo>
                    <a:pt x="27" y="106"/>
                    <a:pt x="27" y="106"/>
                    <a:pt x="27" y="106"/>
                  </a:cubicBezTo>
                  <a:cubicBezTo>
                    <a:pt x="21" y="106"/>
                    <a:pt x="21" y="106"/>
                    <a:pt x="21" y="106"/>
                  </a:cubicBezTo>
                  <a:cubicBezTo>
                    <a:pt x="11" y="101"/>
                    <a:pt x="11" y="101"/>
                    <a:pt x="11" y="101"/>
                  </a:cubicBezTo>
                  <a:cubicBezTo>
                    <a:pt x="0" y="106"/>
                    <a:pt x="0" y="106"/>
                    <a:pt x="0" y="106"/>
                  </a:cubicBezTo>
                  <a:cubicBezTo>
                    <a:pt x="3" y="117"/>
                    <a:pt x="3" y="117"/>
                    <a:pt x="3" y="117"/>
                  </a:cubicBezTo>
                  <a:cubicBezTo>
                    <a:pt x="7" y="112"/>
                    <a:pt x="7" y="112"/>
                    <a:pt x="7" y="112"/>
                  </a:cubicBezTo>
                  <a:cubicBezTo>
                    <a:pt x="15" y="111"/>
                    <a:pt x="15" y="111"/>
                    <a:pt x="15" y="111"/>
                  </a:cubicBezTo>
                  <a:cubicBezTo>
                    <a:pt x="15" y="121"/>
                    <a:pt x="15" y="121"/>
                    <a:pt x="15" y="121"/>
                  </a:cubicBezTo>
                  <a:cubicBezTo>
                    <a:pt x="21" y="123"/>
                    <a:pt x="21" y="123"/>
                    <a:pt x="21" y="123"/>
                  </a:cubicBezTo>
                  <a:cubicBezTo>
                    <a:pt x="28" y="131"/>
                    <a:pt x="28" y="131"/>
                    <a:pt x="28" y="131"/>
                  </a:cubicBezTo>
                  <a:cubicBezTo>
                    <a:pt x="39" y="128"/>
                    <a:pt x="39" y="128"/>
                    <a:pt x="39" y="128"/>
                  </a:cubicBezTo>
                  <a:cubicBezTo>
                    <a:pt x="51" y="130"/>
                    <a:pt x="51" y="130"/>
                    <a:pt x="51" y="130"/>
                  </a:cubicBezTo>
                  <a:cubicBezTo>
                    <a:pt x="66" y="134"/>
                    <a:pt x="66" y="134"/>
                    <a:pt x="66" y="134"/>
                  </a:cubicBezTo>
                  <a:cubicBezTo>
                    <a:pt x="73" y="134"/>
                    <a:pt x="73" y="134"/>
                    <a:pt x="73" y="134"/>
                  </a:cubicBezTo>
                  <a:cubicBezTo>
                    <a:pt x="85" y="148"/>
                    <a:pt x="85" y="148"/>
                    <a:pt x="85" y="148"/>
                  </a:cubicBezTo>
                  <a:cubicBezTo>
                    <a:pt x="109" y="162"/>
                    <a:pt x="109" y="162"/>
                    <a:pt x="109" y="162"/>
                  </a:cubicBezTo>
                  <a:cubicBezTo>
                    <a:pt x="93" y="191"/>
                    <a:pt x="93" y="191"/>
                    <a:pt x="93" y="191"/>
                  </a:cubicBezTo>
                  <a:cubicBezTo>
                    <a:pt x="77" y="199"/>
                    <a:pt x="77" y="199"/>
                    <a:pt x="77" y="199"/>
                  </a:cubicBezTo>
                  <a:cubicBezTo>
                    <a:pt x="71" y="215"/>
                    <a:pt x="71" y="215"/>
                    <a:pt x="71" y="215"/>
                  </a:cubicBezTo>
                  <a:cubicBezTo>
                    <a:pt x="48" y="231"/>
                    <a:pt x="48" y="231"/>
                    <a:pt x="48" y="231"/>
                  </a:cubicBezTo>
                  <a:cubicBezTo>
                    <a:pt x="45" y="240"/>
                    <a:pt x="45" y="240"/>
                    <a:pt x="45" y="240"/>
                  </a:cubicBezTo>
                  <a:cubicBezTo>
                    <a:pt x="105" y="226"/>
                    <a:pt x="149" y="172"/>
                    <a:pt x="149" y="108"/>
                  </a:cubicBezTo>
                  <a:cubicBezTo>
                    <a:pt x="149" y="80"/>
                    <a:pt x="141" y="54"/>
                    <a:pt x="126" y="33"/>
                  </a:cubicBezTo>
                  <a:close/>
                  <a:moveTo>
                    <a:pt x="126" y="33"/>
                  </a:moveTo>
                  <a:cubicBezTo>
                    <a:pt x="126" y="33"/>
                    <a:pt x="126" y="33"/>
                    <a:pt x="126" y="3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2"/>
                </a:solidFill>
              </a:endParaRPr>
            </a:p>
          </p:txBody>
        </p:sp>
        <p:sp>
          <p:nvSpPr>
            <p:cNvPr id="38" name="Freeform 27">
              <a:extLst>
                <a:ext uri="{FF2B5EF4-FFF2-40B4-BE49-F238E27FC236}">
                  <a16:creationId xmlns:a16="http://schemas.microsoft.com/office/drawing/2014/main" id="{F8A0B989-FA0A-CB25-3EDE-047B21B8855D}"/>
                </a:ext>
              </a:extLst>
            </p:cNvPr>
            <p:cNvSpPr>
              <a:spLocks noEditPoints="1"/>
            </p:cNvSpPr>
            <p:nvPr/>
          </p:nvSpPr>
          <p:spPr bwMode="auto">
            <a:xfrm>
              <a:off x="3721100" y="6457951"/>
              <a:ext cx="307975" cy="403225"/>
            </a:xfrm>
            <a:custGeom>
              <a:avLst/>
              <a:gdLst/>
              <a:ahLst/>
              <a:cxnLst>
                <a:cxn ang="0">
                  <a:pos x="151" y="141"/>
                </a:cxn>
                <a:cxn ang="0">
                  <a:pos x="141" y="123"/>
                </a:cxn>
                <a:cxn ang="0">
                  <a:pos x="150" y="104"/>
                </a:cxn>
                <a:cxn ang="0">
                  <a:pos x="141" y="101"/>
                </a:cxn>
                <a:cxn ang="0">
                  <a:pos x="131" y="91"/>
                </a:cxn>
                <a:cxn ang="0">
                  <a:pos x="109" y="86"/>
                </a:cxn>
                <a:cxn ang="0">
                  <a:pos x="101" y="70"/>
                </a:cxn>
                <a:cxn ang="0">
                  <a:pos x="101" y="80"/>
                </a:cxn>
                <a:cxn ang="0">
                  <a:pos x="98" y="80"/>
                </a:cxn>
                <a:cxn ang="0">
                  <a:pos x="78" y="53"/>
                </a:cxn>
                <a:cxn ang="0">
                  <a:pos x="78" y="31"/>
                </a:cxn>
                <a:cxn ang="0">
                  <a:pos x="64" y="8"/>
                </a:cxn>
                <a:cxn ang="0">
                  <a:pos x="42" y="12"/>
                </a:cxn>
                <a:cxn ang="0">
                  <a:pos x="26" y="12"/>
                </a:cxn>
                <a:cxn ang="0">
                  <a:pos x="19" y="7"/>
                </a:cxn>
                <a:cxn ang="0">
                  <a:pos x="28" y="0"/>
                </a:cxn>
                <a:cxn ang="0">
                  <a:pos x="19" y="2"/>
                </a:cxn>
                <a:cxn ang="0">
                  <a:pos x="0" y="70"/>
                </a:cxn>
                <a:cxn ang="0">
                  <a:pos x="136" y="206"/>
                </a:cxn>
                <a:cxn ang="0">
                  <a:pos x="153" y="205"/>
                </a:cxn>
                <a:cxn ang="0">
                  <a:pos x="151" y="188"/>
                </a:cxn>
                <a:cxn ang="0">
                  <a:pos x="157" y="163"/>
                </a:cxn>
                <a:cxn ang="0">
                  <a:pos x="151" y="141"/>
                </a:cxn>
                <a:cxn ang="0">
                  <a:pos x="151" y="141"/>
                </a:cxn>
                <a:cxn ang="0">
                  <a:pos x="151" y="141"/>
                </a:cxn>
              </a:cxnLst>
              <a:rect l="0" t="0" r="r" b="b"/>
              <a:pathLst>
                <a:path w="157" h="206">
                  <a:moveTo>
                    <a:pt x="151" y="141"/>
                  </a:moveTo>
                  <a:cubicBezTo>
                    <a:pt x="141" y="123"/>
                    <a:pt x="141" y="123"/>
                    <a:pt x="141" y="123"/>
                  </a:cubicBezTo>
                  <a:cubicBezTo>
                    <a:pt x="150" y="104"/>
                    <a:pt x="150" y="104"/>
                    <a:pt x="150" y="104"/>
                  </a:cubicBezTo>
                  <a:cubicBezTo>
                    <a:pt x="141" y="101"/>
                    <a:pt x="141" y="101"/>
                    <a:pt x="141" y="101"/>
                  </a:cubicBezTo>
                  <a:cubicBezTo>
                    <a:pt x="131" y="91"/>
                    <a:pt x="131" y="91"/>
                    <a:pt x="131" y="91"/>
                  </a:cubicBezTo>
                  <a:cubicBezTo>
                    <a:pt x="109" y="86"/>
                    <a:pt x="109" y="86"/>
                    <a:pt x="109" y="86"/>
                  </a:cubicBezTo>
                  <a:cubicBezTo>
                    <a:pt x="101" y="70"/>
                    <a:pt x="101" y="70"/>
                    <a:pt x="101" y="70"/>
                  </a:cubicBezTo>
                  <a:cubicBezTo>
                    <a:pt x="101" y="80"/>
                    <a:pt x="101" y="80"/>
                    <a:pt x="101" y="80"/>
                  </a:cubicBezTo>
                  <a:cubicBezTo>
                    <a:pt x="98" y="80"/>
                    <a:pt x="98" y="80"/>
                    <a:pt x="98" y="80"/>
                  </a:cubicBezTo>
                  <a:cubicBezTo>
                    <a:pt x="78" y="53"/>
                    <a:pt x="78" y="53"/>
                    <a:pt x="78" y="53"/>
                  </a:cubicBezTo>
                  <a:cubicBezTo>
                    <a:pt x="78" y="31"/>
                    <a:pt x="78" y="31"/>
                    <a:pt x="78" y="31"/>
                  </a:cubicBezTo>
                  <a:cubicBezTo>
                    <a:pt x="64" y="8"/>
                    <a:pt x="64" y="8"/>
                    <a:pt x="64" y="8"/>
                  </a:cubicBezTo>
                  <a:cubicBezTo>
                    <a:pt x="42" y="12"/>
                    <a:pt x="42" y="12"/>
                    <a:pt x="42" y="12"/>
                  </a:cubicBezTo>
                  <a:cubicBezTo>
                    <a:pt x="26" y="12"/>
                    <a:pt x="26" y="12"/>
                    <a:pt x="26" y="12"/>
                  </a:cubicBezTo>
                  <a:cubicBezTo>
                    <a:pt x="19" y="7"/>
                    <a:pt x="19" y="7"/>
                    <a:pt x="19" y="7"/>
                  </a:cubicBezTo>
                  <a:cubicBezTo>
                    <a:pt x="28" y="0"/>
                    <a:pt x="28" y="0"/>
                    <a:pt x="28" y="0"/>
                  </a:cubicBezTo>
                  <a:cubicBezTo>
                    <a:pt x="19" y="2"/>
                    <a:pt x="19" y="2"/>
                    <a:pt x="19" y="2"/>
                  </a:cubicBezTo>
                  <a:cubicBezTo>
                    <a:pt x="7" y="22"/>
                    <a:pt x="0" y="45"/>
                    <a:pt x="0" y="70"/>
                  </a:cubicBezTo>
                  <a:cubicBezTo>
                    <a:pt x="0" y="145"/>
                    <a:pt x="61" y="206"/>
                    <a:pt x="136" y="206"/>
                  </a:cubicBezTo>
                  <a:cubicBezTo>
                    <a:pt x="141" y="206"/>
                    <a:pt x="147" y="205"/>
                    <a:pt x="153" y="205"/>
                  </a:cubicBezTo>
                  <a:cubicBezTo>
                    <a:pt x="151" y="188"/>
                    <a:pt x="151" y="188"/>
                    <a:pt x="151" y="188"/>
                  </a:cubicBezTo>
                  <a:cubicBezTo>
                    <a:pt x="151" y="188"/>
                    <a:pt x="157" y="164"/>
                    <a:pt x="157" y="163"/>
                  </a:cubicBezTo>
                  <a:cubicBezTo>
                    <a:pt x="157" y="162"/>
                    <a:pt x="151" y="141"/>
                    <a:pt x="151" y="141"/>
                  </a:cubicBezTo>
                  <a:close/>
                  <a:moveTo>
                    <a:pt x="151" y="141"/>
                  </a:moveTo>
                  <a:cubicBezTo>
                    <a:pt x="151" y="141"/>
                    <a:pt x="151" y="141"/>
                    <a:pt x="151" y="14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2"/>
                </a:solidFill>
              </a:endParaRPr>
            </a:p>
          </p:txBody>
        </p:sp>
        <p:sp>
          <p:nvSpPr>
            <p:cNvPr id="39" name="Freeform 28">
              <a:extLst>
                <a:ext uri="{FF2B5EF4-FFF2-40B4-BE49-F238E27FC236}">
                  <a16:creationId xmlns:a16="http://schemas.microsoft.com/office/drawing/2014/main" id="{71CF3884-D100-A656-29F6-8AF3B82E1842}"/>
                </a:ext>
              </a:extLst>
            </p:cNvPr>
            <p:cNvSpPr>
              <a:spLocks noEditPoints="1"/>
            </p:cNvSpPr>
            <p:nvPr/>
          </p:nvSpPr>
          <p:spPr bwMode="auto">
            <a:xfrm>
              <a:off x="3781425" y="6330951"/>
              <a:ext cx="317500" cy="95250"/>
            </a:xfrm>
            <a:custGeom>
              <a:avLst/>
              <a:gdLst/>
              <a:ahLst/>
              <a:cxnLst>
                <a:cxn ang="0">
                  <a:pos x="19" y="43"/>
                </a:cxn>
                <a:cxn ang="0">
                  <a:pos x="44" y="40"/>
                </a:cxn>
                <a:cxn ang="0">
                  <a:pos x="55" y="34"/>
                </a:cxn>
                <a:cxn ang="0">
                  <a:pos x="67" y="37"/>
                </a:cxn>
                <a:cxn ang="0">
                  <a:pos x="87" y="36"/>
                </a:cxn>
                <a:cxn ang="0">
                  <a:pos x="94" y="26"/>
                </a:cxn>
                <a:cxn ang="0">
                  <a:pos x="104" y="27"/>
                </a:cxn>
                <a:cxn ang="0">
                  <a:pos x="128" y="25"/>
                </a:cxn>
                <a:cxn ang="0">
                  <a:pos x="135" y="18"/>
                </a:cxn>
                <a:cxn ang="0">
                  <a:pos x="144" y="11"/>
                </a:cxn>
                <a:cxn ang="0">
                  <a:pos x="157" y="13"/>
                </a:cxn>
                <a:cxn ang="0">
                  <a:pos x="162" y="13"/>
                </a:cxn>
                <a:cxn ang="0">
                  <a:pos x="105" y="0"/>
                </a:cxn>
                <a:cxn ang="0">
                  <a:pos x="0" y="49"/>
                </a:cxn>
                <a:cxn ang="0">
                  <a:pos x="0" y="49"/>
                </a:cxn>
                <a:cxn ang="0">
                  <a:pos x="19" y="43"/>
                </a:cxn>
                <a:cxn ang="0">
                  <a:pos x="110" y="13"/>
                </a:cxn>
                <a:cxn ang="0">
                  <a:pos x="124" y="5"/>
                </a:cxn>
                <a:cxn ang="0">
                  <a:pos x="133" y="11"/>
                </a:cxn>
                <a:cxn ang="0">
                  <a:pos x="120" y="20"/>
                </a:cxn>
                <a:cxn ang="0">
                  <a:pos x="108" y="22"/>
                </a:cxn>
                <a:cxn ang="0">
                  <a:pos x="102" y="18"/>
                </a:cxn>
                <a:cxn ang="0">
                  <a:pos x="110" y="13"/>
                </a:cxn>
                <a:cxn ang="0">
                  <a:pos x="69" y="14"/>
                </a:cxn>
                <a:cxn ang="0">
                  <a:pos x="75" y="17"/>
                </a:cxn>
                <a:cxn ang="0">
                  <a:pos x="83" y="14"/>
                </a:cxn>
                <a:cxn ang="0">
                  <a:pos x="88" y="22"/>
                </a:cxn>
                <a:cxn ang="0">
                  <a:pos x="69" y="27"/>
                </a:cxn>
                <a:cxn ang="0">
                  <a:pos x="60" y="21"/>
                </a:cxn>
                <a:cxn ang="0">
                  <a:pos x="69" y="14"/>
                </a:cxn>
                <a:cxn ang="0">
                  <a:pos x="69" y="14"/>
                </a:cxn>
                <a:cxn ang="0">
                  <a:pos x="69" y="14"/>
                </a:cxn>
              </a:cxnLst>
              <a:rect l="0" t="0" r="r" b="b"/>
              <a:pathLst>
                <a:path w="162" h="49">
                  <a:moveTo>
                    <a:pt x="19" y="43"/>
                  </a:moveTo>
                  <a:cubicBezTo>
                    <a:pt x="44" y="40"/>
                    <a:pt x="44" y="40"/>
                    <a:pt x="44" y="40"/>
                  </a:cubicBezTo>
                  <a:cubicBezTo>
                    <a:pt x="55" y="34"/>
                    <a:pt x="55" y="34"/>
                    <a:pt x="55" y="34"/>
                  </a:cubicBezTo>
                  <a:cubicBezTo>
                    <a:pt x="67" y="37"/>
                    <a:pt x="67" y="37"/>
                    <a:pt x="67" y="37"/>
                  </a:cubicBezTo>
                  <a:cubicBezTo>
                    <a:pt x="87" y="36"/>
                    <a:pt x="87" y="36"/>
                    <a:pt x="87" y="36"/>
                  </a:cubicBezTo>
                  <a:cubicBezTo>
                    <a:pt x="94" y="26"/>
                    <a:pt x="94" y="26"/>
                    <a:pt x="94" y="26"/>
                  </a:cubicBezTo>
                  <a:cubicBezTo>
                    <a:pt x="104" y="27"/>
                    <a:pt x="104" y="27"/>
                    <a:pt x="104" y="27"/>
                  </a:cubicBezTo>
                  <a:cubicBezTo>
                    <a:pt x="128" y="25"/>
                    <a:pt x="128" y="25"/>
                    <a:pt x="128" y="25"/>
                  </a:cubicBezTo>
                  <a:cubicBezTo>
                    <a:pt x="135" y="18"/>
                    <a:pt x="135" y="18"/>
                    <a:pt x="135" y="18"/>
                  </a:cubicBezTo>
                  <a:cubicBezTo>
                    <a:pt x="144" y="11"/>
                    <a:pt x="144" y="11"/>
                    <a:pt x="144" y="11"/>
                  </a:cubicBezTo>
                  <a:cubicBezTo>
                    <a:pt x="157" y="13"/>
                    <a:pt x="157" y="13"/>
                    <a:pt x="157" y="13"/>
                  </a:cubicBezTo>
                  <a:cubicBezTo>
                    <a:pt x="162" y="13"/>
                    <a:pt x="162" y="13"/>
                    <a:pt x="162" y="13"/>
                  </a:cubicBezTo>
                  <a:cubicBezTo>
                    <a:pt x="145" y="4"/>
                    <a:pt x="125" y="0"/>
                    <a:pt x="105" y="0"/>
                  </a:cubicBezTo>
                  <a:cubicBezTo>
                    <a:pt x="63" y="0"/>
                    <a:pt x="25" y="19"/>
                    <a:pt x="0" y="49"/>
                  </a:cubicBezTo>
                  <a:cubicBezTo>
                    <a:pt x="0" y="49"/>
                    <a:pt x="0" y="49"/>
                    <a:pt x="0" y="49"/>
                  </a:cubicBezTo>
                  <a:lnTo>
                    <a:pt x="19" y="43"/>
                  </a:lnTo>
                  <a:close/>
                  <a:moveTo>
                    <a:pt x="110" y="13"/>
                  </a:moveTo>
                  <a:cubicBezTo>
                    <a:pt x="124" y="5"/>
                    <a:pt x="124" y="5"/>
                    <a:pt x="124" y="5"/>
                  </a:cubicBezTo>
                  <a:cubicBezTo>
                    <a:pt x="133" y="11"/>
                    <a:pt x="133" y="11"/>
                    <a:pt x="133" y="11"/>
                  </a:cubicBezTo>
                  <a:cubicBezTo>
                    <a:pt x="120" y="20"/>
                    <a:pt x="120" y="20"/>
                    <a:pt x="120" y="20"/>
                  </a:cubicBezTo>
                  <a:cubicBezTo>
                    <a:pt x="108" y="22"/>
                    <a:pt x="108" y="22"/>
                    <a:pt x="108" y="22"/>
                  </a:cubicBezTo>
                  <a:cubicBezTo>
                    <a:pt x="102" y="18"/>
                    <a:pt x="102" y="18"/>
                    <a:pt x="102" y="18"/>
                  </a:cubicBezTo>
                  <a:lnTo>
                    <a:pt x="110" y="13"/>
                  </a:lnTo>
                  <a:close/>
                  <a:moveTo>
                    <a:pt x="69" y="14"/>
                  </a:moveTo>
                  <a:cubicBezTo>
                    <a:pt x="75" y="17"/>
                    <a:pt x="75" y="17"/>
                    <a:pt x="75" y="17"/>
                  </a:cubicBezTo>
                  <a:cubicBezTo>
                    <a:pt x="83" y="14"/>
                    <a:pt x="83" y="14"/>
                    <a:pt x="83" y="14"/>
                  </a:cubicBezTo>
                  <a:cubicBezTo>
                    <a:pt x="88" y="22"/>
                    <a:pt x="88" y="22"/>
                    <a:pt x="88" y="22"/>
                  </a:cubicBezTo>
                  <a:cubicBezTo>
                    <a:pt x="69" y="27"/>
                    <a:pt x="69" y="27"/>
                    <a:pt x="69" y="27"/>
                  </a:cubicBezTo>
                  <a:cubicBezTo>
                    <a:pt x="60" y="21"/>
                    <a:pt x="60" y="21"/>
                    <a:pt x="60" y="21"/>
                  </a:cubicBezTo>
                  <a:cubicBezTo>
                    <a:pt x="60" y="21"/>
                    <a:pt x="69" y="16"/>
                    <a:pt x="69" y="14"/>
                  </a:cubicBezTo>
                  <a:close/>
                  <a:moveTo>
                    <a:pt x="69" y="14"/>
                  </a:moveTo>
                  <a:cubicBezTo>
                    <a:pt x="69" y="14"/>
                    <a:pt x="69" y="14"/>
                    <a:pt x="69" y="1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2"/>
                </a:solidFill>
              </a:endParaRPr>
            </a:p>
          </p:txBody>
        </p:sp>
      </p:grpSp>
      <p:sp>
        <p:nvSpPr>
          <p:cNvPr id="30" name="TextBox 29">
            <a:extLst>
              <a:ext uri="{FF2B5EF4-FFF2-40B4-BE49-F238E27FC236}">
                <a16:creationId xmlns:a16="http://schemas.microsoft.com/office/drawing/2014/main" id="{AF578C69-F3C1-903A-2B22-CFEA716BEAB4}"/>
              </a:ext>
            </a:extLst>
          </p:cNvPr>
          <p:cNvSpPr txBox="1"/>
          <p:nvPr/>
        </p:nvSpPr>
        <p:spPr>
          <a:xfrm>
            <a:off x="340219" y="2043481"/>
            <a:ext cx="3870037" cy="400110"/>
          </a:xfrm>
          <a:prstGeom prst="rect">
            <a:avLst/>
          </a:prstGeom>
          <a:noFill/>
        </p:spPr>
        <p:txBody>
          <a:bodyPr wrap="square">
            <a:spAutoFit/>
          </a:bodyPr>
          <a:lstStyle/>
          <a:p>
            <a:pPr algn="ctr"/>
            <a:r>
              <a:rPr lang="en-US" sz="1000" u="sng" dirty="0"/>
              <a:t>Types of content children like watching most:</a:t>
            </a:r>
          </a:p>
          <a:p>
            <a:pPr algn="ctr"/>
            <a:r>
              <a:rPr lang="en-US" sz="1000" b="1" u="sng" dirty="0"/>
              <a:t>“User-generated content”</a:t>
            </a:r>
            <a:endParaRPr lang="en-AU" sz="1000" b="1" u="sng" dirty="0"/>
          </a:p>
        </p:txBody>
      </p:sp>
      <p:graphicFrame>
        <p:nvGraphicFramePr>
          <p:cNvPr id="32" name="Chart 31" descr="Figure 11: Proportion of children who reported they like watching Australian user-generated content.&#10;&#10;Ages 8-10, 26%.&#10;Ages 11-15, 35%.&#10;Ages 16-17, 28%.">
            <a:extLst>
              <a:ext uri="{FF2B5EF4-FFF2-40B4-BE49-F238E27FC236}">
                <a16:creationId xmlns:a16="http://schemas.microsoft.com/office/drawing/2014/main" id="{11A8798F-F31F-2A26-44DD-76725B598A9C}"/>
              </a:ext>
            </a:extLst>
          </p:cNvPr>
          <p:cNvGraphicFramePr/>
          <p:nvPr>
            <p:extLst>
              <p:ext uri="{D42A27DB-BD31-4B8C-83A1-F6EECF244321}">
                <p14:modId xmlns:p14="http://schemas.microsoft.com/office/powerpoint/2010/main" val="1185006887"/>
              </p:ext>
            </p:extLst>
          </p:nvPr>
        </p:nvGraphicFramePr>
        <p:xfrm>
          <a:off x="-161083" y="2716880"/>
          <a:ext cx="2436320" cy="12640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0" name="Chart 39" descr="Figure 12: Proportion of children who reported they like watching international user-generated content.&#10;&#10;Ages 8-10, 27%.&#10;Ages 11-15, 37%.&#10;Ages 16-17, 27%.">
            <a:extLst>
              <a:ext uri="{FF2B5EF4-FFF2-40B4-BE49-F238E27FC236}">
                <a16:creationId xmlns:a16="http://schemas.microsoft.com/office/drawing/2014/main" id="{50165A4C-4BC9-8CDD-11DF-72C9DD795DBF}"/>
              </a:ext>
            </a:extLst>
          </p:cNvPr>
          <p:cNvGraphicFramePr/>
          <p:nvPr>
            <p:extLst>
              <p:ext uri="{D42A27DB-BD31-4B8C-83A1-F6EECF244321}">
                <p14:modId xmlns:p14="http://schemas.microsoft.com/office/powerpoint/2010/main" val="4152615206"/>
              </p:ext>
            </p:extLst>
          </p:nvPr>
        </p:nvGraphicFramePr>
        <p:xfrm>
          <a:off x="1789035" y="2716880"/>
          <a:ext cx="2436320" cy="1264089"/>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69132815-CB27-7FCB-4416-B2E944DAF52B}"/>
              </a:ext>
            </a:extLst>
          </p:cNvPr>
          <p:cNvSpPr txBox="1"/>
          <p:nvPr/>
        </p:nvSpPr>
        <p:spPr>
          <a:xfrm>
            <a:off x="5036125" y="1607150"/>
            <a:ext cx="4955308" cy="276999"/>
          </a:xfrm>
          <a:prstGeom prst="rect">
            <a:avLst/>
          </a:prstGeom>
          <a:noFill/>
        </p:spPr>
        <p:txBody>
          <a:bodyPr wrap="square">
            <a:spAutoFit/>
          </a:bodyPr>
          <a:lstStyle/>
          <a:p>
            <a:r>
              <a:rPr lang="en-AU" sz="1200" dirty="0">
                <a:latin typeface="+mj-lt"/>
                <a:ea typeface="+mj-ea"/>
                <a:cs typeface="+mj-cs"/>
              </a:rPr>
              <a:t>User generated content is </a:t>
            </a:r>
            <a:r>
              <a:rPr lang="en-AU" sz="1200" b="1" dirty="0">
                <a:latin typeface="+mj-lt"/>
                <a:ea typeface="+mj-ea"/>
                <a:cs typeface="+mj-cs"/>
              </a:rPr>
              <a:t>low on parents’ list of importance</a:t>
            </a:r>
          </a:p>
        </p:txBody>
      </p:sp>
      <p:sp>
        <p:nvSpPr>
          <p:cNvPr id="43" name="TextBox 42">
            <a:extLst>
              <a:ext uri="{FF2B5EF4-FFF2-40B4-BE49-F238E27FC236}">
                <a16:creationId xmlns:a16="http://schemas.microsoft.com/office/drawing/2014/main" id="{147CCF82-4CE5-EC4C-BA61-6112902018B3}"/>
              </a:ext>
            </a:extLst>
          </p:cNvPr>
          <p:cNvSpPr txBox="1"/>
          <p:nvPr/>
        </p:nvSpPr>
        <p:spPr>
          <a:xfrm>
            <a:off x="5264874" y="1978825"/>
            <a:ext cx="3758904" cy="246221"/>
          </a:xfrm>
          <a:prstGeom prst="rect">
            <a:avLst/>
          </a:prstGeom>
          <a:noFill/>
        </p:spPr>
        <p:txBody>
          <a:bodyPr wrap="square">
            <a:spAutoFit/>
          </a:bodyPr>
          <a:lstStyle/>
          <a:p>
            <a:pPr algn="ctr"/>
            <a:r>
              <a:rPr lang="en-AU" sz="1000" u="sng" dirty="0"/>
              <a:t>Types of content most important to be available to children</a:t>
            </a:r>
          </a:p>
        </p:txBody>
      </p:sp>
      <p:pic>
        <p:nvPicPr>
          <p:cNvPr id="44" name="Graphic 43">
            <a:extLst>
              <a:ext uri="{FF2B5EF4-FFF2-40B4-BE49-F238E27FC236}">
                <a16:creationId xmlns:a16="http://schemas.microsoft.com/office/drawing/2014/main" id="{6F9E1901-CDF2-8F2E-1852-4194CC089678}"/>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8158" r="32785" b="7125"/>
          <a:stretch/>
        </p:blipFill>
        <p:spPr>
          <a:xfrm>
            <a:off x="6030489" y="2286238"/>
            <a:ext cx="531326" cy="511582"/>
          </a:xfrm>
          <a:prstGeom prst="rect">
            <a:avLst/>
          </a:prstGeom>
        </p:spPr>
      </p:pic>
      <p:grpSp>
        <p:nvGrpSpPr>
          <p:cNvPr id="45" name="Group 44">
            <a:extLst>
              <a:ext uri="{FF2B5EF4-FFF2-40B4-BE49-F238E27FC236}">
                <a16:creationId xmlns:a16="http://schemas.microsoft.com/office/drawing/2014/main" id="{1F2E913F-8974-A2D0-38FD-B3946DDCA9CF}"/>
              </a:ext>
              <a:ext uri="{C183D7F6-B498-43B3-948B-1728B52AA6E4}">
                <adec:decorative xmlns:adec="http://schemas.microsoft.com/office/drawing/2017/decorative" val="1"/>
              </a:ext>
            </a:extLst>
          </p:cNvPr>
          <p:cNvGrpSpPr>
            <a:grpSpLocks noChangeAspect="1"/>
          </p:cNvGrpSpPr>
          <p:nvPr/>
        </p:nvGrpSpPr>
        <p:grpSpPr>
          <a:xfrm>
            <a:off x="7941193" y="2323337"/>
            <a:ext cx="351559" cy="351556"/>
            <a:chOff x="3721100" y="6330951"/>
            <a:chExt cx="530225" cy="530225"/>
          </a:xfrm>
          <a:solidFill>
            <a:srgbClr val="1F698E"/>
          </a:solidFill>
        </p:grpSpPr>
        <p:sp>
          <p:nvSpPr>
            <p:cNvPr id="46" name="Freeform 26">
              <a:extLst>
                <a:ext uri="{FF2B5EF4-FFF2-40B4-BE49-F238E27FC236}">
                  <a16:creationId xmlns:a16="http://schemas.microsoft.com/office/drawing/2014/main" id="{B37DFA78-3B33-E3AF-11B6-E5DEF92F14A5}"/>
                </a:ext>
              </a:extLst>
            </p:cNvPr>
            <p:cNvSpPr>
              <a:spLocks noEditPoints="1"/>
            </p:cNvSpPr>
            <p:nvPr/>
          </p:nvSpPr>
          <p:spPr bwMode="auto">
            <a:xfrm>
              <a:off x="3959225" y="6383338"/>
              <a:ext cx="292100" cy="469900"/>
            </a:xfrm>
            <a:custGeom>
              <a:avLst/>
              <a:gdLst/>
              <a:ahLst/>
              <a:cxnLst>
                <a:cxn ang="0">
                  <a:pos x="126" y="33"/>
                </a:cxn>
                <a:cxn ang="0">
                  <a:pos x="122" y="34"/>
                </a:cxn>
                <a:cxn ang="0">
                  <a:pos x="101" y="36"/>
                </a:cxn>
                <a:cxn ang="0">
                  <a:pos x="95" y="46"/>
                </a:cxn>
                <a:cxn ang="0">
                  <a:pos x="90" y="44"/>
                </a:cxn>
                <a:cxn ang="0">
                  <a:pos x="73" y="29"/>
                </a:cxn>
                <a:cxn ang="0">
                  <a:pos x="70" y="21"/>
                </a:cxn>
                <a:cxn ang="0">
                  <a:pos x="67" y="12"/>
                </a:cxn>
                <a:cxn ang="0">
                  <a:pos x="56" y="2"/>
                </a:cxn>
                <a:cxn ang="0">
                  <a:pos x="43" y="0"/>
                </a:cxn>
                <a:cxn ang="0">
                  <a:pos x="43" y="6"/>
                </a:cxn>
                <a:cxn ang="0">
                  <a:pos x="56" y="18"/>
                </a:cxn>
                <a:cxn ang="0">
                  <a:pos x="62" y="25"/>
                </a:cxn>
                <a:cxn ang="0">
                  <a:pos x="55" y="29"/>
                </a:cxn>
                <a:cxn ang="0">
                  <a:pos x="49" y="27"/>
                </a:cxn>
                <a:cxn ang="0">
                  <a:pos x="41" y="24"/>
                </a:cxn>
                <a:cxn ang="0">
                  <a:pos x="41" y="17"/>
                </a:cxn>
                <a:cxn ang="0">
                  <a:pos x="30" y="12"/>
                </a:cxn>
                <a:cxn ang="0">
                  <a:pos x="27" y="28"/>
                </a:cxn>
                <a:cxn ang="0">
                  <a:pos x="15" y="31"/>
                </a:cxn>
                <a:cxn ang="0">
                  <a:pos x="17" y="40"/>
                </a:cxn>
                <a:cxn ang="0">
                  <a:pos x="31" y="42"/>
                </a:cxn>
                <a:cxn ang="0">
                  <a:pos x="34" y="28"/>
                </a:cxn>
                <a:cxn ang="0">
                  <a:pos x="45" y="30"/>
                </a:cxn>
                <a:cxn ang="0">
                  <a:pos x="51" y="33"/>
                </a:cxn>
                <a:cxn ang="0">
                  <a:pos x="60" y="33"/>
                </a:cxn>
                <a:cxn ang="0">
                  <a:pos x="66" y="45"/>
                </a:cxn>
                <a:cxn ang="0">
                  <a:pos x="82" y="62"/>
                </a:cxn>
                <a:cxn ang="0">
                  <a:pos x="81" y="68"/>
                </a:cxn>
                <a:cxn ang="0">
                  <a:pos x="68" y="66"/>
                </a:cxn>
                <a:cxn ang="0">
                  <a:pos x="45" y="78"/>
                </a:cxn>
                <a:cxn ang="0">
                  <a:pos x="29" y="97"/>
                </a:cxn>
                <a:cxn ang="0">
                  <a:pos x="27" y="106"/>
                </a:cxn>
                <a:cxn ang="0">
                  <a:pos x="21" y="106"/>
                </a:cxn>
                <a:cxn ang="0">
                  <a:pos x="11" y="101"/>
                </a:cxn>
                <a:cxn ang="0">
                  <a:pos x="0" y="106"/>
                </a:cxn>
                <a:cxn ang="0">
                  <a:pos x="3" y="117"/>
                </a:cxn>
                <a:cxn ang="0">
                  <a:pos x="7" y="112"/>
                </a:cxn>
                <a:cxn ang="0">
                  <a:pos x="15" y="111"/>
                </a:cxn>
                <a:cxn ang="0">
                  <a:pos x="15" y="121"/>
                </a:cxn>
                <a:cxn ang="0">
                  <a:pos x="21" y="123"/>
                </a:cxn>
                <a:cxn ang="0">
                  <a:pos x="28" y="131"/>
                </a:cxn>
                <a:cxn ang="0">
                  <a:pos x="39" y="128"/>
                </a:cxn>
                <a:cxn ang="0">
                  <a:pos x="51" y="130"/>
                </a:cxn>
                <a:cxn ang="0">
                  <a:pos x="66" y="134"/>
                </a:cxn>
                <a:cxn ang="0">
                  <a:pos x="73" y="134"/>
                </a:cxn>
                <a:cxn ang="0">
                  <a:pos x="85" y="148"/>
                </a:cxn>
                <a:cxn ang="0">
                  <a:pos x="109" y="162"/>
                </a:cxn>
                <a:cxn ang="0">
                  <a:pos x="93" y="191"/>
                </a:cxn>
                <a:cxn ang="0">
                  <a:pos x="77" y="199"/>
                </a:cxn>
                <a:cxn ang="0">
                  <a:pos x="71" y="215"/>
                </a:cxn>
                <a:cxn ang="0">
                  <a:pos x="48" y="231"/>
                </a:cxn>
                <a:cxn ang="0">
                  <a:pos x="45" y="240"/>
                </a:cxn>
                <a:cxn ang="0">
                  <a:pos x="149" y="108"/>
                </a:cxn>
                <a:cxn ang="0">
                  <a:pos x="126" y="33"/>
                </a:cxn>
                <a:cxn ang="0">
                  <a:pos x="126" y="33"/>
                </a:cxn>
                <a:cxn ang="0">
                  <a:pos x="126" y="33"/>
                </a:cxn>
              </a:cxnLst>
              <a:rect l="0" t="0" r="r" b="b"/>
              <a:pathLst>
                <a:path w="149" h="240">
                  <a:moveTo>
                    <a:pt x="126" y="33"/>
                  </a:moveTo>
                  <a:cubicBezTo>
                    <a:pt x="122" y="34"/>
                    <a:pt x="122" y="34"/>
                    <a:pt x="122" y="34"/>
                  </a:cubicBezTo>
                  <a:cubicBezTo>
                    <a:pt x="101" y="36"/>
                    <a:pt x="101" y="36"/>
                    <a:pt x="101" y="36"/>
                  </a:cubicBezTo>
                  <a:cubicBezTo>
                    <a:pt x="95" y="46"/>
                    <a:pt x="95" y="46"/>
                    <a:pt x="95" y="46"/>
                  </a:cubicBezTo>
                  <a:cubicBezTo>
                    <a:pt x="90" y="44"/>
                    <a:pt x="90" y="44"/>
                    <a:pt x="90" y="44"/>
                  </a:cubicBezTo>
                  <a:cubicBezTo>
                    <a:pt x="73" y="29"/>
                    <a:pt x="73" y="29"/>
                    <a:pt x="73" y="29"/>
                  </a:cubicBezTo>
                  <a:cubicBezTo>
                    <a:pt x="70" y="21"/>
                    <a:pt x="70" y="21"/>
                    <a:pt x="70" y="21"/>
                  </a:cubicBezTo>
                  <a:cubicBezTo>
                    <a:pt x="67" y="12"/>
                    <a:pt x="67" y="12"/>
                    <a:pt x="67" y="12"/>
                  </a:cubicBezTo>
                  <a:cubicBezTo>
                    <a:pt x="56" y="2"/>
                    <a:pt x="56" y="2"/>
                    <a:pt x="56" y="2"/>
                  </a:cubicBezTo>
                  <a:cubicBezTo>
                    <a:pt x="43" y="0"/>
                    <a:pt x="43" y="0"/>
                    <a:pt x="43" y="0"/>
                  </a:cubicBezTo>
                  <a:cubicBezTo>
                    <a:pt x="43" y="6"/>
                    <a:pt x="43" y="6"/>
                    <a:pt x="43" y="6"/>
                  </a:cubicBezTo>
                  <a:cubicBezTo>
                    <a:pt x="56" y="18"/>
                    <a:pt x="56" y="18"/>
                    <a:pt x="56" y="18"/>
                  </a:cubicBezTo>
                  <a:cubicBezTo>
                    <a:pt x="62" y="25"/>
                    <a:pt x="62" y="25"/>
                    <a:pt x="62" y="25"/>
                  </a:cubicBezTo>
                  <a:cubicBezTo>
                    <a:pt x="55" y="29"/>
                    <a:pt x="55" y="29"/>
                    <a:pt x="55" y="29"/>
                  </a:cubicBezTo>
                  <a:cubicBezTo>
                    <a:pt x="49" y="27"/>
                    <a:pt x="49" y="27"/>
                    <a:pt x="49" y="27"/>
                  </a:cubicBezTo>
                  <a:cubicBezTo>
                    <a:pt x="41" y="24"/>
                    <a:pt x="41" y="24"/>
                    <a:pt x="41" y="24"/>
                  </a:cubicBezTo>
                  <a:cubicBezTo>
                    <a:pt x="41" y="17"/>
                    <a:pt x="41" y="17"/>
                    <a:pt x="41" y="17"/>
                  </a:cubicBezTo>
                  <a:cubicBezTo>
                    <a:pt x="30" y="12"/>
                    <a:pt x="30" y="12"/>
                    <a:pt x="30" y="12"/>
                  </a:cubicBezTo>
                  <a:cubicBezTo>
                    <a:pt x="27" y="28"/>
                    <a:pt x="27" y="28"/>
                    <a:pt x="27" y="28"/>
                  </a:cubicBezTo>
                  <a:cubicBezTo>
                    <a:pt x="15" y="31"/>
                    <a:pt x="15" y="31"/>
                    <a:pt x="15" y="31"/>
                  </a:cubicBezTo>
                  <a:cubicBezTo>
                    <a:pt x="17" y="40"/>
                    <a:pt x="17" y="40"/>
                    <a:pt x="17" y="40"/>
                  </a:cubicBezTo>
                  <a:cubicBezTo>
                    <a:pt x="31" y="42"/>
                    <a:pt x="31" y="42"/>
                    <a:pt x="31" y="42"/>
                  </a:cubicBezTo>
                  <a:cubicBezTo>
                    <a:pt x="34" y="28"/>
                    <a:pt x="34" y="28"/>
                    <a:pt x="34" y="28"/>
                  </a:cubicBezTo>
                  <a:cubicBezTo>
                    <a:pt x="45" y="30"/>
                    <a:pt x="45" y="30"/>
                    <a:pt x="45" y="30"/>
                  </a:cubicBezTo>
                  <a:cubicBezTo>
                    <a:pt x="51" y="33"/>
                    <a:pt x="51" y="33"/>
                    <a:pt x="51" y="33"/>
                  </a:cubicBezTo>
                  <a:cubicBezTo>
                    <a:pt x="60" y="33"/>
                    <a:pt x="60" y="33"/>
                    <a:pt x="60" y="33"/>
                  </a:cubicBezTo>
                  <a:cubicBezTo>
                    <a:pt x="66" y="45"/>
                    <a:pt x="66" y="45"/>
                    <a:pt x="66" y="45"/>
                  </a:cubicBezTo>
                  <a:cubicBezTo>
                    <a:pt x="82" y="62"/>
                    <a:pt x="82" y="62"/>
                    <a:pt x="82" y="62"/>
                  </a:cubicBezTo>
                  <a:cubicBezTo>
                    <a:pt x="81" y="68"/>
                    <a:pt x="81" y="68"/>
                    <a:pt x="81" y="68"/>
                  </a:cubicBezTo>
                  <a:cubicBezTo>
                    <a:pt x="68" y="66"/>
                    <a:pt x="68" y="66"/>
                    <a:pt x="68" y="66"/>
                  </a:cubicBezTo>
                  <a:cubicBezTo>
                    <a:pt x="45" y="78"/>
                    <a:pt x="45" y="78"/>
                    <a:pt x="45" y="78"/>
                  </a:cubicBezTo>
                  <a:cubicBezTo>
                    <a:pt x="29" y="97"/>
                    <a:pt x="29" y="97"/>
                    <a:pt x="29" y="97"/>
                  </a:cubicBezTo>
                  <a:cubicBezTo>
                    <a:pt x="27" y="106"/>
                    <a:pt x="27" y="106"/>
                    <a:pt x="27" y="106"/>
                  </a:cubicBezTo>
                  <a:cubicBezTo>
                    <a:pt x="21" y="106"/>
                    <a:pt x="21" y="106"/>
                    <a:pt x="21" y="106"/>
                  </a:cubicBezTo>
                  <a:cubicBezTo>
                    <a:pt x="11" y="101"/>
                    <a:pt x="11" y="101"/>
                    <a:pt x="11" y="101"/>
                  </a:cubicBezTo>
                  <a:cubicBezTo>
                    <a:pt x="0" y="106"/>
                    <a:pt x="0" y="106"/>
                    <a:pt x="0" y="106"/>
                  </a:cubicBezTo>
                  <a:cubicBezTo>
                    <a:pt x="3" y="117"/>
                    <a:pt x="3" y="117"/>
                    <a:pt x="3" y="117"/>
                  </a:cubicBezTo>
                  <a:cubicBezTo>
                    <a:pt x="7" y="112"/>
                    <a:pt x="7" y="112"/>
                    <a:pt x="7" y="112"/>
                  </a:cubicBezTo>
                  <a:cubicBezTo>
                    <a:pt x="15" y="111"/>
                    <a:pt x="15" y="111"/>
                    <a:pt x="15" y="111"/>
                  </a:cubicBezTo>
                  <a:cubicBezTo>
                    <a:pt x="15" y="121"/>
                    <a:pt x="15" y="121"/>
                    <a:pt x="15" y="121"/>
                  </a:cubicBezTo>
                  <a:cubicBezTo>
                    <a:pt x="21" y="123"/>
                    <a:pt x="21" y="123"/>
                    <a:pt x="21" y="123"/>
                  </a:cubicBezTo>
                  <a:cubicBezTo>
                    <a:pt x="28" y="131"/>
                    <a:pt x="28" y="131"/>
                    <a:pt x="28" y="131"/>
                  </a:cubicBezTo>
                  <a:cubicBezTo>
                    <a:pt x="39" y="128"/>
                    <a:pt x="39" y="128"/>
                    <a:pt x="39" y="128"/>
                  </a:cubicBezTo>
                  <a:cubicBezTo>
                    <a:pt x="51" y="130"/>
                    <a:pt x="51" y="130"/>
                    <a:pt x="51" y="130"/>
                  </a:cubicBezTo>
                  <a:cubicBezTo>
                    <a:pt x="66" y="134"/>
                    <a:pt x="66" y="134"/>
                    <a:pt x="66" y="134"/>
                  </a:cubicBezTo>
                  <a:cubicBezTo>
                    <a:pt x="73" y="134"/>
                    <a:pt x="73" y="134"/>
                    <a:pt x="73" y="134"/>
                  </a:cubicBezTo>
                  <a:cubicBezTo>
                    <a:pt x="85" y="148"/>
                    <a:pt x="85" y="148"/>
                    <a:pt x="85" y="148"/>
                  </a:cubicBezTo>
                  <a:cubicBezTo>
                    <a:pt x="109" y="162"/>
                    <a:pt x="109" y="162"/>
                    <a:pt x="109" y="162"/>
                  </a:cubicBezTo>
                  <a:cubicBezTo>
                    <a:pt x="93" y="191"/>
                    <a:pt x="93" y="191"/>
                    <a:pt x="93" y="191"/>
                  </a:cubicBezTo>
                  <a:cubicBezTo>
                    <a:pt x="77" y="199"/>
                    <a:pt x="77" y="199"/>
                    <a:pt x="77" y="199"/>
                  </a:cubicBezTo>
                  <a:cubicBezTo>
                    <a:pt x="71" y="215"/>
                    <a:pt x="71" y="215"/>
                    <a:pt x="71" y="215"/>
                  </a:cubicBezTo>
                  <a:cubicBezTo>
                    <a:pt x="48" y="231"/>
                    <a:pt x="48" y="231"/>
                    <a:pt x="48" y="231"/>
                  </a:cubicBezTo>
                  <a:cubicBezTo>
                    <a:pt x="45" y="240"/>
                    <a:pt x="45" y="240"/>
                    <a:pt x="45" y="240"/>
                  </a:cubicBezTo>
                  <a:cubicBezTo>
                    <a:pt x="105" y="226"/>
                    <a:pt x="149" y="172"/>
                    <a:pt x="149" y="108"/>
                  </a:cubicBezTo>
                  <a:cubicBezTo>
                    <a:pt x="149" y="80"/>
                    <a:pt x="141" y="54"/>
                    <a:pt x="126" y="33"/>
                  </a:cubicBezTo>
                  <a:close/>
                  <a:moveTo>
                    <a:pt x="126" y="33"/>
                  </a:moveTo>
                  <a:cubicBezTo>
                    <a:pt x="126" y="33"/>
                    <a:pt x="126" y="33"/>
                    <a:pt x="126" y="3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2"/>
                </a:solidFill>
              </a:endParaRPr>
            </a:p>
          </p:txBody>
        </p:sp>
        <p:sp>
          <p:nvSpPr>
            <p:cNvPr id="47" name="Freeform 27">
              <a:extLst>
                <a:ext uri="{FF2B5EF4-FFF2-40B4-BE49-F238E27FC236}">
                  <a16:creationId xmlns:a16="http://schemas.microsoft.com/office/drawing/2014/main" id="{75EEE665-07B0-2FF6-999F-A820FF15B308}"/>
                </a:ext>
              </a:extLst>
            </p:cNvPr>
            <p:cNvSpPr>
              <a:spLocks noEditPoints="1"/>
            </p:cNvSpPr>
            <p:nvPr/>
          </p:nvSpPr>
          <p:spPr bwMode="auto">
            <a:xfrm>
              <a:off x="3721100" y="6457951"/>
              <a:ext cx="307975" cy="403225"/>
            </a:xfrm>
            <a:custGeom>
              <a:avLst/>
              <a:gdLst/>
              <a:ahLst/>
              <a:cxnLst>
                <a:cxn ang="0">
                  <a:pos x="151" y="141"/>
                </a:cxn>
                <a:cxn ang="0">
                  <a:pos x="141" y="123"/>
                </a:cxn>
                <a:cxn ang="0">
                  <a:pos x="150" y="104"/>
                </a:cxn>
                <a:cxn ang="0">
                  <a:pos x="141" y="101"/>
                </a:cxn>
                <a:cxn ang="0">
                  <a:pos x="131" y="91"/>
                </a:cxn>
                <a:cxn ang="0">
                  <a:pos x="109" y="86"/>
                </a:cxn>
                <a:cxn ang="0">
                  <a:pos x="101" y="70"/>
                </a:cxn>
                <a:cxn ang="0">
                  <a:pos x="101" y="80"/>
                </a:cxn>
                <a:cxn ang="0">
                  <a:pos x="98" y="80"/>
                </a:cxn>
                <a:cxn ang="0">
                  <a:pos x="78" y="53"/>
                </a:cxn>
                <a:cxn ang="0">
                  <a:pos x="78" y="31"/>
                </a:cxn>
                <a:cxn ang="0">
                  <a:pos x="64" y="8"/>
                </a:cxn>
                <a:cxn ang="0">
                  <a:pos x="42" y="12"/>
                </a:cxn>
                <a:cxn ang="0">
                  <a:pos x="26" y="12"/>
                </a:cxn>
                <a:cxn ang="0">
                  <a:pos x="19" y="7"/>
                </a:cxn>
                <a:cxn ang="0">
                  <a:pos x="28" y="0"/>
                </a:cxn>
                <a:cxn ang="0">
                  <a:pos x="19" y="2"/>
                </a:cxn>
                <a:cxn ang="0">
                  <a:pos x="0" y="70"/>
                </a:cxn>
                <a:cxn ang="0">
                  <a:pos x="136" y="206"/>
                </a:cxn>
                <a:cxn ang="0">
                  <a:pos x="153" y="205"/>
                </a:cxn>
                <a:cxn ang="0">
                  <a:pos x="151" y="188"/>
                </a:cxn>
                <a:cxn ang="0">
                  <a:pos x="157" y="163"/>
                </a:cxn>
                <a:cxn ang="0">
                  <a:pos x="151" y="141"/>
                </a:cxn>
                <a:cxn ang="0">
                  <a:pos x="151" y="141"/>
                </a:cxn>
                <a:cxn ang="0">
                  <a:pos x="151" y="141"/>
                </a:cxn>
              </a:cxnLst>
              <a:rect l="0" t="0" r="r" b="b"/>
              <a:pathLst>
                <a:path w="157" h="206">
                  <a:moveTo>
                    <a:pt x="151" y="141"/>
                  </a:moveTo>
                  <a:cubicBezTo>
                    <a:pt x="141" y="123"/>
                    <a:pt x="141" y="123"/>
                    <a:pt x="141" y="123"/>
                  </a:cubicBezTo>
                  <a:cubicBezTo>
                    <a:pt x="150" y="104"/>
                    <a:pt x="150" y="104"/>
                    <a:pt x="150" y="104"/>
                  </a:cubicBezTo>
                  <a:cubicBezTo>
                    <a:pt x="141" y="101"/>
                    <a:pt x="141" y="101"/>
                    <a:pt x="141" y="101"/>
                  </a:cubicBezTo>
                  <a:cubicBezTo>
                    <a:pt x="131" y="91"/>
                    <a:pt x="131" y="91"/>
                    <a:pt x="131" y="91"/>
                  </a:cubicBezTo>
                  <a:cubicBezTo>
                    <a:pt x="109" y="86"/>
                    <a:pt x="109" y="86"/>
                    <a:pt x="109" y="86"/>
                  </a:cubicBezTo>
                  <a:cubicBezTo>
                    <a:pt x="101" y="70"/>
                    <a:pt x="101" y="70"/>
                    <a:pt x="101" y="70"/>
                  </a:cubicBezTo>
                  <a:cubicBezTo>
                    <a:pt x="101" y="80"/>
                    <a:pt x="101" y="80"/>
                    <a:pt x="101" y="80"/>
                  </a:cubicBezTo>
                  <a:cubicBezTo>
                    <a:pt x="98" y="80"/>
                    <a:pt x="98" y="80"/>
                    <a:pt x="98" y="80"/>
                  </a:cubicBezTo>
                  <a:cubicBezTo>
                    <a:pt x="78" y="53"/>
                    <a:pt x="78" y="53"/>
                    <a:pt x="78" y="53"/>
                  </a:cubicBezTo>
                  <a:cubicBezTo>
                    <a:pt x="78" y="31"/>
                    <a:pt x="78" y="31"/>
                    <a:pt x="78" y="31"/>
                  </a:cubicBezTo>
                  <a:cubicBezTo>
                    <a:pt x="64" y="8"/>
                    <a:pt x="64" y="8"/>
                    <a:pt x="64" y="8"/>
                  </a:cubicBezTo>
                  <a:cubicBezTo>
                    <a:pt x="42" y="12"/>
                    <a:pt x="42" y="12"/>
                    <a:pt x="42" y="12"/>
                  </a:cubicBezTo>
                  <a:cubicBezTo>
                    <a:pt x="26" y="12"/>
                    <a:pt x="26" y="12"/>
                    <a:pt x="26" y="12"/>
                  </a:cubicBezTo>
                  <a:cubicBezTo>
                    <a:pt x="19" y="7"/>
                    <a:pt x="19" y="7"/>
                    <a:pt x="19" y="7"/>
                  </a:cubicBezTo>
                  <a:cubicBezTo>
                    <a:pt x="28" y="0"/>
                    <a:pt x="28" y="0"/>
                    <a:pt x="28" y="0"/>
                  </a:cubicBezTo>
                  <a:cubicBezTo>
                    <a:pt x="19" y="2"/>
                    <a:pt x="19" y="2"/>
                    <a:pt x="19" y="2"/>
                  </a:cubicBezTo>
                  <a:cubicBezTo>
                    <a:pt x="7" y="22"/>
                    <a:pt x="0" y="45"/>
                    <a:pt x="0" y="70"/>
                  </a:cubicBezTo>
                  <a:cubicBezTo>
                    <a:pt x="0" y="145"/>
                    <a:pt x="61" y="206"/>
                    <a:pt x="136" y="206"/>
                  </a:cubicBezTo>
                  <a:cubicBezTo>
                    <a:pt x="141" y="206"/>
                    <a:pt x="147" y="205"/>
                    <a:pt x="153" y="205"/>
                  </a:cubicBezTo>
                  <a:cubicBezTo>
                    <a:pt x="151" y="188"/>
                    <a:pt x="151" y="188"/>
                    <a:pt x="151" y="188"/>
                  </a:cubicBezTo>
                  <a:cubicBezTo>
                    <a:pt x="151" y="188"/>
                    <a:pt x="157" y="164"/>
                    <a:pt x="157" y="163"/>
                  </a:cubicBezTo>
                  <a:cubicBezTo>
                    <a:pt x="157" y="162"/>
                    <a:pt x="151" y="141"/>
                    <a:pt x="151" y="141"/>
                  </a:cubicBezTo>
                  <a:close/>
                  <a:moveTo>
                    <a:pt x="151" y="141"/>
                  </a:moveTo>
                  <a:cubicBezTo>
                    <a:pt x="151" y="141"/>
                    <a:pt x="151" y="141"/>
                    <a:pt x="151" y="14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2"/>
                </a:solidFill>
              </a:endParaRPr>
            </a:p>
          </p:txBody>
        </p:sp>
        <p:sp>
          <p:nvSpPr>
            <p:cNvPr id="48" name="Freeform 28">
              <a:extLst>
                <a:ext uri="{FF2B5EF4-FFF2-40B4-BE49-F238E27FC236}">
                  <a16:creationId xmlns:a16="http://schemas.microsoft.com/office/drawing/2014/main" id="{AEBBB242-4F38-B47A-D8C5-721C0F952399}"/>
                </a:ext>
              </a:extLst>
            </p:cNvPr>
            <p:cNvSpPr>
              <a:spLocks noEditPoints="1"/>
            </p:cNvSpPr>
            <p:nvPr/>
          </p:nvSpPr>
          <p:spPr bwMode="auto">
            <a:xfrm>
              <a:off x="3781425" y="6330951"/>
              <a:ext cx="317500" cy="95250"/>
            </a:xfrm>
            <a:custGeom>
              <a:avLst/>
              <a:gdLst/>
              <a:ahLst/>
              <a:cxnLst>
                <a:cxn ang="0">
                  <a:pos x="19" y="43"/>
                </a:cxn>
                <a:cxn ang="0">
                  <a:pos x="44" y="40"/>
                </a:cxn>
                <a:cxn ang="0">
                  <a:pos x="55" y="34"/>
                </a:cxn>
                <a:cxn ang="0">
                  <a:pos x="67" y="37"/>
                </a:cxn>
                <a:cxn ang="0">
                  <a:pos x="87" y="36"/>
                </a:cxn>
                <a:cxn ang="0">
                  <a:pos x="94" y="26"/>
                </a:cxn>
                <a:cxn ang="0">
                  <a:pos x="104" y="27"/>
                </a:cxn>
                <a:cxn ang="0">
                  <a:pos x="128" y="25"/>
                </a:cxn>
                <a:cxn ang="0">
                  <a:pos x="135" y="18"/>
                </a:cxn>
                <a:cxn ang="0">
                  <a:pos x="144" y="11"/>
                </a:cxn>
                <a:cxn ang="0">
                  <a:pos x="157" y="13"/>
                </a:cxn>
                <a:cxn ang="0">
                  <a:pos x="162" y="13"/>
                </a:cxn>
                <a:cxn ang="0">
                  <a:pos x="105" y="0"/>
                </a:cxn>
                <a:cxn ang="0">
                  <a:pos x="0" y="49"/>
                </a:cxn>
                <a:cxn ang="0">
                  <a:pos x="0" y="49"/>
                </a:cxn>
                <a:cxn ang="0">
                  <a:pos x="19" y="43"/>
                </a:cxn>
                <a:cxn ang="0">
                  <a:pos x="110" y="13"/>
                </a:cxn>
                <a:cxn ang="0">
                  <a:pos x="124" y="5"/>
                </a:cxn>
                <a:cxn ang="0">
                  <a:pos x="133" y="11"/>
                </a:cxn>
                <a:cxn ang="0">
                  <a:pos x="120" y="20"/>
                </a:cxn>
                <a:cxn ang="0">
                  <a:pos x="108" y="22"/>
                </a:cxn>
                <a:cxn ang="0">
                  <a:pos x="102" y="18"/>
                </a:cxn>
                <a:cxn ang="0">
                  <a:pos x="110" y="13"/>
                </a:cxn>
                <a:cxn ang="0">
                  <a:pos x="69" y="14"/>
                </a:cxn>
                <a:cxn ang="0">
                  <a:pos x="75" y="17"/>
                </a:cxn>
                <a:cxn ang="0">
                  <a:pos x="83" y="14"/>
                </a:cxn>
                <a:cxn ang="0">
                  <a:pos x="88" y="22"/>
                </a:cxn>
                <a:cxn ang="0">
                  <a:pos x="69" y="27"/>
                </a:cxn>
                <a:cxn ang="0">
                  <a:pos x="60" y="21"/>
                </a:cxn>
                <a:cxn ang="0">
                  <a:pos x="69" y="14"/>
                </a:cxn>
                <a:cxn ang="0">
                  <a:pos x="69" y="14"/>
                </a:cxn>
                <a:cxn ang="0">
                  <a:pos x="69" y="14"/>
                </a:cxn>
              </a:cxnLst>
              <a:rect l="0" t="0" r="r" b="b"/>
              <a:pathLst>
                <a:path w="162" h="49">
                  <a:moveTo>
                    <a:pt x="19" y="43"/>
                  </a:moveTo>
                  <a:cubicBezTo>
                    <a:pt x="44" y="40"/>
                    <a:pt x="44" y="40"/>
                    <a:pt x="44" y="40"/>
                  </a:cubicBezTo>
                  <a:cubicBezTo>
                    <a:pt x="55" y="34"/>
                    <a:pt x="55" y="34"/>
                    <a:pt x="55" y="34"/>
                  </a:cubicBezTo>
                  <a:cubicBezTo>
                    <a:pt x="67" y="37"/>
                    <a:pt x="67" y="37"/>
                    <a:pt x="67" y="37"/>
                  </a:cubicBezTo>
                  <a:cubicBezTo>
                    <a:pt x="87" y="36"/>
                    <a:pt x="87" y="36"/>
                    <a:pt x="87" y="36"/>
                  </a:cubicBezTo>
                  <a:cubicBezTo>
                    <a:pt x="94" y="26"/>
                    <a:pt x="94" y="26"/>
                    <a:pt x="94" y="26"/>
                  </a:cubicBezTo>
                  <a:cubicBezTo>
                    <a:pt x="104" y="27"/>
                    <a:pt x="104" y="27"/>
                    <a:pt x="104" y="27"/>
                  </a:cubicBezTo>
                  <a:cubicBezTo>
                    <a:pt x="128" y="25"/>
                    <a:pt x="128" y="25"/>
                    <a:pt x="128" y="25"/>
                  </a:cubicBezTo>
                  <a:cubicBezTo>
                    <a:pt x="135" y="18"/>
                    <a:pt x="135" y="18"/>
                    <a:pt x="135" y="18"/>
                  </a:cubicBezTo>
                  <a:cubicBezTo>
                    <a:pt x="144" y="11"/>
                    <a:pt x="144" y="11"/>
                    <a:pt x="144" y="11"/>
                  </a:cubicBezTo>
                  <a:cubicBezTo>
                    <a:pt x="157" y="13"/>
                    <a:pt x="157" y="13"/>
                    <a:pt x="157" y="13"/>
                  </a:cubicBezTo>
                  <a:cubicBezTo>
                    <a:pt x="162" y="13"/>
                    <a:pt x="162" y="13"/>
                    <a:pt x="162" y="13"/>
                  </a:cubicBezTo>
                  <a:cubicBezTo>
                    <a:pt x="145" y="4"/>
                    <a:pt x="125" y="0"/>
                    <a:pt x="105" y="0"/>
                  </a:cubicBezTo>
                  <a:cubicBezTo>
                    <a:pt x="63" y="0"/>
                    <a:pt x="25" y="19"/>
                    <a:pt x="0" y="49"/>
                  </a:cubicBezTo>
                  <a:cubicBezTo>
                    <a:pt x="0" y="49"/>
                    <a:pt x="0" y="49"/>
                    <a:pt x="0" y="49"/>
                  </a:cubicBezTo>
                  <a:lnTo>
                    <a:pt x="19" y="43"/>
                  </a:lnTo>
                  <a:close/>
                  <a:moveTo>
                    <a:pt x="110" y="13"/>
                  </a:moveTo>
                  <a:cubicBezTo>
                    <a:pt x="124" y="5"/>
                    <a:pt x="124" y="5"/>
                    <a:pt x="124" y="5"/>
                  </a:cubicBezTo>
                  <a:cubicBezTo>
                    <a:pt x="133" y="11"/>
                    <a:pt x="133" y="11"/>
                    <a:pt x="133" y="11"/>
                  </a:cubicBezTo>
                  <a:cubicBezTo>
                    <a:pt x="120" y="20"/>
                    <a:pt x="120" y="20"/>
                    <a:pt x="120" y="20"/>
                  </a:cubicBezTo>
                  <a:cubicBezTo>
                    <a:pt x="108" y="22"/>
                    <a:pt x="108" y="22"/>
                    <a:pt x="108" y="22"/>
                  </a:cubicBezTo>
                  <a:cubicBezTo>
                    <a:pt x="102" y="18"/>
                    <a:pt x="102" y="18"/>
                    <a:pt x="102" y="18"/>
                  </a:cubicBezTo>
                  <a:lnTo>
                    <a:pt x="110" y="13"/>
                  </a:lnTo>
                  <a:close/>
                  <a:moveTo>
                    <a:pt x="69" y="14"/>
                  </a:moveTo>
                  <a:cubicBezTo>
                    <a:pt x="75" y="17"/>
                    <a:pt x="75" y="17"/>
                    <a:pt x="75" y="17"/>
                  </a:cubicBezTo>
                  <a:cubicBezTo>
                    <a:pt x="83" y="14"/>
                    <a:pt x="83" y="14"/>
                    <a:pt x="83" y="14"/>
                  </a:cubicBezTo>
                  <a:cubicBezTo>
                    <a:pt x="88" y="22"/>
                    <a:pt x="88" y="22"/>
                    <a:pt x="88" y="22"/>
                  </a:cubicBezTo>
                  <a:cubicBezTo>
                    <a:pt x="69" y="27"/>
                    <a:pt x="69" y="27"/>
                    <a:pt x="69" y="27"/>
                  </a:cubicBezTo>
                  <a:cubicBezTo>
                    <a:pt x="60" y="21"/>
                    <a:pt x="60" y="21"/>
                    <a:pt x="60" y="21"/>
                  </a:cubicBezTo>
                  <a:cubicBezTo>
                    <a:pt x="60" y="21"/>
                    <a:pt x="69" y="16"/>
                    <a:pt x="69" y="14"/>
                  </a:cubicBezTo>
                  <a:close/>
                  <a:moveTo>
                    <a:pt x="69" y="14"/>
                  </a:moveTo>
                  <a:cubicBezTo>
                    <a:pt x="69" y="14"/>
                    <a:pt x="69" y="14"/>
                    <a:pt x="69" y="1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2"/>
                </a:solidFill>
              </a:endParaRPr>
            </a:p>
          </p:txBody>
        </p:sp>
      </p:grpSp>
      <p:sp>
        <p:nvSpPr>
          <p:cNvPr id="49" name="Rectangle 48">
            <a:extLst>
              <a:ext uri="{FF2B5EF4-FFF2-40B4-BE49-F238E27FC236}">
                <a16:creationId xmlns:a16="http://schemas.microsoft.com/office/drawing/2014/main" id="{9AC4C04C-EC2A-EE2C-8145-116DB35AA711}"/>
              </a:ext>
            </a:extLst>
          </p:cNvPr>
          <p:cNvSpPr/>
          <p:nvPr/>
        </p:nvSpPr>
        <p:spPr>
          <a:xfrm>
            <a:off x="5377133" y="2848723"/>
            <a:ext cx="1906362" cy="6983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dirty="0">
                <a:solidFill>
                  <a:srgbClr val="9B2CB8"/>
                </a:solidFill>
              </a:rPr>
              <a:t>Australian </a:t>
            </a:r>
          </a:p>
          <a:p>
            <a:pPr algn="ctr"/>
            <a:r>
              <a:rPr lang="en-US" sz="1400" dirty="0">
                <a:solidFill>
                  <a:srgbClr val="9B2CB8"/>
                </a:solidFill>
              </a:rPr>
              <a:t>user-generated content</a:t>
            </a:r>
          </a:p>
          <a:p>
            <a:pPr algn="ctr"/>
            <a:r>
              <a:rPr lang="en-US" b="1" dirty="0">
                <a:solidFill>
                  <a:srgbClr val="9B2CB8"/>
                </a:solidFill>
              </a:rPr>
              <a:t>9%</a:t>
            </a:r>
            <a:endParaRPr lang="en-AU" b="1" dirty="0">
              <a:solidFill>
                <a:srgbClr val="9B2CB8"/>
              </a:solidFill>
            </a:endParaRPr>
          </a:p>
        </p:txBody>
      </p:sp>
      <p:sp>
        <p:nvSpPr>
          <p:cNvPr id="50" name="Rectangle 49">
            <a:extLst>
              <a:ext uri="{FF2B5EF4-FFF2-40B4-BE49-F238E27FC236}">
                <a16:creationId xmlns:a16="http://schemas.microsoft.com/office/drawing/2014/main" id="{ADAF8213-9CE0-9B28-3B93-A19DFB334EC4}"/>
              </a:ext>
            </a:extLst>
          </p:cNvPr>
          <p:cNvSpPr/>
          <p:nvPr/>
        </p:nvSpPr>
        <p:spPr>
          <a:xfrm>
            <a:off x="7272679" y="2848723"/>
            <a:ext cx="1838037" cy="6983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dirty="0">
                <a:solidFill>
                  <a:srgbClr val="1F698E"/>
                </a:solidFill>
              </a:rPr>
              <a:t>International</a:t>
            </a:r>
          </a:p>
          <a:p>
            <a:pPr algn="ctr"/>
            <a:r>
              <a:rPr lang="en-US" sz="1400" dirty="0">
                <a:solidFill>
                  <a:srgbClr val="1F698E"/>
                </a:solidFill>
              </a:rPr>
              <a:t>user-generated content</a:t>
            </a:r>
          </a:p>
          <a:p>
            <a:pPr algn="ctr"/>
            <a:r>
              <a:rPr lang="en-US" b="1" dirty="0">
                <a:solidFill>
                  <a:srgbClr val="1F698E"/>
                </a:solidFill>
              </a:rPr>
              <a:t>10%</a:t>
            </a:r>
            <a:endParaRPr lang="en-AU" b="1" dirty="0">
              <a:solidFill>
                <a:srgbClr val="1F698E"/>
              </a:solidFill>
            </a:endParaRPr>
          </a:p>
        </p:txBody>
      </p:sp>
      <p:sp>
        <p:nvSpPr>
          <p:cNvPr id="9" name="TextBox 8">
            <a:extLst>
              <a:ext uri="{FF2B5EF4-FFF2-40B4-BE49-F238E27FC236}">
                <a16:creationId xmlns:a16="http://schemas.microsoft.com/office/drawing/2014/main" id="{0398502F-9993-85F9-2F2E-EBA784D34623}"/>
              </a:ext>
            </a:extLst>
          </p:cNvPr>
          <p:cNvSpPr txBox="1"/>
          <p:nvPr/>
        </p:nvSpPr>
        <p:spPr>
          <a:xfrm>
            <a:off x="254000" y="4068912"/>
            <a:ext cx="4266513" cy="461665"/>
          </a:xfrm>
          <a:prstGeom prst="rect">
            <a:avLst/>
          </a:prstGeom>
          <a:noFill/>
        </p:spPr>
        <p:txBody>
          <a:bodyPr wrap="square">
            <a:spAutoFit/>
          </a:bodyPr>
          <a:lstStyle/>
          <a:p>
            <a:r>
              <a:rPr lang="en-US" sz="1200" dirty="0">
                <a:latin typeface="+mj-lt"/>
                <a:ea typeface="+mj-ea"/>
                <a:cs typeface="+mj-cs"/>
              </a:rPr>
              <a:t>Children aged 8-17 are being </a:t>
            </a:r>
            <a:r>
              <a:rPr lang="en-US" sz="1200" b="1" dirty="0">
                <a:latin typeface="+mj-lt"/>
                <a:ea typeface="+mj-ea"/>
                <a:cs typeface="+mj-cs"/>
              </a:rPr>
              <a:t>exposed to gambling advertising </a:t>
            </a:r>
            <a:r>
              <a:rPr lang="en-US" sz="1200" dirty="0">
                <a:latin typeface="+mj-lt"/>
                <a:ea typeface="+mj-ea"/>
                <a:cs typeface="+mj-cs"/>
              </a:rPr>
              <a:t>and </a:t>
            </a:r>
            <a:r>
              <a:rPr lang="en-US" sz="1200" b="1" dirty="0">
                <a:latin typeface="+mj-lt"/>
                <a:ea typeface="+mj-ea"/>
                <a:cs typeface="+mj-cs"/>
              </a:rPr>
              <a:t>age-inappropriate material</a:t>
            </a:r>
            <a:endParaRPr lang="en-AU" sz="1200" b="1" dirty="0">
              <a:latin typeface="+mj-lt"/>
              <a:ea typeface="+mj-ea"/>
              <a:cs typeface="+mj-cs"/>
            </a:endParaRPr>
          </a:p>
        </p:txBody>
      </p:sp>
      <p:sp>
        <p:nvSpPr>
          <p:cNvPr id="16" name="TextBox 15">
            <a:extLst>
              <a:ext uri="{FF2B5EF4-FFF2-40B4-BE49-F238E27FC236}">
                <a16:creationId xmlns:a16="http://schemas.microsoft.com/office/drawing/2014/main" id="{091741D9-C6C9-4D9F-AF8D-4112AB534FF4}"/>
              </a:ext>
            </a:extLst>
          </p:cNvPr>
          <p:cNvSpPr txBox="1"/>
          <p:nvPr/>
        </p:nvSpPr>
        <p:spPr>
          <a:xfrm>
            <a:off x="231398" y="4497780"/>
            <a:ext cx="4224822" cy="830997"/>
          </a:xfrm>
          <a:prstGeom prst="rect">
            <a:avLst/>
          </a:prstGeom>
          <a:noFill/>
        </p:spPr>
        <p:txBody>
          <a:bodyPr wrap="square">
            <a:spAutoFit/>
          </a:bodyPr>
          <a:lstStyle/>
          <a:p>
            <a:r>
              <a:rPr lang="en-AU" b="1" dirty="0">
                <a:solidFill>
                  <a:srgbClr val="128266"/>
                </a:solidFill>
              </a:rPr>
              <a:t>22% </a:t>
            </a:r>
            <a:r>
              <a:rPr lang="en-AU" sz="1200" dirty="0"/>
              <a:t>of children saw a gambling ad in the last week</a:t>
            </a:r>
            <a:endParaRPr lang="en-AU" sz="1400" dirty="0"/>
          </a:p>
          <a:p>
            <a:r>
              <a:rPr lang="en-AU" b="1" dirty="0">
                <a:solidFill>
                  <a:srgbClr val="128266"/>
                </a:solidFill>
              </a:rPr>
              <a:t>6 in 10 </a:t>
            </a:r>
            <a:r>
              <a:rPr lang="en-AU" sz="1200" dirty="0"/>
              <a:t>or more children have watched age-inappropriate content </a:t>
            </a:r>
          </a:p>
        </p:txBody>
      </p:sp>
      <p:sp>
        <p:nvSpPr>
          <p:cNvPr id="18" name="TextBox 17">
            <a:extLst>
              <a:ext uri="{FF2B5EF4-FFF2-40B4-BE49-F238E27FC236}">
                <a16:creationId xmlns:a16="http://schemas.microsoft.com/office/drawing/2014/main" id="{2BBD2F7B-2783-6E69-A39D-A6A850BB4187}"/>
              </a:ext>
            </a:extLst>
          </p:cNvPr>
          <p:cNvSpPr txBox="1"/>
          <p:nvPr/>
        </p:nvSpPr>
        <p:spPr>
          <a:xfrm>
            <a:off x="203931" y="5350388"/>
            <a:ext cx="4996872" cy="246221"/>
          </a:xfrm>
          <a:prstGeom prst="rect">
            <a:avLst/>
          </a:prstGeom>
          <a:noFill/>
        </p:spPr>
        <p:txBody>
          <a:bodyPr wrap="square">
            <a:spAutoFit/>
          </a:bodyPr>
          <a:lstStyle/>
          <a:p>
            <a:pPr lvl="0"/>
            <a:r>
              <a:rPr lang="en-AU" sz="1000" u="sng" dirty="0"/>
              <a:t>Have ever watched TV shows or online content meant for someone older:</a:t>
            </a:r>
          </a:p>
        </p:txBody>
      </p:sp>
      <p:graphicFrame>
        <p:nvGraphicFramePr>
          <p:cNvPr id="26" name="Chart 25" descr="Figure 13: Proportion of children who have ever watched TV shows or online content meant for someone older.&#10;&#10;Ages 8-10, 60%.&#10;Ages 11-15, 70%.&#10;Ages 16-17, 61%.">
            <a:extLst>
              <a:ext uri="{FF2B5EF4-FFF2-40B4-BE49-F238E27FC236}">
                <a16:creationId xmlns:a16="http://schemas.microsoft.com/office/drawing/2014/main" id="{105CC06A-0516-5C65-821C-23E4B873B347}"/>
              </a:ext>
            </a:extLst>
          </p:cNvPr>
          <p:cNvGraphicFramePr/>
          <p:nvPr>
            <p:extLst>
              <p:ext uri="{D42A27DB-BD31-4B8C-83A1-F6EECF244321}">
                <p14:modId xmlns:p14="http://schemas.microsoft.com/office/powerpoint/2010/main" val="3518124970"/>
              </p:ext>
            </p:extLst>
          </p:nvPr>
        </p:nvGraphicFramePr>
        <p:xfrm>
          <a:off x="131502" y="5479191"/>
          <a:ext cx="3870037" cy="1264089"/>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a:extLst>
              <a:ext uri="{FF2B5EF4-FFF2-40B4-BE49-F238E27FC236}">
                <a16:creationId xmlns:a16="http://schemas.microsoft.com/office/drawing/2014/main" id="{6C122699-9E88-45FF-846C-114F9745B737}"/>
              </a:ext>
            </a:extLst>
          </p:cNvPr>
          <p:cNvSpPr txBox="1"/>
          <p:nvPr/>
        </p:nvSpPr>
        <p:spPr>
          <a:xfrm>
            <a:off x="5036125" y="4068912"/>
            <a:ext cx="4341664" cy="461665"/>
          </a:xfrm>
          <a:prstGeom prst="rect">
            <a:avLst/>
          </a:prstGeom>
          <a:noFill/>
        </p:spPr>
        <p:txBody>
          <a:bodyPr wrap="square">
            <a:spAutoFit/>
          </a:bodyPr>
          <a:lstStyle/>
          <a:p>
            <a:r>
              <a:rPr lang="en-US" sz="1200" b="1" dirty="0">
                <a:latin typeface="+mj-lt"/>
                <a:ea typeface="+mj-ea"/>
                <a:cs typeface="+mj-cs"/>
              </a:rPr>
              <a:t>Australian content </a:t>
            </a:r>
            <a:r>
              <a:rPr lang="en-US" sz="1200" dirty="0">
                <a:latin typeface="+mj-lt"/>
                <a:ea typeface="+mj-ea"/>
                <a:cs typeface="+mj-cs"/>
              </a:rPr>
              <a:t>is commonly viewed by young children, especially animation and education</a:t>
            </a:r>
            <a:endParaRPr lang="en-AU" sz="1200" dirty="0">
              <a:latin typeface="+mj-lt"/>
              <a:ea typeface="+mj-ea"/>
              <a:cs typeface="+mj-cs"/>
            </a:endParaRPr>
          </a:p>
        </p:txBody>
      </p:sp>
      <p:sp>
        <p:nvSpPr>
          <p:cNvPr id="22" name="TextBox 21">
            <a:extLst>
              <a:ext uri="{FF2B5EF4-FFF2-40B4-BE49-F238E27FC236}">
                <a16:creationId xmlns:a16="http://schemas.microsoft.com/office/drawing/2014/main" id="{F511EA1A-0EBF-DC59-B682-B19FFE36DECA}"/>
              </a:ext>
            </a:extLst>
          </p:cNvPr>
          <p:cNvSpPr txBox="1"/>
          <p:nvPr/>
        </p:nvSpPr>
        <p:spPr>
          <a:xfrm>
            <a:off x="5209308" y="4541735"/>
            <a:ext cx="3870037" cy="400110"/>
          </a:xfrm>
          <a:prstGeom prst="rect">
            <a:avLst/>
          </a:prstGeom>
          <a:noFill/>
        </p:spPr>
        <p:txBody>
          <a:bodyPr wrap="square">
            <a:spAutoFit/>
          </a:bodyPr>
          <a:lstStyle/>
          <a:p>
            <a:pPr algn="ctr"/>
            <a:r>
              <a:rPr lang="en-US" sz="1000" u="sng" dirty="0"/>
              <a:t>Most commonly reported type of content that children like watching most</a:t>
            </a:r>
            <a:endParaRPr lang="en-AU" sz="1000" u="sng" dirty="0"/>
          </a:p>
        </p:txBody>
      </p:sp>
      <p:sp>
        <p:nvSpPr>
          <p:cNvPr id="20" name="TextBox 19">
            <a:extLst>
              <a:ext uri="{FF2B5EF4-FFF2-40B4-BE49-F238E27FC236}">
                <a16:creationId xmlns:a16="http://schemas.microsoft.com/office/drawing/2014/main" id="{840717E7-61EF-C535-74DD-C582C194CAA1}"/>
              </a:ext>
            </a:extLst>
          </p:cNvPr>
          <p:cNvSpPr txBox="1"/>
          <p:nvPr/>
        </p:nvSpPr>
        <p:spPr>
          <a:xfrm>
            <a:off x="6832774" y="5066400"/>
            <a:ext cx="2673399" cy="523220"/>
          </a:xfrm>
          <a:prstGeom prst="rect">
            <a:avLst/>
          </a:prstGeom>
          <a:noFill/>
        </p:spPr>
        <p:txBody>
          <a:bodyPr wrap="square">
            <a:spAutoFit/>
          </a:bodyPr>
          <a:lstStyle/>
          <a:p>
            <a:r>
              <a:rPr lang="en-US" sz="1400" dirty="0">
                <a:solidFill>
                  <a:schemeClr val="tx1"/>
                </a:solidFill>
              </a:rPr>
              <a:t>Australian animation or cartoons (50%) </a:t>
            </a:r>
          </a:p>
        </p:txBody>
      </p:sp>
      <p:sp>
        <p:nvSpPr>
          <p:cNvPr id="24" name="TextBox 23">
            <a:extLst>
              <a:ext uri="{FF2B5EF4-FFF2-40B4-BE49-F238E27FC236}">
                <a16:creationId xmlns:a16="http://schemas.microsoft.com/office/drawing/2014/main" id="{A4DAFB8E-3196-A23A-0843-11328FC27081}"/>
              </a:ext>
            </a:extLst>
          </p:cNvPr>
          <p:cNvSpPr txBox="1"/>
          <p:nvPr/>
        </p:nvSpPr>
        <p:spPr>
          <a:xfrm>
            <a:off x="6837234" y="5596609"/>
            <a:ext cx="2556148" cy="523220"/>
          </a:xfrm>
          <a:prstGeom prst="rect">
            <a:avLst/>
          </a:prstGeom>
          <a:noFill/>
        </p:spPr>
        <p:txBody>
          <a:bodyPr wrap="square">
            <a:spAutoFit/>
          </a:bodyPr>
          <a:lstStyle/>
          <a:p>
            <a:r>
              <a:rPr lang="en-US" sz="1400" dirty="0"/>
              <a:t>Australian educational programs (33%)</a:t>
            </a:r>
            <a:endParaRPr lang="en-AU" sz="1400" dirty="0"/>
          </a:p>
        </p:txBody>
      </p:sp>
      <p:pic>
        <p:nvPicPr>
          <p:cNvPr id="51" name="Graphic 50">
            <a:extLst>
              <a:ext uri="{FF2B5EF4-FFF2-40B4-BE49-F238E27FC236}">
                <a16:creationId xmlns:a16="http://schemas.microsoft.com/office/drawing/2014/main" id="{57CA1273-D51B-8EF8-CBBF-86D65528175F}"/>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8158" r="32785" b="7125"/>
          <a:stretch/>
        </p:blipFill>
        <p:spPr>
          <a:xfrm>
            <a:off x="5628661" y="5152149"/>
            <a:ext cx="1204113" cy="1159368"/>
          </a:xfrm>
          <a:prstGeom prst="rect">
            <a:avLst/>
          </a:prstGeom>
        </p:spPr>
      </p:pic>
      <p:cxnSp>
        <p:nvCxnSpPr>
          <p:cNvPr id="12" name="Straight Connector 11">
            <a:extLst>
              <a:ext uri="{FF2B5EF4-FFF2-40B4-BE49-F238E27FC236}">
                <a16:creationId xmlns:a16="http://schemas.microsoft.com/office/drawing/2014/main" id="{D96CE361-24D9-F02E-D2B9-6100208216C1}"/>
              </a:ext>
              <a:ext uri="{C183D7F6-B498-43B3-948B-1728B52AA6E4}">
                <adec:decorative xmlns:adec="http://schemas.microsoft.com/office/drawing/2017/decorative" val="1"/>
              </a:ext>
            </a:extLst>
          </p:cNvPr>
          <p:cNvCxnSpPr/>
          <p:nvPr/>
        </p:nvCxnSpPr>
        <p:spPr>
          <a:xfrm>
            <a:off x="4768863" y="1402876"/>
            <a:ext cx="0" cy="5220000"/>
          </a:xfrm>
          <a:prstGeom prst="line">
            <a:avLst/>
          </a:prstGeom>
          <a:ln>
            <a:solidFill>
              <a:srgbClr val="BFBFBF"/>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4DCBF97-BEC6-0B5F-B5F2-979ED57ED82C}"/>
              </a:ext>
              <a:ext uri="{C183D7F6-B498-43B3-948B-1728B52AA6E4}">
                <adec:decorative xmlns:adec="http://schemas.microsoft.com/office/drawing/2017/decorative" val="1"/>
              </a:ext>
            </a:extLst>
          </p:cNvPr>
          <p:cNvCxnSpPr>
            <a:cxnSpLocks/>
          </p:cNvCxnSpPr>
          <p:nvPr/>
        </p:nvCxnSpPr>
        <p:spPr>
          <a:xfrm rot="5400000">
            <a:off x="4843284" y="-459203"/>
            <a:ext cx="0" cy="8892000"/>
          </a:xfrm>
          <a:prstGeom prst="line">
            <a:avLst/>
          </a:prstGeom>
          <a:ln>
            <a:solidFill>
              <a:srgbClr val="BFBFBF"/>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167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E6B0FF-2040-37A1-19B6-E492FF1EE384}"/>
              </a:ext>
            </a:extLst>
          </p:cNvPr>
          <p:cNvSpPr>
            <a:spLocks noGrp="1"/>
          </p:cNvSpPr>
          <p:nvPr>
            <p:ph type="sldNum" sz="quarter" idx="12"/>
          </p:nvPr>
        </p:nvSpPr>
        <p:spPr/>
        <p:txBody>
          <a:bodyPr/>
          <a:lstStyle/>
          <a:p>
            <a:fld id="{EB9AB7F9-1CFC-4687-A283-05394C823D94}" type="slidenum">
              <a:rPr lang="en-AU" smtClean="0"/>
              <a:t>17</a:t>
            </a:fld>
            <a:endParaRPr lang="en-AU" dirty="0"/>
          </a:p>
        </p:txBody>
      </p:sp>
      <p:sp>
        <p:nvSpPr>
          <p:cNvPr id="2" name="Title 1">
            <a:extLst>
              <a:ext uri="{FF2B5EF4-FFF2-40B4-BE49-F238E27FC236}">
                <a16:creationId xmlns:a16="http://schemas.microsoft.com/office/drawing/2014/main" id="{BE46BE4A-4A99-631E-9EBD-F0BE040ADFEB}"/>
              </a:ext>
            </a:extLst>
          </p:cNvPr>
          <p:cNvSpPr>
            <a:spLocks noGrp="1"/>
          </p:cNvSpPr>
          <p:nvPr>
            <p:ph type="title"/>
          </p:nvPr>
        </p:nvSpPr>
        <p:spPr/>
        <p:txBody>
          <a:bodyPr>
            <a:normAutofit/>
          </a:bodyPr>
          <a:lstStyle/>
          <a:p>
            <a:r>
              <a:rPr lang="en-AU" sz="2300" dirty="0"/>
              <a:t>Summary – Advertising and Gambling  </a:t>
            </a:r>
          </a:p>
        </p:txBody>
      </p:sp>
      <p:sp>
        <p:nvSpPr>
          <p:cNvPr id="8" name="TextBox 7">
            <a:extLst>
              <a:ext uri="{FF2B5EF4-FFF2-40B4-BE49-F238E27FC236}">
                <a16:creationId xmlns:a16="http://schemas.microsoft.com/office/drawing/2014/main" id="{5709F1A0-B1D1-8836-6CD9-A16B8721499D}"/>
              </a:ext>
            </a:extLst>
          </p:cNvPr>
          <p:cNvSpPr txBox="1"/>
          <p:nvPr/>
        </p:nvSpPr>
        <p:spPr>
          <a:xfrm>
            <a:off x="231396" y="984732"/>
            <a:ext cx="8993565" cy="461665"/>
          </a:xfrm>
          <a:prstGeom prst="rect">
            <a:avLst/>
          </a:prstGeom>
          <a:noFill/>
        </p:spPr>
        <p:txBody>
          <a:bodyPr wrap="square" lIns="91440" tIns="45720" rIns="91440" bIns="45720" anchor="t">
            <a:spAutoFit/>
          </a:bodyPr>
          <a:lstStyle/>
          <a:p>
            <a:r>
              <a:rPr lang="en-AU" sz="1200" dirty="0">
                <a:effectLst/>
                <a:latin typeface="+mj-lt"/>
                <a:ea typeface="Times New Roman" panose="02020603050405020304" pitchFamily="18" charset="0"/>
                <a:cs typeface="Arial"/>
              </a:rPr>
              <a:t>Advertising prevalence is increasing, with strong desire for restrictions on permitted advertising to protect children from inappropriate content and gambling</a:t>
            </a:r>
            <a:r>
              <a:rPr lang="en-AU" sz="1200" dirty="0">
                <a:latin typeface="+mj-lt"/>
                <a:ea typeface="Times New Roman" panose="02020603050405020304" pitchFamily="18" charset="0"/>
                <a:cs typeface="Arial"/>
              </a:rPr>
              <a:t>, tobacco and alcohol</a:t>
            </a:r>
            <a:endParaRPr lang="en-AU" sz="1200" dirty="0">
              <a:latin typeface="+mj-lt"/>
              <a:ea typeface="+mj-ea"/>
              <a:cs typeface="Arial"/>
            </a:endParaRPr>
          </a:p>
        </p:txBody>
      </p:sp>
      <p:sp>
        <p:nvSpPr>
          <p:cNvPr id="4" name="TextBox 3">
            <a:extLst>
              <a:ext uri="{FF2B5EF4-FFF2-40B4-BE49-F238E27FC236}">
                <a16:creationId xmlns:a16="http://schemas.microsoft.com/office/drawing/2014/main" id="{AA822593-FB02-25B4-316E-66BE69CAFDC2}"/>
              </a:ext>
            </a:extLst>
          </p:cNvPr>
          <p:cNvSpPr txBox="1"/>
          <p:nvPr/>
        </p:nvSpPr>
        <p:spPr>
          <a:xfrm>
            <a:off x="254000" y="1471244"/>
            <a:ext cx="4484255" cy="461665"/>
          </a:xfrm>
          <a:prstGeom prst="rect">
            <a:avLst/>
          </a:prstGeom>
          <a:noFill/>
        </p:spPr>
        <p:txBody>
          <a:bodyPr wrap="square">
            <a:spAutoFit/>
          </a:bodyPr>
          <a:lstStyle/>
          <a:p>
            <a:r>
              <a:rPr lang="en-AU" sz="1200" dirty="0">
                <a:latin typeface="+mj-lt"/>
                <a:ea typeface="+mj-ea"/>
                <a:cs typeface="+mj-cs"/>
              </a:rPr>
              <a:t>Increasingly, advertisements</a:t>
            </a:r>
            <a:r>
              <a:rPr lang="en-AU" sz="1200" b="1" dirty="0">
                <a:latin typeface="+mj-lt"/>
                <a:ea typeface="+mj-ea"/>
                <a:cs typeface="+mj-cs"/>
              </a:rPr>
              <a:t> </a:t>
            </a:r>
            <a:r>
              <a:rPr lang="en-AU" sz="1200" dirty="0">
                <a:latin typeface="+mj-lt"/>
                <a:ea typeface="+mj-ea"/>
                <a:cs typeface="+mj-cs"/>
              </a:rPr>
              <a:t>are seen on </a:t>
            </a:r>
            <a:r>
              <a:rPr lang="en-AU" sz="1200" b="1" dirty="0">
                <a:latin typeface="+mj-lt"/>
                <a:ea typeface="+mj-ea"/>
                <a:cs typeface="+mj-cs"/>
              </a:rPr>
              <a:t>social media and online subscription </a:t>
            </a:r>
            <a:r>
              <a:rPr lang="en-AU" sz="1200" dirty="0">
                <a:latin typeface="+mj-lt"/>
                <a:ea typeface="+mj-ea"/>
                <a:cs typeface="+mj-cs"/>
              </a:rPr>
              <a:t>platforms</a:t>
            </a:r>
          </a:p>
        </p:txBody>
      </p:sp>
      <p:graphicFrame>
        <p:nvGraphicFramePr>
          <p:cNvPr id="13" name="Chart 12" descr="Figure 14: Top three platforms advertisements were seen on.&#10;&#10;Free video streaming services, 2023, 45%, 2022, 43%.&#10;Commercial free-to-air TV, excluding recorded content, 2023, 40%, 2022, 43%.&#10;Other websites or apps, 2023, 39%, 2022, 22%.&#10;&#10;">
            <a:extLst>
              <a:ext uri="{FF2B5EF4-FFF2-40B4-BE49-F238E27FC236}">
                <a16:creationId xmlns:a16="http://schemas.microsoft.com/office/drawing/2014/main" id="{5A43AB0F-1E66-3D49-7D96-FA0E20299BA6}"/>
              </a:ext>
            </a:extLst>
          </p:cNvPr>
          <p:cNvGraphicFramePr/>
          <p:nvPr>
            <p:extLst>
              <p:ext uri="{D42A27DB-BD31-4B8C-83A1-F6EECF244321}">
                <p14:modId xmlns:p14="http://schemas.microsoft.com/office/powerpoint/2010/main" val="338270895"/>
              </p:ext>
            </p:extLst>
          </p:nvPr>
        </p:nvGraphicFramePr>
        <p:xfrm>
          <a:off x="585354" y="1897541"/>
          <a:ext cx="3848098" cy="210180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69132815-CB27-7FCB-4416-B2E944DAF52B}"/>
              </a:ext>
            </a:extLst>
          </p:cNvPr>
          <p:cNvSpPr txBox="1"/>
          <p:nvPr/>
        </p:nvSpPr>
        <p:spPr>
          <a:xfrm>
            <a:off x="4947246" y="1473196"/>
            <a:ext cx="4395356" cy="646331"/>
          </a:xfrm>
          <a:prstGeom prst="rect">
            <a:avLst/>
          </a:prstGeom>
          <a:noFill/>
        </p:spPr>
        <p:txBody>
          <a:bodyPr wrap="square">
            <a:spAutoFit/>
          </a:bodyPr>
          <a:lstStyle/>
          <a:p>
            <a:r>
              <a:rPr lang="en-US" sz="1200" dirty="0">
                <a:latin typeface="+mj-lt"/>
                <a:ea typeface="+mj-ea"/>
                <a:cs typeface="+mj-cs"/>
              </a:rPr>
              <a:t>There was an increase in tolerance of permitted advertisements this year, but </a:t>
            </a:r>
            <a:r>
              <a:rPr lang="en-US" sz="1200" b="1" dirty="0">
                <a:latin typeface="+mj-lt"/>
                <a:ea typeface="+mj-ea"/>
                <a:cs typeface="+mj-cs"/>
              </a:rPr>
              <a:t>overall net level remains stable for advertising restrictions</a:t>
            </a:r>
            <a:endParaRPr lang="en-AU" sz="1200" dirty="0">
              <a:latin typeface="+mj-lt"/>
              <a:ea typeface="+mj-ea"/>
              <a:cs typeface="+mj-cs"/>
            </a:endParaRPr>
          </a:p>
        </p:txBody>
      </p:sp>
      <p:sp>
        <p:nvSpPr>
          <p:cNvPr id="11" name="Rectangle 10" descr="In 2023, 80% of respondents reported wanting restrictions to be applied on permitted advertising (net across platforms). In 2022, the net was also 80%.">
            <a:extLst>
              <a:ext uri="{FF2B5EF4-FFF2-40B4-BE49-F238E27FC236}">
                <a16:creationId xmlns:a16="http://schemas.microsoft.com/office/drawing/2014/main" id="{F6D6F62C-FAA6-50AE-181F-25632D769807}"/>
              </a:ext>
            </a:extLst>
          </p:cNvPr>
          <p:cNvSpPr/>
          <p:nvPr/>
        </p:nvSpPr>
        <p:spPr>
          <a:xfrm>
            <a:off x="5156198" y="2132079"/>
            <a:ext cx="2288310" cy="1643786"/>
          </a:xfrm>
          <a:prstGeom prst="rect">
            <a:avLst/>
          </a:prstGeom>
          <a:solidFill>
            <a:srgbClr val="1282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80% </a:t>
            </a:r>
          </a:p>
          <a:p>
            <a:pPr algn="ctr"/>
            <a:r>
              <a:rPr lang="en-US" sz="1200" dirty="0">
                <a:solidFill>
                  <a:schemeClr val="bg1"/>
                </a:solidFill>
              </a:rPr>
              <a:t>want restrictions applied on permitted advertising </a:t>
            </a:r>
            <a:endParaRPr lang="en-AU" sz="1200" dirty="0">
              <a:solidFill>
                <a:schemeClr val="bg1"/>
              </a:solidFill>
            </a:endParaRPr>
          </a:p>
          <a:p>
            <a:pPr algn="ctr"/>
            <a:r>
              <a:rPr lang="en-US" sz="1200" dirty="0">
                <a:solidFill>
                  <a:schemeClr val="bg1"/>
                </a:solidFill>
              </a:rPr>
              <a:t>(net across platforms)</a:t>
            </a:r>
          </a:p>
          <a:p>
            <a:pPr algn="ctr"/>
            <a:endParaRPr lang="en-US" sz="1200" i="1" dirty="0">
              <a:solidFill>
                <a:schemeClr val="bg1"/>
              </a:solidFill>
            </a:endParaRPr>
          </a:p>
          <a:p>
            <a:pPr algn="ctr"/>
            <a:r>
              <a:rPr lang="en-US" sz="1200" dirty="0">
                <a:solidFill>
                  <a:schemeClr val="bg1"/>
                </a:solidFill>
              </a:rPr>
              <a:t>(2022: 80% net)</a:t>
            </a:r>
          </a:p>
        </p:txBody>
      </p:sp>
      <p:grpSp>
        <p:nvGrpSpPr>
          <p:cNvPr id="29" name="Group 28">
            <a:extLst>
              <a:ext uri="{FF2B5EF4-FFF2-40B4-BE49-F238E27FC236}">
                <a16:creationId xmlns:a16="http://schemas.microsoft.com/office/drawing/2014/main" id="{E7483082-27FE-69B8-2634-49A7426A0799}"/>
              </a:ext>
              <a:ext uri="{C183D7F6-B498-43B3-948B-1728B52AA6E4}">
                <adec:decorative xmlns:adec="http://schemas.microsoft.com/office/drawing/2017/decorative" val="1"/>
              </a:ext>
            </a:extLst>
          </p:cNvPr>
          <p:cNvGrpSpPr/>
          <p:nvPr/>
        </p:nvGrpSpPr>
        <p:grpSpPr>
          <a:xfrm>
            <a:off x="7924401" y="2382189"/>
            <a:ext cx="1209962" cy="1209962"/>
            <a:chOff x="7400385" y="2256684"/>
            <a:chExt cx="952353" cy="952353"/>
          </a:xfrm>
          <a:solidFill>
            <a:schemeClr val="tx1"/>
          </a:solidFill>
        </p:grpSpPr>
        <p:pic>
          <p:nvPicPr>
            <p:cNvPr id="24" name="Graphic 23" descr="Monitor with solid fill">
              <a:extLst>
                <a:ext uri="{FF2B5EF4-FFF2-40B4-BE49-F238E27FC236}">
                  <a16:creationId xmlns:a16="http://schemas.microsoft.com/office/drawing/2014/main" id="{F2E47849-754D-311E-5A76-AAEF21D1FA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00385" y="2256684"/>
              <a:ext cx="952353" cy="952353"/>
            </a:xfrm>
            <a:prstGeom prst="rect">
              <a:avLst/>
            </a:prstGeom>
          </p:spPr>
        </p:pic>
        <p:pic>
          <p:nvPicPr>
            <p:cNvPr id="19" name="Graphic 18" descr="Construction Barricade with solid fill">
              <a:extLst>
                <a:ext uri="{FF2B5EF4-FFF2-40B4-BE49-F238E27FC236}">
                  <a16:creationId xmlns:a16="http://schemas.microsoft.com/office/drawing/2014/main" id="{D8D63D57-000C-B3FC-B21C-0914E100FC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07182" y="2490035"/>
              <a:ext cx="363345" cy="363345"/>
            </a:xfrm>
            <a:prstGeom prst="rect">
              <a:avLst/>
            </a:prstGeom>
          </p:spPr>
        </p:pic>
      </p:grpSp>
      <p:sp>
        <p:nvSpPr>
          <p:cNvPr id="9" name="TextBox 8">
            <a:extLst>
              <a:ext uri="{FF2B5EF4-FFF2-40B4-BE49-F238E27FC236}">
                <a16:creationId xmlns:a16="http://schemas.microsoft.com/office/drawing/2014/main" id="{0398502F-9993-85F9-2F2E-EBA784D34623}"/>
              </a:ext>
            </a:extLst>
          </p:cNvPr>
          <p:cNvSpPr txBox="1"/>
          <p:nvPr/>
        </p:nvSpPr>
        <p:spPr>
          <a:xfrm>
            <a:off x="254000" y="4068912"/>
            <a:ext cx="4345709" cy="461665"/>
          </a:xfrm>
          <a:prstGeom prst="rect">
            <a:avLst/>
          </a:prstGeom>
          <a:noFill/>
        </p:spPr>
        <p:txBody>
          <a:bodyPr wrap="square">
            <a:spAutoFit/>
          </a:bodyPr>
          <a:lstStyle/>
          <a:p>
            <a:r>
              <a:rPr lang="en-US" sz="1200" b="1" dirty="0">
                <a:latin typeface="+mj-lt"/>
                <a:ea typeface="+mj-ea"/>
                <a:cs typeface="+mj-cs"/>
              </a:rPr>
              <a:t>Gambling adverting </a:t>
            </a:r>
            <a:r>
              <a:rPr lang="en-US" sz="1200" dirty="0">
                <a:latin typeface="+mj-lt"/>
                <a:ea typeface="+mj-ea"/>
                <a:cs typeface="+mj-cs"/>
              </a:rPr>
              <a:t>is seen as </a:t>
            </a:r>
            <a:r>
              <a:rPr lang="en-US" sz="1200" b="1" dirty="0">
                <a:latin typeface="+mj-lt"/>
                <a:ea typeface="+mj-ea"/>
                <a:cs typeface="+mj-cs"/>
              </a:rPr>
              <a:t>inappropriate </a:t>
            </a:r>
            <a:r>
              <a:rPr lang="en-US" sz="1200" dirty="0">
                <a:latin typeface="+mj-lt"/>
                <a:ea typeface="+mj-ea"/>
                <a:cs typeface="+mj-cs"/>
              </a:rPr>
              <a:t>by Australian adults  </a:t>
            </a:r>
            <a:endParaRPr lang="en-AU" sz="1200" dirty="0">
              <a:latin typeface="+mj-lt"/>
              <a:ea typeface="+mj-ea"/>
              <a:cs typeface="+mj-cs"/>
            </a:endParaRPr>
          </a:p>
        </p:txBody>
      </p:sp>
      <p:sp>
        <p:nvSpPr>
          <p:cNvPr id="28" name="Rectangle 27">
            <a:extLst>
              <a:ext uri="{FF2B5EF4-FFF2-40B4-BE49-F238E27FC236}">
                <a16:creationId xmlns:a16="http://schemas.microsoft.com/office/drawing/2014/main" id="{983D9607-1101-D607-DC28-2F255C6BEAF7}"/>
              </a:ext>
            </a:extLst>
          </p:cNvPr>
          <p:cNvSpPr/>
          <p:nvPr/>
        </p:nvSpPr>
        <p:spPr>
          <a:xfrm>
            <a:off x="601515" y="4428729"/>
            <a:ext cx="3487882" cy="6753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u="sng" dirty="0">
                <a:solidFill>
                  <a:schemeClr val="tx1"/>
                </a:solidFill>
              </a:rPr>
              <a:t>Top reason for disagreeing that advertisements seen on commercial free-to-air TV were appropriate</a:t>
            </a:r>
            <a:endParaRPr lang="en-US" sz="300" u="sng" dirty="0">
              <a:solidFill>
                <a:schemeClr val="tx1"/>
              </a:solidFill>
            </a:endParaRPr>
          </a:p>
        </p:txBody>
      </p:sp>
      <p:sp>
        <p:nvSpPr>
          <p:cNvPr id="30" name="TextBox 29">
            <a:extLst>
              <a:ext uri="{FF2B5EF4-FFF2-40B4-BE49-F238E27FC236}">
                <a16:creationId xmlns:a16="http://schemas.microsoft.com/office/drawing/2014/main" id="{1D3A4CCE-C836-29D8-C1AE-52F1EBB775BB}"/>
              </a:ext>
            </a:extLst>
          </p:cNvPr>
          <p:cNvSpPr txBox="1"/>
          <p:nvPr/>
        </p:nvSpPr>
        <p:spPr>
          <a:xfrm>
            <a:off x="528202" y="4950738"/>
            <a:ext cx="3634507" cy="646331"/>
          </a:xfrm>
          <a:prstGeom prst="rect">
            <a:avLst/>
          </a:prstGeom>
          <a:noFill/>
        </p:spPr>
        <p:txBody>
          <a:bodyPr wrap="square">
            <a:spAutoFit/>
          </a:bodyPr>
          <a:lstStyle/>
          <a:p>
            <a:pPr algn="ctr"/>
            <a:r>
              <a:rPr lang="en-US" sz="1800" b="1" dirty="0">
                <a:solidFill>
                  <a:schemeClr val="tx1"/>
                </a:solidFill>
              </a:rPr>
              <a:t>“The advertisements contained gambling or betting (84%)”</a:t>
            </a:r>
            <a:endParaRPr lang="en-AU" b="1" dirty="0"/>
          </a:p>
        </p:txBody>
      </p:sp>
      <p:pic>
        <p:nvPicPr>
          <p:cNvPr id="25" name="Graphic 24">
            <a:extLst>
              <a:ext uri="{FF2B5EF4-FFF2-40B4-BE49-F238E27FC236}">
                <a16:creationId xmlns:a16="http://schemas.microsoft.com/office/drawing/2014/main" id="{3CB7ED89-2222-FB63-F1AE-C0DE586B25E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98021" y="5555242"/>
            <a:ext cx="914400" cy="914400"/>
          </a:xfrm>
          <a:prstGeom prst="rect">
            <a:avLst/>
          </a:prstGeom>
        </p:spPr>
      </p:pic>
      <p:pic>
        <p:nvPicPr>
          <p:cNvPr id="27" name="Graphic 26">
            <a:extLst>
              <a:ext uri="{FF2B5EF4-FFF2-40B4-BE49-F238E27FC236}">
                <a16:creationId xmlns:a16="http://schemas.microsoft.com/office/drawing/2014/main" id="{51272E13-0A3C-BE66-EC6E-103F771A6F1C}"/>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93948" y="5555242"/>
            <a:ext cx="914400" cy="914400"/>
          </a:xfrm>
          <a:prstGeom prst="rect">
            <a:avLst/>
          </a:prstGeom>
        </p:spPr>
      </p:pic>
      <p:sp>
        <p:nvSpPr>
          <p:cNvPr id="7" name="TextBox 6">
            <a:extLst>
              <a:ext uri="{FF2B5EF4-FFF2-40B4-BE49-F238E27FC236}">
                <a16:creationId xmlns:a16="http://schemas.microsoft.com/office/drawing/2014/main" id="{6C122699-9E88-45FF-846C-114F9745B737}"/>
              </a:ext>
            </a:extLst>
          </p:cNvPr>
          <p:cNvSpPr txBox="1"/>
          <p:nvPr/>
        </p:nvSpPr>
        <p:spPr>
          <a:xfrm>
            <a:off x="4958508" y="4089239"/>
            <a:ext cx="4214362" cy="461665"/>
          </a:xfrm>
          <a:prstGeom prst="rect">
            <a:avLst/>
          </a:prstGeom>
          <a:noFill/>
        </p:spPr>
        <p:txBody>
          <a:bodyPr wrap="square">
            <a:spAutoFit/>
          </a:bodyPr>
          <a:lstStyle/>
          <a:p>
            <a:r>
              <a:rPr lang="en-US" sz="1200" b="1" dirty="0">
                <a:latin typeface="+mj-lt"/>
                <a:ea typeface="+mj-ea"/>
                <a:cs typeface="+mj-cs"/>
              </a:rPr>
              <a:t>Reasons for restrictions </a:t>
            </a:r>
            <a:r>
              <a:rPr lang="en-US" sz="1200" dirty="0">
                <a:latin typeface="+mj-lt"/>
                <a:ea typeface="+mj-ea"/>
                <a:cs typeface="+mj-cs"/>
              </a:rPr>
              <a:t>include protecting children from exposure to harmful or inappropriate content</a:t>
            </a:r>
            <a:endParaRPr lang="en-AU" sz="1200" dirty="0">
              <a:latin typeface="+mj-lt"/>
              <a:ea typeface="+mj-ea"/>
              <a:cs typeface="+mj-cs"/>
            </a:endParaRPr>
          </a:p>
        </p:txBody>
      </p:sp>
      <p:graphicFrame>
        <p:nvGraphicFramePr>
          <p:cNvPr id="10" name="Table 9" descr="Figure 15: Most important reason for restrictions on permitted advertising.&#10;&#10;Protecting children from exposure to harmful or inappropriate content, 38%.&#10;Limiting content that may encourage bad habits, such as gambling, tobacco, or alcohol use, 35%.&#10;Limiting the influence of advertising on consumer behaviour, 19%.&#10;&#10;">
            <a:extLst>
              <a:ext uri="{FF2B5EF4-FFF2-40B4-BE49-F238E27FC236}">
                <a16:creationId xmlns:a16="http://schemas.microsoft.com/office/drawing/2014/main" id="{9535CA92-435B-190F-1E6B-3B4062EDC52A}"/>
              </a:ext>
            </a:extLst>
          </p:cNvPr>
          <p:cNvGraphicFramePr>
            <a:graphicFrameLocks noGrp="1"/>
          </p:cNvGraphicFramePr>
          <p:nvPr>
            <p:extLst>
              <p:ext uri="{D42A27DB-BD31-4B8C-83A1-F6EECF244321}">
                <p14:modId xmlns:p14="http://schemas.microsoft.com/office/powerpoint/2010/main" val="1419322880"/>
              </p:ext>
            </p:extLst>
          </p:nvPr>
        </p:nvGraphicFramePr>
        <p:xfrm>
          <a:off x="5132527" y="4688427"/>
          <a:ext cx="3723154" cy="1832426"/>
        </p:xfrm>
        <a:graphic>
          <a:graphicData uri="http://schemas.openxmlformats.org/drawingml/2006/table">
            <a:tbl>
              <a:tblPr firstRow="1" bandRow="1">
                <a:tableStyleId>{BDBED569-4797-4DF1-A0F4-6AAB3CD982D8}</a:tableStyleId>
              </a:tblPr>
              <a:tblGrid>
                <a:gridCol w="2628000">
                  <a:extLst>
                    <a:ext uri="{9D8B030D-6E8A-4147-A177-3AD203B41FA5}">
                      <a16:colId xmlns:a16="http://schemas.microsoft.com/office/drawing/2014/main" val="3653164726"/>
                    </a:ext>
                  </a:extLst>
                </a:gridCol>
                <a:gridCol w="1095154">
                  <a:extLst>
                    <a:ext uri="{9D8B030D-6E8A-4147-A177-3AD203B41FA5}">
                      <a16:colId xmlns:a16="http://schemas.microsoft.com/office/drawing/2014/main" val="1157018644"/>
                    </a:ext>
                  </a:extLst>
                </a:gridCol>
              </a:tblGrid>
              <a:tr h="372855">
                <a:tc>
                  <a:txBody>
                    <a:bodyPr/>
                    <a:lstStyle/>
                    <a:p>
                      <a:pPr>
                        <a:lnSpc>
                          <a:spcPct val="107000"/>
                        </a:lnSpc>
                      </a:pPr>
                      <a:r>
                        <a:rPr lang="en-US" sz="1200" b="1" dirty="0">
                          <a:solidFill>
                            <a:schemeClr val="bg1"/>
                          </a:solidFill>
                          <a:effectLst/>
                          <a:latin typeface="+mj-lt"/>
                          <a:cs typeface="Times New Roman" panose="02020603050405020304" pitchFamily="18" charset="0"/>
                        </a:rPr>
                        <a:t>Reason</a:t>
                      </a:r>
                      <a:r>
                        <a:rPr lang="en-US" sz="1200" b="1" baseline="0" dirty="0">
                          <a:solidFill>
                            <a:schemeClr val="bg1"/>
                          </a:solidFill>
                          <a:effectLst/>
                          <a:latin typeface="+mj-lt"/>
                          <a:cs typeface="Times New Roman" panose="02020603050405020304" pitchFamily="18" charset="0"/>
                        </a:rPr>
                        <a:t> for restriction</a:t>
                      </a:r>
                      <a:endParaRPr lang="en-AU" sz="1200" b="1" dirty="0">
                        <a:solidFill>
                          <a:schemeClr val="bg1"/>
                        </a:solidFill>
                        <a:effectLst/>
                        <a:latin typeface="+mj-lt"/>
                        <a:cs typeface="Times New Roman" panose="02020603050405020304" pitchFamily="18" charset="0"/>
                      </a:endParaRPr>
                    </a:p>
                  </a:txBody>
                  <a:tcPr marL="80969" marR="80969" marT="40485" marB="40485" anchor="b">
                    <a:solidFill>
                      <a:srgbClr val="9B2CB8"/>
                    </a:solidFill>
                  </a:tcPr>
                </a:tc>
                <a:tc>
                  <a:txBody>
                    <a:bodyPr/>
                    <a:lstStyle/>
                    <a:p>
                      <a:pPr algn="ctr">
                        <a:lnSpc>
                          <a:spcPct val="107000"/>
                        </a:lnSpc>
                        <a:spcAft>
                          <a:spcPts val="800"/>
                        </a:spcAft>
                      </a:pPr>
                      <a:r>
                        <a:rPr lang="en-US" sz="1200" b="1" dirty="0">
                          <a:solidFill>
                            <a:schemeClr val="bg1"/>
                          </a:solidFill>
                          <a:effectLst/>
                        </a:rPr>
                        <a:t>2023</a:t>
                      </a:r>
                      <a:endParaRPr lang="en-AU" sz="1200" b="1" dirty="0">
                        <a:solidFill>
                          <a:schemeClr val="bg1"/>
                        </a:solidFill>
                        <a:effectLst/>
                        <a:latin typeface="+mj-lt"/>
                        <a:ea typeface="Calibri" panose="020F0502020204030204" pitchFamily="34" charset="0"/>
                        <a:cs typeface="Times New Roman" panose="02020603050405020304" pitchFamily="18" charset="0"/>
                      </a:endParaRPr>
                    </a:p>
                  </a:txBody>
                  <a:tcPr marL="80969" marR="80969" marT="40485" marB="40485" anchor="b">
                    <a:solidFill>
                      <a:srgbClr val="9B2CB8"/>
                    </a:solidFill>
                  </a:tcPr>
                </a:tc>
                <a:extLst>
                  <a:ext uri="{0D108BD9-81ED-4DB2-BD59-A6C34878D82A}">
                    <a16:rowId xmlns:a16="http://schemas.microsoft.com/office/drawing/2014/main" val="4265708574"/>
                  </a:ext>
                </a:extLst>
              </a:tr>
              <a:tr h="411532">
                <a:tc>
                  <a:txBody>
                    <a:bodyPr/>
                    <a:lstStyle/>
                    <a:p>
                      <a:pPr algn="l">
                        <a:lnSpc>
                          <a:spcPct val="107000"/>
                        </a:lnSpc>
                        <a:spcAft>
                          <a:spcPts val="800"/>
                        </a:spcAft>
                      </a:pPr>
                      <a:r>
                        <a:rPr lang="en-AU" sz="1100" dirty="0">
                          <a:solidFill>
                            <a:schemeClr val="tx1"/>
                          </a:solidFill>
                          <a:effectLst/>
                        </a:rPr>
                        <a:t>Protecting children from exposure to </a:t>
                      </a:r>
                      <a:r>
                        <a:rPr lang="en-AU" sz="1100" b="1" dirty="0">
                          <a:solidFill>
                            <a:schemeClr val="tx1"/>
                          </a:solidFill>
                          <a:effectLst/>
                        </a:rPr>
                        <a:t>harmful or inappropriate content</a:t>
                      </a:r>
                      <a:endParaRPr lang="en-AU" sz="1100" b="1" dirty="0">
                        <a:solidFill>
                          <a:schemeClr val="tx1"/>
                        </a:solidFill>
                        <a:effectLst/>
                        <a:latin typeface="+mn-lt"/>
                        <a:ea typeface="+mn-ea"/>
                        <a:cs typeface="Times New Roman" panose="02020603050405020304" pitchFamily="18" charset="0"/>
                      </a:endParaRPr>
                    </a:p>
                  </a:txBody>
                  <a:tcPr marL="80969" marR="80969" marT="40485" marB="40485" anchor="ctr">
                    <a:noFill/>
                  </a:tcPr>
                </a:tc>
                <a:tc>
                  <a:txBody>
                    <a:bodyPr/>
                    <a:lstStyle/>
                    <a:p>
                      <a:pPr algn="ctr" fontAlgn="b"/>
                      <a:r>
                        <a:rPr lang="en-AU" sz="1100" b="0" u="none" strike="noStrike" kern="1200" dirty="0">
                          <a:solidFill>
                            <a:schemeClr val="tx1"/>
                          </a:solidFill>
                          <a:effectLst/>
                        </a:rPr>
                        <a:t>38%</a:t>
                      </a:r>
                      <a:endParaRPr lang="en-AU" sz="1100" b="0" i="0" u="none" strike="noStrike" kern="1200" dirty="0">
                        <a:solidFill>
                          <a:schemeClr val="tx1"/>
                        </a:solidFill>
                        <a:effectLst/>
                        <a:latin typeface="+mn-lt"/>
                        <a:ea typeface="+mn-ea"/>
                        <a:cs typeface="+mn-cs"/>
                      </a:endParaRPr>
                    </a:p>
                  </a:txBody>
                  <a:tcPr marL="9525" marR="9525" marT="9525" marB="0" anchor="ctr">
                    <a:noFill/>
                  </a:tcPr>
                </a:tc>
                <a:extLst>
                  <a:ext uri="{0D108BD9-81ED-4DB2-BD59-A6C34878D82A}">
                    <a16:rowId xmlns:a16="http://schemas.microsoft.com/office/drawing/2014/main" val="1589367027"/>
                  </a:ext>
                </a:extLst>
              </a:tr>
              <a:tr h="577535">
                <a:tc>
                  <a:txBody>
                    <a:bodyPr/>
                    <a:lstStyle/>
                    <a:p>
                      <a:pPr algn="l">
                        <a:lnSpc>
                          <a:spcPct val="107000"/>
                        </a:lnSpc>
                        <a:spcAft>
                          <a:spcPts val="800"/>
                        </a:spcAft>
                      </a:pPr>
                      <a:r>
                        <a:rPr lang="en-AU" sz="1100" dirty="0">
                          <a:solidFill>
                            <a:schemeClr val="tx1"/>
                          </a:solidFill>
                          <a:effectLst/>
                        </a:rPr>
                        <a:t>Limiting content that may encourage bad habits, such as </a:t>
                      </a:r>
                      <a:r>
                        <a:rPr lang="en-AU" sz="1100" b="1" dirty="0">
                          <a:solidFill>
                            <a:schemeClr val="tx1"/>
                          </a:solidFill>
                          <a:effectLst/>
                        </a:rPr>
                        <a:t>gambling, tobacco, or alcohol use</a:t>
                      </a:r>
                      <a:endParaRPr lang="en-AU" sz="1100" b="1" dirty="0">
                        <a:solidFill>
                          <a:schemeClr val="tx1"/>
                        </a:solidFill>
                        <a:effectLst/>
                        <a:latin typeface="+mn-lt"/>
                        <a:ea typeface="Calibri" panose="020F0502020204030204" pitchFamily="34" charset="0"/>
                        <a:cs typeface="Times New Roman" panose="02020603050405020304" pitchFamily="18" charset="0"/>
                      </a:endParaRPr>
                    </a:p>
                  </a:txBody>
                  <a:tcPr marL="80969" marR="80969" marT="40485" marB="40485" anchor="ctr">
                    <a:noFill/>
                  </a:tcPr>
                </a:tc>
                <a:tc>
                  <a:txBody>
                    <a:bodyPr/>
                    <a:lstStyle/>
                    <a:p>
                      <a:pPr algn="ctr" fontAlgn="b"/>
                      <a:r>
                        <a:rPr lang="en-AU" sz="1100" b="0" u="none" strike="noStrike" kern="1200" dirty="0">
                          <a:solidFill>
                            <a:schemeClr val="tx1"/>
                          </a:solidFill>
                          <a:effectLst/>
                        </a:rPr>
                        <a:t>35%</a:t>
                      </a:r>
                      <a:endParaRPr lang="en-AU" sz="1100" b="0" i="0" u="none" strike="noStrike" kern="1200" dirty="0">
                        <a:solidFill>
                          <a:schemeClr val="tx1"/>
                        </a:solidFill>
                        <a:effectLst/>
                        <a:latin typeface="+mn-lt"/>
                        <a:ea typeface="+mn-ea"/>
                        <a:cs typeface="+mn-cs"/>
                      </a:endParaRPr>
                    </a:p>
                  </a:txBody>
                  <a:tcPr marL="9525" marR="9525" marT="9525" marB="0" anchor="ctr">
                    <a:noFill/>
                  </a:tcPr>
                </a:tc>
                <a:extLst>
                  <a:ext uri="{0D108BD9-81ED-4DB2-BD59-A6C34878D82A}">
                    <a16:rowId xmlns:a16="http://schemas.microsoft.com/office/drawing/2014/main" val="2345003340"/>
                  </a:ext>
                </a:extLst>
              </a:tr>
              <a:tr h="411532">
                <a:tc>
                  <a:txBody>
                    <a:bodyPr/>
                    <a:lstStyle/>
                    <a:p>
                      <a:pPr algn="l">
                        <a:lnSpc>
                          <a:spcPct val="107000"/>
                        </a:lnSpc>
                        <a:spcAft>
                          <a:spcPts val="800"/>
                        </a:spcAft>
                      </a:pPr>
                      <a:r>
                        <a:rPr lang="en-AU" sz="1100" b="1" dirty="0">
                          <a:solidFill>
                            <a:schemeClr val="tx1"/>
                          </a:solidFill>
                          <a:effectLst/>
                        </a:rPr>
                        <a:t>Limiting the influence of advertising </a:t>
                      </a:r>
                      <a:r>
                        <a:rPr lang="en-AU" sz="1100" dirty="0">
                          <a:solidFill>
                            <a:schemeClr val="tx1"/>
                          </a:solidFill>
                          <a:effectLst/>
                        </a:rPr>
                        <a:t>on consumer behaviour</a:t>
                      </a:r>
                      <a:endParaRPr lang="en-AU" sz="1100" dirty="0">
                        <a:solidFill>
                          <a:schemeClr val="tx1"/>
                        </a:solidFill>
                        <a:effectLst/>
                        <a:latin typeface="+mn-lt"/>
                        <a:ea typeface="Calibri" panose="020F0502020204030204" pitchFamily="34" charset="0"/>
                        <a:cs typeface="Times New Roman" panose="02020603050405020304" pitchFamily="18" charset="0"/>
                      </a:endParaRPr>
                    </a:p>
                  </a:txBody>
                  <a:tcPr marL="80969" marR="80969" marT="40485" marB="40485" anchor="ctr">
                    <a:noFill/>
                  </a:tcPr>
                </a:tc>
                <a:tc>
                  <a:txBody>
                    <a:bodyPr/>
                    <a:lstStyle/>
                    <a:p>
                      <a:pPr algn="ctr" fontAlgn="b"/>
                      <a:r>
                        <a:rPr lang="en-AU" sz="1100" b="0" u="none" strike="noStrike" kern="1200" dirty="0">
                          <a:solidFill>
                            <a:schemeClr val="tx1"/>
                          </a:solidFill>
                          <a:effectLst/>
                        </a:rPr>
                        <a:t>19%</a:t>
                      </a:r>
                      <a:endParaRPr lang="en-AU" sz="1100" b="0" i="0" u="none" strike="noStrike" kern="1200" dirty="0">
                        <a:solidFill>
                          <a:schemeClr val="tx1"/>
                        </a:solidFill>
                        <a:effectLst/>
                        <a:latin typeface="+mn-lt"/>
                        <a:ea typeface="+mn-ea"/>
                        <a:cs typeface="+mn-cs"/>
                      </a:endParaRPr>
                    </a:p>
                  </a:txBody>
                  <a:tcPr marL="9525" marR="9525" marT="9525" marB="0" anchor="ctr">
                    <a:noFill/>
                  </a:tcPr>
                </a:tc>
                <a:extLst>
                  <a:ext uri="{0D108BD9-81ED-4DB2-BD59-A6C34878D82A}">
                    <a16:rowId xmlns:a16="http://schemas.microsoft.com/office/drawing/2014/main" val="2009947408"/>
                  </a:ext>
                </a:extLst>
              </a:tr>
            </a:tbl>
          </a:graphicData>
        </a:graphic>
      </p:graphicFrame>
      <p:cxnSp>
        <p:nvCxnSpPr>
          <p:cNvPr id="5" name="Straight Connector 4">
            <a:extLst>
              <a:ext uri="{FF2B5EF4-FFF2-40B4-BE49-F238E27FC236}">
                <a16:creationId xmlns:a16="http://schemas.microsoft.com/office/drawing/2014/main" id="{CD3DB178-8DE7-212E-157F-C289D91C90FE}"/>
              </a:ext>
              <a:ext uri="{C183D7F6-B498-43B3-948B-1728B52AA6E4}">
                <adec:decorative xmlns:adec="http://schemas.microsoft.com/office/drawing/2017/decorative" val="1"/>
              </a:ext>
            </a:extLst>
          </p:cNvPr>
          <p:cNvCxnSpPr/>
          <p:nvPr/>
        </p:nvCxnSpPr>
        <p:spPr>
          <a:xfrm>
            <a:off x="4768863" y="1402876"/>
            <a:ext cx="0" cy="5220000"/>
          </a:xfrm>
          <a:prstGeom prst="line">
            <a:avLst/>
          </a:prstGeom>
          <a:ln>
            <a:solidFill>
              <a:srgbClr val="BFBFBF"/>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92A3B9-2B33-43AE-D4DA-63CE27CFB8B5}"/>
              </a:ext>
              <a:ext uri="{C183D7F6-B498-43B3-948B-1728B52AA6E4}">
                <adec:decorative xmlns:adec="http://schemas.microsoft.com/office/drawing/2017/decorative" val="1"/>
              </a:ext>
            </a:extLst>
          </p:cNvPr>
          <p:cNvCxnSpPr>
            <a:cxnSpLocks/>
          </p:cNvCxnSpPr>
          <p:nvPr/>
        </p:nvCxnSpPr>
        <p:spPr>
          <a:xfrm rot="5400000">
            <a:off x="4843284" y="-459203"/>
            <a:ext cx="0" cy="8892000"/>
          </a:xfrm>
          <a:prstGeom prst="line">
            <a:avLst/>
          </a:prstGeom>
          <a:ln>
            <a:solidFill>
              <a:srgbClr val="BFBFBF"/>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28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E6B0FF-2040-37A1-19B6-E492FF1EE384}"/>
              </a:ext>
            </a:extLst>
          </p:cNvPr>
          <p:cNvSpPr>
            <a:spLocks noGrp="1"/>
          </p:cNvSpPr>
          <p:nvPr>
            <p:ph type="sldNum" sz="quarter" idx="12"/>
          </p:nvPr>
        </p:nvSpPr>
        <p:spPr/>
        <p:txBody>
          <a:bodyPr/>
          <a:lstStyle/>
          <a:p>
            <a:fld id="{EB9AB7F9-1CFC-4687-A283-05394C823D94}" type="slidenum">
              <a:rPr lang="en-AU" smtClean="0"/>
              <a:t>18</a:t>
            </a:fld>
            <a:endParaRPr lang="en-AU" dirty="0"/>
          </a:p>
        </p:txBody>
      </p:sp>
      <p:sp>
        <p:nvSpPr>
          <p:cNvPr id="2" name="Title 1">
            <a:extLst>
              <a:ext uri="{FF2B5EF4-FFF2-40B4-BE49-F238E27FC236}">
                <a16:creationId xmlns:a16="http://schemas.microsoft.com/office/drawing/2014/main" id="{BE46BE4A-4A99-631E-9EBD-F0BE040ADFEB}"/>
              </a:ext>
            </a:extLst>
          </p:cNvPr>
          <p:cNvSpPr>
            <a:spLocks noGrp="1"/>
          </p:cNvSpPr>
          <p:nvPr>
            <p:ph type="title"/>
          </p:nvPr>
        </p:nvSpPr>
        <p:spPr/>
        <p:txBody>
          <a:bodyPr>
            <a:normAutofit/>
          </a:bodyPr>
          <a:lstStyle/>
          <a:p>
            <a:r>
              <a:rPr lang="en-AU" sz="2300" dirty="0"/>
              <a:t>Summary – Accessibility </a:t>
            </a:r>
          </a:p>
        </p:txBody>
      </p:sp>
      <p:sp>
        <p:nvSpPr>
          <p:cNvPr id="8" name="TextBox 7">
            <a:extLst>
              <a:ext uri="{FF2B5EF4-FFF2-40B4-BE49-F238E27FC236}">
                <a16:creationId xmlns:a16="http://schemas.microsoft.com/office/drawing/2014/main" id="{5709F1A0-B1D1-8836-6CD9-A16B8721499D}"/>
              </a:ext>
            </a:extLst>
          </p:cNvPr>
          <p:cNvSpPr txBox="1"/>
          <p:nvPr/>
        </p:nvSpPr>
        <p:spPr>
          <a:xfrm>
            <a:off x="231397" y="984732"/>
            <a:ext cx="6751926" cy="461665"/>
          </a:xfrm>
          <a:prstGeom prst="rect">
            <a:avLst/>
          </a:prstGeom>
          <a:noFill/>
        </p:spPr>
        <p:txBody>
          <a:bodyPr wrap="square">
            <a:spAutoFit/>
          </a:bodyPr>
          <a:lstStyle/>
          <a:p>
            <a:r>
              <a:rPr lang="en-AU" sz="1200" dirty="0">
                <a:latin typeface="+mj-lt"/>
                <a:ea typeface="+mj-ea"/>
                <a:cs typeface="+mj-cs"/>
              </a:rPr>
              <a:t>Accessibility features are being used for access to screen content in Australia</a:t>
            </a:r>
          </a:p>
          <a:p>
            <a:endParaRPr lang="en-AU" sz="1200" dirty="0">
              <a:latin typeface="+mj-lt"/>
              <a:ea typeface="+mj-ea"/>
              <a:cs typeface="+mj-cs"/>
            </a:endParaRPr>
          </a:p>
        </p:txBody>
      </p:sp>
      <p:sp>
        <p:nvSpPr>
          <p:cNvPr id="4" name="TextBox 3">
            <a:extLst>
              <a:ext uri="{FF2B5EF4-FFF2-40B4-BE49-F238E27FC236}">
                <a16:creationId xmlns:a16="http://schemas.microsoft.com/office/drawing/2014/main" id="{AA822593-FB02-25B4-316E-66BE69CAFDC2}"/>
              </a:ext>
            </a:extLst>
          </p:cNvPr>
          <p:cNvSpPr txBox="1"/>
          <p:nvPr/>
        </p:nvSpPr>
        <p:spPr>
          <a:xfrm>
            <a:off x="254000" y="1607150"/>
            <a:ext cx="4281055" cy="461665"/>
          </a:xfrm>
          <a:prstGeom prst="rect">
            <a:avLst/>
          </a:prstGeom>
          <a:noFill/>
        </p:spPr>
        <p:txBody>
          <a:bodyPr wrap="square">
            <a:spAutoFit/>
          </a:bodyPr>
          <a:lstStyle/>
          <a:p>
            <a:r>
              <a:rPr lang="en-AU" sz="1200" dirty="0">
                <a:latin typeface="+mj-lt"/>
                <a:ea typeface="+mj-ea"/>
                <a:cs typeface="+mj-cs"/>
              </a:rPr>
              <a:t>People report experiencing </a:t>
            </a:r>
            <a:r>
              <a:rPr lang="en-AU" sz="1200" b="1" dirty="0">
                <a:latin typeface="+mj-lt"/>
                <a:ea typeface="+mj-ea"/>
                <a:cs typeface="+mj-cs"/>
              </a:rPr>
              <a:t>vision</a:t>
            </a:r>
            <a:r>
              <a:rPr lang="en-AU" sz="1200" dirty="0">
                <a:latin typeface="+mj-lt"/>
                <a:ea typeface="+mj-ea"/>
                <a:cs typeface="+mj-cs"/>
              </a:rPr>
              <a:t> </a:t>
            </a:r>
            <a:r>
              <a:rPr lang="en-AU" sz="1200" b="1" dirty="0">
                <a:latin typeface="+mj-lt"/>
                <a:ea typeface="+mj-ea"/>
                <a:cs typeface="+mj-cs"/>
              </a:rPr>
              <a:t>impairment</a:t>
            </a:r>
            <a:r>
              <a:rPr lang="en-AU" sz="1200" dirty="0">
                <a:latin typeface="+mj-lt"/>
                <a:ea typeface="+mj-ea"/>
                <a:cs typeface="+mj-cs"/>
              </a:rPr>
              <a:t> and / or </a:t>
            </a:r>
            <a:r>
              <a:rPr lang="en-AU" sz="1200" b="1" dirty="0">
                <a:latin typeface="+mj-lt"/>
                <a:ea typeface="+mj-ea"/>
                <a:cs typeface="+mj-cs"/>
              </a:rPr>
              <a:t>hearing</a:t>
            </a:r>
            <a:r>
              <a:rPr lang="en-AU" sz="1200" dirty="0">
                <a:latin typeface="+mj-lt"/>
                <a:ea typeface="+mj-ea"/>
                <a:cs typeface="+mj-cs"/>
              </a:rPr>
              <a:t> </a:t>
            </a:r>
            <a:r>
              <a:rPr lang="en-AU" sz="1200" b="1" dirty="0">
                <a:latin typeface="+mj-lt"/>
                <a:ea typeface="+mj-ea"/>
                <a:cs typeface="+mj-cs"/>
              </a:rPr>
              <a:t>impairment</a:t>
            </a:r>
            <a:r>
              <a:rPr lang="en-AU" sz="1200" dirty="0">
                <a:latin typeface="+mj-lt"/>
                <a:ea typeface="+mj-ea"/>
                <a:cs typeface="+mj-cs"/>
              </a:rPr>
              <a:t> in Australia</a:t>
            </a:r>
          </a:p>
        </p:txBody>
      </p:sp>
      <p:pic>
        <p:nvPicPr>
          <p:cNvPr id="11" name="Graphic 10">
            <a:extLst>
              <a:ext uri="{FF2B5EF4-FFF2-40B4-BE49-F238E27FC236}">
                <a16:creationId xmlns:a16="http://schemas.microsoft.com/office/drawing/2014/main" id="{ED188D77-CC17-01EE-5A45-8203B781E0B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8008" y="2081433"/>
            <a:ext cx="914400" cy="914400"/>
          </a:xfrm>
          <a:prstGeom prst="rect">
            <a:avLst/>
          </a:prstGeom>
        </p:spPr>
      </p:pic>
      <p:pic>
        <p:nvPicPr>
          <p:cNvPr id="13" name="Graphic 12">
            <a:extLst>
              <a:ext uri="{FF2B5EF4-FFF2-40B4-BE49-F238E27FC236}">
                <a16:creationId xmlns:a16="http://schemas.microsoft.com/office/drawing/2014/main" id="{E1D7CF85-3A63-D5C0-452D-E61064047AD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8008" y="2838650"/>
            <a:ext cx="914400" cy="914400"/>
          </a:xfrm>
          <a:prstGeom prst="rect">
            <a:avLst/>
          </a:prstGeom>
        </p:spPr>
      </p:pic>
      <p:sp>
        <p:nvSpPr>
          <p:cNvPr id="14" name="Rectangle 13" descr="14% of respondents reported having a vision impairment.">
            <a:extLst>
              <a:ext uri="{FF2B5EF4-FFF2-40B4-BE49-F238E27FC236}">
                <a16:creationId xmlns:a16="http://schemas.microsoft.com/office/drawing/2014/main" id="{D9FC3815-8A09-FE22-254F-F26C15A0EF09}"/>
              </a:ext>
            </a:extLst>
          </p:cNvPr>
          <p:cNvSpPr/>
          <p:nvPr/>
        </p:nvSpPr>
        <p:spPr>
          <a:xfrm>
            <a:off x="1695553" y="2313879"/>
            <a:ext cx="2438400" cy="4616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Vision impairment (14%)</a:t>
            </a:r>
          </a:p>
        </p:txBody>
      </p:sp>
      <p:sp>
        <p:nvSpPr>
          <p:cNvPr id="26" name="Rectangle 25" descr="5% of respondents reported having both a vision and a hearing impairment.">
            <a:extLst>
              <a:ext uri="{FF2B5EF4-FFF2-40B4-BE49-F238E27FC236}">
                <a16:creationId xmlns:a16="http://schemas.microsoft.com/office/drawing/2014/main" id="{3E285AF4-24EC-8F2E-E033-763608DEABF9}"/>
              </a:ext>
            </a:extLst>
          </p:cNvPr>
          <p:cNvSpPr/>
          <p:nvPr/>
        </p:nvSpPr>
        <p:spPr>
          <a:xfrm>
            <a:off x="1695553" y="2754871"/>
            <a:ext cx="2438400" cy="4616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Both vision and hearing (5% )</a:t>
            </a:r>
          </a:p>
        </p:txBody>
      </p:sp>
      <p:sp>
        <p:nvSpPr>
          <p:cNvPr id="15" name="Rectangle 14" descr="10% of respondents reported having a hearing impairment.">
            <a:extLst>
              <a:ext uri="{FF2B5EF4-FFF2-40B4-BE49-F238E27FC236}">
                <a16:creationId xmlns:a16="http://schemas.microsoft.com/office/drawing/2014/main" id="{41576C85-1168-E7B3-8E97-36C30240D1CA}"/>
              </a:ext>
            </a:extLst>
          </p:cNvPr>
          <p:cNvSpPr/>
          <p:nvPr/>
        </p:nvSpPr>
        <p:spPr>
          <a:xfrm>
            <a:off x="1686317" y="3158819"/>
            <a:ext cx="2438400" cy="4616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Hearing impairment (10%)</a:t>
            </a:r>
          </a:p>
        </p:txBody>
      </p:sp>
      <p:sp>
        <p:nvSpPr>
          <p:cNvPr id="6" name="TextBox 5">
            <a:extLst>
              <a:ext uri="{FF2B5EF4-FFF2-40B4-BE49-F238E27FC236}">
                <a16:creationId xmlns:a16="http://schemas.microsoft.com/office/drawing/2014/main" id="{69132815-CB27-7FCB-4416-B2E944DAF52B}"/>
              </a:ext>
            </a:extLst>
          </p:cNvPr>
          <p:cNvSpPr txBox="1"/>
          <p:nvPr/>
        </p:nvSpPr>
        <p:spPr>
          <a:xfrm>
            <a:off x="5117493" y="1607150"/>
            <a:ext cx="4188837" cy="461665"/>
          </a:xfrm>
          <a:prstGeom prst="rect">
            <a:avLst/>
          </a:prstGeom>
          <a:noFill/>
        </p:spPr>
        <p:txBody>
          <a:bodyPr wrap="square">
            <a:spAutoFit/>
          </a:bodyPr>
          <a:lstStyle/>
          <a:p>
            <a:r>
              <a:rPr lang="en-AU" sz="1200" dirty="0">
                <a:latin typeface="+mj-lt"/>
                <a:ea typeface="+mj-ea"/>
                <a:cs typeface="+mj-cs"/>
              </a:rPr>
              <a:t>There is </a:t>
            </a:r>
            <a:r>
              <a:rPr lang="en-AU" sz="1200" b="1" dirty="0">
                <a:latin typeface="+mj-lt"/>
                <a:ea typeface="+mj-ea"/>
                <a:cs typeface="+mj-cs"/>
              </a:rPr>
              <a:t>strong use </a:t>
            </a:r>
            <a:r>
              <a:rPr lang="en-AU" sz="1200" dirty="0">
                <a:latin typeface="+mj-lt"/>
                <a:ea typeface="+mj-ea"/>
                <a:cs typeface="+mj-cs"/>
              </a:rPr>
              <a:t>of (and reliance on) accessibility features</a:t>
            </a:r>
          </a:p>
        </p:txBody>
      </p:sp>
      <p:pic>
        <p:nvPicPr>
          <p:cNvPr id="32" name="Graphic 31">
            <a:extLst>
              <a:ext uri="{FF2B5EF4-FFF2-40B4-BE49-F238E27FC236}">
                <a16:creationId xmlns:a16="http://schemas.microsoft.com/office/drawing/2014/main" id="{2066DD45-1786-55D3-ED92-8C932AA241F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66265" y="1837501"/>
            <a:ext cx="2035866" cy="2035866"/>
          </a:xfrm>
          <a:prstGeom prst="rect">
            <a:avLst/>
          </a:prstGeom>
        </p:spPr>
      </p:pic>
      <p:sp>
        <p:nvSpPr>
          <p:cNvPr id="17" name="TextBox 16">
            <a:extLst>
              <a:ext uri="{FF2B5EF4-FFF2-40B4-BE49-F238E27FC236}">
                <a16:creationId xmlns:a16="http://schemas.microsoft.com/office/drawing/2014/main" id="{4B4B5CC0-D3AD-E02D-6664-F9BEEE369A92}"/>
              </a:ext>
            </a:extLst>
          </p:cNvPr>
          <p:cNvSpPr txBox="1"/>
          <p:nvPr/>
        </p:nvSpPr>
        <p:spPr>
          <a:xfrm>
            <a:off x="6983323" y="2204295"/>
            <a:ext cx="2198438" cy="461665"/>
          </a:xfrm>
          <a:prstGeom prst="rect">
            <a:avLst/>
          </a:prstGeom>
          <a:solidFill>
            <a:srgbClr val="128266"/>
          </a:solidFill>
          <a:effectLst>
            <a:softEdge rad="0"/>
          </a:effectLst>
        </p:spPr>
        <p:txBody>
          <a:bodyPr wrap="square">
            <a:spAutoFit/>
          </a:bodyPr>
          <a:lstStyle/>
          <a:p>
            <a:r>
              <a:rPr lang="en-US" sz="2400" dirty="0">
                <a:solidFill>
                  <a:schemeClr val="bg1"/>
                </a:solidFill>
              </a:rPr>
              <a:t>54% </a:t>
            </a:r>
            <a:r>
              <a:rPr lang="en-US" sz="1600" dirty="0">
                <a:solidFill>
                  <a:schemeClr val="bg1"/>
                </a:solidFill>
              </a:rPr>
              <a:t>subtitles</a:t>
            </a:r>
          </a:p>
        </p:txBody>
      </p:sp>
      <p:sp>
        <p:nvSpPr>
          <p:cNvPr id="20" name="TextBox 19">
            <a:extLst>
              <a:ext uri="{FF2B5EF4-FFF2-40B4-BE49-F238E27FC236}">
                <a16:creationId xmlns:a16="http://schemas.microsoft.com/office/drawing/2014/main" id="{FCAB0CA5-FA3E-CA8C-2492-9772D94DE1D3}"/>
              </a:ext>
            </a:extLst>
          </p:cNvPr>
          <p:cNvSpPr txBox="1"/>
          <p:nvPr/>
        </p:nvSpPr>
        <p:spPr>
          <a:xfrm>
            <a:off x="6983323" y="2755798"/>
            <a:ext cx="2172450" cy="461665"/>
          </a:xfrm>
          <a:prstGeom prst="rect">
            <a:avLst/>
          </a:prstGeom>
          <a:solidFill>
            <a:srgbClr val="1F698E"/>
          </a:solidFill>
        </p:spPr>
        <p:txBody>
          <a:bodyPr wrap="square">
            <a:spAutoFit/>
          </a:bodyPr>
          <a:lstStyle/>
          <a:p>
            <a:r>
              <a:rPr lang="en-US" sz="2400" dirty="0">
                <a:solidFill>
                  <a:schemeClr val="bg1"/>
                </a:solidFill>
              </a:rPr>
              <a:t>29% </a:t>
            </a:r>
            <a:r>
              <a:rPr lang="en-US" sz="1600" dirty="0">
                <a:solidFill>
                  <a:schemeClr val="bg1"/>
                </a:solidFill>
              </a:rPr>
              <a:t>live captions</a:t>
            </a:r>
          </a:p>
        </p:txBody>
      </p:sp>
      <p:sp>
        <p:nvSpPr>
          <p:cNvPr id="5" name="Arrow: Down 4">
            <a:extLst>
              <a:ext uri="{FF2B5EF4-FFF2-40B4-BE49-F238E27FC236}">
                <a16:creationId xmlns:a16="http://schemas.microsoft.com/office/drawing/2014/main" id="{5D09A8EA-FC94-FC14-953A-64FBB5C4C077}"/>
              </a:ext>
              <a:ext uri="{C183D7F6-B498-43B3-948B-1728B52AA6E4}">
                <adec:decorative xmlns:adec="http://schemas.microsoft.com/office/drawing/2017/decorative" val="1"/>
              </a:ext>
            </a:extLst>
          </p:cNvPr>
          <p:cNvSpPr/>
          <p:nvPr/>
        </p:nvSpPr>
        <p:spPr>
          <a:xfrm>
            <a:off x="6874307" y="3311875"/>
            <a:ext cx="639406" cy="517197"/>
          </a:xfrm>
          <a:prstGeom prst="downArrow">
            <a:avLst/>
          </a:prstGeom>
          <a:solidFill>
            <a:srgbClr val="9494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5" name="TextBox 24">
            <a:extLst>
              <a:ext uri="{FF2B5EF4-FFF2-40B4-BE49-F238E27FC236}">
                <a16:creationId xmlns:a16="http://schemas.microsoft.com/office/drawing/2014/main" id="{D53C0DD5-ABF8-3383-F873-37290B83F76B}"/>
              </a:ext>
            </a:extLst>
          </p:cNvPr>
          <p:cNvSpPr txBox="1"/>
          <p:nvPr/>
        </p:nvSpPr>
        <p:spPr>
          <a:xfrm>
            <a:off x="348301" y="4072909"/>
            <a:ext cx="4303658" cy="461665"/>
          </a:xfrm>
          <a:prstGeom prst="rect">
            <a:avLst/>
          </a:prstGeom>
          <a:noFill/>
        </p:spPr>
        <p:txBody>
          <a:bodyPr wrap="square">
            <a:spAutoFit/>
          </a:bodyPr>
          <a:lstStyle/>
          <a:p>
            <a:r>
              <a:rPr lang="en-US" sz="1200" dirty="0">
                <a:latin typeface="+mj-lt"/>
                <a:ea typeface="+mj-ea"/>
                <a:cs typeface="+mj-cs"/>
              </a:rPr>
              <a:t>There is reliance on accessibility features to </a:t>
            </a:r>
            <a:r>
              <a:rPr lang="en-US" sz="1200" b="1" dirty="0">
                <a:latin typeface="+mj-lt"/>
                <a:ea typeface="+mj-ea"/>
                <a:cs typeface="+mj-cs"/>
              </a:rPr>
              <a:t>fully understand content </a:t>
            </a:r>
            <a:r>
              <a:rPr lang="en-US" sz="1200" dirty="0">
                <a:latin typeface="+mj-lt"/>
                <a:ea typeface="+mj-ea"/>
                <a:cs typeface="+mj-cs"/>
              </a:rPr>
              <a:t>by some </a:t>
            </a:r>
            <a:endParaRPr lang="en-AU" sz="1200" dirty="0">
              <a:latin typeface="+mj-lt"/>
              <a:ea typeface="+mj-ea"/>
              <a:cs typeface="+mj-cs"/>
            </a:endParaRPr>
          </a:p>
        </p:txBody>
      </p:sp>
      <p:graphicFrame>
        <p:nvGraphicFramePr>
          <p:cNvPr id="24" name="Chart 23" descr="Figure 16: Proportion of respondents who use various accessibility features who rely on that feature fully to understand the content they are watching.&#10;&#10;Closed captions, 27%.&#10;Subtitles, 9%.&#10;Dubbing, 6%.&#10;Live captions, 5%.">
            <a:extLst>
              <a:ext uri="{FF2B5EF4-FFF2-40B4-BE49-F238E27FC236}">
                <a16:creationId xmlns:a16="http://schemas.microsoft.com/office/drawing/2014/main" id="{D321BE14-3501-5295-36A9-2A0341EACD38}"/>
              </a:ext>
            </a:extLst>
          </p:cNvPr>
          <p:cNvGraphicFramePr/>
          <p:nvPr>
            <p:extLst>
              <p:ext uri="{D42A27DB-BD31-4B8C-83A1-F6EECF244321}">
                <p14:modId xmlns:p14="http://schemas.microsoft.com/office/powerpoint/2010/main" val="2500539695"/>
              </p:ext>
            </p:extLst>
          </p:nvPr>
        </p:nvGraphicFramePr>
        <p:xfrm>
          <a:off x="857165" y="4605044"/>
          <a:ext cx="3298159" cy="1971911"/>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C122699-9E88-45FF-846C-114F9745B737}"/>
              </a:ext>
            </a:extLst>
          </p:cNvPr>
          <p:cNvSpPr txBox="1"/>
          <p:nvPr/>
        </p:nvSpPr>
        <p:spPr>
          <a:xfrm>
            <a:off x="5005811" y="4056016"/>
            <a:ext cx="4286611" cy="461665"/>
          </a:xfrm>
          <a:prstGeom prst="rect">
            <a:avLst/>
          </a:prstGeom>
          <a:noFill/>
        </p:spPr>
        <p:txBody>
          <a:bodyPr wrap="square">
            <a:spAutoFit/>
          </a:bodyPr>
          <a:lstStyle/>
          <a:p>
            <a:r>
              <a:rPr lang="en-US" sz="1200" b="1" dirty="0">
                <a:latin typeface="+mj-lt"/>
                <a:ea typeface="+mj-ea"/>
                <a:cs typeface="+mj-cs"/>
              </a:rPr>
              <a:t>Young people </a:t>
            </a:r>
            <a:r>
              <a:rPr lang="en-US" sz="1200" dirty="0">
                <a:latin typeface="+mj-lt"/>
                <a:ea typeface="+mj-ea"/>
                <a:cs typeface="+mj-cs"/>
              </a:rPr>
              <a:t>have high levels of using accessibility features </a:t>
            </a:r>
            <a:endParaRPr lang="en-AU" sz="1200" dirty="0">
              <a:latin typeface="+mj-lt"/>
              <a:ea typeface="+mj-ea"/>
              <a:cs typeface="+mj-cs"/>
            </a:endParaRPr>
          </a:p>
        </p:txBody>
      </p:sp>
      <p:pic>
        <p:nvPicPr>
          <p:cNvPr id="19" name="Graphic 18">
            <a:extLst>
              <a:ext uri="{FF2B5EF4-FFF2-40B4-BE49-F238E27FC236}">
                <a16:creationId xmlns:a16="http://schemas.microsoft.com/office/drawing/2014/main" id="{98F4EAD2-DB91-9E2B-62EB-8C6D5B29C28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66265" y="4461477"/>
            <a:ext cx="2035866" cy="2035866"/>
          </a:xfrm>
          <a:prstGeom prst="rect">
            <a:avLst/>
          </a:prstGeom>
        </p:spPr>
      </p:pic>
      <p:sp>
        <p:nvSpPr>
          <p:cNvPr id="33" name="TextBox 32">
            <a:extLst>
              <a:ext uri="{FF2B5EF4-FFF2-40B4-BE49-F238E27FC236}">
                <a16:creationId xmlns:a16="http://schemas.microsoft.com/office/drawing/2014/main" id="{A03EF9FE-9C1D-3F2E-CF46-46339C7FD4EC}"/>
              </a:ext>
            </a:extLst>
          </p:cNvPr>
          <p:cNvSpPr txBox="1"/>
          <p:nvPr/>
        </p:nvSpPr>
        <p:spPr>
          <a:xfrm>
            <a:off x="7026524" y="4679512"/>
            <a:ext cx="2198438" cy="1569660"/>
          </a:xfrm>
          <a:prstGeom prst="rect">
            <a:avLst/>
          </a:prstGeom>
          <a:solidFill>
            <a:srgbClr val="128266"/>
          </a:solidFill>
        </p:spPr>
        <p:txBody>
          <a:bodyPr wrap="square">
            <a:spAutoFit/>
          </a:bodyPr>
          <a:lstStyle/>
          <a:p>
            <a:r>
              <a:rPr lang="en-US" sz="1600" dirty="0">
                <a:solidFill>
                  <a:schemeClr val="bg1"/>
                </a:solidFill>
              </a:rPr>
              <a:t>Use of </a:t>
            </a:r>
            <a:r>
              <a:rPr lang="en-US" sz="1600" b="1" dirty="0">
                <a:solidFill>
                  <a:schemeClr val="bg1"/>
                </a:solidFill>
              </a:rPr>
              <a:t>subtitles</a:t>
            </a:r>
            <a:r>
              <a:rPr lang="en-US" sz="1600" dirty="0">
                <a:solidFill>
                  <a:schemeClr val="bg1"/>
                </a:solidFill>
              </a:rPr>
              <a:t> when watching screen content was higher among ages 18-24 (</a:t>
            </a:r>
            <a:r>
              <a:rPr lang="en-US" sz="1600" b="1" dirty="0">
                <a:solidFill>
                  <a:schemeClr val="bg1"/>
                </a:solidFill>
              </a:rPr>
              <a:t>79%</a:t>
            </a:r>
            <a:r>
              <a:rPr lang="en-US" sz="1600" dirty="0">
                <a:solidFill>
                  <a:schemeClr val="bg1"/>
                </a:solidFill>
              </a:rPr>
              <a:t>) than all other age groups</a:t>
            </a:r>
            <a:endParaRPr lang="en-US" sz="1600" dirty="0">
              <a:solidFill>
                <a:schemeClr val="bg1"/>
              </a:solidFill>
              <a:highlight>
                <a:srgbClr val="FFFF00"/>
              </a:highlight>
            </a:endParaRPr>
          </a:p>
        </p:txBody>
      </p:sp>
      <p:cxnSp>
        <p:nvCxnSpPr>
          <p:cNvPr id="16" name="Straight Connector 15">
            <a:extLst>
              <a:ext uri="{FF2B5EF4-FFF2-40B4-BE49-F238E27FC236}">
                <a16:creationId xmlns:a16="http://schemas.microsoft.com/office/drawing/2014/main" id="{922B5415-1B0B-96E6-2A91-D1E8AE54A8E5}"/>
              </a:ext>
              <a:ext uri="{C183D7F6-B498-43B3-948B-1728B52AA6E4}">
                <adec:decorative xmlns:adec="http://schemas.microsoft.com/office/drawing/2017/decorative" val="1"/>
              </a:ext>
            </a:extLst>
          </p:cNvPr>
          <p:cNvCxnSpPr/>
          <p:nvPr/>
        </p:nvCxnSpPr>
        <p:spPr>
          <a:xfrm>
            <a:off x="4768863" y="1402876"/>
            <a:ext cx="0" cy="5220000"/>
          </a:xfrm>
          <a:prstGeom prst="line">
            <a:avLst/>
          </a:prstGeom>
          <a:ln>
            <a:solidFill>
              <a:srgbClr val="BFBFBF"/>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F4CC75D-206B-A0B9-19FE-F13AD5266E18}"/>
              </a:ext>
              <a:ext uri="{C183D7F6-B498-43B3-948B-1728B52AA6E4}">
                <adec:decorative xmlns:adec="http://schemas.microsoft.com/office/drawing/2017/decorative" val="1"/>
              </a:ext>
            </a:extLst>
          </p:cNvPr>
          <p:cNvCxnSpPr>
            <a:cxnSpLocks/>
          </p:cNvCxnSpPr>
          <p:nvPr/>
        </p:nvCxnSpPr>
        <p:spPr>
          <a:xfrm rot="5400000">
            <a:off x="4843284" y="-459203"/>
            <a:ext cx="0" cy="8892000"/>
          </a:xfrm>
          <a:prstGeom prst="line">
            <a:avLst/>
          </a:prstGeom>
          <a:ln>
            <a:solidFill>
              <a:srgbClr val="BFBFBF"/>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468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E6B0FF-2040-37A1-19B6-E492FF1EE384}"/>
              </a:ext>
            </a:extLst>
          </p:cNvPr>
          <p:cNvSpPr>
            <a:spLocks noGrp="1"/>
          </p:cNvSpPr>
          <p:nvPr>
            <p:ph type="sldNum" sz="quarter" idx="12"/>
          </p:nvPr>
        </p:nvSpPr>
        <p:spPr/>
        <p:txBody>
          <a:bodyPr/>
          <a:lstStyle/>
          <a:p>
            <a:fld id="{EB9AB7F9-1CFC-4687-A283-05394C823D94}" type="slidenum">
              <a:rPr lang="en-AU" smtClean="0"/>
              <a:t>19</a:t>
            </a:fld>
            <a:endParaRPr lang="en-AU" dirty="0"/>
          </a:p>
        </p:txBody>
      </p:sp>
      <p:sp>
        <p:nvSpPr>
          <p:cNvPr id="2" name="Title 1">
            <a:extLst>
              <a:ext uri="{FF2B5EF4-FFF2-40B4-BE49-F238E27FC236}">
                <a16:creationId xmlns:a16="http://schemas.microsoft.com/office/drawing/2014/main" id="{BE46BE4A-4A99-631E-9EBD-F0BE040ADFEB}"/>
              </a:ext>
            </a:extLst>
          </p:cNvPr>
          <p:cNvSpPr>
            <a:spLocks noGrp="1"/>
          </p:cNvSpPr>
          <p:nvPr>
            <p:ph type="title"/>
          </p:nvPr>
        </p:nvSpPr>
        <p:spPr/>
        <p:txBody>
          <a:bodyPr>
            <a:normAutofit/>
          </a:bodyPr>
          <a:lstStyle/>
          <a:p>
            <a:r>
              <a:rPr lang="en-AU" sz="2300" dirty="0"/>
              <a:t>Summary – Generative AI</a:t>
            </a:r>
          </a:p>
        </p:txBody>
      </p:sp>
      <p:sp>
        <p:nvSpPr>
          <p:cNvPr id="8" name="TextBox 7">
            <a:extLst>
              <a:ext uri="{FF2B5EF4-FFF2-40B4-BE49-F238E27FC236}">
                <a16:creationId xmlns:a16="http://schemas.microsoft.com/office/drawing/2014/main" id="{5709F1A0-B1D1-8836-6CD9-A16B8721499D}"/>
              </a:ext>
            </a:extLst>
          </p:cNvPr>
          <p:cNvSpPr txBox="1"/>
          <p:nvPr/>
        </p:nvSpPr>
        <p:spPr>
          <a:xfrm>
            <a:off x="231397" y="984732"/>
            <a:ext cx="8761774" cy="276999"/>
          </a:xfrm>
          <a:prstGeom prst="rect">
            <a:avLst/>
          </a:prstGeom>
          <a:noFill/>
        </p:spPr>
        <p:txBody>
          <a:bodyPr wrap="square">
            <a:spAutoFit/>
          </a:bodyPr>
          <a:lstStyle/>
          <a:p>
            <a:r>
              <a:rPr lang="en-US" sz="1200" dirty="0">
                <a:latin typeface="+mj-lt"/>
                <a:ea typeface="+mj-ea"/>
                <a:cs typeface="+mj-cs"/>
              </a:rPr>
              <a:t>T</a:t>
            </a:r>
            <a:r>
              <a:rPr lang="en-AU" sz="1200" dirty="0">
                <a:latin typeface="+mj-lt"/>
                <a:ea typeface="+mj-ea"/>
                <a:cs typeface="+mj-cs"/>
              </a:rPr>
              <a:t>here is high awareness of Generative AI and moderate usage, but high distrust of AI-written news</a:t>
            </a:r>
          </a:p>
        </p:txBody>
      </p:sp>
      <p:sp>
        <p:nvSpPr>
          <p:cNvPr id="4" name="TextBox 3">
            <a:extLst>
              <a:ext uri="{FF2B5EF4-FFF2-40B4-BE49-F238E27FC236}">
                <a16:creationId xmlns:a16="http://schemas.microsoft.com/office/drawing/2014/main" id="{AA822593-FB02-25B4-316E-66BE69CAFDC2}"/>
              </a:ext>
            </a:extLst>
          </p:cNvPr>
          <p:cNvSpPr txBox="1"/>
          <p:nvPr/>
        </p:nvSpPr>
        <p:spPr>
          <a:xfrm>
            <a:off x="254000" y="1418613"/>
            <a:ext cx="4782125" cy="461665"/>
          </a:xfrm>
          <a:prstGeom prst="rect">
            <a:avLst/>
          </a:prstGeom>
          <a:noFill/>
        </p:spPr>
        <p:txBody>
          <a:bodyPr wrap="square">
            <a:spAutoFit/>
          </a:bodyPr>
          <a:lstStyle/>
          <a:p>
            <a:r>
              <a:rPr lang="en-US" sz="1200" dirty="0">
                <a:latin typeface="+mj-lt"/>
                <a:ea typeface="+mj-ea"/>
                <a:cs typeface="+mj-cs"/>
              </a:rPr>
              <a:t>Many Australian adults were </a:t>
            </a:r>
            <a:r>
              <a:rPr lang="en-US" sz="1200" b="1" dirty="0">
                <a:latin typeface="+mj-lt"/>
                <a:ea typeface="+mj-ea"/>
                <a:cs typeface="+mj-cs"/>
              </a:rPr>
              <a:t>aware of Generative AI</a:t>
            </a:r>
            <a:r>
              <a:rPr lang="en-US" sz="1200" dirty="0">
                <a:latin typeface="+mj-lt"/>
                <a:ea typeface="+mj-ea"/>
                <a:cs typeface="+mj-cs"/>
              </a:rPr>
              <a:t>, and a moderate proportion of those who were aware had used it </a:t>
            </a:r>
            <a:endParaRPr lang="en-AU" sz="1200" dirty="0">
              <a:latin typeface="+mj-lt"/>
              <a:ea typeface="+mj-ea"/>
              <a:cs typeface="+mj-cs"/>
            </a:endParaRPr>
          </a:p>
        </p:txBody>
      </p:sp>
      <p:sp>
        <p:nvSpPr>
          <p:cNvPr id="13" name="Rectangle 12">
            <a:extLst>
              <a:ext uri="{FF2B5EF4-FFF2-40B4-BE49-F238E27FC236}">
                <a16:creationId xmlns:a16="http://schemas.microsoft.com/office/drawing/2014/main" id="{C86C309B-93DE-04BE-7BB5-F899BF21A3CF}"/>
              </a:ext>
            </a:extLst>
          </p:cNvPr>
          <p:cNvSpPr/>
          <p:nvPr/>
        </p:nvSpPr>
        <p:spPr>
          <a:xfrm>
            <a:off x="683381" y="1636100"/>
            <a:ext cx="3115339" cy="7239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u="sng" dirty="0">
                <a:solidFill>
                  <a:schemeClr val="tx1"/>
                </a:solidFill>
              </a:rPr>
              <a:t>Prompted awareness</a:t>
            </a:r>
            <a:endParaRPr lang="en-AU" sz="1050" u="sng" dirty="0">
              <a:solidFill>
                <a:schemeClr val="tx1"/>
              </a:solidFill>
            </a:endParaRPr>
          </a:p>
        </p:txBody>
      </p:sp>
      <p:sp>
        <p:nvSpPr>
          <p:cNvPr id="5" name="Rectangle 4">
            <a:extLst>
              <a:ext uri="{FF2B5EF4-FFF2-40B4-BE49-F238E27FC236}">
                <a16:creationId xmlns:a16="http://schemas.microsoft.com/office/drawing/2014/main" id="{279CDAA1-EBE6-EBD0-87A6-C057562F2932}"/>
              </a:ext>
            </a:extLst>
          </p:cNvPr>
          <p:cNvSpPr/>
          <p:nvPr/>
        </p:nvSpPr>
        <p:spPr>
          <a:xfrm>
            <a:off x="1258613" y="2153824"/>
            <a:ext cx="2040676" cy="72393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61% </a:t>
            </a:r>
            <a:r>
              <a:rPr lang="en-US" sz="1600" dirty="0">
                <a:solidFill>
                  <a:schemeClr val="bg1"/>
                </a:solidFill>
              </a:rPr>
              <a:t>aware of AI</a:t>
            </a:r>
            <a:endParaRPr lang="en-AU" dirty="0">
              <a:solidFill>
                <a:schemeClr val="bg1"/>
              </a:solidFill>
            </a:endParaRPr>
          </a:p>
        </p:txBody>
      </p:sp>
      <p:sp>
        <p:nvSpPr>
          <p:cNvPr id="11" name="Rectangle 10">
            <a:extLst>
              <a:ext uri="{FF2B5EF4-FFF2-40B4-BE49-F238E27FC236}">
                <a16:creationId xmlns:a16="http://schemas.microsoft.com/office/drawing/2014/main" id="{A1D830E7-59AC-E496-27BD-214AFF7CB706}"/>
              </a:ext>
            </a:extLst>
          </p:cNvPr>
          <p:cNvSpPr/>
          <p:nvPr/>
        </p:nvSpPr>
        <p:spPr>
          <a:xfrm>
            <a:off x="1258613" y="2911953"/>
            <a:ext cx="2040676" cy="72393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41% </a:t>
            </a:r>
            <a:r>
              <a:rPr lang="en-US" sz="1600" dirty="0">
                <a:solidFill>
                  <a:schemeClr val="bg1"/>
                </a:solidFill>
              </a:rPr>
              <a:t>ever used AI</a:t>
            </a:r>
            <a:endParaRPr lang="en-AU" sz="1600" dirty="0">
              <a:solidFill>
                <a:schemeClr val="bg1"/>
              </a:solidFill>
            </a:endParaRPr>
          </a:p>
        </p:txBody>
      </p:sp>
      <p:sp>
        <p:nvSpPr>
          <p:cNvPr id="6" name="TextBox 5">
            <a:extLst>
              <a:ext uri="{FF2B5EF4-FFF2-40B4-BE49-F238E27FC236}">
                <a16:creationId xmlns:a16="http://schemas.microsoft.com/office/drawing/2014/main" id="{69132815-CB27-7FCB-4416-B2E944DAF52B}"/>
              </a:ext>
            </a:extLst>
          </p:cNvPr>
          <p:cNvSpPr txBox="1"/>
          <p:nvPr/>
        </p:nvSpPr>
        <p:spPr>
          <a:xfrm>
            <a:off x="5036125" y="1418613"/>
            <a:ext cx="4955308" cy="276999"/>
          </a:xfrm>
          <a:prstGeom prst="rect">
            <a:avLst/>
          </a:prstGeom>
          <a:noFill/>
        </p:spPr>
        <p:txBody>
          <a:bodyPr wrap="square">
            <a:spAutoFit/>
          </a:bodyPr>
          <a:lstStyle/>
          <a:p>
            <a:r>
              <a:rPr lang="en-US" sz="1200" dirty="0">
                <a:latin typeface="+mj-lt"/>
                <a:ea typeface="+mj-ea"/>
                <a:cs typeface="+mj-cs"/>
              </a:rPr>
              <a:t>Reasons to use Generative</a:t>
            </a:r>
            <a:r>
              <a:rPr lang="en-US" sz="1200" b="1" dirty="0">
                <a:latin typeface="+mj-lt"/>
                <a:ea typeface="+mj-ea"/>
                <a:cs typeface="+mj-cs"/>
              </a:rPr>
              <a:t> </a:t>
            </a:r>
            <a:r>
              <a:rPr lang="en-US" sz="1200" dirty="0">
                <a:latin typeface="+mj-lt"/>
                <a:ea typeface="+mj-ea"/>
                <a:cs typeface="+mj-cs"/>
              </a:rPr>
              <a:t>AI include </a:t>
            </a:r>
            <a:r>
              <a:rPr lang="en-US" sz="1200" b="1" dirty="0">
                <a:latin typeface="+mj-lt"/>
                <a:ea typeface="+mj-ea"/>
                <a:cs typeface="+mj-cs"/>
              </a:rPr>
              <a:t>drafting text and research </a:t>
            </a:r>
            <a:endParaRPr lang="en-AU" sz="1200" b="1" dirty="0">
              <a:latin typeface="+mj-lt"/>
              <a:ea typeface="+mj-ea"/>
              <a:cs typeface="+mj-cs"/>
            </a:endParaRPr>
          </a:p>
        </p:txBody>
      </p:sp>
      <p:graphicFrame>
        <p:nvGraphicFramePr>
          <p:cNvPr id="10" name="Chart 9" descr="Figure 17: Reasons for using Generative AI.&#10;&#10;Draft written work / text responses, 24%.&#10;Undertake research for work / study, 18%.&#10;Experimenting with the technology, 10%.&#10;Create images, artwork or similar, 9%.&#10;Asking questions, 7%.">
            <a:extLst>
              <a:ext uri="{FF2B5EF4-FFF2-40B4-BE49-F238E27FC236}">
                <a16:creationId xmlns:a16="http://schemas.microsoft.com/office/drawing/2014/main" id="{DB6DD845-BC16-4F46-8981-CD522F10E4B3}"/>
              </a:ext>
            </a:extLst>
          </p:cNvPr>
          <p:cNvGraphicFramePr/>
          <p:nvPr>
            <p:extLst>
              <p:ext uri="{D42A27DB-BD31-4B8C-83A1-F6EECF244321}">
                <p14:modId xmlns:p14="http://schemas.microsoft.com/office/powerpoint/2010/main" val="3216176645"/>
              </p:ext>
            </p:extLst>
          </p:nvPr>
        </p:nvGraphicFramePr>
        <p:xfrm>
          <a:off x="5039459" y="1837982"/>
          <a:ext cx="3956953" cy="1971911"/>
        </p:xfrm>
        <a:graphic>
          <a:graphicData uri="http://schemas.openxmlformats.org/drawingml/2006/chart">
            <c:chart xmlns:c="http://schemas.openxmlformats.org/drawingml/2006/chart" xmlns:r="http://schemas.openxmlformats.org/officeDocument/2006/relationships" r:id="rId3"/>
          </a:graphicData>
        </a:graphic>
      </p:graphicFrame>
      <p:sp>
        <p:nvSpPr>
          <p:cNvPr id="14" name="Speech Bubble: Rectangle with Corners Rounded 13" descr="Example of a verbatim response that was coded into 'Draft written work / text responses': Writing job advertisements.">
            <a:extLst>
              <a:ext uri="{FF2B5EF4-FFF2-40B4-BE49-F238E27FC236}">
                <a16:creationId xmlns:a16="http://schemas.microsoft.com/office/drawing/2014/main" id="{08A57FAF-BF29-8FB3-01B3-15F6E2C78A2C}"/>
              </a:ext>
            </a:extLst>
          </p:cNvPr>
          <p:cNvSpPr/>
          <p:nvPr/>
        </p:nvSpPr>
        <p:spPr>
          <a:xfrm>
            <a:off x="8348388" y="1697550"/>
            <a:ext cx="1386546" cy="634418"/>
          </a:xfrm>
          <a:prstGeom prst="wedgeRoundRectCallout">
            <a:avLst>
              <a:gd name="adj1" fmla="val -59458"/>
              <a:gd name="adj2" fmla="val 33503"/>
              <a:gd name="adj3" fmla="val 16667"/>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“To help write a submission for a competition I wanted to enter”</a:t>
            </a:r>
          </a:p>
        </p:txBody>
      </p:sp>
      <p:sp>
        <p:nvSpPr>
          <p:cNvPr id="23" name="Speech Bubble: Rectangle with Corners Rounded 22" descr="Example of a verbatim response that was coded into 'Undertake research for work / study': Finding information for assignments.">
            <a:extLst>
              <a:ext uri="{FF2B5EF4-FFF2-40B4-BE49-F238E27FC236}">
                <a16:creationId xmlns:a16="http://schemas.microsoft.com/office/drawing/2014/main" id="{59E7A583-296F-FEC0-42D0-CBD8948DB4E5}"/>
              </a:ext>
            </a:extLst>
          </p:cNvPr>
          <p:cNvSpPr/>
          <p:nvPr/>
        </p:nvSpPr>
        <p:spPr>
          <a:xfrm>
            <a:off x="8348388" y="2392881"/>
            <a:ext cx="1386546" cy="653190"/>
          </a:xfrm>
          <a:prstGeom prst="wedgeRoundRectCallout">
            <a:avLst>
              <a:gd name="adj1" fmla="val -71247"/>
              <a:gd name="adj2" fmla="val -26541"/>
              <a:gd name="adj3" fmla="val 16667"/>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“Used it as a tool to help me generate ideas for my honours thesis”</a:t>
            </a:r>
          </a:p>
        </p:txBody>
      </p:sp>
      <p:sp>
        <p:nvSpPr>
          <p:cNvPr id="24" name="Speech Bubble: Rectangle with Corners Rounded 23" descr="Example of a verbatim response that was coded into 'Experimenting with the technology': To try it out to see how it worked.">
            <a:extLst>
              <a:ext uri="{FF2B5EF4-FFF2-40B4-BE49-F238E27FC236}">
                <a16:creationId xmlns:a16="http://schemas.microsoft.com/office/drawing/2014/main" id="{F8213C51-0CF1-9616-8B8B-62CACE2DC681}"/>
              </a:ext>
            </a:extLst>
          </p:cNvPr>
          <p:cNvSpPr/>
          <p:nvPr/>
        </p:nvSpPr>
        <p:spPr>
          <a:xfrm>
            <a:off x="8348388" y="3108434"/>
            <a:ext cx="1386546" cy="648780"/>
          </a:xfrm>
          <a:prstGeom prst="wedgeRoundRectCallout">
            <a:avLst>
              <a:gd name="adj1" fmla="val -91936"/>
              <a:gd name="adj2" fmla="val -86850"/>
              <a:gd name="adj3" fmla="val 16667"/>
            </a:avLst>
          </a:prstGeom>
          <a:no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“Exploring what it is capable of and enjoying a laugh with friends”</a:t>
            </a:r>
          </a:p>
        </p:txBody>
      </p:sp>
      <p:sp>
        <p:nvSpPr>
          <p:cNvPr id="9" name="TextBox 8">
            <a:extLst>
              <a:ext uri="{FF2B5EF4-FFF2-40B4-BE49-F238E27FC236}">
                <a16:creationId xmlns:a16="http://schemas.microsoft.com/office/drawing/2014/main" id="{0398502F-9993-85F9-2F2E-EBA784D34623}"/>
              </a:ext>
            </a:extLst>
          </p:cNvPr>
          <p:cNvSpPr txBox="1"/>
          <p:nvPr/>
        </p:nvSpPr>
        <p:spPr>
          <a:xfrm>
            <a:off x="254000" y="4068912"/>
            <a:ext cx="4422502" cy="461665"/>
          </a:xfrm>
          <a:prstGeom prst="rect">
            <a:avLst/>
          </a:prstGeom>
          <a:noFill/>
        </p:spPr>
        <p:txBody>
          <a:bodyPr wrap="square">
            <a:spAutoFit/>
          </a:bodyPr>
          <a:lstStyle/>
          <a:p>
            <a:r>
              <a:rPr lang="en-US" sz="1200" dirty="0">
                <a:latin typeface="+mj-lt"/>
                <a:ea typeface="+mj-ea"/>
                <a:cs typeface="+mj-cs"/>
              </a:rPr>
              <a:t>There is </a:t>
            </a:r>
            <a:r>
              <a:rPr lang="en-US" sz="1200" b="1" dirty="0">
                <a:latin typeface="+mj-lt"/>
                <a:ea typeface="+mj-ea"/>
                <a:cs typeface="+mj-cs"/>
              </a:rPr>
              <a:t>distrust in news content that is written in full or with the assistance of Generative AI</a:t>
            </a:r>
            <a:endParaRPr lang="en-AU" sz="1200" dirty="0">
              <a:latin typeface="+mj-lt"/>
              <a:ea typeface="+mj-ea"/>
              <a:cs typeface="+mj-cs"/>
            </a:endParaRPr>
          </a:p>
        </p:txBody>
      </p:sp>
      <p:graphicFrame>
        <p:nvGraphicFramePr>
          <p:cNvPr id="12" name="Chart 11" descr="Figure 18: Impact on trust in news articles if respondents were aware that the article was written using Generative AI.&#10;&#10;Written in full by AI: Very negatively, 31%, Somewhat negatively, 47%.&#10;Written with the assistance of AI: Very negatively, 16%, Somewhat negatively, 41%.">
            <a:extLst>
              <a:ext uri="{FF2B5EF4-FFF2-40B4-BE49-F238E27FC236}">
                <a16:creationId xmlns:a16="http://schemas.microsoft.com/office/drawing/2014/main" id="{885A2E81-8917-8B9D-9C09-792C23DE9647}"/>
              </a:ext>
            </a:extLst>
          </p:cNvPr>
          <p:cNvGraphicFramePr/>
          <p:nvPr>
            <p:extLst>
              <p:ext uri="{D42A27DB-BD31-4B8C-83A1-F6EECF244321}">
                <p14:modId xmlns:p14="http://schemas.microsoft.com/office/powerpoint/2010/main" val="2478878478"/>
              </p:ext>
            </p:extLst>
          </p:nvPr>
        </p:nvGraphicFramePr>
        <p:xfrm>
          <a:off x="254000" y="4664249"/>
          <a:ext cx="4782125" cy="197740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6C122699-9E88-45FF-846C-114F9745B737}"/>
              </a:ext>
            </a:extLst>
          </p:cNvPr>
          <p:cNvSpPr txBox="1"/>
          <p:nvPr/>
        </p:nvSpPr>
        <p:spPr>
          <a:xfrm>
            <a:off x="5036125" y="4068912"/>
            <a:ext cx="4615873" cy="461665"/>
          </a:xfrm>
          <a:prstGeom prst="rect">
            <a:avLst/>
          </a:prstGeom>
          <a:noFill/>
        </p:spPr>
        <p:txBody>
          <a:bodyPr wrap="square">
            <a:spAutoFit/>
          </a:bodyPr>
          <a:lstStyle/>
          <a:p>
            <a:r>
              <a:rPr lang="en-US" sz="1200" b="1" dirty="0">
                <a:latin typeface="+mj-lt"/>
                <a:ea typeface="+mj-ea"/>
                <a:cs typeface="+mj-cs"/>
              </a:rPr>
              <a:t>Children aged 0-7 who used Generative AI </a:t>
            </a:r>
            <a:r>
              <a:rPr lang="en-US" sz="1200" dirty="0">
                <a:latin typeface="+mj-lt"/>
                <a:ea typeface="+mj-ea"/>
                <a:cs typeface="+mj-cs"/>
              </a:rPr>
              <a:t>almost universally have a parent/legal guardian/carer who used AI</a:t>
            </a:r>
          </a:p>
        </p:txBody>
      </p:sp>
      <p:sp>
        <p:nvSpPr>
          <p:cNvPr id="22" name="TextBox 21">
            <a:extLst>
              <a:ext uri="{FF2B5EF4-FFF2-40B4-BE49-F238E27FC236}">
                <a16:creationId xmlns:a16="http://schemas.microsoft.com/office/drawing/2014/main" id="{0511AFA2-20A0-DB46-F7A5-F6B91007F52B}"/>
              </a:ext>
            </a:extLst>
          </p:cNvPr>
          <p:cNvSpPr txBox="1"/>
          <p:nvPr/>
        </p:nvSpPr>
        <p:spPr>
          <a:xfrm>
            <a:off x="5320145" y="4567022"/>
            <a:ext cx="4221019" cy="1477328"/>
          </a:xfrm>
          <a:prstGeom prst="rect">
            <a:avLst/>
          </a:prstGeom>
          <a:noFill/>
        </p:spPr>
        <p:txBody>
          <a:bodyPr wrap="square">
            <a:spAutoFit/>
          </a:bodyPr>
          <a:lstStyle/>
          <a:p>
            <a:pPr algn="ctr"/>
            <a:r>
              <a:rPr lang="en-US" sz="3600" b="1" dirty="0">
                <a:solidFill>
                  <a:srgbClr val="9B2CB8"/>
                </a:solidFill>
              </a:rPr>
              <a:t>98% </a:t>
            </a:r>
          </a:p>
          <a:p>
            <a:pPr algn="ctr"/>
            <a:r>
              <a:rPr lang="en-US" dirty="0">
                <a:solidFill>
                  <a:schemeClr val="tx1"/>
                </a:solidFill>
              </a:rPr>
              <a:t>of children aged 0-7 who had used Generative AI also had a parent/legal guardian/carer who had used it*</a:t>
            </a:r>
            <a:endParaRPr lang="en-AU" sz="3200" dirty="0"/>
          </a:p>
        </p:txBody>
      </p:sp>
      <p:sp>
        <p:nvSpPr>
          <p:cNvPr id="21" name="Rectangle 20">
            <a:extLst>
              <a:ext uri="{FF2B5EF4-FFF2-40B4-BE49-F238E27FC236}">
                <a16:creationId xmlns:a16="http://schemas.microsoft.com/office/drawing/2014/main" id="{430507D3-AF61-5695-B4EC-32370EA5CF05}"/>
              </a:ext>
            </a:extLst>
          </p:cNvPr>
          <p:cNvSpPr/>
          <p:nvPr/>
        </p:nvSpPr>
        <p:spPr>
          <a:xfrm>
            <a:off x="5703161" y="6177524"/>
            <a:ext cx="3454986" cy="2049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*children aged 0-7 interviewed via parent/legal guardian/carer</a:t>
            </a:r>
            <a:endParaRPr lang="en-AU" sz="1050" dirty="0">
              <a:solidFill>
                <a:schemeClr val="tx1"/>
              </a:solidFill>
            </a:endParaRPr>
          </a:p>
        </p:txBody>
      </p:sp>
      <p:cxnSp>
        <p:nvCxnSpPr>
          <p:cNvPr id="18" name="Straight Connector 17">
            <a:extLst>
              <a:ext uri="{FF2B5EF4-FFF2-40B4-BE49-F238E27FC236}">
                <a16:creationId xmlns:a16="http://schemas.microsoft.com/office/drawing/2014/main" id="{6735F166-EC7A-01AA-646E-0305850DF624}"/>
              </a:ext>
              <a:ext uri="{C183D7F6-B498-43B3-948B-1728B52AA6E4}">
                <adec:decorative xmlns:adec="http://schemas.microsoft.com/office/drawing/2017/decorative" val="1"/>
              </a:ext>
            </a:extLst>
          </p:cNvPr>
          <p:cNvCxnSpPr/>
          <p:nvPr/>
        </p:nvCxnSpPr>
        <p:spPr>
          <a:xfrm>
            <a:off x="4768863" y="1402876"/>
            <a:ext cx="0" cy="5220000"/>
          </a:xfrm>
          <a:prstGeom prst="line">
            <a:avLst/>
          </a:prstGeom>
          <a:ln>
            <a:solidFill>
              <a:srgbClr val="BFBFBF"/>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C51834-0AE5-A1B3-15CA-104F241DBA5D}"/>
              </a:ext>
              <a:ext uri="{C183D7F6-B498-43B3-948B-1728B52AA6E4}">
                <adec:decorative xmlns:adec="http://schemas.microsoft.com/office/drawing/2017/decorative" val="1"/>
              </a:ext>
            </a:extLst>
          </p:cNvPr>
          <p:cNvCxnSpPr>
            <a:cxnSpLocks/>
          </p:cNvCxnSpPr>
          <p:nvPr/>
        </p:nvCxnSpPr>
        <p:spPr>
          <a:xfrm rot="5400000">
            <a:off x="4843284" y="-459203"/>
            <a:ext cx="0" cy="8892000"/>
          </a:xfrm>
          <a:prstGeom prst="line">
            <a:avLst/>
          </a:prstGeom>
          <a:ln>
            <a:solidFill>
              <a:srgbClr val="BFBFBF"/>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298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7D64DB-51C9-9970-19D2-4A01B5C8B29D}"/>
              </a:ext>
              <a:ext uri="{C183D7F6-B498-43B3-948B-1728B52AA6E4}">
                <adec:decorative xmlns:adec="http://schemas.microsoft.com/office/drawing/2017/decorative" val="0"/>
              </a:ext>
            </a:extLst>
          </p:cNvPr>
          <p:cNvSpPr>
            <a:spLocks noGrp="1"/>
          </p:cNvSpPr>
          <p:nvPr>
            <p:ph type="sldNum" sz="quarter" idx="11"/>
          </p:nvPr>
        </p:nvSpPr>
        <p:spPr/>
        <p:txBody>
          <a:bodyPr/>
          <a:lstStyle/>
          <a:p>
            <a:fld id="{A90943C4-0022-4CA6-8B1F-41694FBEBEC6}" type="slidenum">
              <a:rPr lang="en-AU" smtClean="0"/>
              <a:t>2</a:t>
            </a:fld>
            <a:endParaRPr lang="en-AU" dirty="0"/>
          </a:p>
        </p:txBody>
      </p:sp>
      <p:sp>
        <p:nvSpPr>
          <p:cNvPr id="7" name="Title 6">
            <a:extLst>
              <a:ext uri="{FF2B5EF4-FFF2-40B4-BE49-F238E27FC236}">
                <a16:creationId xmlns:a16="http://schemas.microsoft.com/office/drawing/2014/main" id="{56DD3EFF-08C1-7012-CF67-A90521BF483D}"/>
              </a:ext>
              <a:ext uri="{C183D7F6-B498-43B3-948B-1728B52AA6E4}">
                <adec:decorative xmlns:adec="http://schemas.microsoft.com/office/drawing/2017/decorative" val="0"/>
              </a:ext>
            </a:extLst>
          </p:cNvPr>
          <p:cNvSpPr>
            <a:spLocks noGrp="1"/>
          </p:cNvSpPr>
          <p:nvPr>
            <p:ph type="title"/>
          </p:nvPr>
        </p:nvSpPr>
        <p:spPr>
          <a:xfrm>
            <a:off x="374887" y="437155"/>
            <a:ext cx="9213750" cy="432000"/>
          </a:xfrm>
        </p:spPr>
        <p:txBody>
          <a:bodyPr/>
          <a:lstStyle/>
          <a:p>
            <a:r>
              <a:rPr lang="en-AU" sz="3200" dirty="0">
                <a:latin typeface="+mn-lt"/>
              </a:rPr>
              <a:t>Report details</a:t>
            </a:r>
          </a:p>
        </p:txBody>
      </p:sp>
      <p:sp>
        <p:nvSpPr>
          <p:cNvPr id="10" name="TextBox 9">
            <a:extLst>
              <a:ext uri="{FF2B5EF4-FFF2-40B4-BE49-F238E27FC236}">
                <a16:creationId xmlns:a16="http://schemas.microsoft.com/office/drawing/2014/main" id="{E196E1E9-9EFE-C0A1-D056-892659849602}"/>
              </a:ext>
              <a:ext uri="{C183D7F6-B498-43B3-948B-1728B52AA6E4}">
                <adec:decorative xmlns:adec="http://schemas.microsoft.com/office/drawing/2017/decorative" val="0"/>
              </a:ext>
            </a:extLst>
          </p:cNvPr>
          <p:cNvSpPr txBox="1"/>
          <p:nvPr/>
        </p:nvSpPr>
        <p:spPr>
          <a:xfrm>
            <a:off x="305032" y="1404103"/>
            <a:ext cx="6109040" cy="3359894"/>
          </a:xfrm>
          <a:prstGeom prst="rect">
            <a:avLst/>
          </a:prstGeom>
          <a:noFill/>
        </p:spPr>
        <p:txBody>
          <a:bodyPr wrap="square" rtlCol="0">
            <a:spAutoFit/>
          </a:bodyPr>
          <a:lstStyle/>
          <a:p>
            <a:pPr>
              <a:spcAft>
                <a:spcPts val="600"/>
              </a:spcAft>
            </a:pPr>
            <a:r>
              <a:rPr kumimoji="0" lang="en-AU" altLang="en-US" sz="1400" b="1" i="0" u="none" strike="noStrike" cap="none" normalizeH="0" baseline="0" dirty="0">
                <a:ln>
                  <a:noFill/>
                </a:ln>
                <a:solidFill>
                  <a:schemeClr val="accent1"/>
                </a:solidFill>
                <a:effectLst/>
                <a:latin typeface="+mn-lt"/>
                <a:ea typeface="Calibri" panose="020F0502020204030204" pitchFamily="34" charset="0"/>
                <a:cs typeface="Arial"/>
              </a:rPr>
              <a:t>R</a:t>
            </a:r>
            <a:r>
              <a:rPr kumimoji="0" lang="en-AU" altLang="en-US" sz="1400" b="1" i="0" u="none" strike="noStrike" cap="none" normalizeH="0" baseline="0" dirty="0" bmk="">
                <a:ln>
                  <a:noFill/>
                </a:ln>
                <a:solidFill>
                  <a:schemeClr val="accent1"/>
                </a:solidFill>
                <a:effectLst/>
                <a:latin typeface="+mn-lt"/>
                <a:ea typeface="Calibri" panose="020F0502020204030204" pitchFamily="34" charset="0"/>
                <a:cs typeface="Arial"/>
              </a:rPr>
              <a:t>eport prepared for:</a:t>
            </a:r>
            <a:r>
              <a:rPr kumimoji="0" lang="en-AU" altLang="en-US" sz="1400" b="1" i="0" u="none" strike="noStrike" cap="none" normalizeH="0" baseline="0" dirty="0">
                <a:ln>
                  <a:noFill/>
                </a:ln>
                <a:solidFill>
                  <a:schemeClr val="accent1"/>
                </a:solidFill>
                <a:effectLst/>
                <a:latin typeface="+mn-lt"/>
                <a:ea typeface="Calibri" panose="020F0502020204030204" pitchFamily="34" charset="0"/>
                <a:cs typeface="Arial"/>
              </a:rPr>
              <a:t> </a:t>
            </a:r>
          </a:p>
          <a:p>
            <a:pPr>
              <a:spcAft>
                <a:spcPts val="600"/>
              </a:spcAft>
            </a:pPr>
            <a:r>
              <a:rPr lang="en-US" sz="1400" dirty="0">
                <a:latin typeface="+mn-lt"/>
                <a:cs typeface="Arial"/>
              </a:rPr>
              <a:t>The Department of Infrastructure, Transport, Regional Development, Communications and the Arts </a:t>
            </a:r>
            <a:endParaRPr kumimoji="0" lang="en-AU" altLang="en-US" sz="1400" b="0" i="0" u="none" strike="noStrike" cap="none" normalizeH="0" baseline="0" dirty="0">
              <a:ln>
                <a:noFill/>
              </a:ln>
              <a:solidFill>
                <a:schemeClr val="tx1"/>
              </a:solidFill>
              <a:effectLst/>
              <a:latin typeface="+mn-lt"/>
            </a:endParaRPr>
          </a:p>
          <a:p>
            <a:pPr marL="0" marR="0" lvl="0" indent="0" defTabSz="914400" rtl="0" eaLnBrk="0" fontAlgn="base" latinLnBrk="0" hangingPunct="0">
              <a:lnSpc>
                <a:spcPct val="100000"/>
              </a:lnSpc>
              <a:spcBef>
                <a:spcPct val="0"/>
              </a:spcBef>
              <a:spcAft>
                <a:spcPct val="0"/>
              </a:spcAft>
              <a:buClrTx/>
              <a:buSzTx/>
              <a:buFontTx/>
              <a:buNone/>
              <a:tabLst>
                <a:tab pos="2970213" algn="ctr"/>
              </a:tabLst>
            </a:pPr>
            <a:endParaRPr kumimoji="0" lang="en-AU" altLang="en-US" sz="1400" b="1" i="0" u="none" strike="noStrike" cap="none" normalizeH="0" baseline="0" dirty="0">
              <a:ln>
                <a:noFill/>
              </a:ln>
              <a:solidFill>
                <a:schemeClr val="accent1"/>
              </a:solidFill>
              <a:effectLst/>
              <a:latin typeface="+mn-lt"/>
              <a:ea typeface="Calibri" panose="020F050202020403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ts val="600"/>
              </a:spcAft>
              <a:buClrTx/>
              <a:buSzTx/>
              <a:buFontTx/>
              <a:buNone/>
              <a:tabLst>
                <a:tab pos="2970213" algn="ctr"/>
              </a:tabLst>
            </a:pPr>
            <a:r>
              <a:rPr kumimoji="0" lang="en-AU" altLang="en-US" sz="1400" b="1" i="0" u="none" strike="noStrike" cap="none" normalizeH="0" baseline="0" dirty="0">
                <a:ln>
                  <a:noFill/>
                </a:ln>
                <a:solidFill>
                  <a:schemeClr val="accent1"/>
                </a:solidFill>
                <a:effectLst/>
                <a:latin typeface="+mn-lt"/>
                <a:ea typeface="Calibri" panose="020F0502020204030204" pitchFamily="34" charset="0"/>
                <a:cs typeface="Arial"/>
              </a:rPr>
              <a:t>Report prepared by:</a:t>
            </a:r>
            <a:endParaRPr lang="en-AU" altLang="en-US" sz="1400" dirty="0">
              <a:solidFill>
                <a:schemeClr val="accent1"/>
              </a:solidFill>
              <a:latin typeface="+mn-lt"/>
              <a:cs typeface="Arial"/>
            </a:endParaRPr>
          </a:p>
          <a:p>
            <a:pPr marL="0" marR="0" lvl="0" indent="0" defTabSz="914400" rtl="0" eaLnBrk="0" fontAlgn="base" latinLnBrk="0" hangingPunct="0">
              <a:lnSpc>
                <a:spcPct val="100000"/>
              </a:lnSpc>
              <a:spcBef>
                <a:spcPct val="0"/>
              </a:spcBef>
              <a:spcAft>
                <a:spcPct val="0"/>
              </a:spcAft>
              <a:buClrTx/>
              <a:buSzTx/>
              <a:buFontTx/>
              <a:buNone/>
              <a:tabLst>
                <a:tab pos="2970213" algn="ctr"/>
              </a:tabLst>
            </a:pPr>
            <a:r>
              <a:rPr kumimoji="0" lang="en-AU" altLang="en-US" sz="1400" b="0" i="0" u="none" strike="noStrike" cap="none" normalizeH="0" baseline="0" dirty="0">
                <a:ln>
                  <a:noFill/>
                </a:ln>
                <a:solidFill>
                  <a:srgbClr val="000000"/>
                </a:solidFill>
                <a:effectLst/>
                <a:latin typeface="+mn-lt"/>
                <a:ea typeface="Calibri" panose="020F0502020204030204" pitchFamily="34" charset="0"/>
                <a:cs typeface="Arial"/>
              </a:rPr>
              <a:t>The Social Research Centre</a:t>
            </a:r>
            <a:endParaRPr kumimoji="0" lang="en-AU" altLang="en-US" sz="1400" b="0" i="0" u="none" strike="noStrike" cap="none" normalizeH="0" baseline="0" dirty="0">
              <a:ln>
                <a:noFill/>
              </a:ln>
              <a:solidFill>
                <a:schemeClr val="tx1"/>
              </a:solidFill>
              <a:effectLst/>
              <a:latin typeface="+mn-lt"/>
              <a:cs typeface="Arial"/>
            </a:endParaRPr>
          </a:p>
          <a:p>
            <a:pPr marL="0" marR="0" lvl="0" indent="0" defTabSz="914400" rtl="0" eaLnBrk="0" fontAlgn="base" latinLnBrk="0" hangingPunct="0">
              <a:lnSpc>
                <a:spcPct val="100000"/>
              </a:lnSpc>
              <a:spcBef>
                <a:spcPct val="0"/>
              </a:spcBef>
              <a:spcAft>
                <a:spcPct val="0"/>
              </a:spcAft>
              <a:buClrTx/>
              <a:buSzTx/>
              <a:buFontTx/>
              <a:buNone/>
              <a:tabLst>
                <a:tab pos="2970213" algn="ctr"/>
              </a:tabLst>
            </a:pPr>
            <a:r>
              <a:rPr kumimoji="0" lang="en-AU" altLang="en-US" sz="1400" b="0" i="0" u="none" strike="noStrike" cap="none" normalizeH="0" baseline="0" dirty="0">
                <a:ln>
                  <a:noFill/>
                </a:ln>
                <a:solidFill>
                  <a:srgbClr val="000000"/>
                </a:solidFill>
                <a:effectLst/>
                <a:latin typeface="+mn-lt"/>
                <a:ea typeface="Calibri" panose="020F0502020204030204" pitchFamily="34" charset="0"/>
                <a:cs typeface="Arial"/>
              </a:rPr>
              <a:t>Level 5, 350 Queen Street</a:t>
            </a:r>
            <a:endParaRPr kumimoji="0" lang="en-AU" altLang="en-US" sz="1400" b="0" i="0" u="none" strike="noStrike" cap="none" normalizeH="0" baseline="0" dirty="0">
              <a:ln>
                <a:noFill/>
              </a:ln>
              <a:solidFill>
                <a:schemeClr val="tx1"/>
              </a:solidFill>
              <a:effectLst/>
              <a:latin typeface="+mn-lt"/>
              <a:cs typeface="Arial"/>
            </a:endParaRPr>
          </a:p>
          <a:p>
            <a:pPr marL="0" marR="0" lvl="0" indent="0" defTabSz="914400" rtl="0" eaLnBrk="0" fontAlgn="base" latinLnBrk="0" hangingPunct="0">
              <a:lnSpc>
                <a:spcPct val="100000"/>
              </a:lnSpc>
              <a:spcBef>
                <a:spcPct val="0"/>
              </a:spcBef>
              <a:spcAft>
                <a:spcPts val="300"/>
              </a:spcAft>
              <a:buClrTx/>
              <a:buSzTx/>
              <a:buFontTx/>
              <a:buNone/>
              <a:tabLst>
                <a:tab pos="2970213" algn="ctr"/>
              </a:tabLst>
            </a:pPr>
            <a:r>
              <a:rPr kumimoji="0" lang="en-AU" altLang="en-US" sz="1400" b="0" i="0" u="none" strike="noStrike" cap="none" normalizeH="0" baseline="0" dirty="0">
                <a:ln>
                  <a:noFill/>
                </a:ln>
                <a:solidFill>
                  <a:srgbClr val="000000"/>
                </a:solidFill>
                <a:effectLst/>
                <a:latin typeface="+mn-lt"/>
                <a:ea typeface="Calibri" panose="020F0502020204030204" pitchFamily="34" charset="0"/>
                <a:cs typeface="Arial"/>
              </a:rPr>
              <a:t>MELBOURNE VIC. 3000</a:t>
            </a:r>
            <a:endParaRPr lang="en-AU" altLang="en-US" sz="1400" dirty="0">
              <a:latin typeface="+mn-lt"/>
              <a:cs typeface="Arial"/>
            </a:endParaRPr>
          </a:p>
          <a:p>
            <a:pPr marL="0" marR="0" lvl="0" indent="0" defTabSz="914400" rtl="0" eaLnBrk="0" fontAlgn="base" latinLnBrk="0" hangingPunct="0">
              <a:lnSpc>
                <a:spcPct val="100000"/>
              </a:lnSpc>
              <a:spcBef>
                <a:spcPct val="0"/>
              </a:spcBef>
              <a:spcAft>
                <a:spcPct val="0"/>
              </a:spcAft>
              <a:buClrTx/>
              <a:buSzTx/>
              <a:buFontTx/>
              <a:buNone/>
              <a:tabLst>
                <a:tab pos="2970213" algn="ctr"/>
              </a:tabLst>
            </a:pPr>
            <a:r>
              <a:rPr kumimoji="0" lang="en-AU" altLang="en-US" sz="1400" b="0" i="0" u="none" strike="noStrike" cap="none" normalizeH="0" baseline="0" dirty="0">
                <a:ln>
                  <a:noFill/>
                </a:ln>
                <a:solidFill>
                  <a:srgbClr val="000000"/>
                </a:solidFill>
                <a:effectLst/>
                <a:latin typeface="+mn-lt"/>
                <a:ea typeface="Calibri" panose="020F0502020204030204" pitchFamily="34" charset="0"/>
                <a:cs typeface="Arial"/>
              </a:rPr>
              <a:t>Tel:</a:t>
            </a:r>
            <a:r>
              <a:rPr lang="en-AU" altLang="en-US" sz="1400" dirty="0">
                <a:solidFill>
                  <a:srgbClr val="000000"/>
                </a:solidFill>
                <a:latin typeface="+mn-lt"/>
                <a:ea typeface="Calibri" panose="020F0502020204030204" pitchFamily="34" charset="0"/>
                <a:cs typeface="Arial"/>
              </a:rPr>
              <a:t> </a:t>
            </a:r>
            <a:r>
              <a:rPr kumimoji="0" lang="en-AU" altLang="en-US" sz="1400" b="0" i="0" u="none" strike="noStrike" cap="none" normalizeH="0" baseline="0" dirty="0">
                <a:ln>
                  <a:noFill/>
                </a:ln>
                <a:solidFill>
                  <a:srgbClr val="000000"/>
                </a:solidFill>
                <a:effectLst/>
                <a:latin typeface="+mn-lt"/>
                <a:ea typeface="Calibri" panose="020F0502020204030204" pitchFamily="34" charset="0"/>
                <a:cs typeface="Arial"/>
              </a:rPr>
              <a:t> (613) 9236 8500</a:t>
            </a:r>
            <a:endParaRPr kumimoji="0" lang="en-AU" altLang="en-US" sz="1400" b="0" i="0" u="none" strike="noStrike" cap="none" normalizeH="0" baseline="0" dirty="0">
              <a:ln>
                <a:noFill/>
              </a:ln>
              <a:solidFill>
                <a:schemeClr val="tx1"/>
              </a:solidFill>
              <a:effectLst/>
              <a:latin typeface="+mn-lt"/>
              <a:cs typeface="Arial"/>
            </a:endParaRPr>
          </a:p>
          <a:p>
            <a:pPr marL="0" marR="0" lvl="0" indent="0" defTabSz="914400" rtl="0" eaLnBrk="0" fontAlgn="base" latinLnBrk="0" hangingPunct="0">
              <a:lnSpc>
                <a:spcPct val="100000"/>
              </a:lnSpc>
              <a:spcBef>
                <a:spcPct val="0"/>
              </a:spcBef>
              <a:spcAft>
                <a:spcPts val="300"/>
              </a:spcAft>
              <a:buClrTx/>
              <a:buSzTx/>
              <a:buFontTx/>
              <a:buNone/>
              <a:tabLst>
                <a:tab pos="2970213" algn="ctr"/>
              </a:tabLst>
            </a:pPr>
            <a:r>
              <a:rPr kumimoji="0" lang="en-AU" altLang="en-US" sz="1400" b="0" i="0" u="none" strike="noStrike" cap="none" normalizeH="0" baseline="0" dirty="0">
                <a:ln>
                  <a:noFill/>
                </a:ln>
                <a:solidFill>
                  <a:srgbClr val="000000"/>
                </a:solidFill>
                <a:effectLst/>
                <a:latin typeface="+mn-lt"/>
                <a:ea typeface="Calibri" panose="020F0502020204030204" pitchFamily="34" charset="0"/>
                <a:cs typeface="Arial"/>
              </a:rPr>
              <a:t>Fax: (613) 9602 5422</a:t>
            </a:r>
            <a:endParaRPr lang="en-AU" altLang="en-US" sz="1400" dirty="0">
              <a:latin typeface="+mn-lt"/>
              <a:cs typeface="Arial"/>
            </a:endParaRPr>
          </a:p>
          <a:p>
            <a:pPr marL="0" marR="0" lvl="0" indent="0" defTabSz="914400" rtl="0" eaLnBrk="0" fontAlgn="base" latinLnBrk="0" hangingPunct="0">
              <a:lnSpc>
                <a:spcPct val="100000"/>
              </a:lnSpc>
              <a:spcBef>
                <a:spcPct val="0"/>
              </a:spcBef>
              <a:spcAft>
                <a:spcPts val="1000"/>
              </a:spcAft>
              <a:buClrTx/>
              <a:buSzTx/>
              <a:buFontTx/>
              <a:buNone/>
              <a:tabLst>
                <a:tab pos="2970213" algn="ctr"/>
              </a:tabLst>
            </a:pPr>
            <a:r>
              <a:rPr kumimoji="0" lang="en-AU" altLang="en-US" sz="1400" b="0" i="0" u="none" strike="noStrike" cap="none" normalizeH="0" baseline="0" dirty="0">
                <a:ln>
                  <a:noFill/>
                </a:ln>
                <a:solidFill>
                  <a:srgbClr val="000000"/>
                </a:solidFill>
                <a:effectLst/>
                <a:latin typeface="+mn-lt"/>
                <a:ea typeface="Times New Roman" panose="02020603050405020304" pitchFamily="18" charset="0"/>
                <a:cs typeface="Arial"/>
              </a:rPr>
              <a:t>srcentre.com.au</a:t>
            </a:r>
            <a:endParaRPr lang="en-AU" altLang="en-US" sz="1400" dirty="0">
              <a:latin typeface="+mn-lt"/>
              <a:cs typeface="Arial"/>
            </a:endParaRPr>
          </a:p>
          <a:p>
            <a:pPr marL="0" marR="0" lvl="0" indent="0" defTabSz="914400" rtl="0" eaLnBrk="0" fontAlgn="base" latinLnBrk="0" hangingPunct="0">
              <a:lnSpc>
                <a:spcPct val="100000"/>
              </a:lnSpc>
              <a:spcBef>
                <a:spcPct val="0"/>
              </a:spcBef>
              <a:spcAft>
                <a:spcPct val="0"/>
              </a:spcAft>
              <a:buClrTx/>
              <a:buSzTx/>
              <a:buFontTx/>
              <a:buNone/>
              <a:tabLst>
                <a:tab pos="2970213" algn="ctr"/>
              </a:tabLst>
            </a:pPr>
            <a:r>
              <a:rPr kumimoji="0" lang="en-AU" altLang="en-US" sz="1100" b="0" i="0" u="none" strike="noStrike" cap="none" normalizeH="0" baseline="0" dirty="0">
                <a:ln>
                  <a:noFill/>
                </a:ln>
                <a:solidFill>
                  <a:srgbClr val="000000"/>
                </a:solidFill>
                <a:effectLst/>
                <a:latin typeface="+mn-lt"/>
                <a:ea typeface="Calibri" panose="020F0502020204030204" pitchFamily="34" charset="0"/>
                <a:cs typeface="Arial"/>
              </a:rPr>
              <a:t>Version:</a:t>
            </a:r>
            <a:r>
              <a:rPr lang="en-AU" altLang="en-US" sz="1100" dirty="0">
                <a:solidFill>
                  <a:srgbClr val="000000"/>
                </a:solidFill>
                <a:latin typeface="+mn-lt"/>
                <a:ea typeface="Calibri" panose="020F0502020204030204" pitchFamily="34" charset="0"/>
                <a:cs typeface="Arial"/>
              </a:rPr>
              <a:t> </a:t>
            </a:r>
            <a:r>
              <a:rPr lang="en-AU" altLang="en-US" sz="1100" dirty="0">
                <a:solidFill>
                  <a:srgbClr val="000000"/>
                </a:solidFill>
                <a:ea typeface="Calibri" panose="020F0502020204030204" pitchFamily="34" charset="0"/>
                <a:cs typeface="Arial"/>
              </a:rPr>
              <a:t>20</a:t>
            </a:r>
            <a:r>
              <a:rPr kumimoji="0" lang="en-AU" altLang="en-US" sz="1100" b="0" i="0" u="none" strike="noStrike" cap="none" normalizeH="0" baseline="0" dirty="0">
                <a:ln>
                  <a:noFill/>
                </a:ln>
                <a:solidFill>
                  <a:srgbClr val="000000"/>
                </a:solidFill>
                <a:effectLst/>
                <a:latin typeface="+mn-lt"/>
                <a:ea typeface="Calibri" panose="020F0502020204030204" pitchFamily="34" charset="0"/>
                <a:cs typeface="Arial"/>
              </a:rPr>
              <a:t> June 2024</a:t>
            </a:r>
            <a:endParaRPr kumimoji="0" lang="en-AU" altLang="en-US" sz="1100" b="0" i="0" u="none" strike="noStrike" cap="none" normalizeH="0" baseline="0" dirty="0">
              <a:ln>
                <a:noFill/>
              </a:ln>
              <a:solidFill>
                <a:schemeClr val="tx1"/>
              </a:solidFill>
              <a:effectLst/>
              <a:latin typeface="+mn-lt"/>
              <a:cs typeface="Arial"/>
            </a:endParaRPr>
          </a:p>
          <a:p>
            <a:endParaRPr lang="en-AU" dirty="0"/>
          </a:p>
        </p:txBody>
      </p:sp>
      <p:pic>
        <p:nvPicPr>
          <p:cNvPr id="5" name="Picture 4" descr="1. ISO 27001 Certified.">
            <a:extLst>
              <a:ext uri="{FF2B5EF4-FFF2-40B4-BE49-F238E27FC236}">
                <a16:creationId xmlns:a16="http://schemas.microsoft.com/office/drawing/2014/main" id="{D0904B45-9E11-241A-303B-CE7FD50C47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887" y="5345055"/>
            <a:ext cx="744570" cy="772938"/>
          </a:xfrm>
          <a:prstGeom prst="rect">
            <a:avLst/>
          </a:prstGeom>
        </p:spPr>
      </p:pic>
      <p:pic>
        <p:nvPicPr>
          <p:cNvPr id="6" name="Picture 5" descr=" ISO20252 Certified.&#10;">
            <a:extLst>
              <a:ext uri="{FF2B5EF4-FFF2-40B4-BE49-F238E27FC236}">
                <a16:creationId xmlns:a16="http://schemas.microsoft.com/office/drawing/2014/main" id="{1F17597F-90E4-666A-A5DE-A79FB20DE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892" y="5443041"/>
            <a:ext cx="745681" cy="572355"/>
          </a:xfrm>
          <a:prstGeom prst="rect">
            <a:avLst/>
          </a:prstGeom>
        </p:spPr>
      </p:pic>
      <p:pic>
        <p:nvPicPr>
          <p:cNvPr id="11" name="Picture 10" descr="Inclusive employer 2022-2023">
            <a:extLst>
              <a:ext uri="{FF2B5EF4-FFF2-40B4-BE49-F238E27FC236}">
                <a16:creationId xmlns:a16="http://schemas.microsoft.com/office/drawing/2014/main" id="{7AE4DA4D-AE82-20FB-0D93-3C89F68CE2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6960" y="5062624"/>
            <a:ext cx="1605184" cy="333153"/>
          </a:xfrm>
          <a:prstGeom prst="rect">
            <a:avLst/>
          </a:prstGeom>
        </p:spPr>
      </p:pic>
      <p:pic>
        <p:nvPicPr>
          <p:cNvPr id="9" name="Picture 8" descr="The Research Society Company Partner 2022-2023.&#10;">
            <a:extLst>
              <a:ext uri="{FF2B5EF4-FFF2-40B4-BE49-F238E27FC236}">
                <a16:creationId xmlns:a16="http://schemas.microsoft.com/office/drawing/2014/main" id="{994B7C26-0F99-CA04-86A2-1AB61AB17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9343" y="5529500"/>
            <a:ext cx="1302581" cy="405779"/>
          </a:xfrm>
          <a:prstGeom prst="rect">
            <a:avLst/>
          </a:prstGeom>
        </p:spPr>
      </p:pic>
      <p:pic>
        <p:nvPicPr>
          <p:cNvPr id="8" name="Picture 7" descr="Australian Data and Insights Association - Trust Mark Member.">
            <a:extLst>
              <a:ext uri="{FF2B5EF4-FFF2-40B4-BE49-F238E27FC236}">
                <a16:creationId xmlns:a16="http://schemas.microsoft.com/office/drawing/2014/main" id="{FA05F820-E979-F3EB-0F53-5B6FD0363B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4088" y="5466097"/>
            <a:ext cx="1367544" cy="536043"/>
          </a:xfrm>
          <a:prstGeom prst="rect">
            <a:avLst/>
          </a:prstGeom>
        </p:spPr>
      </p:pic>
      <p:pic>
        <p:nvPicPr>
          <p:cNvPr id="4" name="Picture 3" descr="Australian Evaluation Society logo">
            <a:extLst>
              <a:ext uri="{FF2B5EF4-FFF2-40B4-BE49-F238E27FC236}">
                <a16:creationId xmlns:a16="http://schemas.microsoft.com/office/drawing/2014/main" id="{14A13B73-399F-0A35-C75F-99AA23C6528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5111041" y="5391166"/>
            <a:ext cx="1023298" cy="681869"/>
          </a:xfrm>
          <a:prstGeom prst="rect">
            <a:avLst/>
          </a:prstGeom>
        </p:spPr>
      </p:pic>
    </p:spTree>
    <p:extLst>
      <p:ext uri="{BB962C8B-B14F-4D97-AF65-F5344CB8AC3E}">
        <p14:creationId xmlns:p14="http://schemas.microsoft.com/office/powerpoint/2010/main" val="1530861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E6B0FF-2040-37A1-19B6-E492FF1EE384}"/>
              </a:ext>
            </a:extLst>
          </p:cNvPr>
          <p:cNvSpPr>
            <a:spLocks noGrp="1"/>
          </p:cNvSpPr>
          <p:nvPr>
            <p:ph type="sldNum" sz="quarter" idx="12"/>
          </p:nvPr>
        </p:nvSpPr>
        <p:spPr/>
        <p:txBody>
          <a:bodyPr/>
          <a:lstStyle/>
          <a:p>
            <a:fld id="{EB9AB7F9-1CFC-4687-A283-05394C823D94}" type="slidenum">
              <a:rPr lang="en-AU" smtClean="0"/>
              <a:t>20</a:t>
            </a:fld>
            <a:endParaRPr lang="en-AU" dirty="0"/>
          </a:p>
        </p:txBody>
      </p:sp>
      <p:sp>
        <p:nvSpPr>
          <p:cNvPr id="2" name="Title 1">
            <a:extLst>
              <a:ext uri="{FF2B5EF4-FFF2-40B4-BE49-F238E27FC236}">
                <a16:creationId xmlns:a16="http://schemas.microsoft.com/office/drawing/2014/main" id="{BE46BE4A-4A99-631E-9EBD-F0BE040ADFEB}"/>
              </a:ext>
            </a:extLst>
          </p:cNvPr>
          <p:cNvSpPr>
            <a:spLocks noGrp="1"/>
          </p:cNvSpPr>
          <p:nvPr>
            <p:ph type="title"/>
          </p:nvPr>
        </p:nvSpPr>
        <p:spPr/>
        <p:txBody>
          <a:bodyPr>
            <a:normAutofit/>
          </a:bodyPr>
          <a:lstStyle/>
          <a:p>
            <a:r>
              <a:rPr lang="en-AU" sz="2300" dirty="0"/>
              <a:t>Summary – Sports Content </a:t>
            </a:r>
          </a:p>
        </p:txBody>
      </p:sp>
      <p:sp>
        <p:nvSpPr>
          <p:cNvPr id="8" name="TextBox 7">
            <a:extLst>
              <a:ext uri="{FF2B5EF4-FFF2-40B4-BE49-F238E27FC236}">
                <a16:creationId xmlns:a16="http://schemas.microsoft.com/office/drawing/2014/main" id="{5709F1A0-B1D1-8836-6CD9-A16B8721499D}"/>
              </a:ext>
            </a:extLst>
          </p:cNvPr>
          <p:cNvSpPr txBox="1"/>
          <p:nvPr/>
        </p:nvSpPr>
        <p:spPr>
          <a:xfrm>
            <a:off x="231396" y="984732"/>
            <a:ext cx="7785767" cy="276999"/>
          </a:xfrm>
          <a:prstGeom prst="rect">
            <a:avLst/>
          </a:prstGeom>
          <a:noFill/>
        </p:spPr>
        <p:txBody>
          <a:bodyPr wrap="square">
            <a:spAutoFit/>
          </a:bodyPr>
          <a:lstStyle/>
          <a:p>
            <a:r>
              <a:rPr lang="en-AU" sz="1200" dirty="0">
                <a:effectLst/>
                <a:latin typeface="+mj-lt"/>
                <a:ea typeface="Times New Roman" panose="02020603050405020304" pitchFamily="18" charset="0"/>
              </a:rPr>
              <a:t>Sports continue to be a popular screen content choice for Australians, with importance placed on free access</a:t>
            </a:r>
            <a:endParaRPr lang="en-AU" sz="1200" i="1" dirty="0">
              <a:latin typeface="+mj-lt"/>
              <a:ea typeface="+mj-ea"/>
              <a:cs typeface="+mj-cs"/>
            </a:endParaRPr>
          </a:p>
        </p:txBody>
      </p:sp>
      <p:sp>
        <p:nvSpPr>
          <p:cNvPr id="6" name="TextBox 5">
            <a:extLst>
              <a:ext uri="{FF2B5EF4-FFF2-40B4-BE49-F238E27FC236}">
                <a16:creationId xmlns:a16="http://schemas.microsoft.com/office/drawing/2014/main" id="{69132815-CB27-7FCB-4416-B2E944DAF52B}"/>
              </a:ext>
            </a:extLst>
          </p:cNvPr>
          <p:cNvSpPr txBox="1"/>
          <p:nvPr/>
        </p:nvSpPr>
        <p:spPr>
          <a:xfrm>
            <a:off x="259269" y="1278344"/>
            <a:ext cx="4608213" cy="646331"/>
          </a:xfrm>
          <a:prstGeom prst="rect">
            <a:avLst/>
          </a:prstGeom>
          <a:noFill/>
        </p:spPr>
        <p:txBody>
          <a:bodyPr wrap="square">
            <a:spAutoFit/>
          </a:bodyPr>
          <a:lstStyle/>
          <a:p>
            <a:r>
              <a:rPr lang="en-US" sz="1200" dirty="0">
                <a:latin typeface="+mj-lt"/>
                <a:ea typeface="+mj-ea"/>
                <a:cs typeface="+mj-cs"/>
              </a:rPr>
              <a:t>Types of sport </a:t>
            </a:r>
            <a:r>
              <a:rPr lang="en-US" sz="1200" b="1" dirty="0">
                <a:latin typeface="+mj-lt"/>
                <a:ea typeface="+mj-ea"/>
                <a:cs typeface="+mj-cs"/>
              </a:rPr>
              <a:t>watched include </a:t>
            </a:r>
            <a:r>
              <a:rPr lang="en-US" sz="1200" dirty="0">
                <a:latin typeface="+mj-lt"/>
                <a:ea typeface="+mj-ea"/>
                <a:cs typeface="+mj-cs"/>
              </a:rPr>
              <a:t>Australian rules football, Australian Open tennis tournament, Australian soccer, International test cricket and rugby league</a:t>
            </a:r>
            <a:endParaRPr lang="en-AU" sz="1200" dirty="0">
              <a:latin typeface="+mj-lt"/>
              <a:ea typeface="+mj-ea"/>
              <a:cs typeface="+mj-cs"/>
            </a:endParaRPr>
          </a:p>
        </p:txBody>
      </p:sp>
      <p:sp>
        <p:nvSpPr>
          <p:cNvPr id="13" name="Rectangle 12" descr="51% of respondents consumed sports content of some sort in the past 7 days.&#10;">
            <a:extLst>
              <a:ext uri="{FF2B5EF4-FFF2-40B4-BE49-F238E27FC236}">
                <a16:creationId xmlns:a16="http://schemas.microsoft.com/office/drawing/2014/main" id="{2BDD0B48-D136-D512-6356-35B4892ED8D8}"/>
              </a:ext>
            </a:extLst>
          </p:cNvPr>
          <p:cNvSpPr/>
          <p:nvPr/>
        </p:nvSpPr>
        <p:spPr>
          <a:xfrm>
            <a:off x="249527" y="2024235"/>
            <a:ext cx="1357259" cy="16437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a:solidFill>
                  <a:srgbClr val="1F698E"/>
                </a:solidFill>
              </a:rPr>
              <a:t>51%</a:t>
            </a:r>
          </a:p>
          <a:p>
            <a:r>
              <a:rPr lang="en-US" sz="1200" b="1" dirty="0">
                <a:solidFill>
                  <a:srgbClr val="1F698E"/>
                </a:solidFill>
              </a:rPr>
              <a:t>consumed</a:t>
            </a:r>
            <a:r>
              <a:rPr lang="en-US" sz="1100" b="1" dirty="0">
                <a:solidFill>
                  <a:srgbClr val="1F698E"/>
                </a:solidFill>
              </a:rPr>
              <a:t> </a:t>
            </a:r>
            <a:r>
              <a:rPr lang="en-US" sz="1200" b="1" dirty="0">
                <a:solidFill>
                  <a:srgbClr val="1F698E"/>
                </a:solidFill>
              </a:rPr>
              <a:t>sports</a:t>
            </a:r>
            <a:r>
              <a:rPr lang="en-US" sz="1100" b="1" dirty="0">
                <a:solidFill>
                  <a:srgbClr val="1F698E"/>
                </a:solidFill>
              </a:rPr>
              <a:t> </a:t>
            </a:r>
            <a:r>
              <a:rPr lang="en-US" sz="1200" b="1" dirty="0">
                <a:solidFill>
                  <a:srgbClr val="1F698E"/>
                </a:solidFill>
              </a:rPr>
              <a:t>content </a:t>
            </a:r>
            <a:r>
              <a:rPr lang="en-US" sz="1200" dirty="0">
                <a:solidFill>
                  <a:schemeClr val="tx1"/>
                </a:solidFill>
              </a:rPr>
              <a:t>of some sort in the past 7 days</a:t>
            </a:r>
          </a:p>
        </p:txBody>
      </p:sp>
      <p:sp>
        <p:nvSpPr>
          <p:cNvPr id="10" name="Rectangle 9">
            <a:extLst>
              <a:ext uri="{FF2B5EF4-FFF2-40B4-BE49-F238E27FC236}">
                <a16:creationId xmlns:a16="http://schemas.microsoft.com/office/drawing/2014/main" id="{E275FEB8-5C77-2ECA-44B1-39526824E326}"/>
              </a:ext>
              <a:ext uri="{C183D7F6-B498-43B3-948B-1728B52AA6E4}">
                <adec:decorative xmlns:adec="http://schemas.microsoft.com/office/drawing/2017/decorative" val="1"/>
              </a:ext>
            </a:extLst>
          </p:cNvPr>
          <p:cNvSpPr/>
          <p:nvPr/>
        </p:nvSpPr>
        <p:spPr>
          <a:xfrm>
            <a:off x="1507136" y="2142069"/>
            <a:ext cx="2970648" cy="1495287"/>
          </a:xfrm>
          <a:prstGeom prst="rect">
            <a:avLst/>
          </a:prstGeom>
          <a:solidFill>
            <a:srgbClr val="1F69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descr="Top 5 sports respondents typically watch:&#10;Australian rules football (64%).&#10;Australian Open tennis tournament (58%).&#10;Australian soccer (FIFA) (53%).&#10;International test cricket matches (52%).&#10;Rugby league (61%).&#10;&#10;">
            <a:extLst>
              <a:ext uri="{FF2B5EF4-FFF2-40B4-BE49-F238E27FC236}">
                <a16:creationId xmlns:a16="http://schemas.microsoft.com/office/drawing/2014/main" id="{B2AF78F1-35E4-168A-D933-DEA81A28168D}"/>
              </a:ext>
            </a:extLst>
          </p:cNvPr>
          <p:cNvSpPr/>
          <p:nvPr/>
        </p:nvSpPr>
        <p:spPr>
          <a:xfrm>
            <a:off x="1795309" y="1889773"/>
            <a:ext cx="3065496" cy="17475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1100" u="sng" dirty="0">
                <a:solidFill>
                  <a:schemeClr val="tx1"/>
                </a:solidFill>
              </a:rPr>
              <a:t>Top 5 sports respondents typically watch*:</a:t>
            </a:r>
          </a:p>
          <a:p>
            <a:pPr algn="ctr"/>
            <a:endParaRPr lang="en-US" sz="1200" u="sng" dirty="0">
              <a:solidFill>
                <a:schemeClr val="bg1"/>
              </a:solidFill>
            </a:endParaRPr>
          </a:p>
          <a:p>
            <a:pPr algn="ctr"/>
            <a:endParaRPr lang="en-US" sz="100" u="sng" dirty="0">
              <a:solidFill>
                <a:schemeClr val="bg1"/>
              </a:solidFill>
            </a:endParaRPr>
          </a:p>
          <a:p>
            <a:r>
              <a:rPr lang="en-US" sz="1100" dirty="0">
                <a:solidFill>
                  <a:schemeClr val="bg1"/>
                </a:solidFill>
              </a:rPr>
              <a:t>Australian rules football (64%)</a:t>
            </a:r>
          </a:p>
          <a:p>
            <a:endParaRPr lang="en-US" sz="600" dirty="0">
              <a:solidFill>
                <a:schemeClr val="bg1"/>
              </a:solidFill>
            </a:endParaRPr>
          </a:p>
          <a:p>
            <a:r>
              <a:rPr lang="en-US" sz="1100" dirty="0">
                <a:solidFill>
                  <a:schemeClr val="bg1"/>
                </a:solidFill>
              </a:rPr>
              <a:t>Australian Open tennis tournament (58%)</a:t>
            </a:r>
          </a:p>
          <a:p>
            <a:endParaRPr lang="en-US" sz="600" dirty="0">
              <a:solidFill>
                <a:schemeClr val="bg1"/>
              </a:solidFill>
            </a:endParaRPr>
          </a:p>
          <a:p>
            <a:r>
              <a:rPr lang="en-US" sz="1100" dirty="0">
                <a:solidFill>
                  <a:schemeClr val="bg1"/>
                </a:solidFill>
              </a:rPr>
              <a:t>Australian soccer (FIFA) (53%)</a:t>
            </a:r>
          </a:p>
          <a:p>
            <a:endParaRPr lang="en-US" sz="500" dirty="0">
              <a:solidFill>
                <a:schemeClr val="bg1"/>
              </a:solidFill>
            </a:endParaRPr>
          </a:p>
          <a:p>
            <a:r>
              <a:rPr lang="en-US" sz="1100" dirty="0">
                <a:solidFill>
                  <a:schemeClr val="bg1"/>
                </a:solidFill>
              </a:rPr>
              <a:t>International test cricket matches (52%)</a:t>
            </a:r>
          </a:p>
          <a:p>
            <a:endParaRPr lang="en-US" sz="500" dirty="0">
              <a:solidFill>
                <a:schemeClr val="bg1"/>
              </a:solidFill>
            </a:endParaRPr>
          </a:p>
          <a:p>
            <a:r>
              <a:rPr lang="en-US" sz="1100" dirty="0">
                <a:solidFill>
                  <a:schemeClr val="bg1"/>
                </a:solidFill>
              </a:rPr>
              <a:t>Rugby league (61%)</a:t>
            </a:r>
            <a:endParaRPr lang="en-AU" sz="1200" u="sng" dirty="0">
              <a:solidFill>
                <a:schemeClr val="bg1"/>
              </a:solidFill>
              <a:cs typeface="Arial"/>
            </a:endParaRPr>
          </a:p>
        </p:txBody>
      </p:sp>
      <p:pic>
        <p:nvPicPr>
          <p:cNvPr id="11" name="Graphic 10">
            <a:extLst>
              <a:ext uri="{FF2B5EF4-FFF2-40B4-BE49-F238E27FC236}">
                <a16:creationId xmlns:a16="http://schemas.microsoft.com/office/drawing/2014/main" id="{387822DC-77A4-EE26-93CC-18C837EA4534}"/>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8981269" flipH="1">
            <a:off x="1620340" y="2272279"/>
            <a:ext cx="234651" cy="234651"/>
          </a:xfrm>
          <a:prstGeom prst="rect">
            <a:avLst/>
          </a:prstGeom>
        </p:spPr>
      </p:pic>
      <p:pic>
        <p:nvPicPr>
          <p:cNvPr id="15" name="Graphic 14">
            <a:extLst>
              <a:ext uri="{FF2B5EF4-FFF2-40B4-BE49-F238E27FC236}">
                <a16:creationId xmlns:a16="http://schemas.microsoft.com/office/drawing/2014/main" id="{71573619-3AC5-111A-8AD3-BCA8EC891AC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88857" y="2534686"/>
            <a:ext cx="235910" cy="235910"/>
          </a:xfrm>
          <a:prstGeom prst="rect">
            <a:avLst/>
          </a:prstGeom>
        </p:spPr>
      </p:pic>
      <p:pic>
        <p:nvPicPr>
          <p:cNvPr id="17" name="Graphic 16">
            <a:extLst>
              <a:ext uri="{FF2B5EF4-FFF2-40B4-BE49-F238E27FC236}">
                <a16:creationId xmlns:a16="http://schemas.microsoft.com/office/drawing/2014/main" id="{5FBE764C-4C9E-D386-E519-89E9B258F404}"/>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3236" y="2805186"/>
            <a:ext cx="248861" cy="248861"/>
          </a:xfrm>
          <a:prstGeom prst="rect">
            <a:avLst/>
          </a:prstGeom>
        </p:spPr>
      </p:pic>
      <p:pic>
        <p:nvPicPr>
          <p:cNvPr id="19" name="Graphic 18">
            <a:extLst>
              <a:ext uri="{FF2B5EF4-FFF2-40B4-BE49-F238E27FC236}">
                <a16:creationId xmlns:a16="http://schemas.microsoft.com/office/drawing/2014/main" id="{A305853B-1364-C099-824D-BE4B73F5A132}"/>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16572" y="3068123"/>
            <a:ext cx="248861" cy="248861"/>
          </a:xfrm>
          <a:prstGeom prst="rect">
            <a:avLst/>
          </a:prstGeom>
        </p:spPr>
      </p:pic>
      <p:pic>
        <p:nvPicPr>
          <p:cNvPr id="21" name="Graphic 20">
            <a:extLst>
              <a:ext uri="{FF2B5EF4-FFF2-40B4-BE49-F238E27FC236}">
                <a16:creationId xmlns:a16="http://schemas.microsoft.com/office/drawing/2014/main" id="{D54C4FF4-1E13-1768-BEE0-B5FC3C6419CC}"/>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18278" y="3300297"/>
            <a:ext cx="248861" cy="248861"/>
          </a:xfrm>
          <a:prstGeom prst="rect">
            <a:avLst/>
          </a:prstGeom>
        </p:spPr>
      </p:pic>
      <p:sp>
        <p:nvSpPr>
          <p:cNvPr id="22" name="TextBox 21">
            <a:extLst>
              <a:ext uri="{FF2B5EF4-FFF2-40B4-BE49-F238E27FC236}">
                <a16:creationId xmlns:a16="http://schemas.microsoft.com/office/drawing/2014/main" id="{2BEB95F3-9FC2-2C07-CAB0-C4E27C36644B}"/>
              </a:ext>
            </a:extLst>
          </p:cNvPr>
          <p:cNvSpPr txBox="1"/>
          <p:nvPr/>
        </p:nvSpPr>
        <p:spPr>
          <a:xfrm>
            <a:off x="1418443" y="3615944"/>
            <a:ext cx="3305282" cy="400110"/>
          </a:xfrm>
          <a:prstGeom prst="rect">
            <a:avLst/>
          </a:prstGeom>
          <a:noFill/>
        </p:spPr>
        <p:txBody>
          <a:bodyPr wrap="square" rtlCol="0">
            <a:spAutoFit/>
          </a:bodyPr>
          <a:lstStyle/>
          <a:p>
            <a:r>
              <a:rPr lang="en-US" sz="1000" dirty="0"/>
              <a:t>*Excluding Olympic Games and Commonwealth Games as these events were not held in 2023.</a:t>
            </a:r>
            <a:endParaRPr lang="en-AU" sz="1000" dirty="0"/>
          </a:p>
        </p:txBody>
      </p:sp>
      <p:sp>
        <p:nvSpPr>
          <p:cNvPr id="4" name="TextBox 3">
            <a:extLst>
              <a:ext uri="{FF2B5EF4-FFF2-40B4-BE49-F238E27FC236}">
                <a16:creationId xmlns:a16="http://schemas.microsoft.com/office/drawing/2014/main" id="{AA822593-FB02-25B4-316E-66BE69CAFDC2}"/>
              </a:ext>
            </a:extLst>
          </p:cNvPr>
          <p:cNvSpPr txBox="1"/>
          <p:nvPr/>
        </p:nvSpPr>
        <p:spPr>
          <a:xfrm>
            <a:off x="5147614" y="1278344"/>
            <a:ext cx="4188837" cy="461665"/>
          </a:xfrm>
          <a:prstGeom prst="rect">
            <a:avLst/>
          </a:prstGeom>
          <a:noFill/>
        </p:spPr>
        <p:txBody>
          <a:bodyPr wrap="square">
            <a:spAutoFit/>
          </a:bodyPr>
          <a:lstStyle/>
          <a:p>
            <a:r>
              <a:rPr lang="en-US" sz="1200" b="1" dirty="0">
                <a:latin typeface="+mj-lt"/>
                <a:ea typeface="+mj-ea"/>
                <a:cs typeface="+mj-cs"/>
              </a:rPr>
              <a:t>Free-to-air TV </a:t>
            </a:r>
            <a:r>
              <a:rPr lang="en-US" sz="1200" dirty="0">
                <a:latin typeface="+mj-lt"/>
                <a:ea typeface="+mj-ea"/>
                <a:cs typeface="+mj-cs"/>
              </a:rPr>
              <a:t>is the most common platform for watching sports content</a:t>
            </a:r>
          </a:p>
        </p:txBody>
      </p:sp>
      <p:grpSp>
        <p:nvGrpSpPr>
          <p:cNvPr id="28" name="Group 27">
            <a:extLst>
              <a:ext uri="{FF2B5EF4-FFF2-40B4-BE49-F238E27FC236}">
                <a16:creationId xmlns:a16="http://schemas.microsoft.com/office/drawing/2014/main" id="{3CB4EADC-181D-14FE-A129-A439C77D3A6C}"/>
              </a:ext>
              <a:ext uri="{C183D7F6-B498-43B3-948B-1728B52AA6E4}">
                <adec:decorative xmlns:adec="http://schemas.microsoft.com/office/drawing/2017/decorative" val="1"/>
              </a:ext>
            </a:extLst>
          </p:cNvPr>
          <p:cNvGrpSpPr/>
          <p:nvPr/>
        </p:nvGrpSpPr>
        <p:grpSpPr>
          <a:xfrm>
            <a:off x="5226719" y="1966028"/>
            <a:ext cx="914400" cy="914400"/>
            <a:chOff x="5729763" y="2963941"/>
            <a:chExt cx="914400" cy="914400"/>
          </a:xfrm>
          <a:solidFill>
            <a:srgbClr val="128266"/>
          </a:solidFill>
        </p:grpSpPr>
        <p:pic>
          <p:nvPicPr>
            <p:cNvPr id="27" name="Graphic 26" descr="Television with solid fill">
              <a:extLst>
                <a:ext uri="{FF2B5EF4-FFF2-40B4-BE49-F238E27FC236}">
                  <a16:creationId xmlns:a16="http://schemas.microsoft.com/office/drawing/2014/main" id="{8FD11DA1-7A8A-D986-AB7F-831DA2821E7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29763" y="2963941"/>
              <a:ext cx="914400" cy="914400"/>
            </a:xfrm>
            <a:prstGeom prst="rect">
              <a:avLst/>
            </a:prstGeom>
          </p:spPr>
        </p:pic>
        <p:pic>
          <p:nvPicPr>
            <p:cNvPr id="25" name="Graphic 24" descr="Tennis with solid fill">
              <a:extLst>
                <a:ext uri="{FF2B5EF4-FFF2-40B4-BE49-F238E27FC236}">
                  <a16:creationId xmlns:a16="http://schemas.microsoft.com/office/drawing/2014/main" id="{7BA69F51-57B1-B9A9-5A61-40E49C032AF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032166" y="3168616"/>
              <a:ext cx="401954" cy="401954"/>
            </a:xfrm>
            <a:prstGeom prst="rect">
              <a:avLst/>
            </a:prstGeom>
          </p:spPr>
        </p:pic>
      </p:grpSp>
      <p:sp>
        <p:nvSpPr>
          <p:cNvPr id="23" name="Rectangle 22" descr="75% of those who watched sports content in the past 7 days watched on free-to-air TV (commercial or publicly owned).">
            <a:extLst>
              <a:ext uri="{FF2B5EF4-FFF2-40B4-BE49-F238E27FC236}">
                <a16:creationId xmlns:a16="http://schemas.microsoft.com/office/drawing/2014/main" id="{D7723BB0-AEE0-F9F7-D402-2F9D2517B585}"/>
              </a:ext>
            </a:extLst>
          </p:cNvPr>
          <p:cNvSpPr/>
          <p:nvPr/>
        </p:nvSpPr>
        <p:spPr>
          <a:xfrm>
            <a:off x="6126509" y="1615488"/>
            <a:ext cx="3250135" cy="16437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a:solidFill>
                  <a:srgbClr val="128266"/>
                </a:solidFill>
              </a:rPr>
              <a:t>75%</a:t>
            </a:r>
            <a:r>
              <a:rPr lang="en-US" sz="3200" b="1" dirty="0">
                <a:solidFill>
                  <a:srgbClr val="9B2CB8"/>
                </a:solidFill>
              </a:rPr>
              <a:t> </a:t>
            </a:r>
          </a:p>
          <a:p>
            <a:r>
              <a:rPr lang="en-US" sz="1200" b="1" dirty="0">
                <a:solidFill>
                  <a:srgbClr val="128266"/>
                </a:solidFill>
              </a:rPr>
              <a:t>watched sports content on free-to-air TV </a:t>
            </a:r>
            <a:r>
              <a:rPr lang="en-US" sz="1200" dirty="0">
                <a:solidFill>
                  <a:schemeClr val="tx1"/>
                </a:solidFill>
              </a:rPr>
              <a:t>(commercial or public) in past 7 days, while </a:t>
            </a:r>
            <a:r>
              <a:rPr lang="en-US" sz="1200" b="1" dirty="0">
                <a:solidFill>
                  <a:srgbClr val="128266"/>
                </a:solidFill>
              </a:rPr>
              <a:t>47% watched sports content online</a:t>
            </a:r>
          </a:p>
        </p:txBody>
      </p:sp>
      <p:sp>
        <p:nvSpPr>
          <p:cNvPr id="9" name="TextBox 8">
            <a:extLst>
              <a:ext uri="{FF2B5EF4-FFF2-40B4-BE49-F238E27FC236}">
                <a16:creationId xmlns:a16="http://schemas.microsoft.com/office/drawing/2014/main" id="{0398502F-9993-85F9-2F2E-EBA784D34623}"/>
              </a:ext>
            </a:extLst>
          </p:cNvPr>
          <p:cNvSpPr txBox="1"/>
          <p:nvPr/>
        </p:nvSpPr>
        <p:spPr>
          <a:xfrm>
            <a:off x="231396" y="4115614"/>
            <a:ext cx="4955308" cy="461665"/>
          </a:xfrm>
          <a:prstGeom prst="rect">
            <a:avLst/>
          </a:prstGeom>
          <a:noFill/>
        </p:spPr>
        <p:txBody>
          <a:bodyPr wrap="square">
            <a:spAutoFit/>
          </a:bodyPr>
          <a:lstStyle/>
          <a:p>
            <a:r>
              <a:rPr lang="en-US" sz="1200" dirty="0">
                <a:latin typeface="+mj-lt"/>
                <a:ea typeface="+mj-ea"/>
                <a:cs typeface="+mj-cs"/>
              </a:rPr>
              <a:t>Motivators for watching sports content include </a:t>
            </a:r>
            <a:r>
              <a:rPr lang="en-US" sz="1200" b="1" dirty="0">
                <a:latin typeface="+mj-lt"/>
                <a:ea typeface="+mj-ea"/>
                <a:cs typeface="+mj-cs"/>
              </a:rPr>
              <a:t>free access</a:t>
            </a:r>
            <a:r>
              <a:rPr lang="en-US" sz="1200" dirty="0">
                <a:latin typeface="+mj-lt"/>
                <a:ea typeface="+mj-ea"/>
                <a:cs typeface="+mj-cs"/>
              </a:rPr>
              <a:t>, </a:t>
            </a:r>
            <a:r>
              <a:rPr lang="en-US" sz="1200" b="1" dirty="0">
                <a:latin typeface="+mj-lt"/>
                <a:ea typeface="+mj-ea"/>
                <a:cs typeface="+mj-cs"/>
              </a:rPr>
              <a:t>high quality</a:t>
            </a:r>
            <a:r>
              <a:rPr lang="en-US" sz="1200" dirty="0">
                <a:latin typeface="+mj-lt"/>
                <a:ea typeface="+mj-ea"/>
                <a:cs typeface="+mj-cs"/>
              </a:rPr>
              <a:t>, and </a:t>
            </a:r>
            <a:r>
              <a:rPr lang="en-US" sz="1200" b="1" dirty="0">
                <a:latin typeface="+mj-lt"/>
                <a:ea typeface="+mj-ea"/>
                <a:cs typeface="+mj-cs"/>
              </a:rPr>
              <a:t>showing Australian content</a:t>
            </a:r>
            <a:endParaRPr lang="en-AU" sz="1200" b="1" dirty="0">
              <a:latin typeface="+mj-lt"/>
              <a:ea typeface="+mj-ea"/>
              <a:cs typeface="+mj-cs"/>
            </a:endParaRPr>
          </a:p>
        </p:txBody>
      </p:sp>
      <p:graphicFrame>
        <p:nvGraphicFramePr>
          <p:cNvPr id="29" name="Chart 28" descr="Figure 19: Top factors that would increase the amount of sport watched by respondents.&#10;&#10;Free to watch, 48%.&#10;The content shown is in high quality, 34%.&#10;Australian content is shown, 30%.&#10;Game / event highlights are shown, 27%.&#10;International content is shown, 27%.">
            <a:extLst>
              <a:ext uri="{FF2B5EF4-FFF2-40B4-BE49-F238E27FC236}">
                <a16:creationId xmlns:a16="http://schemas.microsoft.com/office/drawing/2014/main" id="{3C79B1CA-8BEB-85E8-103D-7AA8410E749A}"/>
              </a:ext>
            </a:extLst>
          </p:cNvPr>
          <p:cNvGraphicFramePr/>
          <p:nvPr>
            <p:extLst>
              <p:ext uri="{D42A27DB-BD31-4B8C-83A1-F6EECF244321}">
                <p14:modId xmlns:p14="http://schemas.microsoft.com/office/powerpoint/2010/main" val="2860212308"/>
              </p:ext>
            </p:extLst>
          </p:nvPr>
        </p:nvGraphicFramePr>
        <p:xfrm>
          <a:off x="341904" y="4519328"/>
          <a:ext cx="4329539" cy="1971911"/>
        </p:xfrm>
        <a:graphic>
          <a:graphicData uri="http://schemas.openxmlformats.org/drawingml/2006/chart">
            <c:chart xmlns:c="http://schemas.openxmlformats.org/drawingml/2006/chart" xmlns:r="http://schemas.openxmlformats.org/officeDocument/2006/relationships" r:id="rId16"/>
          </a:graphicData>
        </a:graphic>
      </p:graphicFrame>
      <p:sp>
        <p:nvSpPr>
          <p:cNvPr id="7" name="TextBox 6">
            <a:extLst>
              <a:ext uri="{FF2B5EF4-FFF2-40B4-BE49-F238E27FC236}">
                <a16:creationId xmlns:a16="http://schemas.microsoft.com/office/drawing/2014/main" id="{6C122699-9E88-45FF-846C-114F9745B737}"/>
              </a:ext>
            </a:extLst>
          </p:cNvPr>
          <p:cNvSpPr txBox="1"/>
          <p:nvPr/>
        </p:nvSpPr>
        <p:spPr>
          <a:xfrm>
            <a:off x="5138020" y="4115614"/>
            <a:ext cx="4285108" cy="461665"/>
          </a:xfrm>
          <a:prstGeom prst="rect">
            <a:avLst/>
          </a:prstGeom>
          <a:noFill/>
        </p:spPr>
        <p:txBody>
          <a:bodyPr wrap="square">
            <a:spAutoFit/>
          </a:bodyPr>
          <a:lstStyle/>
          <a:p>
            <a:r>
              <a:rPr lang="en-US" sz="1200" b="1" dirty="0">
                <a:latin typeface="+mj-lt"/>
                <a:ea typeface="+mj-ea"/>
                <a:cs typeface="+mj-cs"/>
              </a:rPr>
              <a:t>Gambling ads are a de-motivator </a:t>
            </a:r>
            <a:r>
              <a:rPr lang="en-US" sz="1200" dirty="0">
                <a:latin typeface="+mj-lt"/>
                <a:ea typeface="+mj-ea"/>
                <a:cs typeface="+mj-cs"/>
              </a:rPr>
              <a:t>for watching sports content </a:t>
            </a:r>
          </a:p>
        </p:txBody>
      </p:sp>
      <p:sp>
        <p:nvSpPr>
          <p:cNvPr id="30" name="Rectangle 29" descr="43% of respondents said gambling advertising being shown would reduce the amount of sports content they watched.">
            <a:extLst>
              <a:ext uri="{FF2B5EF4-FFF2-40B4-BE49-F238E27FC236}">
                <a16:creationId xmlns:a16="http://schemas.microsoft.com/office/drawing/2014/main" id="{595D75D5-AEA9-6FF5-5150-5DB51C0D27B1}"/>
              </a:ext>
            </a:extLst>
          </p:cNvPr>
          <p:cNvSpPr/>
          <p:nvPr/>
        </p:nvSpPr>
        <p:spPr>
          <a:xfrm>
            <a:off x="6155084" y="4287827"/>
            <a:ext cx="3167839" cy="16437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a:solidFill>
                  <a:srgbClr val="9B2CB8"/>
                </a:solidFill>
              </a:rPr>
              <a:t>43% </a:t>
            </a:r>
          </a:p>
          <a:p>
            <a:r>
              <a:rPr lang="en-US" sz="1200" dirty="0">
                <a:solidFill>
                  <a:schemeClr val="tx1"/>
                </a:solidFill>
              </a:rPr>
              <a:t>said </a:t>
            </a:r>
            <a:r>
              <a:rPr lang="en-US" sz="1200" b="1" dirty="0">
                <a:solidFill>
                  <a:srgbClr val="9B2CB8"/>
                </a:solidFill>
              </a:rPr>
              <a:t>gambling advertising being shown </a:t>
            </a:r>
            <a:r>
              <a:rPr lang="en-US" sz="1200" dirty="0">
                <a:solidFill>
                  <a:schemeClr val="tx1"/>
                </a:solidFill>
              </a:rPr>
              <a:t>would </a:t>
            </a:r>
            <a:r>
              <a:rPr lang="en-US" sz="1200" b="1" dirty="0">
                <a:solidFill>
                  <a:srgbClr val="9B2CB8"/>
                </a:solidFill>
              </a:rPr>
              <a:t>reduce</a:t>
            </a:r>
            <a:r>
              <a:rPr lang="en-US" sz="1200" dirty="0">
                <a:solidFill>
                  <a:schemeClr val="tx1"/>
                </a:solidFill>
              </a:rPr>
              <a:t> the amount of sports content they watched</a:t>
            </a:r>
          </a:p>
        </p:txBody>
      </p:sp>
      <p:pic>
        <p:nvPicPr>
          <p:cNvPr id="32" name="Graphic 31">
            <a:extLst>
              <a:ext uri="{FF2B5EF4-FFF2-40B4-BE49-F238E27FC236}">
                <a16:creationId xmlns:a16="http://schemas.microsoft.com/office/drawing/2014/main" id="{BB031DC3-99BF-004D-A294-28D1AEA185E0}"/>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294603" y="4715175"/>
            <a:ext cx="875091" cy="875091"/>
          </a:xfrm>
          <a:prstGeom prst="rect">
            <a:avLst/>
          </a:prstGeom>
        </p:spPr>
      </p:pic>
      <p:cxnSp>
        <p:nvCxnSpPr>
          <p:cNvPr id="18" name="Straight Connector 17">
            <a:extLst>
              <a:ext uri="{FF2B5EF4-FFF2-40B4-BE49-F238E27FC236}">
                <a16:creationId xmlns:a16="http://schemas.microsoft.com/office/drawing/2014/main" id="{5A9E3B1C-9E30-C521-8EF2-2D040501D880}"/>
              </a:ext>
              <a:ext uri="{C183D7F6-B498-43B3-948B-1728B52AA6E4}">
                <adec:decorative xmlns:adec="http://schemas.microsoft.com/office/drawing/2017/decorative" val="1"/>
              </a:ext>
            </a:extLst>
          </p:cNvPr>
          <p:cNvCxnSpPr/>
          <p:nvPr/>
        </p:nvCxnSpPr>
        <p:spPr>
          <a:xfrm>
            <a:off x="4768863" y="1402876"/>
            <a:ext cx="0" cy="5220000"/>
          </a:xfrm>
          <a:prstGeom prst="line">
            <a:avLst/>
          </a:prstGeom>
          <a:ln>
            <a:solidFill>
              <a:srgbClr val="BFBFBF"/>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7EAD598-A8F4-AAD5-948E-F44CD49FB65C}"/>
              </a:ext>
              <a:ext uri="{C183D7F6-B498-43B3-948B-1728B52AA6E4}">
                <adec:decorative xmlns:adec="http://schemas.microsoft.com/office/drawing/2017/decorative" val="1"/>
              </a:ext>
            </a:extLst>
          </p:cNvPr>
          <p:cNvCxnSpPr>
            <a:cxnSpLocks/>
          </p:cNvCxnSpPr>
          <p:nvPr/>
        </p:nvCxnSpPr>
        <p:spPr>
          <a:xfrm rot="5400000">
            <a:off x="4843284" y="-459203"/>
            <a:ext cx="0" cy="8892000"/>
          </a:xfrm>
          <a:prstGeom prst="line">
            <a:avLst/>
          </a:prstGeom>
          <a:ln>
            <a:solidFill>
              <a:srgbClr val="BFBFBF"/>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113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E6B0FF-2040-37A1-19B6-E492FF1EE384}"/>
              </a:ext>
            </a:extLst>
          </p:cNvPr>
          <p:cNvSpPr>
            <a:spLocks noGrp="1"/>
          </p:cNvSpPr>
          <p:nvPr>
            <p:ph type="sldNum" sz="quarter" idx="12"/>
          </p:nvPr>
        </p:nvSpPr>
        <p:spPr/>
        <p:txBody>
          <a:bodyPr/>
          <a:lstStyle/>
          <a:p>
            <a:fld id="{EB9AB7F9-1CFC-4687-A283-05394C823D94}" type="slidenum">
              <a:rPr lang="en-AU" smtClean="0"/>
              <a:t>21</a:t>
            </a:fld>
            <a:endParaRPr lang="en-AU" dirty="0"/>
          </a:p>
        </p:txBody>
      </p:sp>
      <p:sp>
        <p:nvSpPr>
          <p:cNvPr id="2" name="Title 1">
            <a:extLst>
              <a:ext uri="{FF2B5EF4-FFF2-40B4-BE49-F238E27FC236}">
                <a16:creationId xmlns:a16="http://schemas.microsoft.com/office/drawing/2014/main" id="{BE46BE4A-4A99-631E-9EBD-F0BE040ADFEB}"/>
              </a:ext>
            </a:extLst>
          </p:cNvPr>
          <p:cNvSpPr>
            <a:spLocks noGrp="1"/>
          </p:cNvSpPr>
          <p:nvPr>
            <p:ph type="title"/>
          </p:nvPr>
        </p:nvSpPr>
        <p:spPr/>
        <p:txBody>
          <a:bodyPr>
            <a:normAutofit/>
          </a:bodyPr>
          <a:lstStyle/>
          <a:p>
            <a:r>
              <a:rPr lang="en-AU" sz="2300" dirty="0"/>
              <a:t>Summary – News Content</a:t>
            </a:r>
          </a:p>
        </p:txBody>
      </p:sp>
      <p:sp>
        <p:nvSpPr>
          <p:cNvPr id="8" name="TextBox 7">
            <a:extLst>
              <a:ext uri="{FF2B5EF4-FFF2-40B4-BE49-F238E27FC236}">
                <a16:creationId xmlns:a16="http://schemas.microsoft.com/office/drawing/2014/main" id="{5709F1A0-B1D1-8836-6CD9-A16B8721499D}"/>
              </a:ext>
            </a:extLst>
          </p:cNvPr>
          <p:cNvSpPr txBox="1"/>
          <p:nvPr/>
        </p:nvSpPr>
        <p:spPr>
          <a:xfrm>
            <a:off x="231396" y="984732"/>
            <a:ext cx="8543925" cy="276999"/>
          </a:xfrm>
          <a:prstGeom prst="rect">
            <a:avLst/>
          </a:prstGeom>
          <a:noFill/>
        </p:spPr>
        <p:txBody>
          <a:bodyPr wrap="square">
            <a:spAutoFit/>
          </a:bodyPr>
          <a:lstStyle/>
          <a:p>
            <a:r>
              <a:rPr lang="en-AU" sz="1200" dirty="0">
                <a:latin typeface="+mj-lt"/>
                <a:ea typeface="Times New Roman" panose="02020603050405020304" pitchFamily="18" charset="0"/>
              </a:rPr>
              <a:t>Commercial f</a:t>
            </a:r>
            <a:r>
              <a:rPr lang="en-AU" sz="1200" dirty="0">
                <a:effectLst/>
                <a:latin typeface="+mj-lt"/>
                <a:ea typeface="Times New Roman" panose="02020603050405020304" pitchFamily="18" charset="0"/>
              </a:rPr>
              <a:t>ree-to-air TV is commonly used to access State or Territory news and Australian national news</a:t>
            </a:r>
            <a:endParaRPr lang="en-AU" sz="1200" i="1" dirty="0">
              <a:highlight>
                <a:srgbClr val="FFFF00"/>
              </a:highlight>
              <a:latin typeface="+mj-lt"/>
              <a:ea typeface="+mj-ea"/>
              <a:cs typeface="+mj-cs"/>
            </a:endParaRPr>
          </a:p>
        </p:txBody>
      </p:sp>
      <p:sp>
        <p:nvSpPr>
          <p:cNvPr id="4" name="TextBox 3">
            <a:extLst>
              <a:ext uri="{FF2B5EF4-FFF2-40B4-BE49-F238E27FC236}">
                <a16:creationId xmlns:a16="http://schemas.microsoft.com/office/drawing/2014/main" id="{AA822593-FB02-25B4-316E-66BE69CAFDC2}"/>
              </a:ext>
            </a:extLst>
          </p:cNvPr>
          <p:cNvSpPr txBox="1"/>
          <p:nvPr/>
        </p:nvSpPr>
        <p:spPr>
          <a:xfrm>
            <a:off x="254000" y="1607150"/>
            <a:ext cx="4955308" cy="276999"/>
          </a:xfrm>
          <a:prstGeom prst="rect">
            <a:avLst/>
          </a:prstGeom>
          <a:noFill/>
        </p:spPr>
        <p:txBody>
          <a:bodyPr wrap="square">
            <a:spAutoFit/>
          </a:bodyPr>
          <a:lstStyle/>
          <a:p>
            <a:r>
              <a:rPr lang="en-AU" sz="1200" b="1" dirty="0">
                <a:latin typeface="+mj-lt"/>
                <a:ea typeface="+mj-ea"/>
                <a:cs typeface="+mj-cs"/>
              </a:rPr>
              <a:t>Commercial free-to-air TV is a common </a:t>
            </a:r>
            <a:r>
              <a:rPr lang="en-AU" sz="1200" dirty="0">
                <a:latin typeface="+mj-lt"/>
                <a:ea typeface="+mj-ea"/>
                <a:cs typeface="+mj-cs"/>
              </a:rPr>
              <a:t>main source of news</a:t>
            </a:r>
          </a:p>
        </p:txBody>
      </p:sp>
      <p:sp>
        <p:nvSpPr>
          <p:cNvPr id="27" name="Rectangle 26" descr="Commercial free-to-air TV news accessed for:">
            <a:extLst>
              <a:ext uri="{FF2B5EF4-FFF2-40B4-BE49-F238E27FC236}">
                <a16:creationId xmlns:a16="http://schemas.microsoft.com/office/drawing/2014/main" id="{0C7921D6-7664-9E6A-2C1B-00D39CB92F07}"/>
              </a:ext>
            </a:extLst>
          </p:cNvPr>
          <p:cNvSpPr/>
          <p:nvPr/>
        </p:nvSpPr>
        <p:spPr>
          <a:xfrm>
            <a:off x="415203" y="2021618"/>
            <a:ext cx="3856071" cy="1591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u="sng" dirty="0">
                <a:solidFill>
                  <a:schemeClr val="tx1"/>
                </a:solidFill>
              </a:rPr>
              <a:t>Commercial free-to-air TV news accessed for: </a:t>
            </a:r>
            <a:endParaRPr lang="en-AU" sz="1100" u="sng" dirty="0">
              <a:solidFill>
                <a:schemeClr val="tx1"/>
              </a:solidFill>
            </a:endParaRPr>
          </a:p>
        </p:txBody>
      </p:sp>
      <p:pic>
        <p:nvPicPr>
          <p:cNvPr id="16" name="Graphic 15">
            <a:extLst>
              <a:ext uri="{FF2B5EF4-FFF2-40B4-BE49-F238E27FC236}">
                <a16:creationId xmlns:a16="http://schemas.microsoft.com/office/drawing/2014/main" id="{E3DB107A-4AB7-A10A-EA4B-ADD56D6F5303}"/>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8158" r="32785" b="7125"/>
          <a:stretch/>
        </p:blipFill>
        <p:spPr>
          <a:xfrm>
            <a:off x="1015806" y="2761863"/>
            <a:ext cx="352575" cy="339473"/>
          </a:xfrm>
          <a:prstGeom prst="rect">
            <a:avLst/>
          </a:prstGeom>
        </p:spPr>
      </p:pic>
      <p:grpSp>
        <p:nvGrpSpPr>
          <p:cNvPr id="19" name="Group 18">
            <a:extLst>
              <a:ext uri="{FF2B5EF4-FFF2-40B4-BE49-F238E27FC236}">
                <a16:creationId xmlns:a16="http://schemas.microsoft.com/office/drawing/2014/main" id="{0EBC268A-2E72-116E-1A7C-884CB0FDBA9B}"/>
              </a:ext>
              <a:ext uri="{C183D7F6-B498-43B3-948B-1728B52AA6E4}">
                <adec:decorative xmlns:adec="http://schemas.microsoft.com/office/drawing/2017/decorative" val="1"/>
              </a:ext>
            </a:extLst>
          </p:cNvPr>
          <p:cNvGrpSpPr>
            <a:grpSpLocks noChangeAspect="1"/>
          </p:cNvGrpSpPr>
          <p:nvPr/>
        </p:nvGrpSpPr>
        <p:grpSpPr>
          <a:xfrm>
            <a:off x="1044387" y="3554190"/>
            <a:ext cx="273723" cy="273721"/>
            <a:chOff x="3721100" y="6330951"/>
            <a:chExt cx="530225" cy="530225"/>
          </a:xfrm>
          <a:solidFill>
            <a:srgbClr val="1F698E"/>
          </a:solidFill>
        </p:grpSpPr>
        <p:sp>
          <p:nvSpPr>
            <p:cNvPr id="20" name="Freeform 26">
              <a:extLst>
                <a:ext uri="{FF2B5EF4-FFF2-40B4-BE49-F238E27FC236}">
                  <a16:creationId xmlns:a16="http://schemas.microsoft.com/office/drawing/2014/main" id="{D537CF3A-35B6-B07D-F398-CF75495193D4}"/>
                </a:ext>
              </a:extLst>
            </p:cNvPr>
            <p:cNvSpPr>
              <a:spLocks noEditPoints="1"/>
            </p:cNvSpPr>
            <p:nvPr/>
          </p:nvSpPr>
          <p:spPr bwMode="auto">
            <a:xfrm>
              <a:off x="3959225" y="6383338"/>
              <a:ext cx="292100" cy="469900"/>
            </a:xfrm>
            <a:custGeom>
              <a:avLst/>
              <a:gdLst/>
              <a:ahLst/>
              <a:cxnLst>
                <a:cxn ang="0">
                  <a:pos x="126" y="33"/>
                </a:cxn>
                <a:cxn ang="0">
                  <a:pos x="122" y="34"/>
                </a:cxn>
                <a:cxn ang="0">
                  <a:pos x="101" y="36"/>
                </a:cxn>
                <a:cxn ang="0">
                  <a:pos x="95" y="46"/>
                </a:cxn>
                <a:cxn ang="0">
                  <a:pos x="90" y="44"/>
                </a:cxn>
                <a:cxn ang="0">
                  <a:pos x="73" y="29"/>
                </a:cxn>
                <a:cxn ang="0">
                  <a:pos x="70" y="21"/>
                </a:cxn>
                <a:cxn ang="0">
                  <a:pos x="67" y="12"/>
                </a:cxn>
                <a:cxn ang="0">
                  <a:pos x="56" y="2"/>
                </a:cxn>
                <a:cxn ang="0">
                  <a:pos x="43" y="0"/>
                </a:cxn>
                <a:cxn ang="0">
                  <a:pos x="43" y="6"/>
                </a:cxn>
                <a:cxn ang="0">
                  <a:pos x="56" y="18"/>
                </a:cxn>
                <a:cxn ang="0">
                  <a:pos x="62" y="25"/>
                </a:cxn>
                <a:cxn ang="0">
                  <a:pos x="55" y="29"/>
                </a:cxn>
                <a:cxn ang="0">
                  <a:pos x="49" y="27"/>
                </a:cxn>
                <a:cxn ang="0">
                  <a:pos x="41" y="24"/>
                </a:cxn>
                <a:cxn ang="0">
                  <a:pos x="41" y="17"/>
                </a:cxn>
                <a:cxn ang="0">
                  <a:pos x="30" y="12"/>
                </a:cxn>
                <a:cxn ang="0">
                  <a:pos x="27" y="28"/>
                </a:cxn>
                <a:cxn ang="0">
                  <a:pos x="15" y="31"/>
                </a:cxn>
                <a:cxn ang="0">
                  <a:pos x="17" y="40"/>
                </a:cxn>
                <a:cxn ang="0">
                  <a:pos x="31" y="42"/>
                </a:cxn>
                <a:cxn ang="0">
                  <a:pos x="34" y="28"/>
                </a:cxn>
                <a:cxn ang="0">
                  <a:pos x="45" y="30"/>
                </a:cxn>
                <a:cxn ang="0">
                  <a:pos x="51" y="33"/>
                </a:cxn>
                <a:cxn ang="0">
                  <a:pos x="60" y="33"/>
                </a:cxn>
                <a:cxn ang="0">
                  <a:pos x="66" y="45"/>
                </a:cxn>
                <a:cxn ang="0">
                  <a:pos x="82" y="62"/>
                </a:cxn>
                <a:cxn ang="0">
                  <a:pos x="81" y="68"/>
                </a:cxn>
                <a:cxn ang="0">
                  <a:pos x="68" y="66"/>
                </a:cxn>
                <a:cxn ang="0">
                  <a:pos x="45" y="78"/>
                </a:cxn>
                <a:cxn ang="0">
                  <a:pos x="29" y="97"/>
                </a:cxn>
                <a:cxn ang="0">
                  <a:pos x="27" y="106"/>
                </a:cxn>
                <a:cxn ang="0">
                  <a:pos x="21" y="106"/>
                </a:cxn>
                <a:cxn ang="0">
                  <a:pos x="11" y="101"/>
                </a:cxn>
                <a:cxn ang="0">
                  <a:pos x="0" y="106"/>
                </a:cxn>
                <a:cxn ang="0">
                  <a:pos x="3" y="117"/>
                </a:cxn>
                <a:cxn ang="0">
                  <a:pos x="7" y="112"/>
                </a:cxn>
                <a:cxn ang="0">
                  <a:pos x="15" y="111"/>
                </a:cxn>
                <a:cxn ang="0">
                  <a:pos x="15" y="121"/>
                </a:cxn>
                <a:cxn ang="0">
                  <a:pos x="21" y="123"/>
                </a:cxn>
                <a:cxn ang="0">
                  <a:pos x="28" y="131"/>
                </a:cxn>
                <a:cxn ang="0">
                  <a:pos x="39" y="128"/>
                </a:cxn>
                <a:cxn ang="0">
                  <a:pos x="51" y="130"/>
                </a:cxn>
                <a:cxn ang="0">
                  <a:pos x="66" y="134"/>
                </a:cxn>
                <a:cxn ang="0">
                  <a:pos x="73" y="134"/>
                </a:cxn>
                <a:cxn ang="0">
                  <a:pos x="85" y="148"/>
                </a:cxn>
                <a:cxn ang="0">
                  <a:pos x="109" y="162"/>
                </a:cxn>
                <a:cxn ang="0">
                  <a:pos x="93" y="191"/>
                </a:cxn>
                <a:cxn ang="0">
                  <a:pos x="77" y="199"/>
                </a:cxn>
                <a:cxn ang="0">
                  <a:pos x="71" y="215"/>
                </a:cxn>
                <a:cxn ang="0">
                  <a:pos x="48" y="231"/>
                </a:cxn>
                <a:cxn ang="0">
                  <a:pos x="45" y="240"/>
                </a:cxn>
                <a:cxn ang="0">
                  <a:pos x="149" y="108"/>
                </a:cxn>
                <a:cxn ang="0">
                  <a:pos x="126" y="33"/>
                </a:cxn>
                <a:cxn ang="0">
                  <a:pos x="126" y="33"/>
                </a:cxn>
                <a:cxn ang="0">
                  <a:pos x="126" y="33"/>
                </a:cxn>
              </a:cxnLst>
              <a:rect l="0" t="0" r="r" b="b"/>
              <a:pathLst>
                <a:path w="149" h="240">
                  <a:moveTo>
                    <a:pt x="126" y="33"/>
                  </a:moveTo>
                  <a:cubicBezTo>
                    <a:pt x="122" y="34"/>
                    <a:pt x="122" y="34"/>
                    <a:pt x="122" y="34"/>
                  </a:cubicBezTo>
                  <a:cubicBezTo>
                    <a:pt x="101" y="36"/>
                    <a:pt x="101" y="36"/>
                    <a:pt x="101" y="36"/>
                  </a:cubicBezTo>
                  <a:cubicBezTo>
                    <a:pt x="95" y="46"/>
                    <a:pt x="95" y="46"/>
                    <a:pt x="95" y="46"/>
                  </a:cubicBezTo>
                  <a:cubicBezTo>
                    <a:pt x="90" y="44"/>
                    <a:pt x="90" y="44"/>
                    <a:pt x="90" y="44"/>
                  </a:cubicBezTo>
                  <a:cubicBezTo>
                    <a:pt x="73" y="29"/>
                    <a:pt x="73" y="29"/>
                    <a:pt x="73" y="29"/>
                  </a:cubicBezTo>
                  <a:cubicBezTo>
                    <a:pt x="70" y="21"/>
                    <a:pt x="70" y="21"/>
                    <a:pt x="70" y="21"/>
                  </a:cubicBezTo>
                  <a:cubicBezTo>
                    <a:pt x="67" y="12"/>
                    <a:pt x="67" y="12"/>
                    <a:pt x="67" y="12"/>
                  </a:cubicBezTo>
                  <a:cubicBezTo>
                    <a:pt x="56" y="2"/>
                    <a:pt x="56" y="2"/>
                    <a:pt x="56" y="2"/>
                  </a:cubicBezTo>
                  <a:cubicBezTo>
                    <a:pt x="43" y="0"/>
                    <a:pt x="43" y="0"/>
                    <a:pt x="43" y="0"/>
                  </a:cubicBezTo>
                  <a:cubicBezTo>
                    <a:pt x="43" y="6"/>
                    <a:pt x="43" y="6"/>
                    <a:pt x="43" y="6"/>
                  </a:cubicBezTo>
                  <a:cubicBezTo>
                    <a:pt x="56" y="18"/>
                    <a:pt x="56" y="18"/>
                    <a:pt x="56" y="18"/>
                  </a:cubicBezTo>
                  <a:cubicBezTo>
                    <a:pt x="62" y="25"/>
                    <a:pt x="62" y="25"/>
                    <a:pt x="62" y="25"/>
                  </a:cubicBezTo>
                  <a:cubicBezTo>
                    <a:pt x="55" y="29"/>
                    <a:pt x="55" y="29"/>
                    <a:pt x="55" y="29"/>
                  </a:cubicBezTo>
                  <a:cubicBezTo>
                    <a:pt x="49" y="27"/>
                    <a:pt x="49" y="27"/>
                    <a:pt x="49" y="27"/>
                  </a:cubicBezTo>
                  <a:cubicBezTo>
                    <a:pt x="41" y="24"/>
                    <a:pt x="41" y="24"/>
                    <a:pt x="41" y="24"/>
                  </a:cubicBezTo>
                  <a:cubicBezTo>
                    <a:pt x="41" y="17"/>
                    <a:pt x="41" y="17"/>
                    <a:pt x="41" y="17"/>
                  </a:cubicBezTo>
                  <a:cubicBezTo>
                    <a:pt x="30" y="12"/>
                    <a:pt x="30" y="12"/>
                    <a:pt x="30" y="12"/>
                  </a:cubicBezTo>
                  <a:cubicBezTo>
                    <a:pt x="27" y="28"/>
                    <a:pt x="27" y="28"/>
                    <a:pt x="27" y="28"/>
                  </a:cubicBezTo>
                  <a:cubicBezTo>
                    <a:pt x="15" y="31"/>
                    <a:pt x="15" y="31"/>
                    <a:pt x="15" y="31"/>
                  </a:cubicBezTo>
                  <a:cubicBezTo>
                    <a:pt x="17" y="40"/>
                    <a:pt x="17" y="40"/>
                    <a:pt x="17" y="40"/>
                  </a:cubicBezTo>
                  <a:cubicBezTo>
                    <a:pt x="31" y="42"/>
                    <a:pt x="31" y="42"/>
                    <a:pt x="31" y="42"/>
                  </a:cubicBezTo>
                  <a:cubicBezTo>
                    <a:pt x="34" y="28"/>
                    <a:pt x="34" y="28"/>
                    <a:pt x="34" y="28"/>
                  </a:cubicBezTo>
                  <a:cubicBezTo>
                    <a:pt x="45" y="30"/>
                    <a:pt x="45" y="30"/>
                    <a:pt x="45" y="30"/>
                  </a:cubicBezTo>
                  <a:cubicBezTo>
                    <a:pt x="51" y="33"/>
                    <a:pt x="51" y="33"/>
                    <a:pt x="51" y="33"/>
                  </a:cubicBezTo>
                  <a:cubicBezTo>
                    <a:pt x="60" y="33"/>
                    <a:pt x="60" y="33"/>
                    <a:pt x="60" y="33"/>
                  </a:cubicBezTo>
                  <a:cubicBezTo>
                    <a:pt x="66" y="45"/>
                    <a:pt x="66" y="45"/>
                    <a:pt x="66" y="45"/>
                  </a:cubicBezTo>
                  <a:cubicBezTo>
                    <a:pt x="82" y="62"/>
                    <a:pt x="82" y="62"/>
                    <a:pt x="82" y="62"/>
                  </a:cubicBezTo>
                  <a:cubicBezTo>
                    <a:pt x="81" y="68"/>
                    <a:pt x="81" y="68"/>
                    <a:pt x="81" y="68"/>
                  </a:cubicBezTo>
                  <a:cubicBezTo>
                    <a:pt x="68" y="66"/>
                    <a:pt x="68" y="66"/>
                    <a:pt x="68" y="66"/>
                  </a:cubicBezTo>
                  <a:cubicBezTo>
                    <a:pt x="45" y="78"/>
                    <a:pt x="45" y="78"/>
                    <a:pt x="45" y="78"/>
                  </a:cubicBezTo>
                  <a:cubicBezTo>
                    <a:pt x="29" y="97"/>
                    <a:pt x="29" y="97"/>
                    <a:pt x="29" y="97"/>
                  </a:cubicBezTo>
                  <a:cubicBezTo>
                    <a:pt x="27" y="106"/>
                    <a:pt x="27" y="106"/>
                    <a:pt x="27" y="106"/>
                  </a:cubicBezTo>
                  <a:cubicBezTo>
                    <a:pt x="21" y="106"/>
                    <a:pt x="21" y="106"/>
                    <a:pt x="21" y="106"/>
                  </a:cubicBezTo>
                  <a:cubicBezTo>
                    <a:pt x="11" y="101"/>
                    <a:pt x="11" y="101"/>
                    <a:pt x="11" y="101"/>
                  </a:cubicBezTo>
                  <a:cubicBezTo>
                    <a:pt x="0" y="106"/>
                    <a:pt x="0" y="106"/>
                    <a:pt x="0" y="106"/>
                  </a:cubicBezTo>
                  <a:cubicBezTo>
                    <a:pt x="3" y="117"/>
                    <a:pt x="3" y="117"/>
                    <a:pt x="3" y="117"/>
                  </a:cubicBezTo>
                  <a:cubicBezTo>
                    <a:pt x="7" y="112"/>
                    <a:pt x="7" y="112"/>
                    <a:pt x="7" y="112"/>
                  </a:cubicBezTo>
                  <a:cubicBezTo>
                    <a:pt x="15" y="111"/>
                    <a:pt x="15" y="111"/>
                    <a:pt x="15" y="111"/>
                  </a:cubicBezTo>
                  <a:cubicBezTo>
                    <a:pt x="15" y="121"/>
                    <a:pt x="15" y="121"/>
                    <a:pt x="15" y="121"/>
                  </a:cubicBezTo>
                  <a:cubicBezTo>
                    <a:pt x="21" y="123"/>
                    <a:pt x="21" y="123"/>
                    <a:pt x="21" y="123"/>
                  </a:cubicBezTo>
                  <a:cubicBezTo>
                    <a:pt x="28" y="131"/>
                    <a:pt x="28" y="131"/>
                    <a:pt x="28" y="131"/>
                  </a:cubicBezTo>
                  <a:cubicBezTo>
                    <a:pt x="39" y="128"/>
                    <a:pt x="39" y="128"/>
                    <a:pt x="39" y="128"/>
                  </a:cubicBezTo>
                  <a:cubicBezTo>
                    <a:pt x="51" y="130"/>
                    <a:pt x="51" y="130"/>
                    <a:pt x="51" y="130"/>
                  </a:cubicBezTo>
                  <a:cubicBezTo>
                    <a:pt x="66" y="134"/>
                    <a:pt x="66" y="134"/>
                    <a:pt x="66" y="134"/>
                  </a:cubicBezTo>
                  <a:cubicBezTo>
                    <a:pt x="73" y="134"/>
                    <a:pt x="73" y="134"/>
                    <a:pt x="73" y="134"/>
                  </a:cubicBezTo>
                  <a:cubicBezTo>
                    <a:pt x="85" y="148"/>
                    <a:pt x="85" y="148"/>
                    <a:pt x="85" y="148"/>
                  </a:cubicBezTo>
                  <a:cubicBezTo>
                    <a:pt x="109" y="162"/>
                    <a:pt x="109" y="162"/>
                    <a:pt x="109" y="162"/>
                  </a:cubicBezTo>
                  <a:cubicBezTo>
                    <a:pt x="93" y="191"/>
                    <a:pt x="93" y="191"/>
                    <a:pt x="93" y="191"/>
                  </a:cubicBezTo>
                  <a:cubicBezTo>
                    <a:pt x="77" y="199"/>
                    <a:pt x="77" y="199"/>
                    <a:pt x="77" y="199"/>
                  </a:cubicBezTo>
                  <a:cubicBezTo>
                    <a:pt x="71" y="215"/>
                    <a:pt x="71" y="215"/>
                    <a:pt x="71" y="215"/>
                  </a:cubicBezTo>
                  <a:cubicBezTo>
                    <a:pt x="48" y="231"/>
                    <a:pt x="48" y="231"/>
                    <a:pt x="48" y="231"/>
                  </a:cubicBezTo>
                  <a:cubicBezTo>
                    <a:pt x="45" y="240"/>
                    <a:pt x="45" y="240"/>
                    <a:pt x="45" y="240"/>
                  </a:cubicBezTo>
                  <a:cubicBezTo>
                    <a:pt x="105" y="226"/>
                    <a:pt x="149" y="172"/>
                    <a:pt x="149" y="108"/>
                  </a:cubicBezTo>
                  <a:cubicBezTo>
                    <a:pt x="149" y="80"/>
                    <a:pt x="141" y="54"/>
                    <a:pt x="126" y="33"/>
                  </a:cubicBezTo>
                  <a:close/>
                  <a:moveTo>
                    <a:pt x="126" y="33"/>
                  </a:moveTo>
                  <a:cubicBezTo>
                    <a:pt x="126" y="33"/>
                    <a:pt x="126" y="33"/>
                    <a:pt x="126" y="3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2"/>
                </a:solidFill>
              </a:endParaRPr>
            </a:p>
          </p:txBody>
        </p:sp>
        <p:sp>
          <p:nvSpPr>
            <p:cNvPr id="30" name="Freeform 27">
              <a:extLst>
                <a:ext uri="{FF2B5EF4-FFF2-40B4-BE49-F238E27FC236}">
                  <a16:creationId xmlns:a16="http://schemas.microsoft.com/office/drawing/2014/main" id="{CF139C25-830D-A753-70EE-25CE6DE7F93F}"/>
                </a:ext>
              </a:extLst>
            </p:cNvPr>
            <p:cNvSpPr>
              <a:spLocks noEditPoints="1"/>
            </p:cNvSpPr>
            <p:nvPr/>
          </p:nvSpPr>
          <p:spPr bwMode="auto">
            <a:xfrm>
              <a:off x="3721100" y="6457951"/>
              <a:ext cx="307975" cy="403225"/>
            </a:xfrm>
            <a:custGeom>
              <a:avLst/>
              <a:gdLst/>
              <a:ahLst/>
              <a:cxnLst>
                <a:cxn ang="0">
                  <a:pos x="151" y="141"/>
                </a:cxn>
                <a:cxn ang="0">
                  <a:pos x="141" y="123"/>
                </a:cxn>
                <a:cxn ang="0">
                  <a:pos x="150" y="104"/>
                </a:cxn>
                <a:cxn ang="0">
                  <a:pos x="141" y="101"/>
                </a:cxn>
                <a:cxn ang="0">
                  <a:pos x="131" y="91"/>
                </a:cxn>
                <a:cxn ang="0">
                  <a:pos x="109" y="86"/>
                </a:cxn>
                <a:cxn ang="0">
                  <a:pos x="101" y="70"/>
                </a:cxn>
                <a:cxn ang="0">
                  <a:pos x="101" y="80"/>
                </a:cxn>
                <a:cxn ang="0">
                  <a:pos x="98" y="80"/>
                </a:cxn>
                <a:cxn ang="0">
                  <a:pos x="78" y="53"/>
                </a:cxn>
                <a:cxn ang="0">
                  <a:pos x="78" y="31"/>
                </a:cxn>
                <a:cxn ang="0">
                  <a:pos x="64" y="8"/>
                </a:cxn>
                <a:cxn ang="0">
                  <a:pos x="42" y="12"/>
                </a:cxn>
                <a:cxn ang="0">
                  <a:pos x="26" y="12"/>
                </a:cxn>
                <a:cxn ang="0">
                  <a:pos x="19" y="7"/>
                </a:cxn>
                <a:cxn ang="0">
                  <a:pos x="28" y="0"/>
                </a:cxn>
                <a:cxn ang="0">
                  <a:pos x="19" y="2"/>
                </a:cxn>
                <a:cxn ang="0">
                  <a:pos x="0" y="70"/>
                </a:cxn>
                <a:cxn ang="0">
                  <a:pos x="136" y="206"/>
                </a:cxn>
                <a:cxn ang="0">
                  <a:pos x="153" y="205"/>
                </a:cxn>
                <a:cxn ang="0">
                  <a:pos x="151" y="188"/>
                </a:cxn>
                <a:cxn ang="0">
                  <a:pos x="157" y="163"/>
                </a:cxn>
                <a:cxn ang="0">
                  <a:pos x="151" y="141"/>
                </a:cxn>
                <a:cxn ang="0">
                  <a:pos x="151" y="141"/>
                </a:cxn>
                <a:cxn ang="0">
                  <a:pos x="151" y="141"/>
                </a:cxn>
              </a:cxnLst>
              <a:rect l="0" t="0" r="r" b="b"/>
              <a:pathLst>
                <a:path w="157" h="206">
                  <a:moveTo>
                    <a:pt x="151" y="141"/>
                  </a:moveTo>
                  <a:cubicBezTo>
                    <a:pt x="141" y="123"/>
                    <a:pt x="141" y="123"/>
                    <a:pt x="141" y="123"/>
                  </a:cubicBezTo>
                  <a:cubicBezTo>
                    <a:pt x="150" y="104"/>
                    <a:pt x="150" y="104"/>
                    <a:pt x="150" y="104"/>
                  </a:cubicBezTo>
                  <a:cubicBezTo>
                    <a:pt x="141" y="101"/>
                    <a:pt x="141" y="101"/>
                    <a:pt x="141" y="101"/>
                  </a:cubicBezTo>
                  <a:cubicBezTo>
                    <a:pt x="131" y="91"/>
                    <a:pt x="131" y="91"/>
                    <a:pt x="131" y="91"/>
                  </a:cubicBezTo>
                  <a:cubicBezTo>
                    <a:pt x="109" y="86"/>
                    <a:pt x="109" y="86"/>
                    <a:pt x="109" y="86"/>
                  </a:cubicBezTo>
                  <a:cubicBezTo>
                    <a:pt x="101" y="70"/>
                    <a:pt x="101" y="70"/>
                    <a:pt x="101" y="70"/>
                  </a:cubicBezTo>
                  <a:cubicBezTo>
                    <a:pt x="101" y="80"/>
                    <a:pt x="101" y="80"/>
                    <a:pt x="101" y="80"/>
                  </a:cubicBezTo>
                  <a:cubicBezTo>
                    <a:pt x="98" y="80"/>
                    <a:pt x="98" y="80"/>
                    <a:pt x="98" y="80"/>
                  </a:cubicBezTo>
                  <a:cubicBezTo>
                    <a:pt x="78" y="53"/>
                    <a:pt x="78" y="53"/>
                    <a:pt x="78" y="53"/>
                  </a:cubicBezTo>
                  <a:cubicBezTo>
                    <a:pt x="78" y="31"/>
                    <a:pt x="78" y="31"/>
                    <a:pt x="78" y="31"/>
                  </a:cubicBezTo>
                  <a:cubicBezTo>
                    <a:pt x="64" y="8"/>
                    <a:pt x="64" y="8"/>
                    <a:pt x="64" y="8"/>
                  </a:cubicBezTo>
                  <a:cubicBezTo>
                    <a:pt x="42" y="12"/>
                    <a:pt x="42" y="12"/>
                    <a:pt x="42" y="12"/>
                  </a:cubicBezTo>
                  <a:cubicBezTo>
                    <a:pt x="26" y="12"/>
                    <a:pt x="26" y="12"/>
                    <a:pt x="26" y="12"/>
                  </a:cubicBezTo>
                  <a:cubicBezTo>
                    <a:pt x="19" y="7"/>
                    <a:pt x="19" y="7"/>
                    <a:pt x="19" y="7"/>
                  </a:cubicBezTo>
                  <a:cubicBezTo>
                    <a:pt x="28" y="0"/>
                    <a:pt x="28" y="0"/>
                    <a:pt x="28" y="0"/>
                  </a:cubicBezTo>
                  <a:cubicBezTo>
                    <a:pt x="19" y="2"/>
                    <a:pt x="19" y="2"/>
                    <a:pt x="19" y="2"/>
                  </a:cubicBezTo>
                  <a:cubicBezTo>
                    <a:pt x="7" y="22"/>
                    <a:pt x="0" y="45"/>
                    <a:pt x="0" y="70"/>
                  </a:cubicBezTo>
                  <a:cubicBezTo>
                    <a:pt x="0" y="145"/>
                    <a:pt x="61" y="206"/>
                    <a:pt x="136" y="206"/>
                  </a:cubicBezTo>
                  <a:cubicBezTo>
                    <a:pt x="141" y="206"/>
                    <a:pt x="147" y="205"/>
                    <a:pt x="153" y="205"/>
                  </a:cubicBezTo>
                  <a:cubicBezTo>
                    <a:pt x="151" y="188"/>
                    <a:pt x="151" y="188"/>
                    <a:pt x="151" y="188"/>
                  </a:cubicBezTo>
                  <a:cubicBezTo>
                    <a:pt x="151" y="188"/>
                    <a:pt x="157" y="164"/>
                    <a:pt x="157" y="163"/>
                  </a:cubicBezTo>
                  <a:cubicBezTo>
                    <a:pt x="157" y="162"/>
                    <a:pt x="151" y="141"/>
                    <a:pt x="151" y="141"/>
                  </a:cubicBezTo>
                  <a:close/>
                  <a:moveTo>
                    <a:pt x="151" y="141"/>
                  </a:moveTo>
                  <a:cubicBezTo>
                    <a:pt x="151" y="141"/>
                    <a:pt x="151" y="141"/>
                    <a:pt x="151" y="14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2"/>
                </a:solidFill>
              </a:endParaRPr>
            </a:p>
          </p:txBody>
        </p:sp>
        <p:sp>
          <p:nvSpPr>
            <p:cNvPr id="31" name="Freeform 28">
              <a:extLst>
                <a:ext uri="{FF2B5EF4-FFF2-40B4-BE49-F238E27FC236}">
                  <a16:creationId xmlns:a16="http://schemas.microsoft.com/office/drawing/2014/main" id="{B638C72A-1BC7-95D0-6909-066BBBDAE842}"/>
                </a:ext>
              </a:extLst>
            </p:cNvPr>
            <p:cNvSpPr>
              <a:spLocks noEditPoints="1"/>
            </p:cNvSpPr>
            <p:nvPr/>
          </p:nvSpPr>
          <p:spPr bwMode="auto">
            <a:xfrm>
              <a:off x="3781425" y="6330951"/>
              <a:ext cx="317500" cy="95250"/>
            </a:xfrm>
            <a:custGeom>
              <a:avLst/>
              <a:gdLst/>
              <a:ahLst/>
              <a:cxnLst>
                <a:cxn ang="0">
                  <a:pos x="19" y="43"/>
                </a:cxn>
                <a:cxn ang="0">
                  <a:pos x="44" y="40"/>
                </a:cxn>
                <a:cxn ang="0">
                  <a:pos x="55" y="34"/>
                </a:cxn>
                <a:cxn ang="0">
                  <a:pos x="67" y="37"/>
                </a:cxn>
                <a:cxn ang="0">
                  <a:pos x="87" y="36"/>
                </a:cxn>
                <a:cxn ang="0">
                  <a:pos x="94" y="26"/>
                </a:cxn>
                <a:cxn ang="0">
                  <a:pos x="104" y="27"/>
                </a:cxn>
                <a:cxn ang="0">
                  <a:pos x="128" y="25"/>
                </a:cxn>
                <a:cxn ang="0">
                  <a:pos x="135" y="18"/>
                </a:cxn>
                <a:cxn ang="0">
                  <a:pos x="144" y="11"/>
                </a:cxn>
                <a:cxn ang="0">
                  <a:pos x="157" y="13"/>
                </a:cxn>
                <a:cxn ang="0">
                  <a:pos x="162" y="13"/>
                </a:cxn>
                <a:cxn ang="0">
                  <a:pos x="105" y="0"/>
                </a:cxn>
                <a:cxn ang="0">
                  <a:pos x="0" y="49"/>
                </a:cxn>
                <a:cxn ang="0">
                  <a:pos x="0" y="49"/>
                </a:cxn>
                <a:cxn ang="0">
                  <a:pos x="19" y="43"/>
                </a:cxn>
                <a:cxn ang="0">
                  <a:pos x="110" y="13"/>
                </a:cxn>
                <a:cxn ang="0">
                  <a:pos x="124" y="5"/>
                </a:cxn>
                <a:cxn ang="0">
                  <a:pos x="133" y="11"/>
                </a:cxn>
                <a:cxn ang="0">
                  <a:pos x="120" y="20"/>
                </a:cxn>
                <a:cxn ang="0">
                  <a:pos x="108" y="22"/>
                </a:cxn>
                <a:cxn ang="0">
                  <a:pos x="102" y="18"/>
                </a:cxn>
                <a:cxn ang="0">
                  <a:pos x="110" y="13"/>
                </a:cxn>
                <a:cxn ang="0">
                  <a:pos x="69" y="14"/>
                </a:cxn>
                <a:cxn ang="0">
                  <a:pos x="75" y="17"/>
                </a:cxn>
                <a:cxn ang="0">
                  <a:pos x="83" y="14"/>
                </a:cxn>
                <a:cxn ang="0">
                  <a:pos x="88" y="22"/>
                </a:cxn>
                <a:cxn ang="0">
                  <a:pos x="69" y="27"/>
                </a:cxn>
                <a:cxn ang="0">
                  <a:pos x="60" y="21"/>
                </a:cxn>
                <a:cxn ang="0">
                  <a:pos x="69" y="14"/>
                </a:cxn>
                <a:cxn ang="0">
                  <a:pos x="69" y="14"/>
                </a:cxn>
                <a:cxn ang="0">
                  <a:pos x="69" y="14"/>
                </a:cxn>
              </a:cxnLst>
              <a:rect l="0" t="0" r="r" b="b"/>
              <a:pathLst>
                <a:path w="162" h="49">
                  <a:moveTo>
                    <a:pt x="19" y="43"/>
                  </a:moveTo>
                  <a:cubicBezTo>
                    <a:pt x="44" y="40"/>
                    <a:pt x="44" y="40"/>
                    <a:pt x="44" y="40"/>
                  </a:cubicBezTo>
                  <a:cubicBezTo>
                    <a:pt x="55" y="34"/>
                    <a:pt x="55" y="34"/>
                    <a:pt x="55" y="34"/>
                  </a:cubicBezTo>
                  <a:cubicBezTo>
                    <a:pt x="67" y="37"/>
                    <a:pt x="67" y="37"/>
                    <a:pt x="67" y="37"/>
                  </a:cubicBezTo>
                  <a:cubicBezTo>
                    <a:pt x="87" y="36"/>
                    <a:pt x="87" y="36"/>
                    <a:pt x="87" y="36"/>
                  </a:cubicBezTo>
                  <a:cubicBezTo>
                    <a:pt x="94" y="26"/>
                    <a:pt x="94" y="26"/>
                    <a:pt x="94" y="26"/>
                  </a:cubicBezTo>
                  <a:cubicBezTo>
                    <a:pt x="104" y="27"/>
                    <a:pt x="104" y="27"/>
                    <a:pt x="104" y="27"/>
                  </a:cubicBezTo>
                  <a:cubicBezTo>
                    <a:pt x="128" y="25"/>
                    <a:pt x="128" y="25"/>
                    <a:pt x="128" y="25"/>
                  </a:cubicBezTo>
                  <a:cubicBezTo>
                    <a:pt x="135" y="18"/>
                    <a:pt x="135" y="18"/>
                    <a:pt x="135" y="18"/>
                  </a:cubicBezTo>
                  <a:cubicBezTo>
                    <a:pt x="144" y="11"/>
                    <a:pt x="144" y="11"/>
                    <a:pt x="144" y="11"/>
                  </a:cubicBezTo>
                  <a:cubicBezTo>
                    <a:pt x="157" y="13"/>
                    <a:pt x="157" y="13"/>
                    <a:pt x="157" y="13"/>
                  </a:cubicBezTo>
                  <a:cubicBezTo>
                    <a:pt x="162" y="13"/>
                    <a:pt x="162" y="13"/>
                    <a:pt x="162" y="13"/>
                  </a:cubicBezTo>
                  <a:cubicBezTo>
                    <a:pt x="145" y="4"/>
                    <a:pt x="125" y="0"/>
                    <a:pt x="105" y="0"/>
                  </a:cubicBezTo>
                  <a:cubicBezTo>
                    <a:pt x="63" y="0"/>
                    <a:pt x="25" y="19"/>
                    <a:pt x="0" y="49"/>
                  </a:cubicBezTo>
                  <a:cubicBezTo>
                    <a:pt x="0" y="49"/>
                    <a:pt x="0" y="49"/>
                    <a:pt x="0" y="49"/>
                  </a:cubicBezTo>
                  <a:lnTo>
                    <a:pt x="19" y="43"/>
                  </a:lnTo>
                  <a:close/>
                  <a:moveTo>
                    <a:pt x="110" y="13"/>
                  </a:moveTo>
                  <a:cubicBezTo>
                    <a:pt x="124" y="5"/>
                    <a:pt x="124" y="5"/>
                    <a:pt x="124" y="5"/>
                  </a:cubicBezTo>
                  <a:cubicBezTo>
                    <a:pt x="133" y="11"/>
                    <a:pt x="133" y="11"/>
                    <a:pt x="133" y="11"/>
                  </a:cubicBezTo>
                  <a:cubicBezTo>
                    <a:pt x="120" y="20"/>
                    <a:pt x="120" y="20"/>
                    <a:pt x="120" y="20"/>
                  </a:cubicBezTo>
                  <a:cubicBezTo>
                    <a:pt x="108" y="22"/>
                    <a:pt x="108" y="22"/>
                    <a:pt x="108" y="22"/>
                  </a:cubicBezTo>
                  <a:cubicBezTo>
                    <a:pt x="102" y="18"/>
                    <a:pt x="102" y="18"/>
                    <a:pt x="102" y="18"/>
                  </a:cubicBezTo>
                  <a:lnTo>
                    <a:pt x="110" y="13"/>
                  </a:lnTo>
                  <a:close/>
                  <a:moveTo>
                    <a:pt x="69" y="14"/>
                  </a:moveTo>
                  <a:cubicBezTo>
                    <a:pt x="75" y="17"/>
                    <a:pt x="75" y="17"/>
                    <a:pt x="75" y="17"/>
                  </a:cubicBezTo>
                  <a:cubicBezTo>
                    <a:pt x="83" y="14"/>
                    <a:pt x="83" y="14"/>
                    <a:pt x="83" y="14"/>
                  </a:cubicBezTo>
                  <a:cubicBezTo>
                    <a:pt x="88" y="22"/>
                    <a:pt x="88" y="22"/>
                    <a:pt x="88" y="22"/>
                  </a:cubicBezTo>
                  <a:cubicBezTo>
                    <a:pt x="69" y="27"/>
                    <a:pt x="69" y="27"/>
                    <a:pt x="69" y="27"/>
                  </a:cubicBezTo>
                  <a:cubicBezTo>
                    <a:pt x="60" y="21"/>
                    <a:pt x="60" y="21"/>
                    <a:pt x="60" y="21"/>
                  </a:cubicBezTo>
                  <a:cubicBezTo>
                    <a:pt x="60" y="21"/>
                    <a:pt x="69" y="16"/>
                    <a:pt x="69" y="14"/>
                  </a:cubicBezTo>
                  <a:close/>
                  <a:moveTo>
                    <a:pt x="69" y="14"/>
                  </a:moveTo>
                  <a:cubicBezTo>
                    <a:pt x="69" y="14"/>
                    <a:pt x="69" y="14"/>
                    <a:pt x="69" y="1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2"/>
                </a:solidFill>
              </a:endParaRPr>
            </a:p>
          </p:txBody>
        </p:sp>
      </p:grpSp>
      <p:grpSp>
        <p:nvGrpSpPr>
          <p:cNvPr id="38" name="Group 37">
            <a:extLst>
              <a:ext uri="{FF2B5EF4-FFF2-40B4-BE49-F238E27FC236}">
                <a16:creationId xmlns:a16="http://schemas.microsoft.com/office/drawing/2014/main" id="{4ACCD1D2-3BFB-9BD1-4B49-283C79A8A945}"/>
              </a:ext>
              <a:ext uri="{C183D7F6-B498-43B3-948B-1728B52AA6E4}">
                <adec:decorative xmlns:adec="http://schemas.microsoft.com/office/drawing/2017/decorative" val="1"/>
              </a:ext>
            </a:extLst>
          </p:cNvPr>
          <p:cNvGrpSpPr/>
          <p:nvPr/>
        </p:nvGrpSpPr>
        <p:grpSpPr>
          <a:xfrm>
            <a:off x="970335" y="3124526"/>
            <a:ext cx="512100" cy="288779"/>
            <a:chOff x="3159649" y="3521356"/>
            <a:chExt cx="927798" cy="523198"/>
          </a:xfrm>
        </p:grpSpPr>
        <p:pic>
          <p:nvPicPr>
            <p:cNvPr id="35" name="Graphic 34" descr="Playground with solid fill">
              <a:extLst>
                <a:ext uri="{FF2B5EF4-FFF2-40B4-BE49-F238E27FC236}">
                  <a16:creationId xmlns:a16="http://schemas.microsoft.com/office/drawing/2014/main" id="{7577B188-C764-FB28-6BE8-529CA1B2461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59649" y="3524915"/>
              <a:ext cx="519638" cy="519639"/>
            </a:xfrm>
            <a:prstGeom prst="rect">
              <a:avLst/>
            </a:prstGeom>
          </p:spPr>
        </p:pic>
        <p:pic>
          <p:nvPicPr>
            <p:cNvPr id="37" name="Graphic 36" descr="Deciduous tree with solid fill">
              <a:extLst>
                <a:ext uri="{FF2B5EF4-FFF2-40B4-BE49-F238E27FC236}">
                  <a16:creationId xmlns:a16="http://schemas.microsoft.com/office/drawing/2014/main" id="{F84C5A88-5B25-69FB-F382-031468C6371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67811" y="3521356"/>
              <a:ext cx="519636" cy="519637"/>
            </a:xfrm>
            <a:prstGeom prst="rect">
              <a:avLst/>
            </a:prstGeom>
          </p:spPr>
        </p:pic>
      </p:grpSp>
      <p:pic>
        <p:nvPicPr>
          <p:cNvPr id="42" name="Graphic 11">
            <a:extLst>
              <a:ext uri="{FF2B5EF4-FFF2-40B4-BE49-F238E27FC236}">
                <a16:creationId xmlns:a16="http://schemas.microsoft.com/office/drawing/2014/main" id="{EDF40A5F-F8C6-71C8-A754-208054B2B941}"/>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1330" y="2276544"/>
            <a:ext cx="371988" cy="371988"/>
          </a:xfrm>
          <a:prstGeom prst="rect">
            <a:avLst/>
          </a:prstGeom>
        </p:spPr>
      </p:pic>
      <p:sp>
        <p:nvSpPr>
          <p:cNvPr id="23" name="Rectangle 22" descr="State or Territory news (30%)&#10;">
            <a:extLst>
              <a:ext uri="{FF2B5EF4-FFF2-40B4-BE49-F238E27FC236}">
                <a16:creationId xmlns:a16="http://schemas.microsoft.com/office/drawing/2014/main" id="{21F914BF-9B24-DF08-0737-499F7209806B}"/>
              </a:ext>
            </a:extLst>
          </p:cNvPr>
          <p:cNvSpPr/>
          <p:nvPr/>
        </p:nvSpPr>
        <p:spPr>
          <a:xfrm>
            <a:off x="1458649" y="2210898"/>
            <a:ext cx="2438400" cy="4616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State or Territory news (30%)</a:t>
            </a:r>
          </a:p>
        </p:txBody>
      </p:sp>
      <p:sp>
        <p:nvSpPr>
          <p:cNvPr id="22" name="Rectangle 21" descr="Australian national news (28%) &#10;">
            <a:extLst>
              <a:ext uri="{FF2B5EF4-FFF2-40B4-BE49-F238E27FC236}">
                <a16:creationId xmlns:a16="http://schemas.microsoft.com/office/drawing/2014/main" id="{D4F2D4B5-C1AE-8199-FBC7-7614FE220DE7}"/>
              </a:ext>
            </a:extLst>
          </p:cNvPr>
          <p:cNvSpPr/>
          <p:nvPr/>
        </p:nvSpPr>
        <p:spPr>
          <a:xfrm>
            <a:off x="1482435" y="2610047"/>
            <a:ext cx="2438400" cy="4616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Australian national news (28%) </a:t>
            </a:r>
          </a:p>
        </p:txBody>
      </p:sp>
      <p:sp>
        <p:nvSpPr>
          <p:cNvPr id="21" name="Rectangle 20" descr="Local news (26%)">
            <a:extLst>
              <a:ext uri="{FF2B5EF4-FFF2-40B4-BE49-F238E27FC236}">
                <a16:creationId xmlns:a16="http://schemas.microsoft.com/office/drawing/2014/main" id="{88631D2E-514E-255F-AD28-312D9A9B1DC8}"/>
              </a:ext>
            </a:extLst>
          </p:cNvPr>
          <p:cNvSpPr/>
          <p:nvPr/>
        </p:nvSpPr>
        <p:spPr>
          <a:xfrm>
            <a:off x="1501275" y="3025778"/>
            <a:ext cx="2438400" cy="4616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Local news (26%) </a:t>
            </a:r>
          </a:p>
        </p:txBody>
      </p:sp>
      <p:sp>
        <p:nvSpPr>
          <p:cNvPr id="28" name="Rectangle 27" descr="International news (20%)">
            <a:extLst>
              <a:ext uri="{FF2B5EF4-FFF2-40B4-BE49-F238E27FC236}">
                <a16:creationId xmlns:a16="http://schemas.microsoft.com/office/drawing/2014/main" id="{C4F7746E-3B95-DD6E-1BAF-D35AE2C42BA7}"/>
              </a:ext>
            </a:extLst>
          </p:cNvPr>
          <p:cNvSpPr/>
          <p:nvPr/>
        </p:nvSpPr>
        <p:spPr>
          <a:xfrm>
            <a:off x="1482435" y="3443399"/>
            <a:ext cx="2438400" cy="4616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International news (20%)</a:t>
            </a:r>
          </a:p>
        </p:txBody>
      </p:sp>
      <p:sp>
        <p:nvSpPr>
          <p:cNvPr id="6" name="TextBox 5">
            <a:extLst>
              <a:ext uri="{FF2B5EF4-FFF2-40B4-BE49-F238E27FC236}">
                <a16:creationId xmlns:a16="http://schemas.microsoft.com/office/drawing/2014/main" id="{69132815-CB27-7FCB-4416-B2E944DAF52B}"/>
              </a:ext>
            </a:extLst>
          </p:cNvPr>
          <p:cNvSpPr txBox="1"/>
          <p:nvPr/>
        </p:nvSpPr>
        <p:spPr>
          <a:xfrm>
            <a:off x="5036125" y="1607150"/>
            <a:ext cx="4369130" cy="646331"/>
          </a:xfrm>
          <a:prstGeom prst="rect">
            <a:avLst/>
          </a:prstGeom>
          <a:noFill/>
        </p:spPr>
        <p:txBody>
          <a:bodyPr wrap="square">
            <a:spAutoFit/>
          </a:bodyPr>
          <a:lstStyle/>
          <a:p>
            <a:r>
              <a:rPr lang="en-AU" sz="1200" b="1" dirty="0">
                <a:latin typeface="+mj-lt"/>
                <a:ea typeface="+mj-ea"/>
                <a:cs typeface="+mj-cs"/>
              </a:rPr>
              <a:t>Australian national news </a:t>
            </a:r>
            <a:r>
              <a:rPr lang="en-AU" sz="1200" dirty="0">
                <a:latin typeface="+mj-lt"/>
                <a:ea typeface="+mj-ea"/>
                <a:cs typeface="+mj-cs"/>
              </a:rPr>
              <a:t>is the most consumed news content type</a:t>
            </a:r>
          </a:p>
          <a:p>
            <a:endParaRPr lang="en-AU" sz="1200" dirty="0">
              <a:latin typeface="+mj-lt"/>
              <a:ea typeface="+mj-ea"/>
              <a:cs typeface="+mj-cs"/>
            </a:endParaRPr>
          </a:p>
        </p:txBody>
      </p:sp>
      <p:pic>
        <p:nvPicPr>
          <p:cNvPr id="17" name="Graphic 16">
            <a:extLst>
              <a:ext uri="{FF2B5EF4-FFF2-40B4-BE49-F238E27FC236}">
                <a16:creationId xmlns:a16="http://schemas.microsoft.com/office/drawing/2014/main" id="{22474615-8373-48DA-C481-3BE49D83A490}"/>
              </a:ext>
              <a:ext uri="{C183D7F6-B498-43B3-948B-1728B52AA6E4}">
                <adec:decorative xmlns:adec="http://schemas.microsoft.com/office/drawing/2017/decorative" val="1"/>
              </a:ext>
            </a:extLst>
          </p:cNvPr>
          <p:cNvPicPr>
            <a:picLocks noChangeAspect="1"/>
          </p:cNvPicPr>
          <p:nvPr/>
        </p:nvPicPr>
        <p:blipFill rotWithShape="1">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t="28158" r="32785" b="7125"/>
          <a:stretch/>
        </p:blipFill>
        <p:spPr>
          <a:xfrm>
            <a:off x="5496343" y="2464576"/>
            <a:ext cx="1075750" cy="1035775"/>
          </a:xfrm>
          <a:prstGeom prst="rect">
            <a:avLst/>
          </a:prstGeom>
        </p:spPr>
      </p:pic>
      <p:graphicFrame>
        <p:nvGraphicFramePr>
          <p:cNvPr id="10" name="Chart 9" descr="Figure 20: Frequency of consuming Australian national news content.&#10;&#10;Never, 13%.&#10;Once or twice per week, 30%.&#10;3-5 times per week, 25%.&#10;More often than 5 times per week, 33%.">
            <a:extLst>
              <a:ext uri="{FF2B5EF4-FFF2-40B4-BE49-F238E27FC236}">
                <a16:creationId xmlns:a16="http://schemas.microsoft.com/office/drawing/2014/main" id="{8033126C-B646-CA30-5DCE-FE3C81F2671F}"/>
              </a:ext>
            </a:extLst>
          </p:cNvPr>
          <p:cNvGraphicFramePr/>
          <p:nvPr>
            <p:extLst>
              <p:ext uri="{D42A27DB-BD31-4B8C-83A1-F6EECF244321}">
                <p14:modId xmlns:p14="http://schemas.microsoft.com/office/powerpoint/2010/main" val="249868159"/>
              </p:ext>
            </p:extLst>
          </p:nvPr>
        </p:nvGraphicFramePr>
        <p:xfrm>
          <a:off x="6159229" y="1848230"/>
          <a:ext cx="3144382" cy="2180866"/>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0398502F-9993-85F9-2F2E-EBA784D34623}"/>
              </a:ext>
            </a:extLst>
          </p:cNvPr>
          <p:cNvSpPr txBox="1"/>
          <p:nvPr/>
        </p:nvSpPr>
        <p:spPr>
          <a:xfrm>
            <a:off x="254000" y="4068912"/>
            <a:ext cx="4349859" cy="646331"/>
          </a:xfrm>
          <a:prstGeom prst="rect">
            <a:avLst/>
          </a:prstGeom>
          <a:noFill/>
        </p:spPr>
        <p:txBody>
          <a:bodyPr wrap="square">
            <a:spAutoFit/>
          </a:bodyPr>
          <a:lstStyle/>
          <a:p>
            <a:r>
              <a:rPr lang="en-US" sz="1200" dirty="0">
                <a:latin typeface="+mj-lt"/>
                <a:ea typeface="+mj-ea"/>
                <a:cs typeface="+mj-cs"/>
              </a:rPr>
              <a:t>Consuming</a:t>
            </a:r>
            <a:r>
              <a:rPr lang="en-US" sz="1200" b="1" dirty="0">
                <a:latin typeface="+mj-lt"/>
                <a:ea typeface="+mj-ea"/>
                <a:cs typeface="+mj-cs"/>
              </a:rPr>
              <a:t> news</a:t>
            </a:r>
            <a:r>
              <a:rPr lang="en-AU" sz="1200" b="1" dirty="0">
                <a:latin typeface="+mj-lt"/>
                <a:ea typeface="+mj-ea"/>
                <a:cs typeface="+mj-cs"/>
              </a:rPr>
              <a:t> via online sources </a:t>
            </a:r>
            <a:r>
              <a:rPr lang="en-AU" sz="1200" dirty="0">
                <a:latin typeface="+mj-lt"/>
                <a:ea typeface="+mj-ea"/>
                <a:cs typeface="+mj-cs"/>
              </a:rPr>
              <a:t>continues to trend upwards year-on-year</a:t>
            </a:r>
          </a:p>
          <a:p>
            <a:endParaRPr lang="en-AU" sz="1200" dirty="0">
              <a:latin typeface="+mj-lt"/>
              <a:ea typeface="+mj-ea"/>
              <a:cs typeface="+mj-cs"/>
            </a:endParaRPr>
          </a:p>
        </p:txBody>
      </p:sp>
      <p:graphicFrame>
        <p:nvGraphicFramePr>
          <p:cNvPr id="13" name="Chart 12" descr="Figure 21: News access by channel category type (top 3).&#10;&#10;Online sources (net), 2023, 84%, 2022, 83%, 2021, 77%.&#10;TV (net), 2023, 76%, 2022, 78%, 2021, 81%.&#10;Audio (net), 2023, 60%, 2022, 62%, 2021, 50%.&#10;">
            <a:extLst>
              <a:ext uri="{FF2B5EF4-FFF2-40B4-BE49-F238E27FC236}">
                <a16:creationId xmlns:a16="http://schemas.microsoft.com/office/drawing/2014/main" id="{D94E2901-3ED0-D734-BF2B-85F244FECB92}"/>
              </a:ext>
            </a:extLst>
          </p:cNvPr>
          <p:cNvGraphicFramePr/>
          <p:nvPr>
            <p:extLst>
              <p:ext uri="{D42A27DB-BD31-4B8C-83A1-F6EECF244321}">
                <p14:modId xmlns:p14="http://schemas.microsoft.com/office/powerpoint/2010/main" val="1271981325"/>
              </p:ext>
            </p:extLst>
          </p:nvPr>
        </p:nvGraphicFramePr>
        <p:xfrm>
          <a:off x="248605" y="4652424"/>
          <a:ext cx="4329539" cy="1971911"/>
        </p:xfrm>
        <a:graphic>
          <a:graphicData uri="http://schemas.openxmlformats.org/drawingml/2006/chart">
            <c:chart xmlns:c="http://schemas.openxmlformats.org/drawingml/2006/chart" xmlns:r="http://schemas.openxmlformats.org/officeDocument/2006/relationships" r:id="rId13"/>
          </a:graphicData>
        </a:graphic>
      </p:graphicFrame>
      <p:sp>
        <p:nvSpPr>
          <p:cNvPr id="7" name="TextBox 6">
            <a:extLst>
              <a:ext uri="{FF2B5EF4-FFF2-40B4-BE49-F238E27FC236}">
                <a16:creationId xmlns:a16="http://schemas.microsoft.com/office/drawing/2014/main" id="{6C122699-9E88-45FF-846C-114F9745B737}"/>
              </a:ext>
            </a:extLst>
          </p:cNvPr>
          <p:cNvSpPr txBox="1"/>
          <p:nvPr/>
        </p:nvSpPr>
        <p:spPr>
          <a:xfrm>
            <a:off x="5036125" y="4068912"/>
            <a:ext cx="4595555" cy="646331"/>
          </a:xfrm>
          <a:prstGeom prst="rect">
            <a:avLst/>
          </a:prstGeom>
          <a:noFill/>
        </p:spPr>
        <p:txBody>
          <a:bodyPr wrap="square">
            <a:spAutoFit/>
          </a:bodyPr>
          <a:lstStyle/>
          <a:p>
            <a:r>
              <a:rPr lang="en-AU" sz="1200" b="1" dirty="0">
                <a:latin typeface="+mj-lt"/>
                <a:ea typeface="+mj-ea"/>
                <a:cs typeface="+mj-cs"/>
              </a:rPr>
              <a:t>Trust in the source, recency </a:t>
            </a:r>
            <a:r>
              <a:rPr lang="en-AU" sz="1200" dirty="0">
                <a:latin typeface="+mj-lt"/>
                <a:ea typeface="+mj-ea"/>
                <a:cs typeface="+mj-cs"/>
              </a:rPr>
              <a:t>and</a:t>
            </a:r>
            <a:r>
              <a:rPr lang="en-AU" sz="1200" b="1" dirty="0">
                <a:latin typeface="+mj-lt"/>
                <a:ea typeface="+mj-ea"/>
                <a:cs typeface="+mj-cs"/>
              </a:rPr>
              <a:t> professionalism </a:t>
            </a:r>
            <a:r>
              <a:rPr lang="en-AU" sz="1200" dirty="0">
                <a:latin typeface="+mj-lt"/>
                <a:ea typeface="+mj-ea"/>
                <a:cs typeface="+mj-cs"/>
              </a:rPr>
              <a:t>are important in news </a:t>
            </a:r>
          </a:p>
          <a:p>
            <a:endParaRPr lang="en-AU" sz="1200" dirty="0">
              <a:latin typeface="+mj-lt"/>
              <a:ea typeface="+mj-ea"/>
              <a:cs typeface="+mj-cs"/>
            </a:endParaRPr>
          </a:p>
        </p:txBody>
      </p:sp>
      <p:graphicFrame>
        <p:nvGraphicFramePr>
          <p:cNvPr id="14" name="Chart 13" descr="Figure 22: Top three important factors in news.&#10;&#10;That it is from a source I have used before and trust, 60%.&#10;That it is recent news content, 58%.&#10;That it is professionally produced news media (from an established news outlet), 53%.&#10;">
            <a:extLst>
              <a:ext uri="{FF2B5EF4-FFF2-40B4-BE49-F238E27FC236}">
                <a16:creationId xmlns:a16="http://schemas.microsoft.com/office/drawing/2014/main" id="{B032D41E-1DA4-B957-EF11-D6A1D1DC2D04}"/>
              </a:ext>
            </a:extLst>
          </p:cNvPr>
          <p:cNvGraphicFramePr/>
          <p:nvPr>
            <p:extLst>
              <p:ext uri="{D42A27DB-BD31-4B8C-83A1-F6EECF244321}">
                <p14:modId xmlns:p14="http://schemas.microsoft.com/office/powerpoint/2010/main" val="1362513306"/>
              </p:ext>
            </p:extLst>
          </p:nvPr>
        </p:nvGraphicFramePr>
        <p:xfrm>
          <a:off x="4984777" y="4539978"/>
          <a:ext cx="4329539" cy="1971911"/>
        </p:xfrm>
        <a:graphic>
          <a:graphicData uri="http://schemas.openxmlformats.org/drawingml/2006/chart">
            <c:chart xmlns:c="http://schemas.openxmlformats.org/drawingml/2006/chart" xmlns:r="http://schemas.openxmlformats.org/officeDocument/2006/relationships" r:id="rId14"/>
          </a:graphicData>
        </a:graphic>
      </p:graphicFrame>
      <p:cxnSp>
        <p:nvCxnSpPr>
          <p:cNvPr id="15" name="Straight Connector 14">
            <a:extLst>
              <a:ext uri="{FF2B5EF4-FFF2-40B4-BE49-F238E27FC236}">
                <a16:creationId xmlns:a16="http://schemas.microsoft.com/office/drawing/2014/main" id="{F61DE49D-CBF1-A92C-1874-03A53CF766AB}"/>
              </a:ext>
              <a:ext uri="{C183D7F6-B498-43B3-948B-1728B52AA6E4}">
                <adec:decorative xmlns:adec="http://schemas.microsoft.com/office/drawing/2017/decorative" val="1"/>
              </a:ext>
            </a:extLst>
          </p:cNvPr>
          <p:cNvCxnSpPr/>
          <p:nvPr/>
        </p:nvCxnSpPr>
        <p:spPr>
          <a:xfrm>
            <a:off x="4768863" y="1402876"/>
            <a:ext cx="0" cy="5220000"/>
          </a:xfrm>
          <a:prstGeom prst="line">
            <a:avLst/>
          </a:prstGeom>
          <a:ln>
            <a:solidFill>
              <a:srgbClr val="BFBFBF"/>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82624FA-BBAC-AC0E-1723-9BD3917C27D3}"/>
              </a:ext>
              <a:ext uri="{C183D7F6-B498-43B3-948B-1728B52AA6E4}">
                <adec:decorative xmlns:adec="http://schemas.microsoft.com/office/drawing/2017/decorative" val="1"/>
              </a:ext>
            </a:extLst>
          </p:cNvPr>
          <p:cNvCxnSpPr>
            <a:cxnSpLocks/>
          </p:cNvCxnSpPr>
          <p:nvPr/>
        </p:nvCxnSpPr>
        <p:spPr>
          <a:xfrm rot="5400000">
            <a:off x="4843284" y="-459203"/>
            <a:ext cx="0" cy="8892000"/>
          </a:xfrm>
          <a:prstGeom prst="line">
            <a:avLst/>
          </a:prstGeom>
          <a:ln>
            <a:solidFill>
              <a:srgbClr val="BFBFBF"/>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75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E8588D-B5A0-E634-FA52-422296C17D77}"/>
              </a:ext>
              <a:ext uri="{C183D7F6-B498-43B3-948B-1728B52AA6E4}">
                <adec:decorative xmlns:adec="http://schemas.microsoft.com/office/drawing/2017/decorative" val="1"/>
              </a:ext>
            </a:extLst>
          </p:cNvPr>
          <p:cNvSpPr/>
          <p:nvPr/>
        </p:nvSpPr>
        <p:spPr>
          <a:xfrm>
            <a:off x="0" y="0"/>
            <a:ext cx="990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A10D08B-3BBD-FE88-5A71-1C1DE4ED4F74}"/>
              </a:ext>
              <a:ext uri="{C183D7F6-B498-43B3-948B-1728B52AA6E4}">
                <adec:decorative xmlns:adec="http://schemas.microsoft.com/office/drawing/2017/decorative" val="1"/>
              </a:ext>
            </a:extLst>
          </p:cNvPr>
          <p:cNvPicPr>
            <a:picLocks noChangeAspect="1"/>
          </p:cNvPicPr>
          <p:nvPr/>
        </p:nvPicPr>
        <p:blipFill rotWithShape="1">
          <a:blip r:embed="rId3" cstate="print">
            <a:alphaModFix amt="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704"/>
          <a:stretch/>
        </p:blipFill>
        <p:spPr>
          <a:xfrm>
            <a:off x="0" y="0"/>
            <a:ext cx="9906000" cy="6857999"/>
          </a:xfrm>
          <a:prstGeom prst="rect">
            <a:avLst/>
          </a:prstGeom>
        </p:spPr>
      </p:pic>
      <p:sp>
        <p:nvSpPr>
          <p:cNvPr id="5" name="Title 4">
            <a:extLst>
              <a:ext uri="{FF2B5EF4-FFF2-40B4-BE49-F238E27FC236}">
                <a16:creationId xmlns:a16="http://schemas.microsoft.com/office/drawing/2014/main" id="{063BF847-724A-44EB-BF0C-D5569780F894}"/>
              </a:ext>
            </a:extLst>
          </p:cNvPr>
          <p:cNvSpPr>
            <a:spLocks noGrp="1"/>
          </p:cNvSpPr>
          <p:nvPr>
            <p:ph type="title"/>
          </p:nvPr>
        </p:nvSpPr>
        <p:spPr>
          <a:xfrm>
            <a:off x="6048888" y="3567210"/>
            <a:ext cx="2736186" cy="351000"/>
          </a:xfrm>
        </p:spPr>
        <p:txBody>
          <a:bodyPr>
            <a:noAutofit/>
          </a:bodyPr>
          <a:lstStyle/>
          <a:p>
            <a:r>
              <a:rPr lang="en-AU" sz="2800" dirty="0">
                <a:solidFill>
                  <a:schemeClr val="bg1"/>
                </a:solidFill>
              </a:rPr>
              <a:t>General screen content habits </a:t>
            </a:r>
          </a:p>
        </p:txBody>
      </p:sp>
      <p:sp>
        <p:nvSpPr>
          <p:cNvPr id="2" name="Title 4">
            <a:extLst>
              <a:ext uri="{FF2B5EF4-FFF2-40B4-BE49-F238E27FC236}">
                <a16:creationId xmlns:a16="http://schemas.microsoft.com/office/drawing/2014/main" id="{2D88E6A5-BDBB-9EC8-12B5-68A978CE66F8}"/>
              </a:ext>
            </a:extLst>
          </p:cNvPr>
          <p:cNvSpPr txBox="1">
            <a:spLocks/>
          </p:cNvSpPr>
          <p:nvPr/>
        </p:nvSpPr>
        <p:spPr>
          <a:xfrm>
            <a:off x="6207067" y="5411031"/>
            <a:ext cx="2736186" cy="644572"/>
          </a:xfrm>
          <a:prstGeom prst="rect">
            <a:avLst/>
          </a:prstGeom>
        </p:spPr>
        <p:txBody>
          <a:bodyPr vert="horz" lIns="0" tIns="0" rIns="0" bIns="0" rtlCol="0" anchor="ctr">
            <a:normAutofit fontScale="97500"/>
          </a:bodyPr>
          <a:lstStyle>
            <a:lvl1pPr algn="l" defTabSz="742950" rtl="0" eaLnBrk="1" latinLnBrk="0" hangingPunct="1">
              <a:lnSpc>
                <a:spcPct val="90000"/>
              </a:lnSpc>
              <a:spcBef>
                <a:spcPct val="0"/>
              </a:spcBef>
              <a:buNone/>
              <a:defRPr sz="2600" kern="1200" spc="-81" baseline="0">
                <a:solidFill>
                  <a:schemeClr val="accent1"/>
                </a:solidFill>
                <a:latin typeface="Montserrat SemiBold" panose="00000700000000000000" pitchFamily="50" charset="0"/>
                <a:ea typeface="+mj-ea"/>
                <a:cs typeface="+mj-cs"/>
              </a:defRPr>
            </a:lvl1pPr>
          </a:lstStyle>
          <a:p>
            <a:pPr algn="r"/>
            <a:r>
              <a:rPr lang="en-AU" sz="1100" dirty="0">
                <a:solidFill>
                  <a:schemeClr val="bg1"/>
                </a:solidFill>
                <a:latin typeface="Montserrat SemiBold"/>
                <a:hlinkClick r:id="rId5" action="ppaction://hlinksldjump">
                  <a:extLst>
                    <a:ext uri="{A12FA001-AC4F-418D-AE19-62706E023703}">
                      <ahyp:hlinkClr xmlns:ahyp="http://schemas.microsoft.com/office/drawing/2018/hyperlinkcolor" val="tx"/>
                    </a:ext>
                  </a:extLst>
                </a:hlinkClick>
              </a:rPr>
              <a:t>Return to table of contents</a:t>
            </a:r>
            <a:endParaRPr lang="en-AU" sz="1100" dirty="0">
              <a:solidFill>
                <a:schemeClr val="bg1"/>
              </a:solidFill>
            </a:endParaRPr>
          </a:p>
        </p:txBody>
      </p:sp>
    </p:spTree>
    <p:extLst>
      <p:ext uri="{BB962C8B-B14F-4D97-AF65-F5344CB8AC3E}">
        <p14:creationId xmlns:p14="http://schemas.microsoft.com/office/powerpoint/2010/main" val="1601708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E6B0FF-2040-37A1-19B6-E492FF1EE384}"/>
              </a:ext>
            </a:extLst>
          </p:cNvPr>
          <p:cNvSpPr>
            <a:spLocks noGrp="1"/>
          </p:cNvSpPr>
          <p:nvPr>
            <p:ph type="sldNum" sz="quarter" idx="12"/>
          </p:nvPr>
        </p:nvSpPr>
        <p:spPr/>
        <p:txBody>
          <a:bodyPr/>
          <a:lstStyle/>
          <a:p>
            <a:fld id="{EB9AB7F9-1CFC-4687-A283-05394C823D94}" type="slidenum">
              <a:rPr lang="en-AU" smtClean="0"/>
              <a:t>23</a:t>
            </a:fld>
            <a:endParaRPr lang="en-AU" dirty="0"/>
          </a:p>
        </p:txBody>
      </p:sp>
      <p:sp>
        <p:nvSpPr>
          <p:cNvPr id="2" name="Title 1">
            <a:extLst>
              <a:ext uri="{FF2B5EF4-FFF2-40B4-BE49-F238E27FC236}">
                <a16:creationId xmlns:a16="http://schemas.microsoft.com/office/drawing/2014/main" id="{BE46BE4A-4A99-631E-9EBD-F0BE040ADFEB}"/>
              </a:ext>
            </a:extLst>
          </p:cNvPr>
          <p:cNvSpPr>
            <a:spLocks noGrp="1"/>
          </p:cNvSpPr>
          <p:nvPr>
            <p:ph type="title"/>
          </p:nvPr>
        </p:nvSpPr>
        <p:spPr/>
        <p:txBody>
          <a:bodyPr>
            <a:normAutofit/>
          </a:bodyPr>
          <a:lstStyle/>
          <a:p>
            <a:r>
              <a:rPr lang="en-AU" sz="2300" dirty="0"/>
              <a:t>Chapter Summary – General Screen Content Habits</a:t>
            </a:r>
          </a:p>
        </p:txBody>
      </p:sp>
      <p:sp>
        <p:nvSpPr>
          <p:cNvPr id="7" name="Content Placeholder 6">
            <a:extLst>
              <a:ext uri="{FF2B5EF4-FFF2-40B4-BE49-F238E27FC236}">
                <a16:creationId xmlns:a16="http://schemas.microsoft.com/office/drawing/2014/main" id="{4536634E-618D-775E-38EA-E757A1C9FEB6}"/>
              </a:ext>
            </a:extLst>
          </p:cNvPr>
          <p:cNvSpPr>
            <a:spLocks noGrp="1"/>
          </p:cNvSpPr>
          <p:nvPr>
            <p:ph idx="1"/>
          </p:nvPr>
        </p:nvSpPr>
        <p:spPr>
          <a:xfrm>
            <a:off x="681038" y="948944"/>
            <a:ext cx="8543925" cy="4989894"/>
          </a:xfrm>
        </p:spPr>
        <p:txBody>
          <a:bodyPr/>
          <a:lstStyle/>
          <a:p>
            <a:r>
              <a:rPr lang="en-AU" sz="1200" dirty="0">
                <a:solidFill>
                  <a:schemeClr val="tx2"/>
                </a:solidFill>
                <a:latin typeface="+mj-lt"/>
                <a:ea typeface="+mj-ea"/>
                <a:cs typeface="+mj-cs"/>
              </a:rPr>
              <a:t>Online services continue to dominate in 2023. Online subscription services level off after several prior years of increasing, while free services increase in 2023</a:t>
            </a:r>
          </a:p>
          <a:p>
            <a:r>
              <a:rPr lang="en-US" sz="1200" dirty="0">
                <a:solidFill>
                  <a:srgbClr val="000000"/>
                </a:solidFill>
                <a:latin typeface="Arial"/>
                <a:cs typeface="Arial"/>
              </a:rPr>
              <a:t>The most common platform used to watch screen content was online subscription services (65%), followed by free video streaming services (61%), and commercial free-to-air TV, excluding on-demand TV (51%). </a:t>
            </a:r>
            <a:endParaRPr lang="en-US" sz="1200" dirty="0">
              <a:solidFill>
                <a:schemeClr val="tx1"/>
              </a:solidFill>
              <a:latin typeface="Arial"/>
              <a:cs typeface="Arial"/>
            </a:endParaRPr>
          </a:p>
          <a:p>
            <a:r>
              <a:rPr lang="en-US" sz="1200" b="0" u="none" strike="noStrike" dirty="0">
                <a:solidFill>
                  <a:srgbClr val="000000"/>
                </a:solidFill>
                <a:effectLst/>
                <a:latin typeface="Arial"/>
                <a:cs typeface="Arial"/>
              </a:rPr>
              <a:t>Online subscription services were watched at a similar rate seen in 2022. However free video streaming services significantly increased, while pay TV declined in 2023.</a:t>
            </a:r>
          </a:p>
          <a:p>
            <a:pPr marL="532595" lvl="1" indent="-171450">
              <a:buFont typeface="Arial" panose="020B0604020202020204" pitchFamily="34" charset="0"/>
              <a:buChar char="•"/>
            </a:pPr>
            <a:endParaRPr lang="en-AU" sz="1200" dirty="0"/>
          </a:p>
          <a:p>
            <a:r>
              <a:rPr lang="en-US" sz="1200" dirty="0">
                <a:solidFill>
                  <a:schemeClr val="tx2"/>
                </a:solidFill>
                <a:latin typeface="+mj-lt"/>
                <a:ea typeface="+mj-ea"/>
                <a:cs typeface="+mj-cs"/>
              </a:rPr>
              <a:t>Some online subscription streaming services are experiencing a plateau this year in viewership</a:t>
            </a:r>
          </a:p>
          <a:p>
            <a:r>
              <a:rPr lang="en-US" sz="1200" dirty="0">
                <a:solidFill>
                  <a:srgbClr val="000000"/>
                </a:solidFill>
                <a:latin typeface="Arial"/>
                <a:cs typeface="Arial"/>
              </a:rPr>
              <a:t>Netflix remained the most common online subscription </a:t>
            </a:r>
            <a:r>
              <a:rPr lang="en-US" sz="1200" dirty="0">
                <a:solidFill>
                  <a:srgbClr val="000000"/>
                </a:solidFill>
                <a:cs typeface="Arial"/>
              </a:rPr>
              <a:t>streaming </a:t>
            </a:r>
            <a:r>
              <a:rPr lang="en-US" sz="1200" dirty="0">
                <a:solidFill>
                  <a:srgbClr val="000000"/>
                </a:solidFill>
                <a:latin typeface="Arial"/>
                <a:cs typeface="Arial"/>
              </a:rPr>
              <a:t>service that households have access to in 2023 (65%). The next most common services were Disney+ (35%), Amazon Prime Video (32%), and Stan (24%).</a:t>
            </a:r>
          </a:p>
          <a:p>
            <a:r>
              <a:rPr lang="en-US" sz="1200" dirty="0">
                <a:solidFill>
                  <a:srgbClr val="000000"/>
                </a:solidFill>
                <a:latin typeface="Arial"/>
                <a:cs typeface="Arial"/>
              </a:rPr>
              <a:t>Several services appeared to plateau this year (Netflix, Disney+ and Binge), while Amazon Prime Video significantly increased (32%) in 2023. </a:t>
            </a:r>
          </a:p>
          <a:p>
            <a:pPr marL="532595" lvl="1" indent="-171450">
              <a:buFont typeface="Arial" panose="020B0604020202020204" pitchFamily="34" charset="0"/>
              <a:buChar char="•"/>
            </a:pPr>
            <a:endParaRPr lang="en-US" sz="1200" dirty="0">
              <a:solidFill>
                <a:schemeClr val="tx1"/>
              </a:solidFill>
            </a:endParaRPr>
          </a:p>
          <a:p>
            <a:r>
              <a:rPr lang="en-US" sz="1200" dirty="0">
                <a:solidFill>
                  <a:schemeClr val="tx2"/>
                </a:solidFill>
                <a:latin typeface="+mj-lt"/>
                <a:ea typeface="+mj-ea"/>
                <a:cs typeface="+mj-cs"/>
              </a:rPr>
              <a:t>High online subscription service cancellation and downgrading in 2023 due to their expense</a:t>
            </a:r>
          </a:p>
          <a:p>
            <a:r>
              <a:rPr lang="en-US" sz="1200" dirty="0">
                <a:solidFill>
                  <a:schemeClr val="tx1"/>
                </a:solidFill>
              </a:rPr>
              <a:t>More than one-third (37%) had cancelled at least one service in 2023, while 9% had downgraded their subscriptions. The primary reason to cancel or downgrade their subscriptions was the expense (38%). While 18% reported upgrading or adding at least one service in 2023. </a:t>
            </a:r>
            <a:endParaRPr lang="en-AU" sz="1200" dirty="0">
              <a:solidFill>
                <a:schemeClr val="tx1"/>
              </a:solidFill>
            </a:endParaRPr>
          </a:p>
          <a:p>
            <a:r>
              <a:rPr lang="en-US" sz="1200" dirty="0">
                <a:solidFill>
                  <a:schemeClr val="tx1"/>
                </a:solidFill>
              </a:rPr>
              <a:t>Just under half (net 42%) had cancelled or downgraded at least one online subscription </a:t>
            </a:r>
            <a:r>
              <a:rPr lang="en-US" sz="1200" dirty="0"/>
              <a:t>streaming </a:t>
            </a:r>
            <a:r>
              <a:rPr lang="en-US" sz="1200" dirty="0">
                <a:solidFill>
                  <a:schemeClr val="tx1"/>
                </a:solidFill>
              </a:rPr>
              <a:t>service in past 6 months. </a:t>
            </a:r>
          </a:p>
          <a:p>
            <a:endParaRPr lang="en-US" sz="1200" dirty="0"/>
          </a:p>
          <a:p>
            <a:r>
              <a:rPr lang="en-US" sz="1200" dirty="0">
                <a:solidFill>
                  <a:schemeClr val="tx2"/>
                </a:solidFill>
                <a:latin typeface="+mj-lt"/>
                <a:ea typeface="+mj-ea"/>
                <a:cs typeface="+mj-cs"/>
              </a:rPr>
              <a:t>TVs and mobile phones / smartphones are the most commonly used devices for viewing screen content </a:t>
            </a:r>
          </a:p>
          <a:p>
            <a:r>
              <a:rPr lang="en-US" sz="1200" dirty="0"/>
              <a:t>TVs had the highest device usage for watching screen content (86% net use) and frequency (48% net use once per day or more), followed by mobile phones (74% net use, 46% net use once per day or more).</a:t>
            </a:r>
          </a:p>
          <a:p>
            <a:r>
              <a:rPr lang="en-US" sz="1200" dirty="0"/>
              <a:t>TVs were the most comfortable devices for watching content and have good quality images / pictures / sound. While mobile phones were lower on these aspects, they were seen to be more convenient and easy to use. </a:t>
            </a:r>
            <a:endParaRPr lang="en-US" sz="1200" dirty="0">
              <a:solidFill>
                <a:schemeClr val="tx1"/>
              </a:solidFill>
            </a:endParaRPr>
          </a:p>
        </p:txBody>
      </p:sp>
    </p:spTree>
    <p:extLst>
      <p:ext uri="{BB962C8B-B14F-4D97-AF65-F5344CB8AC3E}">
        <p14:creationId xmlns:p14="http://schemas.microsoft.com/office/powerpoint/2010/main" val="3950820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fld id="{EB9AB7F9-1CFC-4687-A283-05394C823D94}" type="slidenum">
              <a:rPr lang="en-AU" smtClean="0"/>
              <a:t>24</a:t>
            </a:fld>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64764" y="288820"/>
            <a:ext cx="7957813" cy="438517"/>
          </a:xfrm>
        </p:spPr>
        <p:txBody>
          <a:bodyPr>
            <a:normAutofit fontScale="90000"/>
          </a:bodyPr>
          <a:lstStyle/>
          <a:p>
            <a:r>
              <a:rPr lang="en-AU" dirty="0"/>
              <a:t>Platforms used to watch screen content in past 7 days</a:t>
            </a:r>
          </a:p>
        </p:txBody>
      </p:sp>
      <p:grpSp>
        <p:nvGrpSpPr>
          <p:cNvPr id="14" name="Group 13">
            <a:extLst>
              <a:ext uri="{FF2B5EF4-FFF2-40B4-BE49-F238E27FC236}">
                <a16:creationId xmlns:a16="http://schemas.microsoft.com/office/drawing/2014/main" id="{F9FC8FA1-AA12-FFEB-C90D-AE7488EB4FA8}"/>
              </a:ext>
              <a:ext uri="{C183D7F6-B498-43B3-948B-1728B52AA6E4}">
                <adec:decorative xmlns:adec="http://schemas.microsoft.com/office/drawing/2017/decorative" val="1"/>
              </a:ext>
            </a:extLst>
          </p:cNvPr>
          <p:cNvGrpSpPr/>
          <p:nvPr/>
        </p:nvGrpSpPr>
        <p:grpSpPr>
          <a:xfrm>
            <a:off x="9260148" y="252532"/>
            <a:ext cx="348566" cy="356255"/>
            <a:chOff x="5317268" y="1719857"/>
            <a:chExt cx="2401916" cy="2454900"/>
          </a:xfrm>
          <a:solidFill>
            <a:srgbClr val="004DCF"/>
          </a:solidFill>
        </p:grpSpPr>
        <p:sp>
          <p:nvSpPr>
            <p:cNvPr id="16" name="Freeform 5">
              <a:extLst>
                <a:ext uri="{FF2B5EF4-FFF2-40B4-BE49-F238E27FC236}">
                  <a16:creationId xmlns:a16="http://schemas.microsoft.com/office/drawing/2014/main" id="{FC0E52DC-9532-4B76-21B8-C0CF1EE48F5C}"/>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6">
              <a:extLst>
                <a:ext uri="{FF2B5EF4-FFF2-40B4-BE49-F238E27FC236}">
                  <a16:creationId xmlns:a16="http://schemas.microsoft.com/office/drawing/2014/main" id="{69FA9ECA-E541-BF87-1330-81C51CCE66CF}"/>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 name="Freeform 7">
              <a:extLst>
                <a:ext uri="{FF2B5EF4-FFF2-40B4-BE49-F238E27FC236}">
                  <a16:creationId xmlns:a16="http://schemas.microsoft.com/office/drawing/2014/main" id="{519ADBED-43F0-4151-162A-119C0158411A}"/>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6" name="Freeform 8">
              <a:extLst>
                <a:ext uri="{FF2B5EF4-FFF2-40B4-BE49-F238E27FC236}">
                  <a16:creationId xmlns:a16="http://schemas.microsoft.com/office/drawing/2014/main" id="{A8B04045-D443-5E6B-ACBB-E33A2E277643}"/>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7" name="Freeform 9">
              <a:extLst>
                <a:ext uri="{FF2B5EF4-FFF2-40B4-BE49-F238E27FC236}">
                  <a16:creationId xmlns:a16="http://schemas.microsoft.com/office/drawing/2014/main" id="{9D8C0D66-8BB3-CCB5-A98A-62F34D4A0189}"/>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18" name="Rectangle 17">
            <a:extLst>
              <a:ext uri="{FF2B5EF4-FFF2-40B4-BE49-F238E27FC236}">
                <a16:creationId xmlns:a16="http://schemas.microsoft.com/office/drawing/2014/main" id="{0981B06A-B6C5-0CD2-90AF-9BFB66E19110}"/>
              </a:ext>
            </a:extLst>
          </p:cNvPr>
          <p:cNvSpPr/>
          <p:nvPr/>
        </p:nvSpPr>
        <p:spPr>
          <a:xfrm>
            <a:off x="226609" y="814780"/>
            <a:ext cx="9129850" cy="580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rgbClr val="000000"/>
                </a:solidFill>
                <a:latin typeface="Arial"/>
                <a:cs typeface="Arial"/>
              </a:rPr>
              <a:t>The most common platform used to watch screen content was online subscription services (65%), followed by free video streaming services (61%), and commercial free-to-air TV, excluding on-demand TV (51%). </a:t>
            </a:r>
            <a:endParaRPr lang="en-US" sz="1000" dirty="0">
              <a:solidFill>
                <a:schemeClr val="tx1"/>
              </a:solidFill>
              <a:latin typeface="Arial"/>
              <a:cs typeface="Aria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01848" y="1232366"/>
            <a:ext cx="4659731" cy="4243949"/>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lumMod val="65000"/>
                  <a:lumOff val="35000"/>
                </a:schemeClr>
              </a:solidFill>
            </a:endParaRPr>
          </a:p>
        </p:txBody>
      </p:sp>
      <p:graphicFrame>
        <p:nvGraphicFramePr>
          <p:cNvPr id="11" name="Chart 10" descr="Figure 23: Platforms used to watch screen content in past 7 days.&#10;Online subscription services:, 2023, 65%, 2022, 66%, 2021, 62%, 2020, 60%.&#10;Free video streaming services: , 2023, 61% (significantly higher than 2022), 2022, 58%, 2021, 56%, 2020, 54%.&#10;Commercial free-to-air TV, excluding on-demand:, 2023, 51%, 2022, 53%, 2021, 58%, 2020, 61%.&#10;Other websites or apps:, 2023, 49%, 2022, 49%, 2021, 39%, 2020, 38%.&#10;Publicly owned free-to-air TV, excluding on-demand:, 2023, 40%, 2022, 41%, 2021, 50%, 2020, 53%.&#10;Publicly owned free-to-air on-demand TV:, 2023, 34%, 2022, 34%, 2021, Not applicable, 2020, Not Applicable.&#10;Commercial free-to-air on-demand TV: , 2023, 31%, 2022, 29%, 2021, Not applicable, 2020, Not applicable.&#10;Pay TV:, 2023, 16% (significantly lower than 2022), 2022, 21%, 2021, 22%, 2020, 24%.&#10;Sports specific website or app:, 2023, 17%, 2022, 17%, 2021, 16%, 2020, 15%.&#10;NET Online:, 2023, 88%, 2022, 87%, 2021, 83%, 2020, 81%.&#10;NET Free-to-air:, 2023, 73%, 2022, 75%, 2021, 77%, 2020, 80%.&#10;&#10;Source: C1. Which of the following did you watch in the past 7 days at home or elsewhere on any device? &#10;Base: TVCS &amp; MCCS, All respondents. 2023: n=4,892. 2022: n=5017. 2021: n=4135. 2020: n=4096&#10;Notes: Don’t know/refused responses not shown: 2023 DK = 0%, Ref = 0%. 2022 DK = 0.0%, Ref = 0.0%. 2021 DK = 0.0%, Ref = 0.0%. 2020 DK = 0.0%, Ref = 0.0%. Responses for codes not shown on chart if &lt;5% in 2023.&#10;">
            <a:extLst>
              <a:ext uri="{FF2B5EF4-FFF2-40B4-BE49-F238E27FC236}">
                <a16:creationId xmlns:a16="http://schemas.microsoft.com/office/drawing/2014/main" id="{2B4C1898-0E1A-E4C8-88DE-C5F2DA7BB120}"/>
              </a:ext>
            </a:extLst>
          </p:cNvPr>
          <p:cNvGraphicFramePr/>
          <p:nvPr>
            <p:extLst>
              <p:ext uri="{D42A27DB-BD31-4B8C-83A1-F6EECF244321}">
                <p14:modId xmlns:p14="http://schemas.microsoft.com/office/powerpoint/2010/main" val="2859265487"/>
              </p:ext>
            </p:extLst>
          </p:nvPr>
        </p:nvGraphicFramePr>
        <p:xfrm>
          <a:off x="570841" y="1047577"/>
          <a:ext cx="4345200" cy="418943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
            <a:extLst>
              <a:ext uri="{FF2B5EF4-FFF2-40B4-BE49-F238E27FC236}">
                <a16:creationId xmlns:a16="http://schemas.microsoft.com/office/drawing/2014/main" id="{F20870F0-2936-8BB5-21DF-18F88E309A40}"/>
              </a:ext>
              <a:ext uri="{C183D7F6-B498-43B3-948B-1728B52AA6E4}">
                <adec:decorative xmlns:adec="http://schemas.microsoft.com/office/drawing/2017/decorative" val="1"/>
              </a:ext>
            </a:extLst>
          </p:cNvPr>
          <p:cNvSpPr txBox="1"/>
          <p:nvPr/>
        </p:nvSpPr>
        <p:spPr>
          <a:xfrm>
            <a:off x="2497785" y="1165462"/>
            <a:ext cx="267855" cy="2920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t>%</a:t>
            </a:r>
          </a:p>
        </p:txBody>
      </p:sp>
      <p:sp>
        <p:nvSpPr>
          <p:cNvPr id="22" name="TextBox 21">
            <a:extLst>
              <a:ext uri="{FF2B5EF4-FFF2-40B4-BE49-F238E27FC236}">
                <a16:creationId xmlns:a16="http://schemas.microsoft.com/office/drawing/2014/main" id="{47603211-741E-800B-A150-6DF1F750AC67}"/>
              </a:ext>
            </a:extLst>
          </p:cNvPr>
          <p:cNvSpPr txBox="1"/>
          <p:nvPr/>
        </p:nvSpPr>
        <p:spPr>
          <a:xfrm>
            <a:off x="256310" y="4987910"/>
            <a:ext cx="4588621" cy="512961"/>
          </a:xfrm>
          <a:prstGeom prst="rect">
            <a:avLst/>
          </a:prstGeom>
          <a:noFill/>
        </p:spPr>
        <p:txBody>
          <a:bodyPr wrap="square">
            <a:spAutoFit/>
          </a:bodyPr>
          <a:lstStyle/>
          <a:p>
            <a:pPr algn="just">
              <a:spcBef>
                <a:spcPts val="15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latin typeface="Arial" panose="020B0604020202020204" pitchFamily="34" charset="0"/>
                <a:ea typeface="Calibri" panose="020F0502020204030204" pitchFamily="34" charset="0"/>
                <a:cs typeface="Times New Roman" panose="02020603050405020304" pitchFamily="18" charset="0"/>
              </a:rPr>
              <a:t>C1. Which of the following did you watch in the past 7 days at home or elsewhere on any device? </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15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TVCS &amp; MCCS, All respondents. 2023: n=</a:t>
            </a:r>
            <a:r>
              <a:rPr lang="en-US" sz="600" dirty="0">
                <a:latin typeface="Arial" panose="020B0604020202020204" pitchFamily="34" charset="0"/>
                <a:ea typeface="Calibri" panose="020F0502020204030204" pitchFamily="34" charset="0"/>
                <a:cs typeface="Times New Roman" panose="02020603050405020304" pitchFamily="18" charset="0"/>
              </a:rPr>
              <a:t>4,892</a:t>
            </a:r>
            <a:r>
              <a:rPr lang="en-US" sz="600" dirty="0">
                <a:effectLst/>
                <a:latin typeface="Arial" panose="020B0604020202020204" pitchFamily="34" charset="0"/>
                <a:ea typeface="Calibri" panose="020F0502020204030204" pitchFamily="34" charset="0"/>
                <a:cs typeface="Times New Roman" panose="02020603050405020304" pitchFamily="18" charset="0"/>
              </a:rPr>
              <a:t>. 2022: n=5017. 2021: n=4135. 2020: n=4096</a:t>
            </a:r>
          </a:p>
          <a:p>
            <a:pPr algn="just">
              <a:spcBef>
                <a:spcPts val="15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2022 DK = 0.0%, </a:t>
            </a:r>
            <a:r>
              <a:rPr lang="en-GB" sz="600" dirty="0">
                <a:latin typeface="Arial" panose="020B0604020202020204" pitchFamily="34" charset="0"/>
                <a:ea typeface="Calibri" panose="020F0502020204030204" pitchFamily="34" charset="0"/>
                <a:cs typeface="Times New Roman" panose="02020603050405020304" pitchFamily="18" charset="0"/>
              </a:rPr>
              <a:t>R</a:t>
            </a:r>
            <a:r>
              <a:rPr lang="en-GB" sz="600" dirty="0">
                <a:effectLst/>
                <a:latin typeface="Arial" panose="020B0604020202020204" pitchFamily="34" charset="0"/>
                <a:ea typeface="Calibri" panose="020F0502020204030204" pitchFamily="34" charset="0"/>
                <a:cs typeface="Times New Roman" panose="02020603050405020304" pitchFamily="18" charset="0"/>
              </a:rPr>
              <a:t>ef</a:t>
            </a:r>
            <a:r>
              <a:rPr lang="en-GB" sz="600" dirty="0">
                <a:latin typeface="Arial" panose="020B0604020202020204" pitchFamily="34" charset="0"/>
                <a:ea typeface="Calibri" panose="020F0502020204030204" pitchFamily="34" charset="0"/>
                <a:cs typeface="Times New Roman" panose="02020603050405020304" pitchFamily="18" charset="0"/>
              </a:rPr>
              <a:t> = 0.0</a:t>
            </a:r>
            <a:r>
              <a:rPr lang="en-GB" sz="600" dirty="0">
                <a:effectLst/>
                <a:latin typeface="Arial" panose="020B0604020202020204" pitchFamily="34" charset="0"/>
                <a:ea typeface="Calibri" panose="020F0502020204030204" pitchFamily="34" charset="0"/>
                <a:cs typeface="Times New Roman" panose="02020603050405020304" pitchFamily="18" charset="0"/>
              </a:rPr>
              <a:t>%. 2021 DK = 0.0%, Ref = 0.0%. 2020 DK = 0.0%, Ref = 0.0%. Responses for codes not shown on chart if &lt;5% in 2023.</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D8B9BFF0-7C2C-83A2-81CD-4568AEB1856F}"/>
              </a:ext>
            </a:extLst>
          </p:cNvPr>
          <p:cNvSpPr/>
          <p:nvPr/>
        </p:nvSpPr>
        <p:spPr>
          <a:xfrm>
            <a:off x="314632" y="5469804"/>
            <a:ext cx="4558678" cy="84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r>
              <a:rPr lang="en-AU" sz="1200" b="1" dirty="0">
                <a:solidFill>
                  <a:schemeClr val="tx2"/>
                </a:solidFill>
              </a:rPr>
              <a:t>Callouts</a:t>
            </a:r>
          </a:p>
          <a:p>
            <a:pPr marL="171450" indent="-171450">
              <a:buFont typeface="Arial" panose="020B0604020202020204" pitchFamily="34" charset="0"/>
              <a:buChar char="•"/>
            </a:pPr>
            <a:r>
              <a:rPr lang="en-US" sz="900" dirty="0">
                <a:solidFill>
                  <a:schemeClr val="tx1"/>
                </a:solidFill>
              </a:rPr>
              <a:t>In 2023, use of free video streaming services increased from 2022, while use of Pay TV decreased.</a:t>
            </a:r>
          </a:p>
        </p:txBody>
      </p:sp>
      <p:sp>
        <p:nvSpPr>
          <p:cNvPr id="19" name="Rectangle 18">
            <a:extLst>
              <a:ext uri="{FF2B5EF4-FFF2-40B4-BE49-F238E27FC236}">
                <a16:creationId xmlns:a16="http://schemas.microsoft.com/office/drawing/2014/main" id="{579294BC-A139-80A5-708B-83243AC28282}"/>
              </a:ext>
            </a:extLst>
          </p:cNvPr>
          <p:cNvSpPr/>
          <p:nvPr/>
        </p:nvSpPr>
        <p:spPr>
          <a:xfrm>
            <a:off x="5000562" y="1116824"/>
            <a:ext cx="4470912" cy="49448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446088" lvl="1">
              <a:lnSpc>
                <a:spcPct val="125000"/>
              </a:lnSpc>
            </a:pPr>
            <a:r>
              <a:rPr lang="en-AU" sz="1100" b="1" dirty="0">
                <a:solidFill>
                  <a:schemeClr val="tx2"/>
                </a:solidFill>
              </a:rPr>
              <a:t>Subgroups</a:t>
            </a:r>
            <a:endParaRPr lang="en-US" dirty="0">
              <a:solidFill>
                <a:schemeClr val="tx2"/>
              </a:solidFill>
            </a:endParaRPr>
          </a:p>
          <a:p>
            <a:pPr marL="171450" indent="-171450">
              <a:lnSpc>
                <a:spcPct val="125000"/>
              </a:lnSpc>
              <a:buFont typeface="Arial" panose="020B0604020202020204" pitchFamily="34" charset="0"/>
              <a:buChar char="↑"/>
            </a:pPr>
            <a:r>
              <a:rPr lang="en-US" sz="1000" b="1" dirty="0">
                <a:solidFill>
                  <a:schemeClr val="tx1"/>
                </a:solidFill>
              </a:rPr>
              <a:t>Online subscription services </a:t>
            </a:r>
            <a:r>
              <a:rPr lang="en-US" sz="1000" dirty="0">
                <a:solidFill>
                  <a:schemeClr val="tx1"/>
                </a:solidFill>
                <a:cs typeface="Arial"/>
              </a:rPr>
              <a:t>was higher for:</a:t>
            </a:r>
          </a:p>
          <a:p>
            <a:pPr marL="628650" lvl="1" indent="-171450">
              <a:lnSpc>
                <a:spcPct val="125000"/>
              </a:lnSpc>
              <a:buFont typeface="Courier New" panose="02070309020205020404" pitchFamily="49" charset="0"/>
              <a:buChar char="o"/>
            </a:pPr>
            <a:r>
              <a:rPr lang="en-US" sz="1000" dirty="0">
                <a:solidFill>
                  <a:schemeClr val="tx1"/>
                </a:solidFill>
                <a:cs typeface="Arial"/>
              </a:rPr>
              <a:t>Women (68% vs 62% of men)</a:t>
            </a:r>
          </a:p>
          <a:p>
            <a:pPr marL="628650" lvl="1" indent="-171450">
              <a:lnSpc>
                <a:spcPct val="125000"/>
              </a:lnSpc>
              <a:buFont typeface="Courier New" panose="02070309020205020404" pitchFamily="49" charset="0"/>
              <a:buChar char="o"/>
            </a:pPr>
            <a:r>
              <a:rPr lang="en-US" sz="1000" dirty="0">
                <a:solidFill>
                  <a:schemeClr val="tx1"/>
                </a:solidFill>
                <a:cs typeface="Arial"/>
              </a:rPr>
              <a:t>Ages 18-24 (78%), 25-34 (80%), and 35-44 (75% vs 65% of ages 45-54, 60% of ages 55-64, 48% of ages 65-74, and 35% of ages 75+)</a:t>
            </a:r>
          </a:p>
          <a:p>
            <a:pPr marL="628650" lvl="1" indent="-171450">
              <a:lnSpc>
                <a:spcPct val="125000"/>
              </a:lnSpc>
              <a:buFont typeface="Courier New" panose="02070309020205020404" pitchFamily="49" charset="0"/>
              <a:buChar char="o"/>
            </a:pPr>
            <a:r>
              <a:rPr lang="en-US" sz="1000" dirty="0">
                <a:solidFill>
                  <a:schemeClr val="tx1"/>
                </a:solidFill>
                <a:cs typeface="Arial"/>
              </a:rPr>
              <a:t>Those with dependent children in the household (73% vs 59% of those with no children and 65% of those with non-dependent children only)</a:t>
            </a:r>
          </a:p>
          <a:p>
            <a:pPr marL="628650" lvl="1" indent="-171450">
              <a:lnSpc>
                <a:spcPct val="125000"/>
              </a:lnSpc>
              <a:buFont typeface="Courier New" panose="02070309020205020404" pitchFamily="49" charset="0"/>
              <a:buChar char="o"/>
            </a:pPr>
            <a:r>
              <a:rPr lang="en-US" sz="1000" dirty="0">
                <a:solidFill>
                  <a:schemeClr val="tx1"/>
                </a:solidFill>
                <a:cs typeface="Arial"/>
              </a:rPr>
              <a:t>Adults living in a share house (75% vs 59% of those with no children)</a:t>
            </a:r>
          </a:p>
          <a:p>
            <a:pPr marL="628650" lvl="1" indent="-171450">
              <a:lnSpc>
                <a:spcPct val="125000"/>
              </a:lnSpc>
              <a:buFont typeface="Courier New" panose="02070309020205020404" pitchFamily="49" charset="0"/>
              <a:buChar char="o"/>
            </a:pPr>
            <a:r>
              <a:rPr lang="en-US" sz="1000" dirty="0">
                <a:solidFill>
                  <a:schemeClr val="tx1"/>
                </a:solidFill>
                <a:cs typeface="Arial"/>
              </a:rPr>
              <a:t>Those with a Bachelor degree (72% vs 62% of those with education up to Year 12, and 64% of those with a TAFE qualification / Trade Certificate / Diploma)</a:t>
            </a:r>
          </a:p>
          <a:p>
            <a:pPr marL="628650" lvl="1" indent="-171450">
              <a:lnSpc>
                <a:spcPct val="125000"/>
              </a:lnSpc>
              <a:buFont typeface="Courier New" panose="02070309020205020404" pitchFamily="49" charset="0"/>
              <a:buChar char="o"/>
            </a:pPr>
            <a:r>
              <a:rPr lang="en-US" sz="1000" dirty="0">
                <a:solidFill>
                  <a:schemeClr val="tx1"/>
                </a:solidFill>
                <a:cs typeface="Arial"/>
              </a:rPr>
              <a:t>Those born in a mainly English speaking country (67% vs 61% of those born in a mainly non-English speaking country)</a:t>
            </a:r>
          </a:p>
          <a:p>
            <a:pPr marL="628650" lvl="1" indent="-171450">
              <a:lnSpc>
                <a:spcPct val="125000"/>
              </a:lnSpc>
              <a:buFont typeface="Courier New" panose="02070309020205020404" pitchFamily="49" charset="0"/>
              <a:buChar char="o"/>
            </a:pPr>
            <a:endParaRPr lang="en-US" sz="800" dirty="0">
              <a:solidFill>
                <a:schemeClr val="tx1"/>
              </a:solidFill>
              <a:cs typeface="Arial"/>
            </a:endParaRPr>
          </a:p>
          <a:p>
            <a:pPr marL="628650" lvl="1" indent="-171450">
              <a:lnSpc>
                <a:spcPct val="125000"/>
              </a:lnSpc>
              <a:buFont typeface="Courier New" panose="02070309020205020404" pitchFamily="49" charset="0"/>
              <a:buChar char="o"/>
            </a:pPr>
            <a:endParaRPr lang="en-US" sz="800" dirty="0">
              <a:solidFill>
                <a:schemeClr val="tx1"/>
              </a:solidFill>
              <a:cs typeface="Arial"/>
            </a:endParaRPr>
          </a:p>
          <a:p>
            <a:pPr lvl="1">
              <a:lnSpc>
                <a:spcPct val="125000"/>
              </a:lnSpc>
            </a:pPr>
            <a:endParaRPr lang="en-US" sz="650" dirty="0">
              <a:solidFill>
                <a:schemeClr val="tx1"/>
              </a:solidFill>
              <a:highlight>
                <a:srgbClr val="FFFF9F"/>
              </a:highlight>
            </a:endParaRPr>
          </a:p>
          <a:p>
            <a:pPr marL="171450" lvl="1" indent="-171450">
              <a:lnSpc>
                <a:spcPct val="125000"/>
              </a:lnSpc>
              <a:buFont typeface="Courier New" panose="02070309020205020404" pitchFamily="49" charset="0"/>
              <a:buChar char="o"/>
            </a:pPr>
            <a:endParaRPr lang="en-US" sz="900" dirty="0">
              <a:solidFill>
                <a:schemeClr val="tx1"/>
              </a:solidFill>
            </a:endParaRPr>
          </a:p>
        </p:txBody>
      </p:sp>
      <p:sp>
        <p:nvSpPr>
          <p:cNvPr id="23" name="TextBox 22">
            <a:extLst>
              <a:ext uri="{FF2B5EF4-FFF2-40B4-BE49-F238E27FC236}">
                <a16:creationId xmlns:a16="http://schemas.microsoft.com/office/drawing/2014/main" id="{F5C954E6-B753-504E-CE06-9B83373E5015}"/>
              </a:ext>
            </a:extLst>
          </p:cNvPr>
          <p:cNvSpPr txBox="1"/>
          <p:nvPr/>
        </p:nvSpPr>
        <p:spPr>
          <a:xfrm>
            <a:off x="5432945" y="4312062"/>
            <a:ext cx="4082357" cy="1831271"/>
          </a:xfrm>
          <a:prstGeom prst="rect">
            <a:avLst/>
          </a:prstGeom>
          <a:noFill/>
        </p:spPr>
        <p:txBody>
          <a:bodyPr wrap="square">
            <a:spAutoFit/>
          </a:bodyPr>
          <a:lstStyle/>
          <a:p>
            <a:r>
              <a:rPr lang="en-AU" sz="1100" b="1" dirty="0">
                <a:solidFill>
                  <a:schemeClr val="tx2"/>
                </a:solidFill>
              </a:rPr>
              <a:t>Note for ‘net’ inclusions</a:t>
            </a:r>
          </a:p>
          <a:p>
            <a:pPr marL="457200" indent="-457200">
              <a:lnSpc>
                <a:spcPct val="90000"/>
              </a:lnSpc>
              <a:spcBef>
                <a:spcPts val="300"/>
              </a:spcBef>
            </a:pPr>
            <a:r>
              <a:rPr lang="en-US" sz="1000" dirty="0">
                <a:effectLst/>
                <a:latin typeface="Arial" panose="020B0604020202020204" pitchFamily="34" charset="0"/>
                <a:ea typeface="Calibri" panose="020F0502020204030204" pitchFamily="34" charset="0"/>
                <a:cs typeface="Times New Roman" panose="02020603050405020304" pitchFamily="18" charset="0"/>
              </a:rPr>
              <a:t>‘NET: Online’ includes:</a:t>
            </a:r>
          </a:p>
          <a:p>
            <a:pPr marL="457200" indent="-457200">
              <a:lnSpc>
                <a:spcPct val="90000"/>
              </a:lnSpc>
              <a:spcBef>
                <a:spcPts val="300"/>
              </a:spcBef>
            </a:pPr>
            <a:r>
              <a:rPr lang="en-US" sz="1000" dirty="0">
                <a:effectLst/>
                <a:latin typeface="Arial" panose="020B0604020202020204" pitchFamily="34" charset="0"/>
                <a:ea typeface="Calibri" panose="020F0502020204030204" pitchFamily="34" charset="0"/>
                <a:cs typeface="Times New Roman" panose="02020603050405020304" pitchFamily="18" charset="0"/>
              </a:rPr>
              <a:t>	‘Online subscription services’, ‘Free video streaming services’, ‘Other websites or apps’, and ‘Sports specific website or app’.</a:t>
            </a:r>
          </a:p>
          <a:p>
            <a:pPr marL="457200" indent="-457200">
              <a:lnSpc>
                <a:spcPct val="90000"/>
              </a:lnSpc>
              <a:spcBef>
                <a:spcPts val="300"/>
              </a:spcBef>
            </a:pPr>
            <a:r>
              <a:rPr lang="en-US" sz="1000" dirty="0">
                <a:effectLst/>
                <a:latin typeface="Arial" panose="020B0604020202020204" pitchFamily="34" charset="0"/>
                <a:ea typeface="Calibri" panose="020F0502020204030204" pitchFamily="34" charset="0"/>
                <a:cs typeface="Times New Roman" panose="02020603050405020304" pitchFamily="18" charset="0"/>
              </a:rPr>
              <a:t>‘NET: Free-to-air’ includes:</a:t>
            </a:r>
          </a:p>
          <a:p>
            <a:pPr marL="457200" indent="-457200">
              <a:lnSpc>
                <a:spcPct val="90000"/>
              </a:lnSpc>
              <a:spcBef>
                <a:spcPts val="300"/>
              </a:spcBef>
            </a:pPr>
            <a:r>
              <a:rPr lang="en-US" sz="1000" dirty="0">
                <a:latin typeface="Arial" panose="020B0604020202020204" pitchFamily="34" charset="0"/>
                <a:ea typeface="Calibri" panose="020F0502020204030204" pitchFamily="34" charset="0"/>
                <a:cs typeface="Times New Roman" panose="02020603050405020304" pitchFamily="18" charset="0"/>
              </a:rPr>
              <a:t>	</a:t>
            </a:r>
            <a:r>
              <a:rPr lang="en-US" sz="1000" dirty="0">
                <a:effectLst/>
                <a:latin typeface="Arial" panose="020B0604020202020204" pitchFamily="34" charset="0"/>
                <a:ea typeface="Calibri" panose="020F0502020204030204" pitchFamily="34" charset="0"/>
                <a:cs typeface="Times New Roman" panose="02020603050405020304" pitchFamily="18" charset="0"/>
              </a:rPr>
              <a:t>‘Commercial free-to-air TV’, ‘Publicly owned free-to-air TV’, ‘Commercial free-to-air on-demand TV’, Publicly owned free-to-air on-demand TV’, and ‘Free-to-air catch-up TV’ and equivalent from prior years.</a:t>
            </a:r>
            <a:endParaRPr lang="en-AU" sz="1000" b="1" i="1" dirty="0">
              <a:effectLst/>
              <a:latin typeface="Arial" panose="020B0604020202020204" pitchFamily="34" charset="0"/>
              <a:ea typeface="Calibri" panose="020F0502020204030204" pitchFamily="34" charset="0"/>
              <a:cs typeface="Times New Roman" panose="02020603050405020304" pitchFamily="18" charset="0"/>
            </a:endParaRPr>
          </a:p>
          <a:p>
            <a:endParaRPr lang="en-AU" sz="1100" b="1" dirty="0">
              <a:solidFill>
                <a:srgbClr val="5AC0E7"/>
              </a:solidFill>
            </a:endParaRPr>
          </a:p>
        </p:txBody>
      </p:sp>
      <p:sp>
        <p:nvSpPr>
          <p:cNvPr id="15" name="Rectangle 14">
            <a:extLst>
              <a:ext uri="{FF2B5EF4-FFF2-40B4-BE49-F238E27FC236}">
                <a16:creationId xmlns:a16="http://schemas.microsoft.com/office/drawing/2014/main" id="{70D8F01D-7D29-8416-C518-23B2A097AAA4}"/>
              </a:ext>
            </a:extLst>
          </p:cNvPr>
          <p:cNvSpPr/>
          <p:nvPr/>
        </p:nvSpPr>
        <p:spPr>
          <a:xfrm>
            <a:off x="264764" y="6033466"/>
            <a:ext cx="9250538"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Online subscription services continue to be the leading platform for watching screen content in Australia, levelling off after several years of increasing. However, free video streaming services significantly increased, and pay TV declined in 2023.</a:t>
            </a:r>
            <a:endParaRPr lang="en-AU" sz="1000" b="1" dirty="0"/>
          </a:p>
        </p:txBody>
      </p:sp>
      <p:sp>
        <p:nvSpPr>
          <p:cNvPr id="13" name="Arrow: Down 12">
            <a:extLst>
              <a:ext uri="{FF2B5EF4-FFF2-40B4-BE49-F238E27FC236}">
                <a16:creationId xmlns:a16="http://schemas.microsoft.com/office/drawing/2014/main" id="{FE19D6AF-8AC8-6C28-7850-5B7CAEA31FC5}"/>
              </a:ext>
              <a:ext uri="{C183D7F6-B498-43B3-948B-1728B52AA6E4}">
                <adec:decorative xmlns:adec="http://schemas.microsoft.com/office/drawing/2017/decorative" val="1"/>
              </a:ext>
            </a:extLst>
          </p:cNvPr>
          <p:cNvSpPr/>
          <p:nvPr/>
        </p:nvSpPr>
        <p:spPr>
          <a:xfrm flipV="1">
            <a:off x="4202270" y="1704207"/>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Graphic 6">
            <a:extLst>
              <a:ext uri="{FF2B5EF4-FFF2-40B4-BE49-F238E27FC236}">
                <a16:creationId xmlns:a16="http://schemas.microsoft.com/office/drawing/2014/main" id="{D3C94E0E-FAA2-E370-2487-FFA58072233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9862" y="6074713"/>
            <a:ext cx="387795" cy="387795"/>
          </a:xfrm>
          <a:prstGeom prst="rect">
            <a:avLst/>
          </a:prstGeom>
        </p:spPr>
      </p:pic>
      <p:sp>
        <p:nvSpPr>
          <p:cNvPr id="17" name="Arrow: Down 16">
            <a:extLst>
              <a:ext uri="{FF2B5EF4-FFF2-40B4-BE49-F238E27FC236}">
                <a16:creationId xmlns:a16="http://schemas.microsoft.com/office/drawing/2014/main" id="{D408572B-B8D2-1940-844B-F0F405656AAD}"/>
              </a:ext>
              <a:ext uri="{C183D7F6-B498-43B3-948B-1728B52AA6E4}">
                <adec:decorative xmlns:adec="http://schemas.microsoft.com/office/drawing/2017/decorative" val="1"/>
              </a:ext>
            </a:extLst>
          </p:cNvPr>
          <p:cNvSpPr/>
          <p:nvPr/>
        </p:nvSpPr>
        <p:spPr>
          <a:xfrm>
            <a:off x="3200423" y="3688518"/>
            <a:ext cx="82800" cy="10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25" name="Straight Connector 24">
            <a:extLst>
              <a:ext uri="{FF2B5EF4-FFF2-40B4-BE49-F238E27FC236}">
                <a16:creationId xmlns:a16="http://schemas.microsoft.com/office/drawing/2014/main" id="{2044E72A-AA0E-BA8C-D5BE-FC3A491C17A0}"/>
              </a:ext>
              <a:ext uri="{C183D7F6-B498-43B3-948B-1728B52AA6E4}">
                <adec:decorative xmlns:adec="http://schemas.microsoft.com/office/drawing/2017/decorative" val="1"/>
              </a:ext>
            </a:extLst>
          </p:cNvPr>
          <p:cNvCxnSpPr/>
          <p:nvPr/>
        </p:nvCxnSpPr>
        <p:spPr>
          <a:xfrm flipH="1">
            <a:off x="304520" y="4340544"/>
            <a:ext cx="4572000" cy="0"/>
          </a:xfrm>
          <a:prstGeom prst="line">
            <a:avLst/>
          </a:prstGeom>
          <a:ln>
            <a:solidFill>
              <a:srgbClr val="03AA6D"/>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5303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fld id="{EB9AB7F9-1CFC-4687-A283-05394C823D94}" type="slidenum">
              <a:rPr lang="en-AU" smtClean="0"/>
              <a:t>25</a:t>
            </a:fld>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320714" y="289960"/>
            <a:ext cx="8893624" cy="438517"/>
          </a:xfrm>
        </p:spPr>
        <p:txBody>
          <a:bodyPr>
            <a:normAutofit fontScale="90000"/>
          </a:bodyPr>
          <a:lstStyle/>
          <a:p>
            <a:r>
              <a:rPr lang="en-AU" dirty="0"/>
              <a:t>Online subscription streaming services households have access to</a:t>
            </a:r>
          </a:p>
        </p:txBody>
      </p:sp>
      <p:grpSp>
        <p:nvGrpSpPr>
          <p:cNvPr id="24" name="Group 23">
            <a:extLst>
              <a:ext uri="{FF2B5EF4-FFF2-40B4-BE49-F238E27FC236}">
                <a16:creationId xmlns:a16="http://schemas.microsoft.com/office/drawing/2014/main" id="{37714B6F-9B35-E9B7-8A5A-AA5172160D45}"/>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25" name="Freeform 5">
              <a:extLst>
                <a:ext uri="{FF2B5EF4-FFF2-40B4-BE49-F238E27FC236}">
                  <a16:creationId xmlns:a16="http://schemas.microsoft.com/office/drawing/2014/main" id="{B84B8411-5E7F-0957-394A-42E5AE51BE42}"/>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6" name="Freeform 6">
              <a:extLst>
                <a:ext uri="{FF2B5EF4-FFF2-40B4-BE49-F238E27FC236}">
                  <a16:creationId xmlns:a16="http://schemas.microsoft.com/office/drawing/2014/main" id="{10FF6FA4-AFC0-279F-6423-D89FC04DC002}"/>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7" name="Freeform 7">
              <a:extLst>
                <a:ext uri="{FF2B5EF4-FFF2-40B4-BE49-F238E27FC236}">
                  <a16:creationId xmlns:a16="http://schemas.microsoft.com/office/drawing/2014/main" id="{DBE90FF5-3EEF-33E9-323F-C4CB01DFE026}"/>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8" name="Freeform 8">
              <a:extLst>
                <a:ext uri="{FF2B5EF4-FFF2-40B4-BE49-F238E27FC236}">
                  <a16:creationId xmlns:a16="http://schemas.microsoft.com/office/drawing/2014/main" id="{251135C6-A798-A248-D3D6-FDD5BACEBBF8}"/>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9" name="Freeform 9">
              <a:extLst>
                <a:ext uri="{FF2B5EF4-FFF2-40B4-BE49-F238E27FC236}">
                  <a16:creationId xmlns:a16="http://schemas.microsoft.com/office/drawing/2014/main" id="{9FF967BA-4708-E736-CC37-00507AD92509}"/>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18" name="Rectangle 17">
            <a:extLst>
              <a:ext uri="{FF2B5EF4-FFF2-40B4-BE49-F238E27FC236}">
                <a16:creationId xmlns:a16="http://schemas.microsoft.com/office/drawing/2014/main" id="{0981B06A-B6C5-0CD2-90AF-9BFB66E19110}"/>
              </a:ext>
            </a:extLst>
          </p:cNvPr>
          <p:cNvSpPr/>
          <p:nvPr/>
        </p:nvSpPr>
        <p:spPr>
          <a:xfrm>
            <a:off x="320714" y="733408"/>
            <a:ext cx="9129850" cy="554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latin typeface="Arial" panose="020B0604020202020204" pitchFamily="34" charset="0"/>
              </a:rPr>
              <a:t>Netflix remains the most common online subscription streaming service that households had access to in 2023 (65%). The next most common services were Disney+ (35%), Amazon Prime Video (32%), and Stan (24%).</a:t>
            </a:r>
            <a:endParaRPr lang="en-US"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44752" y="1152430"/>
            <a:ext cx="5371263" cy="483846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lumMod val="65000"/>
                  <a:lumOff val="35000"/>
                </a:schemeClr>
              </a:solidFill>
            </a:endParaRPr>
          </a:p>
        </p:txBody>
      </p:sp>
      <p:graphicFrame>
        <p:nvGraphicFramePr>
          <p:cNvPr id="11" name="Chart 10" descr="Figure 24: Online subscription streaming services household have access to.&#10;Netflix, 2023, 65%, 2022, 68%, 2021, 67%, 2020, 65.&#10;Disney+, 2023, 35%, 2022, 34%, 2021, 27%, 2020, 18.&#10;Amazon Prime Video, 2023, 32% (significantly higher than 2022), 2022, 29%, 2021, 22%, 2020, 16.&#10;Stan, 2023, 24% (significantly lower than 2022), 2022, 27%, 2021, 26%, 2020, 21.&#10;Binge, 2023, 15%, 2022, 15%, 2021, 9%, 2020, 4.&#10;Kayo Sports, 2023, 14%, 2022, 13%, 2021, 11%, 2020, 7.&#10;Stan Sport, 2023, 12% (significantly higher than 2022), 2022, 4%, 2021, 3%, 2020, Not applicable.&#10;Paramount+, 2023, 11% (significantly higher than 2022), 2022, 8%, 2021, 3%, 2020, Not applicable.&#10;Apple TV+, 2023, 11%, 2022, 10%, 2021, 11%, 2020, 9.&#10;Foxtel Now, 2023, 10% (significantly lower than 2022), 2022, 13%, 2021, 13%, 2020, 15.&#10;None, 2023, 19%, 2022, 19%, 2021, 21%, 2020, 23.&#10;&#10;Source: C8. Which of the following online subscription streaming services or sports-specific services does your household currently have access to? This excludes on-demand TV and pay-per-view. &#10;Base: TVCS &amp; MCCS, All respondents. 2023: n=4,892. 2022: n=5017. 2021 MCCS: n=4135. 2020 MCCS: n=4096.&#10;Notes: Don’t know/refused responses not shown: 2023 DK = 0.2%, Ref = 0.0%. 2022 DK = 0.0%, REF = 0.0%. Responses not shown on chart if &lt;5% in 2023. 2022 NET shows TVCS &amp; MCCS result, 2021 and 2020 nets show MCCS result. ‘Kayo’ was changed to ‘Kayo Sports’ in the 2023 survey.&#10;">
            <a:extLst>
              <a:ext uri="{FF2B5EF4-FFF2-40B4-BE49-F238E27FC236}">
                <a16:creationId xmlns:a16="http://schemas.microsoft.com/office/drawing/2014/main" id="{2B4C1898-0E1A-E4C8-88DE-C5F2DA7BB120}"/>
              </a:ext>
            </a:extLst>
          </p:cNvPr>
          <p:cNvGraphicFramePr/>
          <p:nvPr>
            <p:extLst>
              <p:ext uri="{D42A27DB-BD31-4B8C-83A1-F6EECF244321}">
                <p14:modId xmlns:p14="http://schemas.microsoft.com/office/powerpoint/2010/main" val="2651181674"/>
              </p:ext>
            </p:extLst>
          </p:nvPr>
        </p:nvGraphicFramePr>
        <p:xfrm>
          <a:off x="320714" y="1214806"/>
          <a:ext cx="4699521" cy="4238683"/>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
            <a:extLst>
              <a:ext uri="{FF2B5EF4-FFF2-40B4-BE49-F238E27FC236}">
                <a16:creationId xmlns:a16="http://schemas.microsoft.com/office/drawing/2014/main" id="{F20870F0-2936-8BB5-21DF-18F88E309A40}"/>
              </a:ext>
              <a:ext uri="{C183D7F6-B498-43B3-948B-1728B52AA6E4}">
                <adec:decorative xmlns:adec="http://schemas.microsoft.com/office/drawing/2017/decorative" val="1"/>
              </a:ext>
            </a:extLst>
          </p:cNvPr>
          <p:cNvSpPr txBox="1"/>
          <p:nvPr/>
        </p:nvSpPr>
        <p:spPr>
          <a:xfrm>
            <a:off x="2249805" y="1126191"/>
            <a:ext cx="267855" cy="2920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solidFill>
                  <a:schemeClr val="tx1">
                    <a:lumMod val="65000"/>
                    <a:lumOff val="35000"/>
                  </a:schemeClr>
                </a:solidFill>
              </a:rPr>
              <a:t>%</a:t>
            </a:r>
          </a:p>
        </p:txBody>
      </p:sp>
      <p:sp>
        <p:nvSpPr>
          <p:cNvPr id="7" name="Rectangle 6" descr="Proportion of respondents who have at least one online subscription streaming service service (net):&#10;&#10;2023, 80%.&#10;2022, 81%.&#10;2021, 79%.&#10;2020, 77%.">
            <a:extLst>
              <a:ext uri="{FF2B5EF4-FFF2-40B4-BE49-F238E27FC236}">
                <a16:creationId xmlns:a16="http://schemas.microsoft.com/office/drawing/2014/main" id="{9AB59293-28A2-F6F7-7129-2083D15C76A7}"/>
              </a:ext>
            </a:extLst>
          </p:cNvPr>
          <p:cNvSpPr/>
          <p:nvPr/>
        </p:nvSpPr>
        <p:spPr>
          <a:xfrm>
            <a:off x="3630711" y="3873135"/>
            <a:ext cx="1860818" cy="101274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solidFill>
              </a:rPr>
              <a:t>At least one service net </a:t>
            </a:r>
          </a:p>
          <a:p>
            <a:r>
              <a:rPr lang="en-US" sz="1100" dirty="0">
                <a:solidFill>
                  <a:schemeClr val="tx1"/>
                </a:solidFill>
              </a:rPr>
              <a:t>2023: 80%</a:t>
            </a:r>
          </a:p>
          <a:p>
            <a:r>
              <a:rPr lang="en-US" sz="1100" dirty="0">
                <a:solidFill>
                  <a:schemeClr val="tx1"/>
                </a:solidFill>
              </a:rPr>
              <a:t>2022: 81% </a:t>
            </a:r>
          </a:p>
          <a:p>
            <a:r>
              <a:rPr lang="en-US" sz="1100" dirty="0">
                <a:solidFill>
                  <a:schemeClr val="tx1"/>
                </a:solidFill>
              </a:rPr>
              <a:t>2021: 79% </a:t>
            </a:r>
          </a:p>
          <a:p>
            <a:r>
              <a:rPr lang="en-US" sz="1100" dirty="0">
                <a:solidFill>
                  <a:schemeClr val="tx1"/>
                </a:solidFill>
              </a:rPr>
              <a:t>2020: 77%</a:t>
            </a:r>
            <a:endParaRPr lang="en-AU" sz="1100" dirty="0">
              <a:solidFill>
                <a:schemeClr val="tx1"/>
              </a:solidFill>
            </a:endParaRPr>
          </a:p>
        </p:txBody>
      </p:sp>
      <p:sp>
        <p:nvSpPr>
          <p:cNvPr id="22" name="TextBox 21">
            <a:extLst>
              <a:ext uri="{FF2B5EF4-FFF2-40B4-BE49-F238E27FC236}">
                <a16:creationId xmlns:a16="http://schemas.microsoft.com/office/drawing/2014/main" id="{47603211-741E-800B-A150-6DF1F750AC67}"/>
              </a:ext>
            </a:extLst>
          </p:cNvPr>
          <p:cNvSpPr txBox="1"/>
          <p:nvPr/>
        </p:nvSpPr>
        <p:spPr>
          <a:xfrm>
            <a:off x="310032" y="5359951"/>
            <a:ext cx="5405983" cy="630942"/>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latin typeface="Arial" panose="020B0604020202020204" pitchFamily="34" charset="0"/>
                <a:ea typeface="Calibri" panose="020F0502020204030204" pitchFamily="34" charset="0"/>
                <a:cs typeface="Times New Roman" panose="02020603050405020304" pitchFamily="18" charset="0"/>
              </a:rPr>
              <a:t>C8. Which of the following online subscription streaming services or sports-specific services does your household currently have access to? This excludes on-demand TV and pay-per-view. </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TVCS &amp; MCCS, All respondents. 2023: n=</a:t>
            </a:r>
            <a:r>
              <a:rPr lang="en-US" sz="600" dirty="0">
                <a:latin typeface="Arial" panose="020B0604020202020204" pitchFamily="34" charset="0"/>
                <a:ea typeface="Calibri" panose="020F0502020204030204" pitchFamily="34" charset="0"/>
                <a:cs typeface="Times New Roman" panose="02020603050405020304" pitchFamily="18" charset="0"/>
              </a:rPr>
              <a:t>4,892</a:t>
            </a:r>
            <a:r>
              <a:rPr lang="en-US" sz="600" dirty="0">
                <a:effectLst/>
                <a:latin typeface="Arial" panose="020B0604020202020204" pitchFamily="34" charset="0"/>
                <a:ea typeface="Calibri" panose="020F0502020204030204" pitchFamily="34" charset="0"/>
                <a:cs typeface="Times New Roman" panose="02020603050405020304" pitchFamily="18" charset="0"/>
              </a:rPr>
              <a:t>. 2022: n=5017. 2021 MCCS: n=4135. 2020 MCCS: n=4096.</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0.2%, Ref = </a:t>
            </a:r>
            <a:r>
              <a:rPr lang="en-GB" sz="600" dirty="0">
                <a:latin typeface="Arial" panose="020B0604020202020204" pitchFamily="34" charset="0"/>
                <a:ea typeface="Calibri" panose="020F0502020204030204" pitchFamily="34" charset="0"/>
                <a:cs typeface="Times New Roman" panose="02020603050405020304" pitchFamily="18" charset="0"/>
              </a:rPr>
              <a:t>0.0</a:t>
            </a:r>
            <a:r>
              <a:rPr lang="en-GB" sz="600" dirty="0">
                <a:effectLst/>
                <a:latin typeface="Arial" panose="020B0604020202020204" pitchFamily="34" charset="0"/>
                <a:ea typeface="Calibri" panose="020F0502020204030204" pitchFamily="34" charset="0"/>
                <a:cs typeface="Times New Roman" panose="02020603050405020304" pitchFamily="18" charset="0"/>
              </a:rPr>
              <a:t>%. 2022 DK = 0.0%, REF = 0.0%. </a:t>
            </a:r>
            <a:r>
              <a:rPr lang="en-GB" sz="600" dirty="0">
                <a:latin typeface="Arial" panose="020B0604020202020204" pitchFamily="34" charset="0"/>
                <a:ea typeface="Calibri" panose="020F0502020204030204" pitchFamily="34" charset="0"/>
                <a:cs typeface="Times New Roman" panose="02020603050405020304" pitchFamily="18" charset="0"/>
              </a:rPr>
              <a:t>Responses not shown on chart if &lt;5% in 2023. </a:t>
            </a:r>
            <a:r>
              <a:rPr lang="en-GB" sz="600" dirty="0">
                <a:effectLst/>
                <a:latin typeface="Arial" panose="020B0604020202020204" pitchFamily="34" charset="0"/>
                <a:ea typeface="Calibri" panose="020F0502020204030204" pitchFamily="34" charset="0"/>
                <a:cs typeface="Times New Roman" panose="02020603050405020304" pitchFamily="18" charset="0"/>
              </a:rPr>
              <a:t>2022 NET shows TVCS &amp; MCCS result, 2021 and 2020 nets show MCCS result. ‘Kayo’ was changed to ‘Kayo Sports’ in the 2023 survey.</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579294BC-A139-80A5-708B-83243AC28282}"/>
              </a:ext>
            </a:extLst>
          </p:cNvPr>
          <p:cNvSpPr/>
          <p:nvPr/>
        </p:nvSpPr>
        <p:spPr>
          <a:xfrm>
            <a:off x="5712104" y="1012127"/>
            <a:ext cx="3954629" cy="4186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446088" lvl="1">
              <a:lnSpc>
                <a:spcPct val="125000"/>
              </a:lnSpc>
            </a:pPr>
            <a:r>
              <a:rPr lang="en-AU" sz="1200" b="1" dirty="0">
                <a:solidFill>
                  <a:schemeClr val="tx2"/>
                </a:solidFill>
              </a:rPr>
              <a:t>Subgroups</a:t>
            </a:r>
          </a:p>
          <a:p>
            <a:pPr marL="171450" lvl="1" indent="-171450">
              <a:lnSpc>
                <a:spcPct val="125000"/>
              </a:lnSpc>
              <a:buFont typeface="Arial,Sans-Serif"/>
              <a:buChar char="↑"/>
            </a:pPr>
            <a:r>
              <a:rPr lang="en-US" sz="1000" b="1" dirty="0">
                <a:solidFill>
                  <a:schemeClr val="tx1"/>
                </a:solidFill>
                <a:ea typeface="+mn-lt"/>
                <a:cs typeface="+mn-lt"/>
              </a:rPr>
              <a:t>Disney+</a:t>
            </a:r>
            <a:r>
              <a:rPr lang="en-US" sz="1000" b="1" dirty="0">
                <a:solidFill>
                  <a:schemeClr val="tx1"/>
                </a:solidFill>
              </a:rPr>
              <a:t>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Women (39% vs 30% of men)</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18-24 (47%), 25-34 (53%), and 35-44 (45% vs 33% of ages 45-54, 22% of ages 55-64, 18% of ages 65-74, and 11% of ages 75+)</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Adults living in a share house (45%),  those with non-dependent children only in the household (35%), and those with dependent children (46% vs 26% of those with no children)</a:t>
            </a:r>
          </a:p>
          <a:p>
            <a:pPr marL="628650" lvl="1" indent="-171450">
              <a:lnSpc>
                <a:spcPct val="125000"/>
              </a:lnSpc>
              <a:buFont typeface="Courier New" panose="02070309020205020404" pitchFamily="49" charset="0"/>
              <a:buChar char="o"/>
            </a:pPr>
            <a:endParaRPr lang="en-US" sz="1000" dirty="0">
              <a:solidFill>
                <a:schemeClr val="tx1"/>
              </a:solidFill>
              <a:cs typeface="Arial" panose="020B0604020202020204"/>
            </a:endParaRPr>
          </a:p>
          <a:p>
            <a:pPr marL="176213" lvl="1" indent="-171450">
              <a:lnSpc>
                <a:spcPct val="125000"/>
              </a:lnSpc>
              <a:buFont typeface="Arial" panose="020B0604020202020204" pitchFamily="34" charset="0"/>
              <a:buChar char="↑"/>
            </a:pPr>
            <a:r>
              <a:rPr lang="en-US" sz="1000" b="1" dirty="0">
                <a:solidFill>
                  <a:schemeClr val="tx1"/>
                </a:solidFill>
                <a:cs typeface="Arial"/>
              </a:rPr>
              <a:t>Stan</a:t>
            </a:r>
            <a:r>
              <a:rPr lang="en-US" sz="1000" dirty="0">
                <a:solidFill>
                  <a:schemeClr val="tx1"/>
                </a:solidFill>
                <a:cs typeface="Arial"/>
              </a:rPr>
              <a:t> was higher for: </a:t>
            </a:r>
          </a:p>
          <a:p>
            <a:pPr marL="628650" lvl="1" indent="-171450">
              <a:lnSpc>
                <a:spcPct val="125000"/>
              </a:lnSpc>
              <a:buFont typeface="Courier New" panose="02070309020205020404" pitchFamily="49" charset="0"/>
              <a:buChar char="o"/>
            </a:pPr>
            <a:r>
              <a:rPr lang="en-US" sz="1000" dirty="0">
                <a:solidFill>
                  <a:schemeClr val="tx1"/>
                </a:solidFill>
                <a:cs typeface="Arial"/>
              </a:rPr>
              <a:t>Women (26% vs 22% of men)</a:t>
            </a:r>
          </a:p>
          <a:p>
            <a:pPr marL="628650" lvl="1" indent="-171450">
              <a:lnSpc>
                <a:spcPct val="125000"/>
              </a:lnSpc>
              <a:buFont typeface="Courier New" panose="02070309020205020404" pitchFamily="49" charset="0"/>
              <a:buChar char="o"/>
            </a:pPr>
            <a:r>
              <a:rPr lang="en-US" sz="1000" dirty="0">
                <a:solidFill>
                  <a:schemeClr val="tx1"/>
                </a:solidFill>
                <a:cs typeface="Arial"/>
              </a:rPr>
              <a:t>18-24 (32%), 25-34 (32%), and 35-44 (26% vs 17% of ages 65-74 and 13% of ages 75+)</a:t>
            </a:r>
          </a:p>
          <a:p>
            <a:pPr marL="628650" lvl="1" indent="-171450">
              <a:lnSpc>
                <a:spcPct val="125000"/>
              </a:lnSpc>
              <a:buFont typeface="Courier New" panose="02070309020205020404" pitchFamily="49" charset="0"/>
              <a:buChar char="o"/>
            </a:pPr>
            <a:r>
              <a:rPr lang="en-US" sz="1000" dirty="0">
                <a:solidFill>
                  <a:schemeClr val="tx1"/>
                </a:solidFill>
                <a:cs typeface="Arial"/>
              </a:rPr>
              <a:t>Those employed full time or part time (30% vs 17% of those who are retired and 17% of those engaged in home duties)</a:t>
            </a:r>
          </a:p>
          <a:p>
            <a:pPr marL="628650" lvl="1" indent="-171450">
              <a:lnSpc>
                <a:spcPct val="125000"/>
              </a:lnSpc>
              <a:buFont typeface="Courier New" panose="02070309020205020404" pitchFamily="49" charset="0"/>
              <a:buChar char="o"/>
            </a:pPr>
            <a:r>
              <a:rPr lang="en-US" sz="1000" dirty="0">
                <a:solidFill>
                  <a:schemeClr val="tx1"/>
                </a:solidFill>
                <a:cs typeface="Arial"/>
              </a:rPr>
              <a:t>Those born in a mainly-English speaking country (27% vs 14% of those born in a mainly non-English speaking country)</a:t>
            </a:r>
          </a:p>
          <a:p>
            <a:pPr marL="628650" lvl="1" indent="-171450">
              <a:lnSpc>
                <a:spcPct val="125000"/>
              </a:lnSpc>
              <a:buFont typeface="Courier New" panose="02070309020205020404" pitchFamily="49" charset="0"/>
              <a:buChar char="o"/>
            </a:pPr>
            <a:endParaRPr lang="en-US" sz="1000" dirty="0">
              <a:solidFill>
                <a:schemeClr val="tx1"/>
              </a:solidFill>
              <a:cs typeface="Arial"/>
            </a:endParaRPr>
          </a:p>
        </p:txBody>
      </p:sp>
      <p:sp>
        <p:nvSpPr>
          <p:cNvPr id="21" name="Rectangle 20">
            <a:extLst>
              <a:ext uri="{FF2B5EF4-FFF2-40B4-BE49-F238E27FC236}">
                <a16:creationId xmlns:a16="http://schemas.microsoft.com/office/drawing/2014/main" id="{D8B9BFF0-7C2C-83A2-81CD-4568AEB1856F}"/>
              </a:ext>
            </a:extLst>
          </p:cNvPr>
          <p:cNvSpPr/>
          <p:nvPr/>
        </p:nvSpPr>
        <p:spPr>
          <a:xfrm>
            <a:off x="6063204" y="5179197"/>
            <a:ext cx="3603530" cy="822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lnSpc>
                <a:spcPct val="125000"/>
              </a:lnSpc>
            </a:pPr>
            <a:r>
              <a:rPr lang="en-AU" sz="1200" b="1" dirty="0">
                <a:solidFill>
                  <a:schemeClr val="tx2"/>
                </a:solidFill>
              </a:rPr>
              <a:t>Callouts</a:t>
            </a:r>
          </a:p>
          <a:p>
            <a:pPr marL="176213" indent="-176213">
              <a:lnSpc>
                <a:spcPct val="125000"/>
              </a:lnSpc>
              <a:buFont typeface="Arial" panose="020B0604020202020204" pitchFamily="34" charset="0"/>
              <a:buChar char="•"/>
            </a:pPr>
            <a:r>
              <a:rPr lang="en-US" sz="1000" dirty="0">
                <a:solidFill>
                  <a:schemeClr val="tx1"/>
                </a:solidFill>
              </a:rPr>
              <a:t>Access to Amazon Prime Video, Stan Sport, and Paramount+ have all increased in 2023, while Stan and Foxtel Now have decreased.</a:t>
            </a:r>
            <a:endParaRPr lang="en-US" sz="1000" dirty="0">
              <a:solidFill>
                <a:srgbClr val="FF0000"/>
              </a:solidFill>
            </a:endParaRPr>
          </a:p>
        </p:txBody>
      </p:sp>
      <p:sp>
        <p:nvSpPr>
          <p:cNvPr id="20" name="Rectangle 19">
            <a:extLst>
              <a:ext uri="{FF2B5EF4-FFF2-40B4-BE49-F238E27FC236}">
                <a16:creationId xmlns:a16="http://schemas.microsoft.com/office/drawing/2014/main" id="{DE11D2DE-F794-8FA8-518A-5AA6E698EE2C}"/>
              </a:ext>
            </a:extLst>
          </p:cNvPr>
          <p:cNvSpPr/>
          <p:nvPr/>
        </p:nvSpPr>
        <p:spPr>
          <a:xfrm>
            <a:off x="344753" y="6082134"/>
            <a:ext cx="9339444" cy="44441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i="0" u="none" strike="noStrike" dirty="0">
                <a:solidFill>
                  <a:srgbClr val="FFFFFF"/>
                </a:solidFill>
                <a:effectLst/>
                <a:latin typeface="Arial" panose="020B0604020202020204" pitchFamily="34" charset="0"/>
              </a:rPr>
              <a:t>Several onlin</a:t>
            </a:r>
            <a:r>
              <a:rPr lang="en-US" sz="1000" b="1" dirty="0">
                <a:solidFill>
                  <a:srgbClr val="FFFFFF"/>
                </a:solidFill>
                <a:latin typeface="Arial" panose="020B0604020202020204" pitchFamily="34" charset="0"/>
              </a:rPr>
              <a:t>e </a:t>
            </a:r>
            <a:r>
              <a:rPr lang="en-US" sz="1000" b="1" i="0" u="none" strike="noStrike" dirty="0">
                <a:solidFill>
                  <a:srgbClr val="FFFFFF"/>
                </a:solidFill>
                <a:effectLst/>
                <a:latin typeface="Arial" panose="020B0604020202020204" pitchFamily="34" charset="0"/>
              </a:rPr>
              <a:t>services appeared to plateau in 2023 (such as Netflix, Disney+ and Binge). </a:t>
            </a:r>
            <a:r>
              <a:rPr lang="en-US" sz="1000" b="1" dirty="0">
                <a:solidFill>
                  <a:srgbClr val="FFFFFF"/>
                </a:solidFill>
                <a:latin typeface="Arial" panose="020B0604020202020204" pitchFamily="34" charset="0"/>
              </a:rPr>
              <a:t>Netflix continues to be the dominant online subscription streaming service in A</a:t>
            </a:r>
            <a:r>
              <a:rPr lang="en-US" sz="1000" b="1" i="0" u="none" strike="noStrike" dirty="0">
                <a:solidFill>
                  <a:srgbClr val="FFFFFF"/>
                </a:solidFill>
                <a:effectLst/>
                <a:latin typeface="Arial" panose="020B0604020202020204" pitchFamily="34" charset="0"/>
              </a:rPr>
              <a:t>ustralian households, however Amazon Prime Video significantly increased this year.</a:t>
            </a:r>
            <a:endParaRPr lang="en-AU" sz="1000" b="1" dirty="0"/>
          </a:p>
        </p:txBody>
      </p:sp>
      <p:pic>
        <p:nvPicPr>
          <p:cNvPr id="23" name="Graphic 22">
            <a:extLst>
              <a:ext uri="{FF2B5EF4-FFF2-40B4-BE49-F238E27FC236}">
                <a16:creationId xmlns:a16="http://schemas.microsoft.com/office/drawing/2014/main" id="{706F8E3A-8A07-025D-9E8C-5323060BED9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
        <p:nvSpPr>
          <p:cNvPr id="9" name="Arrow: Down 8">
            <a:extLst>
              <a:ext uri="{FF2B5EF4-FFF2-40B4-BE49-F238E27FC236}">
                <a16:creationId xmlns:a16="http://schemas.microsoft.com/office/drawing/2014/main" id="{B853EADF-F82E-8AED-AD0B-3AF5B117F48F}"/>
              </a:ext>
              <a:ext uri="{C183D7F6-B498-43B3-948B-1728B52AA6E4}">
                <adec:decorative xmlns:adec="http://schemas.microsoft.com/office/drawing/2017/decorative" val="1"/>
              </a:ext>
            </a:extLst>
          </p:cNvPr>
          <p:cNvSpPr/>
          <p:nvPr/>
        </p:nvSpPr>
        <p:spPr>
          <a:xfrm flipV="1">
            <a:off x="3637381" y="2034962"/>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Arrow: Down 9">
            <a:extLst>
              <a:ext uri="{FF2B5EF4-FFF2-40B4-BE49-F238E27FC236}">
                <a16:creationId xmlns:a16="http://schemas.microsoft.com/office/drawing/2014/main" id="{376DE8D6-D791-D5AF-4617-8CE817CCC0BF}"/>
              </a:ext>
              <a:ext uri="{C183D7F6-B498-43B3-948B-1728B52AA6E4}">
                <adec:decorative xmlns:adec="http://schemas.microsoft.com/office/drawing/2017/decorative" val="1"/>
              </a:ext>
            </a:extLst>
          </p:cNvPr>
          <p:cNvSpPr/>
          <p:nvPr/>
        </p:nvSpPr>
        <p:spPr>
          <a:xfrm>
            <a:off x="3382494" y="2393732"/>
            <a:ext cx="82800" cy="10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rrow: Down 12">
            <a:extLst>
              <a:ext uri="{FF2B5EF4-FFF2-40B4-BE49-F238E27FC236}">
                <a16:creationId xmlns:a16="http://schemas.microsoft.com/office/drawing/2014/main" id="{6E9AF5D9-4273-E035-5D85-23317D018929}"/>
              </a:ext>
              <a:ext uri="{C183D7F6-B498-43B3-948B-1728B52AA6E4}">
                <adec:decorative xmlns:adec="http://schemas.microsoft.com/office/drawing/2017/decorative" val="1"/>
              </a:ext>
            </a:extLst>
          </p:cNvPr>
          <p:cNvSpPr/>
          <p:nvPr/>
        </p:nvSpPr>
        <p:spPr>
          <a:xfrm flipV="1">
            <a:off x="2971623" y="3521778"/>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Arrow: Down 13">
            <a:extLst>
              <a:ext uri="{FF2B5EF4-FFF2-40B4-BE49-F238E27FC236}">
                <a16:creationId xmlns:a16="http://schemas.microsoft.com/office/drawing/2014/main" id="{63A9A954-59F0-4F4D-8CC5-C2E2ED54B58F}"/>
              </a:ext>
              <a:ext uri="{C183D7F6-B498-43B3-948B-1728B52AA6E4}">
                <adec:decorative xmlns:adec="http://schemas.microsoft.com/office/drawing/2017/decorative" val="1"/>
              </a:ext>
            </a:extLst>
          </p:cNvPr>
          <p:cNvSpPr/>
          <p:nvPr/>
        </p:nvSpPr>
        <p:spPr>
          <a:xfrm flipV="1">
            <a:off x="2957726" y="3916212"/>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Arrow: Down 14">
            <a:extLst>
              <a:ext uri="{FF2B5EF4-FFF2-40B4-BE49-F238E27FC236}">
                <a16:creationId xmlns:a16="http://schemas.microsoft.com/office/drawing/2014/main" id="{3A7D4D3C-A379-D8E9-0540-12929BAA63CC}"/>
              </a:ext>
              <a:ext uri="{C183D7F6-B498-43B3-948B-1728B52AA6E4}">
                <adec:decorative xmlns:adec="http://schemas.microsoft.com/office/drawing/2017/decorative" val="1"/>
              </a:ext>
            </a:extLst>
          </p:cNvPr>
          <p:cNvSpPr/>
          <p:nvPr/>
        </p:nvSpPr>
        <p:spPr>
          <a:xfrm>
            <a:off x="2909367" y="4628556"/>
            <a:ext cx="82800" cy="10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56233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fld id="{EB9AB7F9-1CFC-4687-A283-05394C823D94}" type="slidenum">
              <a:rPr lang="en-AU" smtClean="0"/>
              <a:t>26</a:t>
            </a:fld>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6488" y="319969"/>
            <a:ext cx="9227766" cy="438517"/>
          </a:xfrm>
        </p:spPr>
        <p:txBody>
          <a:bodyPr>
            <a:normAutofit fontScale="90000"/>
          </a:bodyPr>
          <a:lstStyle/>
          <a:p>
            <a:r>
              <a:rPr lang="en-US" dirty="0"/>
              <a:t>Number of online subscription streaming services households </a:t>
            </a:r>
            <a:br>
              <a:rPr lang="en-US" dirty="0"/>
            </a:br>
            <a:r>
              <a:rPr lang="en-US" dirty="0"/>
              <a:t>pay for</a:t>
            </a:r>
            <a:endParaRPr lang="en-AU" dirty="0"/>
          </a:p>
        </p:txBody>
      </p:sp>
      <p:grpSp>
        <p:nvGrpSpPr>
          <p:cNvPr id="8" name="Group 7">
            <a:extLst>
              <a:ext uri="{FF2B5EF4-FFF2-40B4-BE49-F238E27FC236}">
                <a16:creationId xmlns:a16="http://schemas.microsoft.com/office/drawing/2014/main" id="{3E20AD08-82F6-AE1A-9305-723ABCFC07B8}"/>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21" name="Freeform 5">
              <a:extLst>
                <a:ext uri="{FF2B5EF4-FFF2-40B4-BE49-F238E27FC236}">
                  <a16:creationId xmlns:a16="http://schemas.microsoft.com/office/drawing/2014/main" id="{975964D3-9B86-90E5-360C-F88B61F14485}"/>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7" name="Freeform 6">
              <a:extLst>
                <a:ext uri="{FF2B5EF4-FFF2-40B4-BE49-F238E27FC236}">
                  <a16:creationId xmlns:a16="http://schemas.microsoft.com/office/drawing/2014/main" id="{DE75DF63-E1DB-3BC3-D55E-0F695C07F921}"/>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8" name="Freeform 7">
              <a:extLst>
                <a:ext uri="{FF2B5EF4-FFF2-40B4-BE49-F238E27FC236}">
                  <a16:creationId xmlns:a16="http://schemas.microsoft.com/office/drawing/2014/main" id="{28789CC0-AFAD-413A-B48B-5F298A81EF03}"/>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9" name="Freeform 8">
              <a:extLst>
                <a:ext uri="{FF2B5EF4-FFF2-40B4-BE49-F238E27FC236}">
                  <a16:creationId xmlns:a16="http://schemas.microsoft.com/office/drawing/2014/main" id="{4A23661C-C2F6-5EF8-CFCE-D1426A23F97B}"/>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0" name="Freeform 9">
              <a:extLst>
                <a:ext uri="{FF2B5EF4-FFF2-40B4-BE49-F238E27FC236}">
                  <a16:creationId xmlns:a16="http://schemas.microsoft.com/office/drawing/2014/main" id="{E9D0E5C2-DFF3-9D69-B8A3-DC4052DB3446}"/>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8075" y="902268"/>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One-quarter of respondents (25%) who had access to at least one online subscription streaming service reported that their household pays for two online services, while a similar proportion only paid for one (23%), and slightly fewer paid for three (18%). </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10032" y="1357745"/>
            <a:ext cx="5313426" cy="459551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graphicFrame>
        <p:nvGraphicFramePr>
          <p:cNvPr id="9" name="Chart 8" descr="Figure 25: Number of online subscription streaming services household pay for.&#10;Zero, 2023, 6%, 2022, 7%, 2021, 7%.&#10;One, 2023, 23% (significantly lower than 2022), 2022, 27%, 2021, 32%.&#10;Two, 2023, 25%, 2022, 25%, 2021, 26%.&#10;Three, 2023, 18%, 2022, 17%, 2021, 16%.&#10;Four, 2023, 12%, 2022, 12%, 2021, 10%.&#10;Five or more, 2023, 12%, 2022, 11%, 2021, 7%.&#10;&#10;&#10;&#10;Source: C10. How many video streaming subscriptions does your household currently pay for? This excludes on-demand TV and pay-per-view.&#10;Base: MCCS, Respondents who have access to one or more online subscription streaming services. 2023: n=3,194.  2022: n=3122. 2021: n=3296. &#10;Notes: Don’t know/refused responses not shown: 2023 DK = 2%, Ref = 1%. 2022 DK = 1%, Ref = 0.1%. 2021 DK = 2%, Ref = 0.3%. (Individual results for five and over not shown on chart).&#10;&#10;&#10;">
            <a:extLst>
              <a:ext uri="{FF2B5EF4-FFF2-40B4-BE49-F238E27FC236}">
                <a16:creationId xmlns:a16="http://schemas.microsoft.com/office/drawing/2014/main" id="{1F06F033-F59E-B561-6C89-8C192276E704}"/>
              </a:ext>
            </a:extLst>
          </p:cNvPr>
          <p:cNvGraphicFramePr/>
          <p:nvPr>
            <p:extLst>
              <p:ext uri="{D42A27DB-BD31-4B8C-83A1-F6EECF244321}">
                <p14:modId xmlns:p14="http://schemas.microsoft.com/office/powerpoint/2010/main" val="3679037464"/>
              </p:ext>
            </p:extLst>
          </p:nvPr>
        </p:nvGraphicFramePr>
        <p:xfrm>
          <a:off x="236622" y="1626025"/>
          <a:ext cx="3646217" cy="3943011"/>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933000" y="1799141"/>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sp>
        <p:nvSpPr>
          <p:cNvPr id="23" name="TextBox 22">
            <a:extLst>
              <a:ext uri="{FF2B5EF4-FFF2-40B4-BE49-F238E27FC236}">
                <a16:creationId xmlns:a16="http://schemas.microsoft.com/office/drawing/2014/main" id="{8F87E799-3D01-04C6-7F00-123A80219C4C}"/>
              </a:ext>
            </a:extLst>
          </p:cNvPr>
          <p:cNvSpPr txBox="1"/>
          <p:nvPr/>
        </p:nvSpPr>
        <p:spPr>
          <a:xfrm>
            <a:off x="266329" y="5272082"/>
            <a:ext cx="3646217" cy="723275"/>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C10. How many video streaming subscriptions does your household currently </a:t>
            </a:r>
            <a:r>
              <a:rPr lang="en-US" sz="600" u="sng" dirty="0">
                <a:effectLst/>
                <a:latin typeface="Arial" panose="020B0604020202020204" pitchFamily="34" charset="0"/>
                <a:ea typeface="Calibri" panose="020F0502020204030204" pitchFamily="34" charset="0"/>
                <a:cs typeface="Times New Roman" panose="02020603050405020304" pitchFamily="18" charset="0"/>
              </a:rPr>
              <a:t>pay for</a:t>
            </a:r>
            <a:r>
              <a:rPr lang="en-US" sz="600" dirty="0">
                <a:effectLst/>
                <a:latin typeface="Arial" panose="020B0604020202020204" pitchFamily="34" charset="0"/>
                <a:ea typeface="Calibri" panose="020F0502020204030204" pitchFamily="34" charset="0"/>
                <a:cs typeface="Times New Roman" panose="02020603050405020304" pitchFamily="18" charset="0"/>
              </a:rPr>
              <a:t>? This excludes on-demand TV and pay-per-view.</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Respondents who have access to one or more online subscription streaming services. 2023: n=3,194. </a:t>
            </a:r>
            <a:r>
              <a:rPr lang="en-US" sz="600" dirty="0">
                <a:effectLst/>
                <a:latin typeface="Arial" panose="020B0604020202020204" pitchFamily="34" charset="0"/>
                <a:ea typeface="Calibri" panose="020F0502020204030204" pitchFamily="34" charset="0"/>
                <a:cs typeface="Times New Roman" panose="02020603050405020304" pitchFamily="18" charset="0"/>
              </a:rPr>
              <a:t> 2022: n=</a:t>
            </a:r>
            <a:r>
              <a:rPr lang="en-US" sz="600" dirty="0">
                <a:latin typeface="Arial" panose="020B0604020202020204" pitchFamily="34" charset="0"/>
                <a:ea typeface="Calibri" panose="020F0502020204030204" pitchFamily="34" charset="0"/>
                <a:cs typeface="Times New Roman" panose="02020603050405020304" pitchFamily="18" charset="0"/>
              </a:rPr>
              <a:t>3122. </a:t>
            </a:r>
            <a:r>
              <a:rPr lang="en-US" sz="600" dirty="0">
                <a:effectLst/>
                <a:latin typeface="Arial" panose="020B0604020202020204" pitchFamily="34" charset="0"/>
                <a:ea typeface="Calibri" panose="020F0502020204030204" pitchFamily="34" charset="0"/>
                <a:cs typeface="Times New Roman" panose="02020603050405020304" pitchFamily="18" charset="0"/>
              </a:rPr>
              <a:t>2021: n=3296. </a:t>
            </a:r>
          </a:p>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2%, Ref = </a:t>
            </a:r>
            <a:r>
              <a:rPr lang="en-GB" sz="600" dirty="0">
                <a:latin typeface="Arial" panose="020B0604020202020204" pitchFamily="34" charset="0"/>
                <a:ea typeface="Calibri" panose="020F0502020204030204" pitchFamily="34" charset="0"/>
                <a:cs typeface="Times New Roman" panose="02020603050405020304" pitchFamily="18" charset="0"/>
              </a:rPr>
              <a:t>1</a:t>
            </a:r>
            <a:r>
              <a:rPr lang="en-GB" sz="600" dirty="0">
                <a:effectLst/>
                <a:latin typeface="Arial" panose="020B0604020202020204" pitchFamily="34" charset="0"/>
                <a:ea typeface="Calibri" panose="020F0502020204030204" pitchFamily="34" charset="0"/>
                <a:cs typeface="Times New Roman" panose="02020603050405020304" pitchFamily="18" charset="0"/>
              </a:rPr>
              <a:t>%. 2022 </a:t>
            </a:r>
            <a:r>
              <a:rPr lang="en-GB" sz="600" dirty="0">
                <a:latin typeface="Arial" panose="020B0604020202020204" pitchFamily="34" charset="0"/>
                <a:ea typeface="Calibri" panose="020F0502020204030204" pitchFamily="34" charset="0"/>
                <a:cs typeface="Times New Roman" panose="02020603050405020304" pitchFamily="18" charset="0"/>
              </a:rPr>
              <a:t>DK = 1%, Ref = 0.1%. 2021 DK = 2%, Ref = 0.3%. (Individual results for five and over not shown on chart).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441CF4F5-0B77-8728-31BD-78131273FBAE}"/>
              </a:ext>
            </a:extLst>
          </p:cNvPr>
          <p:cNvSpPr/>
          <p:nvPr/>
        </p:nvSpPr>
        <p:spPr>
          <a:xfrm>
            <a:off x="3449639" y="1876785"/>
            <a:ext cx="1904545" cy="40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u="sng" dirty="0">
                <a:solidFill>
                  <a:schemeClr val="tx1"/>
                </a:solidFill>
              </a:rPr>
              <a:t>Of those who have online</a:t>
            </a:r>
          </a:p>
          <a:p>
            <a:pPr algn="ctr"/>
            <a:r>
              <a:rPr lang="en-US" sz="1050" u="sng" dirty="0">
                <a:solidFill>
                  <a:schemeClr val="tx1"/>
                </a:solidFill>
              </a:rPr>
              <a:t> subscription service(s): </a:t>
            </a:r>
          </a:p>
        </p:txBody>
      </p:sp>
      <p:sp>
        <p:nvSpPr>
          <p:cNvPr id="11" name="Oval 10" descr="Average number of streaming services paid for:&#10;2023, 2.5. 2022, 2.4. 2021, 2.2.">
            <a:extLst>
              <a:ext uri="{FF2B5EF4-FFF2-40B4-BE49-F238E27FC236}">
                <a16:creationId xmlns:a16="http://schemas.microsoft.com/office/drawing/2014/main" id="{0C8499AD-B792-C01C-818F-2B5F2233AE49}"/>
              </a:ext>
            </a:extLst>
          </p:cNvPr>
          <p:cNvSpPr/>
          <p:nvPr/>
        </p:nvSpPr>
        <p:spPr>
          <a:xfrm>
            <a:off x="3017059" y="2411522"/>
            <a:ext cx="1270000" cy="1270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2"/>
                </a:solidFill>
                <a:cs typeface="Arial"/>
              </a:rPr>
              <a:t>2023:</a:t>
            </a:r>
          </a:p>
          <a:p>
            <a:pPr algn="ctr"/>
            <a:r>
              <a:rPr lang="en-GB" sz="1200" u="sng" dirty="0">
                <a:solidFill>
                  <a:schemeClr val="bg2"/>
                </a:solidFill>
                <a:cs typeface="Arial"/>
              </a:rPr>
              <a:t>AVG paid for:</a:t>
            </a:r>
          </a:p>
          <a:p>
            <a:pPr algn="ctr"/>
            <a:r>
              <a:rPr lang="en-GB" sz="1600" dirty="0">
                <a:solidFill>
                  <a:schemeClr val="bg2"/>
                </a:solidFill>
                <a:cs typeface="Arial"/>
              </a:rPr>
              <a:t>2.5</a:t>
            </a:r>
          </a:p>
        </p:txBody>
      </p:sp>
      <p:sp>
        <p:nvSpPr>
          <p:cNvPr id="22" name="Rectangle 21">
            <a:extLst>
              <a:ext uri="{FF2B5EF4-FFF2-40B4-BE49-F238E27FC236}">
                <a16:creationId xmlns:a16="http://schemas.microsoft.com/office/drawing/2014/main" id="{1D983DB3-EBE4-FC3A-A25B-7AA2D71BA34B}"/>
              </a:ext>
            </a:extLst>
          </p:cNvPr>
          <p:cNvSpPr/>
          <p:nvPr/>
        </p:nvSpPr>
        <p:spPr>
          <a:xfrm>
            <a:off x="3270076" y="3749571"/>
            <a:ext cx="1131836" cy="291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00" dirty="0">
                <a:solidFill>
                  <a:schemeClr val="tx1"/>
                </a:solidFill>
              </a:rPr>
              <a:t>2022: 2.4</a:t>
            </a:r>
          </a:p>
          <a:p>
            <a:r>
              <a:rPr lang="en-AU" sz="1100" dirty="0">
                <a:solidFill>
                  <a:schemeClr val="tx1"/>
                </a:solidFill>
              </a:rPr>
              <a:t>2021: 2.2</a:t>
            </a:r>
          </a:p>
        </p:txBody>
      </p:sp>
      <p:sp>
        <p:nvSpPr>
          <p:cNvPr id="14" name="Oval 13" descr="Average number of streaming services accessed:&#10;2023, 2.5. 2022, 2.6, 2021, 2.2.&#10;&#10;Source: C8. Which of the following online subscription streaming services or sports-specific services does your household currently have access to?&#10;Base: 2023: 4892, MCCS respondents 2022 n=4002.&#10;">
            <a:extLst>
              <a:ext uri="{FF2B5EF4-FFF2-40B4-BE49-F238E27FC236}">
                <a16:creationId xmlns:a16="http://schemas.microsoft.com/office/drawing/2014/main" id="{0BC493EA-0FA5-3D31-4097-F667B7EAFFE4}"/>
              </a:ext>
            </a:extLst>
          </p:cNvPr>
          <p:cNvSpPr/>
          <p:nvPr/>
        </p:nvSpPr>
        <p:spPr>
          <a:xfrm>
            <a:off x="4330329" y="2400236"/>
            <a:ext cx="1270800" cy="1270800"/>
          </a:xfrm>
          <a:prstGeom prst="ellipse">
            <a:avLst/>
          </a:prstGeom>
          <a:solidFill>
            <a:srgbClr val="A1E9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cs typeface="Arial"/>
              </a:rPr>
              <a:t>2023:</a:t>
            </a:r>
          </a:p>
          <a:p>
            <a:pPr algn="ctr"/>
            <a:r>
              <a:rPr lang="en-GB" sz="1200" u="sng" dirty="0">
                <a:solidFill>
                  <a:schemeClr val="tx1"/>
                </a:solidFill>
                <a:cs typeface="Arial"/>
              </a:rPr>
              <a:t>AVG accessed</a:t>
            </a:r>
            <a:r>
              <a:rPr lang="en-GB" sz="1200" dirty="0">
                <a:solidFill>
                  <a:schemeClr val="tx1"/>
                </a:solidFill>
                <a:cs typeface="Arial"/>
              </a:rPr>
              <a:t>:</a:t>
            </a:r>
          </a:p>
          <a:p>
            <a:pPr algn="ctr"/>
            <a:r>
              <a:rPr lang="en-GB" sz="1600" dirty="0">
                <a:solidFill>
                  <a:schemeClr val="tx1"/>
                </a:solidFill>
                <a:cs typeface="Arial"/>
              </a:rPr>
              <a:t>2.5</a:t>
            </a:r>
          </a:p>
        </p:txBody>
      </p:sp>
      <p:sp>
        <p:nvSpPr>
          <p:cNvPr id="26" name="Rectangle 25">
            <a:extLst>
              <a:ext uri="{FF2B5EF4-FFF2-40B4-BE49-F238E27FC236}">
                <a16:creationId xmlns:a16="http://schemas.microsoft.com/office/drawing/2014/main" id="{86A0EA03-AC3E-FB84-6FD8-5DB35A79FB9A}"/>
              </a:ext>
            </a:extLst>
          </p:cNvPr>
          <p:cNvSpPr/>
          <p:nvPr/>
        </p:nvSpPr>
        <p:spPr>
          <a:xfrm>
            <a:off x="4585478" y="3737361"/>
            <a:ext cx="1015651" cy="331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00" dirty="0">
                <a:solidFill>
                  <a:schemeClr val="tx1"/>
                </a:solidFill>
              </a:rPr>
              <a:t>2022: 2.6</a:t>
            </a:r>
          </a:p>
          <a:p>
            <a:r>
              <a:rPr lang="en-AU" sz="1100" dirty="0">
                <a:solidFill>
                  <a:schemeClr val="tx1"/>
                </a:solidFill>
              </a:rPr>
              <a:t>2021: 2.2</a:t>
            </a:r>
          </a:p>
        </p:txBody>
      </p:sp>
      <p:sp>
        <p:nvSpPr>
          <p:cNvPr id="10" name="TextBox 9">
            <a:extLst>
              <a:ext uri="{FF2B5EF4-FFF2-40B4-BE49-F238E27FC236}">
                <a16:creationId xmlns:a16="http://schemas.microsoft.com/office/drawing/2014/main" id="{1AD496DF-CE34-3844-79AD-693A9BDF22D6}"/>
              </a:ext>
            </a:extLst>
          </p:cNvPr>
          <p:cNvSpPr txBox="1"/>
          <p:nvPr/>
        </p:nvSpPr>
        <p:spPr>
          <a:xfrm>
            <a:off x="4353686" y="4082987"/>
            <a:ext cx="1313475" cy="869469"/>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C8. Which of the following online subscription streaming services or sports-specific services does your household currently have access to?</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2023: 4892, MCCS</a:t>
            </a:r>
            <a:r>
              <a:rPr lang="en-US" sz="600" dirty="0">
                <a:latin typeface="Arial" panose="020B0604020202020204" pitchFamily="34" charset="0"/>
                <a:ea typeface="Calibri" panose="020F0502020204030204" pitchFamily="34" charset="0"/>
                <a:cs typeface="Times New Roman" panose="02020603050405020304" pitchFamily="18" charset="0"/>
              </a:rPr>
              <a:t> respondents 2022 n=4002.</a:t>
            </a:r>
            <a:endParaRPr lang="en-US" sz="6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593751" y="1357745"/>
            <a:ext cx="4014963" cy="3044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363538"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Zero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75+ (17% vs 4% of ages 18-24, 4% of ages 25-34, 4% of ages 35-44, and 4% of ages 55-64)</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without children in the household (8%), those with dependent children (5%), and those with non-dependent children only (7% vs 1% of adults living in a share house)</a:t>
            </a:r>
          </a:p>
          <a:p>
            <a:pPr lvl="1">
              <a:lnSpc>
                <a:spcPct val="125000"/>
              </a:lnSpc>
            </a:pPr>
            <a:endParaRPr lang="en-US" sz="1000" dirty="0">
              <a:solidFill>
                <a:schemeClr val="tx1"/>
              </a:solidFill>
            </a:endParaRPr>
          </a:p>
          <a:p>
            <a:pPr marL="171450" indent="-171450">
              <a:lnSpc>
                <a:spcPct val="125000"/>
              </a:lnSpc>
              <a:buFont typeface="Arial,Sans-Serif"/>
              <a:buChar char="↑"/>
            </a:pPr>
            <a:r>
              <a:rPr lang="en-US" sz="1000" b="1" dirty="0">
                <a:solidFill>
                  <a:schemeClr val="tx1"/>
                </a:solidFill>
                <a:ea typeface="+mn-lt"/>
                <a:cs typeface="+mn-lt"/>
              </a:rPr>
              <a:t>One </a:t>
            </a:r>
            <a:r>
              <a:rPr lang="en-US" sz="1000" dirty="0">
                <a:solidFill>
                  <a:schemeClr val="tx1"/>
                </a:solidFill>
              </a:rPr>
              <a:t>was higher for</a:t>
            </a:r>
            <a:r>
              <a:rPr lang="en-US" sz="1000" b="1" dirty="0">
                <a:solidFill>
                  <a:schemeClr val="tx1"/>
                </a:solidFill>
              </a:rPr>
              <a:t>: </a:t>
            </a:r>
            <a:endParaRPr lang="en-US" sz="1000" b="1"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a:rPr>
              <a:t>Ages 55-64 (32%), 65-74 (29%), and 75+ (36% vs 18% of ages 25-34 and 18% of ages 35-44)</a:t>
            </a:r>
          </a:p>
          <a:p>
            <a:pPr marL="628650" lvl="1" indent="-171450">
              <a:lnSpc>
                <a:spcPct val="125000"/>
              </a:lnSpc>
              <a:buFont typeface="Courier New" panose="02070309020205020404" pitchFamily="49" charset="0"/>
              <a:buChar char="o"/>
            </a:pPr>
            <a:r>
              <a:rPr lang="en-US" sz="1000" dirty="0">
                <a:solidFill>
                  <a:schemeClr val="tx1"/>
                </a:solidFill>
                <a:cs typeface="Arial"/>
              </a:rPr>
              <a:t>Those who are retired (29% vs 20% of those employed full time or part time)</a:t>
            </a:r>
          </a:p>
          <a:p>
            <a:pPr lvl="1">
              <a:lnSpc>
                <a:spcPct val="125000"/>
              </a:lnSpc>
            </a:pPr>
            <a:endParaRPr lang="en-US" sz="1000" dirty="0">
              <a:solidFill>
                <a:schemeClr val="tx1"/>
              </a:solidFill>
            </a:endParaRPr>
          </a:p>
          <a:p>
            <a:pPr lvl="1">
              <a:lnSpc>
                <a:spcPct val="125000"/>
              </a:lnSpc>
            </a:pPr>
            <a:endParaRPr lang="en-US" sz="1000" dirty="0">
              <a:solidFill>
                <a:schemeClr val="tx1"/>
              </a:solidFill>
            </a:endParaRPr>
          </a:p>
        </p:txBody>
      </p:sp>
      <p:sp>
        <p:nvSpPr>
          <p:cNvPr id="31" name="Rectangle 30">
            <a:extLst>
              <a:ext uri="{FF2B5EF4-FFF2-40B4-BE49-F238E27FC236}">
                <a16:creationId xmlns:a16="http://schemas.microsoft.com/office/drawing/2014/main" id="{C2E38E5C-1A5D-88E2-D553-E83E8E3F2406}"/>
              </a:ext>
            </a:extLst>
          </p:cNvPr>
          <p:cNvSpPr/>
          <p:nvPr/>
        </p:nvSpPr>
        <p:spPr>
          <a:xfrm>
            <a:off x="5696868" y="3995821"/>
            <a:ext cx="1904545" cy="40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u="sng" dirty="0">
                <a:solidFill>
                  <a:schemeClr val="tx1"/>
                </a:solidFill>
              </a:rPr>
              <a:t>Of those who have zero online</a:t>
            </a:r>
          </a:p>
          <a:p>
            <a:pPr algn="ctr"/>
            <a:r>
              <a:rPr lang="en-US" sz="1050" u="sng" dirty="0">
                <a:solidFill>
                  <a:schemeClr val="tx1"/>
                </a:solidFill>
              </a:rPr>
              <a:t> subscription services: </a:t>
            </a:r>
          </a:p>
        </p:txBody>
      </p:sp>
      <p:sp>
        <p:nvSpPr>
          <p:cNvPr id="5" name="Oval 4" descr="Yes, I had an online subscription services in the last 6 months that I no longer have - 21%.&#10;&#10;Source: C10B. Did you have a paid subscription in the last 6 months that you no longer have now? &#10;Base: MCCS, Respondents who reported that they pay for zero online subscription streaming services. 2023: n=177..&#10;Notes: No/Don’t know/refused responses not shown: No = 78%, DK = 1%, Ref = 0.2% &#10;">
            <a:extLst>
              <a:ext uri="{FF2B5EF4-FFF2-40B4-BE49-F238E27FC236}">
                <a16:creationId xmlns:a16="http://schemas.microsoft.com/office/drawing/2014/main" id="{0CF63910-9FD3-2A70-7A94-F403A9E0D52A}"/>
              </a:ext>
            </a:extLst>
          </p:cNvPr>
          <p:cNvSpPr/>
          <p:nvPr/>
        </p:nvSpPr>
        <p:spPr>
          <a:xfrm>
            <a:off x="5733770" y="4402172"/>
            <a:ext cx="1594898" cy="1592945"/>
          </a:xfrm>
          <a:prstGeom prst="ellipse">
            <a:avLst/>
          </a:prstGeom>
          <a:solidFill>
            <a:srgbClr val="5CC0E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1200" dirty="0">
                <a:solidFill>
                  <a:schemeClr val="tx1"/>
                </a:solidFill>
              </a:rPr>
              <a:t>“</a:t>
            </a:r>
            <a:r>
              <a:rPr lang="en-AU" sz="1000" dirty="0">
                <a:solidFill>
                  <a:schemeClr val="tx1"/>
                </a:solidFill>
              </a:rPr>
              <a:t>Yes, I had an online subscription service in the last 6 months that I no longer have” </a:t>
            </a:r>
            <a:endParaRPr lang="en-AU" sz="1050" dirty="0">
              <a:solidFill>
                <a:schemeClr val="tx1"/>
              </a:solidFill>
            </a:endParaRPr>
          </a:p>
          <a:p>
            <a:pPr algn="ctr"/>
            <a:r>
              <a:rPr lang="en-AU" sz="1050" dirty="0">
                <a:solidFill>
                  <a:schemeClr val="tx1"/>
                </a:solidFill>
              </a:rPr>
              <a:t>  </a:t>
            </a:r>
          </a:p>
          <a:p>
            <a:pPr algn="ctr"/>
            <a:r>
              <a:rPr lang="en-AU" sz="1600" b="1" dirty="0">
                <a:solidFill>
                  <a:schemeClr val="tx1"/>
                </a:solidFill>
              </a:rPr>
              <a:t>21%</a:t>
            </a:r>
          </a:p>
        </p:txBody>
      </p:sp>
      <p:sp>
        <p:nvSpPr>
          <p:cNvPr id="16" name="TextBox 15">
            <a:extLst>
              <a:ext uri="{FF2B5EF4-FFF2-40B4-BE49-F238E27FC236}">
                <a16:creationId xmlns:a16="http://schemas.microsoft.com/office/drawing/2014/main" id="{AFA83611-251C-0646-5068-85C7FDBB31F0}"/>
              </a:ext>
            </a:extLst>
          </p:cNvPr>
          <p:cNvSpPr txBox="1"/>
          <p:nvPr/>
        </p:nvSpPr>
        <p:spPr>
          <a:xfrm>
            <a:off x="7243361" y="5272082"/>
            <a:ext cx="2381247" cy="723275"/>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C10B. Did you have a paid subscription in the last 6 months that you no longer have now? </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Respondents who reported that they pay for zero online subscription </a:t>
            </a:r>
            <a:r>
              <a:rPr lang="en-US" sz="600" dirty="0">
                <a:latin typeface="Arial" panose="020B0604020202020204" pitchFamily="34" charset="0"/>
                <a:ea typeface="Calibri" panose="020F0502020204030204" pitchFamily="34" charset="0"/>
                <a:cs typeface="Times New Roman" panose="02020603050405020304" pitchFamily="18" charset="0"/>
              </a:rPr>
              <a:t>streaming </a:t>
            </a:r>
            <a:r>
              <a:rPr lang="en-US" sz="600" dirty="0">
                <a:effectLst/>
                <a:latin typeface="Arial" panose="020B0604020202020204" pitchFamily="34" charset="0"/>
                <a:ea typeface="Calibri" panose="020F0502020204030204" pitchFamily="34" charset="0"/>
                <a:cs typeface="Times New Roman" panose="02020603050405020304" pitchFamily="18" charset="0"/>
              </a:rPr>
              <a:t>services</a:t>
            </a:r>
            <a:r>
              <a:rPr lang="en-US" sz="600" dirty="0">
                <a:latin typeface="Arial" panose="020B0604020202020204" pitchFamily="34" charset="0"/>
                <a:ea typeface="Calibri" panose="020F0502020204030204" pitchFamily="34" charset="0"/>
                <a:cs typeface="Times New Roman" panose="02020603050405020304" pitchFamily="18" charset="0"/>
              </a:rPr>
              <a:t>.</a:t>
            </a:r>
            <a:r>
              <a:rPr lang="en-US" sz="600" dirty="0">
                <a:effectLst/>
                <a:latin typeface="Arial" panose="020B0604020202020204" pitchFamily="34" charset="0"/>
                <a:ea typeface="Calibri" panose="020F0502020204030204" pitchFamily="34" charset="0"/>
                <a:cs typeface="Times New Roman" panose="02020603050405020304" pitchFamily="18" charset="0"/>
              </a:rPr>
              <a:t> 2023: n=177..</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No/Don’t know/refused responses not shown: No</a:t>
            </a:r>
            <a:r>
              <a:rPr lang="en-GB" sz="600" dirty="0">
                <a:latin typeface="Arial" panose="020B0604020202020204" pitchFamily="34" charset="0"/>
                <a:ea typeface="Calibri" panose="020F0502020204030204" pitchFamily="34" charset="0"/>
                <a:cs typeface="Times New Roman" panose="02020603050405020304" pitchFamily="18" charset="0"/>
              </a:rPr>
              <a:t> = 78</a:t>
            </a:r>
            <a:r>
              <a:rPr lang="en-GB" sz="600" dirty="0">
                <a:effectLst/>
                <a:latin typeface="Arial" panose="020B0604020202020204" pitchFamily="34" charset="0"/>
                <a:ea typeface="Calibri" panose="020F0502020204030204" pitchFamily="34" charset="0"/>
                <a:cs typeface="Times New Roman" panose="02020603050405020304" pitchFamily="18" charset="0"/>
              </a:rPr>
              <a:t>%, DK = 1%, </a:t>
            </a:r>
            <a:r>
              <a:rPr lang="en-GB" sz="600" dirty="0">
                <a:latin typeface="Arial" panose="020B0604020202020204" pitchFamily="34" charset="0"/>
                <a:ea typeface="Calibri" panose="020F0502020204030204" pitchFamily="34" charset="0"/>
                <a:cs typeface="Times New Roman" panose="02020603050405020304" pitchFamily="18" charset="0"/>
              </a:rPr>
              <a:t>Ref</a:t>
            </a:r>
            <a:r>
              <a:rPr lang="en-GB" sz="600" dirty="0">
                <a:effectLst/>
                <a:latin typeface="Arial" panose="020B0604020202020204" pitchFamily="34" charset="0"/>
                <a:ea typeface="Calibri" panose="020F0502020204030204" pitchFamily="34" charset="0"/>
                <a:cs typeface="Times New Roman" panose="02020603050405020304" pitchFamily="18" charset="0"/>
              </a:rPr>
              <a:t> = 0.2% </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61DC542E-21DC-55F0-4B12-384FF0679AA9}"/>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solidFill>
                  <a:schemeClr val="bg1"/>
                </a:solidFill>
              </a:rPr>
              <a:t>The average number of online subscription steaming services accessed by households overall declined in 2023, however more households are now paying for their services compared to last year. </a:t>
            </a:r>
          </a:p>
        </p:txBody>
      </p:sp>
      <p:pic>
        <p:nvPicPr>
          <p:cNvPr id="13" name="Graphic 12">
            <a:extLst>
              <a:ext uri="{FF2B5EF4-FFF2-40B4-BE49-F238E27FC236}">
                <a16:creationId xmlns:a16="http://schemas.microsoft.com/office/drawing/2014/main" id="{0536A293-8D42-0CB7-AFBB-0A80D06F4F3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
        <p:nvSpPr>
          <p:cNvPr id="17" name="Arrow: Down 16">
            <a:extLst>
              <a:ext uri="{FF2B5EF4-FFF2-40B4-BE49-F238E27FC236}">
                <a16:creationId xmlns:a16="http://schemas.microsoft.com/office/drawing/2014/main" id="{DC50690A-5509-A5BF-1C8E-0EEC68C8FC7A}"/>
              </a:ext>
              <a:ext uri="{C183D7F6-B498-43B3-948B-1728B52AA6E4}">
                <adec:decorative xmlns:adec="http://schemas.microsoft.com/office/drawing/2017/decorative" val="1"/>
              </a:ext>
            </a:extLst>
          </p:cNvPr>
          <p:cNvSpPr/>
          <p:nvPr/>
        </p:nvSpPr>
        <p:spPr>
          <a:xfrm>
            <a:off x="2505452" y="2564105"/>
            <a:ext cx="82800" cy="10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289499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fld id="{EB9AB7F9-1CFC-4687-A283-05394C823D94}" type="slidenum">
              <a:rPr lang="en-AU" smtClean="0"/>
              <a:t>27</a:t>
            </a:fld>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6488" y="319969"/>
            <a:ext cx="9069971" cy="438517"/>
          </a:xfrm>
        </p:spPr>
        <p:txBody>
          <a:bodyPr>
            <a:normAutofit fontScale="90000"/>
          </a:bodyPr>
          <a:lstStyle/>
          <a:p>
            <a:r>
              <a:rPr lang="en-US" dirty="0"/>
              <a:t>Changes made to online subscription streaming services in past 6 months</a:t>
            </a:r>
            <a:endParaRPr lang="en-AU" dirty="0"/>
          </a:p>
        </p:txBody>
      </p:sp>
      <p:grpSp>
        <p:nvGrpSpPr>
          <p:cNvPr id="16" name="Group 15">
            <a:extLst>
              <a:ext uri="{FF2B5EF4-FFF2-40B4-BE49-F238E27FC236}">
                <a16:creationId xmlns:a16="http://schemas.microsoft.com/office/drawing/2014/main" id="{16320369-82DA-5175-677D-5ED157BF05A9}"/>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7" name="Freeform 5">
              <a:extLst>
                <a:ext uri="{FF2B5EF4-FFF2-40B4-BE49-F238E27FC236}">
                  <a16:creationId xmlns:a16="http://schemas.microsoft.com/office/drawing/2014/main" id="{94388935-3224-CBEC-9A06-FF22DB354009}"/>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8" name="Freeform 6">
              <a:extLst>
                <a:ext uri="{FF2B5EF4-FFF2-40B4-BE49-F238E27FC236}">
                  <a16:creationId xmlns:a16="http://schemas.microsoft.com/office/drawing/2014/main" id="{B4066340-AC6F-884A-19F4-99D468F4AF63}"/>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7">
              <a:extLst>
                <a:ext uri="{FF2B5EF4-FFF2-40B4-BE49-F238E27FC236}">
                  <a16:creationId xmlns:a16="http://schemas.microsoft.com/office/drawing/2014/main" id="{76382E54-4B5B-C426-3CFF-9142B8D4F613}"/>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8">
              <a:extLst>
                <a:ext uri="{FF2B5EF4-FFF2-40B4-BE49-F238E27FC236}">
                  <a16:creationId xmlns:a16="http://schemas.microsoft.com/office/drawing/2014/main" id="{9F385D7D-3B07-ECB6-2CF5-416719B1BACB}"/>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 name="Freeform 9">
              <a:extLst>
                <a:ext uri="{FF2B5EF4-FFF2-40B4-BE49-F238E27FC236}">
                  <a16:creationId xmlns:a16="http://schemas.microsoft.com/office/drawing/2014/main" id="{CBF99357-94F2-758E-C4DF-BBCEB95A21C2}"/>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8075" y="902268"/>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Just under half of respondents (45%) who had access to at least one online subscription streaming service in the past 6 months had </a:t>
            </a:r>
            <a:r>
              <a:rPr lang="en-US" sz="1000" b="1" dirty="0">
                <a:solidFill>
                  <a:schemeClr val="tx1"/>
                </a:solidFill>
              </a:rPr>
              <a:t>not made any changes </a:t>
            </a:r>
            <a:r>
              <a:rPr lang="en-US" sz="1000" dirty="0">
                <a:solidFill>
                  <a:schemeClr val="tx1"/>
                </a:solidFill>
              </a:rPr>
              <a:t>to their subscription during this period, while more than one-third (37%) had </a:t>
            </a:r>
            <a:r>
              <a:rPr lang="en-US" sz="1000" b="1" dirty="0">
                <a:solidFill>
                  <a:schemeClr val="tx1"/>
                </a:solidFill>
              </a:rPr>
              <a:t>cancelled</a:t>
            </a:r>
            <a:r>
              <a:rPr lang="en-US" sz="1000" dirty="0">
                <a:solidFill>
                  <a:schemeClr val="tx1"/>
                </a:solidFill>
              </a:rPr>
              <a:t> at least one service, and 9% had </a:t>
            </a:r>
            <a:r>
              <a:rPr lang="en-US" sz="1000" b="1" dirty="0">
                <a:solidFill>
                  <a:schemeClr val="tx1"/>
                </a:solidFill>
              </a:rPr>
              <a:t>downgraded </a:t>
            </a:r>
            <a:r>
              <a:rPr lang="en-US" sz="1000" dirty="0">
                <a:solidFill>
                  <a:schemeClr val="tx1"/>
                </a:solidFill>
              </a:rPr>
              <a:t>their subscriptions. </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286327" y="1426000"/>
            <a:ext cx="5133398" cy="432723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2612074" y="1442888"/>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9" name="Chart 8" descr="Figure 26: Changes made to online subscription streaming services in past 6 months. &#10;Results listed are for 2023.&#10;Cancelled at least one service, 37%.&#10;Downgraded at least one service, 9%.&#10;Cancelled and then resubscribed to the same service, 10%.&#10;Added at least one service, 16%.&#10;Upgraded at least one service, 3%.&#10;None of these, 45%.&#10;&#10;Source: C21. In the past 6 months, what changes, if any, have you made to the online subscription streaming services or sports-specific services you pay for in your household?&#10;Base: MCCS, Respondents who had access to at least once online subscription streaming service in the past 6 months. 2023 (n=2,964). &#10;Notes: Don’t know/refused responses not shown: 2023 DK = 0.2%, Ref = 0%.">
            <a:extLst>
              <a:ext uri="{FF2B5EF4-FFF2-40B4-BE49-F238E27FC236}">
                <a16:creationId xmlns:a16="http://schemas.microsoft.com/office/drawing/2014/main" id="{1F06F033-F59E-B561-6C89-8C192276E704}"/>
              </a:ext>
            </a:extLst>
          </p:cNvPr>
          <p:cNvGraphicFramePr/>
          <p:nvPr>
            <p:extLst>
              <p:ext uri="{D42A27DB-BD31-4B8C-83A1-F6EECF244321}">
                <p14:modId xmlns:p14="http://schemas.microsoft.com/office/powerpoint/2010/main" val="34466476"/>
              </p:ext>
            </p:extLst>
          </p:nvPr>
        </p:nvGraphicFramePr>
        <p:xfrm>
          <a:off x="194950" y="1426000"/>
          <a:ext cx="4834249" cy="3943011"/>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descr="NET Cancelled or downgraded, 42%.">
            <a:extLst>
              <a:ext uri="{FF2B5EF4-FFF2-40B4-BE49-F238E27FC236}">
                <a16:creationId xmlns:a16="http://schemas.microsoft.com/office/drawing/2014/main" id="{C0B46AD5-FD60-BCC8-F2F5-E40DE9D14BF7}"/>
              </a:ext>
            </a:extLst>
          </p:cNvPr>
          <p:cNvSpPr/>
          <p:nvPr/>
        </p:nvSpPr>
        <p:spPr>
          <a:xfrm>
            <a:off x="3614738" y="1874560"/>
            <a:ext cx="1333500" cy="814538"/>
          </a:xfrm>
          <a:prstGeom prst="rect">
            <a:avLst/>
          </a:prstGeom>
          <a:noFill/>
          <a:ln>
            <a:solidFill>
              <a:srgbClr val="1282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NET cancelled or downgraded: 42%</a:t>
            </a:r>
            <a:endParaRPr lang="en-AU" sz="1200" dirty="0">
              <a:solidFill>
                <a:schemeClr val="tx1"/>
              </a:solidFill>
            </a:endParaRPr>
          </a:p>
        </p:txBody>
      </p:sp>
      <p:sp>
        <p:nvSpPr>
          <p:cNvPr id="8" name="Rectangle 7" descr="NET Added or upgraded, 18%.">
            <a:extLst>
              <a:ext uri="{FF2B5EF4-FFF2-40B4-BE49-F238E27FC236}">
                <a16:creationId xmlns:a16="http://schemas.microsoft.com/office/drawing/2014/main" id="{C2A94D4E-6661-1913-A78D-AB553513E084}"/>
              </a:ext>
            </a:extLst>
          </p:cNvPr>
          <p:cNvSpPr/>
          <p:nvPr/>
        </p:nvSpPr>
        <p:spPr>
          <a:xfrm>
            <a:off x="3614738" y="3525792"/>
            <a:ext cx="1333500" cy="814538"/>
          </a:xfrm>
          <a:prstGeom prst="rect">
            <a:avLst/>
          </a:prstGeom>
          <a:noFill/>
          <a:ln>
            <a:solidFill>
              <a:srgbClr val="1282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NET added or upgraded: 18%</a:t>
            </a:r>
            <a:endParaRPr lang="en-AU" sz="1200" dirty="0">
              <a:solidFill>
                <a:schemeClr val="tx1"/>
              </a:solidFill>
            </a:endParaRPr>
          </a:p>
        </p:txBody>
      </p:sp>
      <p:sp>
        <p:nvSpPr>
          <p:cNvPr id="10" name="Rectangle 9" descr="NET both added or upgraded and cancelled or downgraded, 15%.">
            <a:extLst>
              <a:ext uri="{FF2B5EF4-FFF2-40B4-BE49-F238E27FC236}">
                <a16:creationId xmlns:a16="http://schemas.microsoft.com/office/drawing/2014/main" id="{2A6CC469-950F-9B7E-3D85-5A44D3C4CA87}"/>
              </a:ext>
            </a:extLst>
          </p:cNvPr>
          <p:cNvSpPr/>
          <p:nvPr/>
        </p:nvSpPr>
        <p:spPr>
          <a:xfrm>
            <a:off x="3946443" y="4746587"/>
            <a:ext cx="1333500" cy="922030"/>
          </a:xfrm>
          <a:prstGeom prst="rect">
            <a:avLst/>
          </a:prstGeom>
          <a:noFill/>
          <a:ln>
            <a:solidFill>
              <a:srgbClr val="1282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NET both added or upgraded and cancelled or downgraded: 15%</a:t>
            </a:r>
            <a:endParaRPr lang="en-AU" sz="1200" dirty="0">
              <a:solidFill>
                <a:schemeClr val="tx1"/>
              </a:solidFill>
            </a:endParaRPr>
          </a:p>
        </p:txBody>
      </p:sp>
      <p:sp>
        <p:nvSpPr>
          <p:cNvPr id="23" name="TextBox 22">
            <a:extLst>
              <a:ext uri="{FF2B5EF4-FFF2-40B4-BE49-F238E27FC236}">
                <a16:creationId xmlns:a16="http://schemas.microsoft.com/office/drawing/2014/main" id="{8F87E799-3D01-04C6-7F00-123A80219C4C}"/>
              </a:ext>
            </a:extLst>
          </p:cNvPr>
          <p:cNvSpPr txBox="1"/>
          <p:nvPr/>
        </p:nvSpPr>
        <p:spPr>
          <a:xfrm>
            <a:off x="283278" y="5121940"/>
            <a:ext cx="3646217" cy="630942"/>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C21. In the past 6 months, what changes, if any, have you made to the online subscription streaming services or sports-specific services you pay for in your household?</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Respondents who had access to at least once online subscription streaming service in the past 6 months. 2023 (n=2,964).</a:t>
            </a:r>
            <a:r>
              <a:rPr lang="en-US" sz="600" dirty="0">
                <a:effectLst/>
                <a:latin typeface="Arial" panose="020B0604020202020204" pitchFamily="34" charset="0"/>
                <a:ea typeface="Calibri" panose="020F0502020204030204" pitchFamily="34" charset="0"/>
                <a:cs typeface="Times New Roman" panose="02020603050405020304" pitchFamily="18" charset="0"/>
              </a:rPr>
              <a:t> </a:t>
            </a:r>
          </a:p>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0.2%, Ref = 0%.</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491105" y="1402833"/>
            <a:ext cx="4063858" cy="3363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446088"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Cancelled at least one service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18-24 (44%) and ages 25-34 (48% vs 30% of ages 55-64, 25% of ages 65-74, and 17% of ages 75+)</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employed full time or part time (40%) and those employed casually (50% vs 26% of those who are retired)</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use a mobile phone to watch screen content (39% vs 26% of those who do not)</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pay for 3-5 subscription streaming services (44% vs 30% of those who pay for 1-2 services)</a:t>
            </a:r>
          </a:p>
          <a:p>
            <a:pPr lvl="1">
              <a:lnSpc>
                <a:spcPct val="125000"/>
              </a:lnSpc>
            </a:pPr>
            <a:endParaRPr lang="en-US" sz="1000" dirty="0">
              <a:solidFill>
                <a:schemeClr val="tx1"/>
              </a:solidFill>
            </a:endParaRPr>
          </a:p>
          <a:p>
            <a:pPr marL="171450" indent="-171450">
              <a:lnSpc>
                <a:spcPct val="125000"/>
              </a:lnSpc>
              <a:buFont typeface="Arial,Sans-Serif"/>
              <a:buChar char="↑"/>
            </a:pPr>
            <a:r>
              <a:rPr lang="en-US" sz="1000" b="1" dirty="0">
                <a:solidFill>
                  <a:schemeClr val="tx1"/>
                </a:solidFill>
                <a:ea typeface="+mn-lt"/>
                <a:cs typeface="+mn-lt"/>
              </a:rPr>
              <a:t>Added at least one service </a:t>
            </a:r>
            <a:r>
              <a:rPr lang="en-US" sz="1000" dirty="0">
                <a:solidFill>
                  <a:schemeClr val="tx1"/>
                </a:solidFill>
              </a:rPr>
              <a:t>was higher for</a:t>
            </a:r>
            <a:r>
              <a:rPr lang="en-US" sz="1000" b="1" dirty="0">
                <a:solidFill>
                  <a:schemeClr val="tx1"/>
                </a:solidFill>
              </a:rPr>
              <a:t>: </a:t>
            </a:r>
            <a:endParaRPr lang="en-US" sz="1000" b="1"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a:rPr>
              <a:t>Women (18% vs 14% of men)</a:t>
            </a:r>
          </a:p>
          <a:p>
            <a:pPr marL="628650" lvl="1" indent="-171450">
              <a:lnSpc>
                <a:spcPct val="125000"/>
              </a:lnSpc>
              <a:buFont typeface="Courier New" panose="02070309020205020404" pitchFamily="49" charset="0"/>
              <a:buChar char="o"/>
            </a:pPr>
            <a:r>
              <a:rPr lang="en-US" sz="1000" dirty="0">
                <a:solidFill>
                  <a:schemeClr val="tx1"/>
                </a:solidFill>
                <a:cs typeface="Arial"/>
              </a:rPr>
              <a:t>Those who watched online content only in P7D (16% vs 2% of those who watched offline content only)</a:t>
            </a:r>
          </a:p>
          <a:p>
            <a:pPr marL="628650" lvl="1" indent="-171450">
              <a:lnSpc>
                <a:spcPct val="125000"/>
              </a:lnSpc>
              <a:buFont typeface="Courier New" panose="02070309020205020404" pitchFamily="49" charset="0"/>
              <a:buChar char="o"/>
            </a:pPr>
            <a:r>
              <a:rPr lang="en-US" sz="1000" dirty="0">
                <a:solidFill>
                  <a:schemeClr val="tx1"/>
                </a:solidFill>
                <a:cs typeface="Arial"/>
              </a:rPr>
              <a:t>Those who pay for 3-5 subscription streaming services (21% vs 9% of those who pay for 1-2 services)</a:t>
            </a:r>
          </a:p>
          <a:p>
            <a:pPr lvl="1">
              <a:lnSpc>
                <a:spcPct val="125000"/>
              </a:lnSpc>
            </a:pPr>
            <a:endParaRPr lang="en-US" sz="1000" dirty="0">
              <a:solidFill>
                <a:schemeClr val="tx1"/>
              </a:solidFill>
            </a:endParaRPr>
          </a:p>
          <a:p>
            <a:pPr lvl="1">
              <a:lnSpc>
                <a:spcPct val="125000"/>
              </a:lnSpc>
            </a:pPr>
            <a:endParaRPr lang="en-US" sz="1000" dirty="0">
              <a:solidFill>
                <a:schemeClr val="tx1"/>
              </a:solidFill>
            </a:endParaRPr>
          </a:p>
        </p:txBody>
      </p:sp>
      <p:sp>
        <p:nvSpPr>
          <p:cNvPr id="12" name="Rectangle 11">
            <a:extLst>
              <a:ext uri="{FF2B5EF4-FFF2-40B4-BE49-F238E27FC236}">
                <a16:creationId xmlns:a16="http://schemas.microsoft.com/office/drawing/2014/main" id="{61DC542E-21DC-55F0-4B12-384FF0679AA9}"/>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solidFill>
                  <a:schemeClr val="bg1"/>
                </a:solidFill>
              </a:rPr>
              <a:t>Just under half have cancelled or downgraded at least one online subscription streaming service in the past 6 months. Conversely, 18% added or upgraded a service. </a:t>
            </a:r>
            <a:endParaRPr lang="en-AU" sz="1000" b="1" dirty="0"/>
          </a:p>
        </p:txBody>
      </p:sp>
      <p:pic>
        <p:nvPicPr>
          <p:cNvPr id="13" name="Graphic 12">
            <a:extLst>
              <a:ext uri="{FF2B5EF4-FFF2-40B4-BE49-F238E27FC236}">
                <a16:creationId xmlns:a16="http://schemas.microsoft.com/office/drawing/2014/main" id="{0536A293-8D42-0CB7-AFBB-0A80D06F4F3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2246136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fld id="{EB9AB7F9-1CFC-4687-A283-05394C823D94}" type="slidenum">
              <a:rPr lang="en-AU" smtClean="0"/>
              <a:t>28</a:t>
            </a:fld>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6488" y="319969"/>
            <a:ext cx="9069971" cy="438517"/>
          </a:xfrm>
        </p:spPr>
        <p:txBody>
          <a:bodyPr>
            <a:normAutofit fontScale="90000"/>
          </a:bodyPr>
          <a:lstStyle/>
          <a:p>
            <a:r>
              <a:rPr lang="en-US" dirty="0"/>
              <a:t>Reasons for changes to online subscription streaming services</a:t>
            </a:r>
            <a:endParaRPr lang="en-AU" dirty="0"/>
          </a:p>
        </p:txBody>
      </p:sp>
      <p:grpSp>
        <p:nvGrpSpPr>
          <p:cNvPr id="16" name="Group 15">
            <a:extLst>
              <a:ext uri="{FF2B5EF4-FFF2-40B4-BE49-F238E27FC236}">
                <a16:creationId xmlns:a16="http://schemas.microsoft.com/office/drawing/2014/main" id="{93919C57-5FBC-A7FB-937F-CC6C15CFAAC3}"/>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7" name="Freeform 5">
              <a:extLst>
                <a:ext uri="{FF2B5EF4-FFF2-40B4-BE49-F238E27FC236}">
                  <a16:creationId xmlns:a16="http://schemas.microsoft.com/office/drawing/2014/main" id="{A77425B3-0482-64BB-D9AD-F7C5B77CCFF3}"/>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8" name="Freeform 6">
              <a:extLst>
                <a:ext uri="{FF2B5EF4-FFF2-40B4-BE49-F238E27FC236}">
                  <a16:creationId xmlns:a16="http://schemas.microsoft.com/office/drawing/2014/main" id="{AC369EB9-2607-5F4B-191F-F251F071F66C}"/>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7">
              <a:extLst>
                <a:ext uri="{FF2B5EF4-FFF2-40B4-BE49-F238E27FC236}">
                  <a16:creationId xmlns:a16="http://schemas.microsoft.com/office/drawing/2014/main" id="{6B4797BB-0E6A-2B92-DEEE-9EF9749395AA}"/>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8">
              <a:extLst>
                <a:ext uri="{FF2B5EF4-FFF2-40B4-BE49-F238E27FC236}">
                  <a16:creationId xmlns:a16="http://schemas.microsoft.com/office/drawing/2014/main" id="{17120983-2D28-BABC-4DF2-6EB73DD2C156}"/>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 name="Freeform 9">
              <a:extLst>
                <a:ext uri="{FF2B5EF4-FFF2-40B4-BE49-F238E27FC236}">
                  <a16:creationId xmlns:a16="http://schemas.microsoft.com/office/drawing/2014/main" id="{B8E4D0DD-A052-F8A2-C01B-89DC2F279387}"/>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283278" y="771112"/>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Those who cancelled or downgraded at least one of their online subscription streaming services in the past 6 months most commonly reported that it was because the service was too expensive or they could not afford it (38%), or that they were not using the service enough (37%). The most common reason for adding a new online subscription streaming services or upgrading an existing subscription was to watch a specific show, movie or event (27%), followed by taking advantage of a free trial period (14%). </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37740" y="1523427"/>
            <a:ext cx="9129850" cy="431539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15" name="TextBox 14">
            <a:extLst>
              <a:ext uri="{FF2B5EF4-FFF2-40B4-BE49-F238E27FC236}">
                <a16:creationId xmlns:a16="http://schemas.microsoft.com/office/drawing/2014/main" id="{B88F1CC1-BD81-7DB2-DFC1-DB4A4D79320D}"/>
              </a:ext>
            </a:extLst>
          </p:cNvPr>
          <p:cNvSpPr txBox="1"/>
          <p:nvPr/>
        </p:nvSpPr>
        <p:spPr>
          <a:xfrm>
            <a:off x="1218846" y="1523427"/>
            <a:ext cx="3589572" cy="276999"/>
          </a:xfrm>
          <a:prstGeom prst="rect">
            <a:avLst/>
          </a:prstGeom>
          <a:noFill/>
        </p:spPr>
        <p:txBody>
          <a:bodyPr wrap="square" rtlCol="0">
            <a:spAutoFit/>
          </a:bodyPr>
          <a:lstStyle/>
          <a:p>
            <a:r>
              <a:rPr lang="en-US" sz="1200" b="1" dirty="0"/>
              <a:t>Reasons to cancel or downgrade a service</a:t>
            </a:r>
            <a:endParaRPr lang="en-AU" sz="1200" b="1" dirty="0"/>
          </a:p>
        </p:txBody>
      </p:sp>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2937667" y="1778278"/>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10" name="Chart 9" descr="Figure 27: Reasons to cancel or downgrade a service.&#10;Results listed are for 2023.&#10;Too expensive / could not afford, 38%.&#10;Not using it enough, 37%.&#10;I only subscribed to watch a specific show, movie or event, 22%.&#10;I was subscribed to too many paid streaming services, 19%.&#10;My free trial period had ended, 18%.&#10;I didn’t enjoy the content, 12%.&#10;Changes to the service, 6%.&#10;To downgrade to a service with ads to pay less, 3%.&#10;Changes to the number of people in my household, 3%.&#10;To access as part of a bundled service, 1%.&#10;&#10;Source: C22. What were the reasons you changed the subscription streaming services or sports-specific services you pay for?&#10;Base: MCCS, Respondents who made a change to their online subscription streaming services in the past 6 months. 2023 (n=1,726). &#10;Notes: Other/Don’t know/refused responses not shown: 2023 Other = 1%, DK = 0.1%, Ref = 0%.&#10;">
            <a:extLst>
              <a:ext uri="{FF2B5EF4-FFF2-40B4-BE49-F238E27FC236}">
                <a16:creationId xmlns:a16="http://schemas.microsoft.com/office/drawing/2014/main" id="{744A0AD1-4DA8-910A-90D2-063FA7FCEF1B}"/>
              </a:ext>
            </a:extLst>
          </p:cNvPr>
          <p:cNvGraphicFramePr/>
          <p:nvPr>
            <p:extLst>
              <p:ext uri="{D42A27DB-BD31-4B8C-83A1-F6EECF244321}">
                <p14:modId xmlns:p14="http://schemas.microsoft.com/office/powerpoint/2010/main" val="3961788417"/>
              </p:ext>
            </p:extLst>
          </p:nvPr>
        </p:nvGraphicFramePr>
        <p:xfrm>
          <a:off x="316828" y="1702994"/>
          <a:ext cx="4834249" cy="3943011"/>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0177C4C8-4BDF-266A-8209-C3255936C084}"/>
              </a:ext>
            </a:extLst>
          </p:cNvPr>
          <p:cNvSpPr txBox="1"/>
          <p:nvPr/>
        </p:nvSpPr>
        <p:spPr>
          <a:xfrm>
            <a:off x="5911129" y="1523427"/>
            <a:ext cx="3241113" cy="276999"/>
          </a:xfrm>
          <a:prstGeom prst="rect">
            <a:avLst/>
          </a:prstGeom>
          <a:noFill/>
        </p:spPr>
        <p:txBody>
          <a:bodyPr wrap="square" rtlCol="0">
            <a:spAutoFit/>
          </a:bodyPr>
          <a:lstStyle/>
          <a:p>
            <a:r>
              <a:rPr lang="en-US" sz="1200" b="1" dirty="0"/>
              <a:t>Reasons to add or upgrade a service</a:t>
            </a:r>
            <a:endParaRPr lang="en-AU" sz="1200" b="1" dirty="0"/>
          </a:p>
        </p:txBody>
      </p:sp>
      <p:sp>
        <p:nvSpPr>
          <p:cNvPr id="11" name="Rectangle 10">
            <a:extLst>
              <a:ext uri="{FF2B5EF4-FFF2-40B4-BE49-F238E27FC236}">
                <a16:creationId xmlns:a16="http://schemas.microsoft.com/office/drawing/2014/main" id="{6F5A493B-B2C7-8B8D-0846-FC265E489464}"/>
              </a:ext>
              <a:ext uri="{C183D7F6-B498-43B3-948B-1728B52AA6E4}">
                <adec:decorative xmlns:adec="http://schemas.microsoft.com/office/drawing/2017/decorative" val="1"/>
              </a:ext>
            </a:extLst>
          </p:cNvPr>
          <p:cNvSpPr/>
          <p:nvPr/>
        </p:nvSpPr>
        <p:spPr>
          <a:xfrm>
            <a:off x="7260563" y="1742878"/>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9" name="Chart 8" descr="Figure 28: Reasons to add or upgrade a service.&#10;Results listed are for 2023.&#10;To watch a specific show, movie or event, 27%.&#10;Take advantage of a free trial period, 14%.&#10;Cheaper / more affordable, 9%.&#10;To try a different paid streaming service, 9%.&#10;Changes to the service, 6%.&#10;To upgrade to access a service without ads, 4%.&#10;Changes to the number of people in my household, 3%.&#10;To access as part of a bundled service, 2%.&#10;&#10;Source: C22. What were the reasons you changed the subscription streaming services or sports-specific services you pay for?&#10;Base: MCCS, Respondents who made a change to their online subscription streaming services in the past 6 months. 2023 (n=1,726). &#10;Notes: Other/Don’t know/refused responses not shown: 2023 Other = 1%, DK = 0.1%, Ref = 0%.&#10;">
            <a:extLst>
              <a:ext uri="{FF2B5EF4-FFF2-40B4-BE49-F238E27FC236}">
                <a16:creationId xmlns:a16="http://schemas.microsoft.com/office/drawing/2014/main" id="{1F06F033-F59E-B561-6C89-8C192276E704}"/>
              </a:ext>
            </a:extLst>
          </p:cNvPr>
          <p:cNvGraphicFramePr/>
          <p:nvPr>
            <p:extLst>
              <p:ext uri="{D42A27DB-BD31-4B8C-83A1-F6EECF244321}">
                <p14:modId xmlns:p14="http://schemas.microsoft.com/office/powerpoint/2010/main" val="3964483640"/>
              </p:ext>
            </p:extLst>
          </p:nvPr>
        </p:nvGraphicFramePr>
        <p:xfrm>
          <a:off x="4897136" y="1702994"/>
          <a:ext cx="4834249" cy="3943011"/>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347930" y="5393015"/>
            <a:ext cx="8917872" cy="446276"/>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C22. What were the reasons you changed the subscription streaming services or sports-specific services you pay for?</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Respondents who made a change to their online subscription streaming services in the past 6 months. 2023 (n=1,726).</a:t>
            </a:r>
            <a:r>
              <a:rPr lang="en-US" sz="600" dirty="0">
                <a:effectLst/>
                <a:latin typeface="Arial" panose="020B0604020202020204" pitchFamily="34" charset="0"/>
                <a:ea typeface="Calibri" panose="020F0502020204030204" pitchFamily="34" charset="0"/>
                <a:cs typeface="Times New Roman" panose="02020603050405020304" pitchFamily="18" charset="0"/>
              </a:rPr>
              <a:t> </a:t>
            </a:r>
          </a:p>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Other/Don’t know/refused responses not shown: 2023 Other = 1%, DK = 0.1%, Ref = 0%.</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61DC542E-21DC-55F0-4B12-384FF0679AA9}"/>
              </a:ext>
            </a:extLst>
          </p:cNvPr>
          <p:cNvSpPr/>
          <p:nvPr/>
        </p:nvSpPr>
        <p:spPr>
          <a:xfrm>
            <a:off x="283278" y="603889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solidFill>
                  <a:schemeClr val="bg1"/>
                </a:solidFill>
              </a:rPr>
              <a:t>Cancelling or downgrading services is most commonly due to the expense or lack of use. The primary reason to add or upgrade services is to watch a specific show, movie or event. </a:t>
            </a:r>
            <a:endParaRPr lang="en-AU" sz="1000" b="1" dirty="0"/>
          </a:p>
        </p:txBody>
      </p:sp>
      <p:pic>
        <p:nvPicPr>
          <p:cNvPr id="13" name="Graphic 12">
            <a:extLst>
              <a:ext uri="{FF2B5EF4-FFF2-40B4-BE49-F238E27FC236}">
                <a16:creationId xmlns:a16="http://schemas.microsoft.com/office/drawing/2014/main" id="{0536A293-8D42-0CB7-AFBB-0A80D06F4F3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2381127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fld id="{EB9AB7F9-1CFC-4687-A283-05394C823D94}" type="slidenum">
              <a:rPr lang="en-AU" smtClean="0"/>
              <a:t>29</a:t>
            </a:fld>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60527"/>
            <a:ext cx="7957813" cy="438517"/>
          </a:xfrm>
        </p:spPr>
        <p:txBody>
          <a:bodyPr>
            <a:normAutofit/>
          </a:bodyPr>
          <a:lstStyle/>
          <a:p>
            <a:r>
              <a:rPr lang="en-US" sz="2300" dirty="0"/>
              <a:t>Ease of accessing Australian content on streaming services</a:t>
            </a:r>
            <a:endParaRPr lang="en-AU" sz="2300" dirty="0"/>
          </a:p>
        </p:txBody>
      </p:sp>
      <p:grpSp>
        <p:nvGrpSpPr>
          <p:cNvPr id="15" name="Group 14">
            <a:extLst>
              <a:ext uri="{FF2B5EF4-FFF2-40B4-BE49-F238E27FC236}">
                <a16:creationId xmlns:a16="http://schemas.microsoft.com/office/drawing/2014/main" id="{450B2353-9CF6-89D7-5D60-293E0B8D377D}"/>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20" name="Freeform 5">
              <a:extLst>
                <a:ext uri="{FF2B5EF4-FFF2-40B4-BE49-F238E27FC236}">
                  <a16:creationId xmlns:a16="http://schemas.microsoft.com/office/drawing/2014/main" id="{D105DB05-F862-927B-102D-480D4F4CC214}"/>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 name="Freeform 6">
              <a:extLst>
                <a:ext uri="{FF2B5EF4-FFF2-40B4-BE49-F238E27FC236}">
                  <a16:creationId xmlns:a16="http://schemas.microsoft.com/office/drawing/2014/main" id="{2AEE2FBF-9235-262F-D522-4FEA582347FD}"/>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 name="Freeform 7">
              <a:extLst>
                <a:ext uri="{FF2B5EF4-FFF2-40B4-BE49-F238E27FC236}">
                  <a16:creationId xmlns:a16="http://schemas.microsoft.com/office/drawing/2014/main" id="{4B17E0A1-167D-8207-71F8-5DD17ADC9E4E}"/>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 name="Freeform 8">
              <a:extLst>
                <a:ext uri="{FF2B5EF4-FFF2-40B4-BE49-F238E27FC236}">
                  <a16:creationId xmlns:a16="http://schemas.microsoft.com/office/drawing/2014/main" id="{C57DD420-6DA3-FDE8-2730-66D08B80CD1C}"/>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6" name="Freeform 9">
              <a:extLst>
                <a:ext uri="{FF2B5EF4-FFF2-40B4-BE49-F238E27FC236}">
                  <a16:creationId xmlns:a16="http://schemas.microsoft.com/office/drawing/2014/main" id="{2040692B-ABDE-17B8-CB3E-8E516EA9B4E2}"/>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8075" y="902268"/>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Approximately half of respondents (52%) believed that online subscription streaming services had enough Australian content. Just over one-quarter (27%) of respondents thought that Australian content was easy to find on streaming services (net very easy and easy), while 16% thought it was difficult (net very difficult and difficult), and 18% didn’t look for Australian content at all.</a:t>
            </a:r>
          </a:p>
          <a:p>
            <a:endParaRPr lang="en-AU" sz="1000" dirty="0">
              <a:solidFill>
                <a:schemeClr val="tx1"/>
              </a:solidFill>
            </a:endParaRPr>
          </a:p>
        </p:txBody>
      </p:sp>
      <p:sp>
        <p:nvSpPr>
          <p:cNvPr id="10" name="Oval 9" descr="2023: Yes, online subscription streaming services have enough Australian content, 52%.&#10;&#10;Source: C11. In your opinion, do online subscription streaming services (excluding on-demand TV services) have enough Australian content?&#10;Base: MCCS, All respondents. 2023: n=3,730.&#10;Notes: No/Don’t know/refused responses not shown: No = 44%, DK = 4%, Ref = 0.2% &#10;">
            <a:extLst>
              <a:ext uri="{FF2B5EF4-FFF2-40B4-BE49-F238E27FC236}">
                <a16:creationId xmlns:a16="http://schemas.microsoft.com/office/drawing/2014/main" id="{1466A63C-7E4F-7957-15A1-6495C737EF83}"/>
              </a:ext>
            </a:extLst>
          </p:cNvPr>
          <p:cNvSpPr/>
          <p:nvPr/>
        </p:nvSpPr>
        <p:spPr>
          <a:xfrm>
            <a:off x="723236" y="1885041"/>
            <a:ext cx="2011538" cy="2009075"/>
          </a:xfrm>
          <a:prstGeom prst="ellipse">
            <a:avLst/>
          </a:prstGeom>
          <a:solidFill>
            <a:srgbClr val="5CC0E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1200" dirty="0">
                <a:solidFill>
                  <a:schemeClr val="tx1"/>
                </a:solidFill>
              </a:rPr>
              <a:t>“Yes, online subscription streaming services have enough Australian content” </a:t>
            </a:r>
          </a:p>
          <a:p>
            <a:pPr algn="ctr"/>
            <a:r>
              <a:rPr lang="en-AU" sz="1200" dirty="0">
                <a:solidFill>
                  <a:schemeClr val="tx1"/>
                </a:solidFill>
              </a:rPr>
              <a:t>  </a:t>
            </a:r>
          </a:p>
          <a:p>
            <a:pPr algn="ctr"/>
            <a:r>
              <a:rPr lang="en-AU" sz="2000" b="1" dirty="0">
                <a:solidFill>
                  <a:schemeClr val="tx1"/>
                </a:solidFill>
              </a:rPr>
              <a:t>52%</a:t>
            </a:r>
          </a:p>
        </p:txBody>
      </p:sp>
      <p:sp>
        <p:nvSpPr>
          <p:cNvPr id="12" name="TextBox 11">
            <a:extLst>
              <a:ext uri="{FF2B5EF4-FFF2-40B4-BE49-F238E27FC236}">
                <a16:creationId xmlns:a16="http://schemas.microsoft.com/office/drawing/2014/main" id="{B2D77ACB-CF08-90E1-4211-DDCB518DF1E4}"/>
              </a:ext>
            </a:extLst>
          </p:cNvPr>
          <p:cNvSpPr txBox="1"/>
          <p:nvPr/>
        </p:nvSpPr>
        <p:spPr>
          <a:xfrm>
            <a:off x="622570" y="3995837"/>
            <a:ext cx="2381247" cy="723275"/>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C11. In your opinion, do online subscription streaming services (excluding on-demand TV services) have enough Australian content?</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All respondents</a:t>
            </a:r>
            <a:r>
              <a:rPr lang="en-US" sz="600" dirty="0">
                <a:latin typeface="Arial" panose="020B0604020202020204" pitchFamily="34" charset="0"/>
                <a:ea typeface="Calibri" panose="020F0502020204030204" pitchFamily="34" charset="0"/>
                <a:cs typeface="Times New Roman" panose="02020603050405020304" pitchFamily="18" charset="0"/>
              </a:rPr>
              <a:t>.</a:t>
            </a:r>
            <a:r>
              <a:rPr lang="en-US" sz="600" dirty="0">
                <a:effectLst/>
                <a:latin typeface="Arial" panose="020B0604020202020204" pitchFamily="34" charset="0"/>
                <a:ea typeface="Calibri" panose="020F0502020204030204" pitchFamily="34" charset="0"/>
                <a:cs typeface="Times New Roman" panose="02020603050405020304" pitchFamily="18" charset="0"/>
              </a:rPr>
              <a:t> 2023: n=3,730.</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No/Don’t know/refused responses not shown: No</a:t>
            </a:r>
            <a:r>
              <a:rPr lang="en-GB" sz="600" dirty="0">
                <a:latin typeface="Arial" panose="020B0604020202020204" pitchFamily="34" charset="0"/>
                <a:ea typeface="Calibri" panose="020F0502020204030204" pitchFamily="34" charset="0"/>
                <a:cs typeface="Times New Roman" panose="02020603050405020304" pitchFamily="18" charset="0"/>
              </a:rPr>
              <a:t> = 44</a:t>
            </a:r>
            <a:r>
              <a:rPr lang="en-GB" sz="600" dirty="0">
                <a:effectLst/>
                <a:latin typeface="Arial" panose="020B0604020202020204" pitchFamily="34" charset="0"/>
                <a:ea typeface="Calibri" panose="020F0502020204030204" pitchFamily="34" charset="0"/>
                <a:cs typeface="Times New Roman" panose="02020603050405020304" pitchFamily="18" charset="0"/>
              </a:rPr>
              <a:t>%, DK = 4%, </a:t>
            </a:r>
            <a:r>
              <a:rPr lang="en-GB" sz="600" dirty="0">
                <a:latin typeface="Arial" panose="020B0604020202020204" pitchFamily="34" charset="0"/>
                <a:ea typeface="Calibri" panose="020F0502020204030204" pitchFamily="34" charset="0"/>
                <a:cs typeface="Times New Roman" panose="02020603050405020304" pitchFamily="18" charset="0"/>
              </a:rPr>
              <a:t>Ref</a:t>
            </a:r>
            <a:r>
              <a:rPr lang="en-GB" sz="600" dirty="0">
                <a:effectLst/>
                <a:latin typeface="Arial" panose="020B0604020202020204" pitchFamily="34" charset="0"/>
                <a:ea typeface="Calibri" panose="020F0502020204030204" pitchFamily="34" charset="0"/>
                <a:cs typeface="Times New Roman" panose="02020603050405020304" pitchFamily="18" charset="0"/>
              </a:rPr>
              <a:t> = 0.2% </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2979190" y="1763218"/>
            <a:ext cx="6203573" cy="2955894"/>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graphicFrame>
        <p:nvGraphicFramePr>
          <p:cNvPr id="14" name="Chart 13" descr="Figure 29: Ease of accessing Australian content on streaming services.&#10;I don't look for Australian content, 2023, 18%, 2022, 19%.&#10;Very difficult, 2023, 2%, 2022, 2%.&#10;Difficult, 2023, 14%, 2022, 15%.&#10;Neither easy nor difficult, 2023, 37%, 2022, 37%.&#10;Easy, 2023, 20%, 2022, 20%.&#10;Very easy, 2023, 7%, 2022, 5%.&#10;NET easy and very easy, 2023, 27%, 2022, 25%.&#10;&#10;Source: C18. To what extent is Australian content easy or difficult to find on streaming services?&#10;Base: MCCS, All respondents. 2032: n=3,730.  2022: n=4002. &#10;Notes: Don’t know/refused responses not shown: 2023 DK = 2%, Ref = 0.0%. 2022 DK = 2%, Ref = 0.2%&#10;&#10;">
            <a:extLst>
              <a:ext uri="{FF2B5EF4-FFF2-40B4-BE49-F238E27FC236}">
                <a16:creationId xmlns:a16="http://schemas.microsoft.com/office/drawing/2014/main" id="{3137393C-DC29-6FA1-3B2B-C83479E4A0BA}"/>
              </a:ext>
            </a:extLst>
          </p:cNvPr>
          <p:cNvGraphicFramePr/>
          <p:nvPr>
            <p:extLst>
              <p:ext uri="{D42A27DB-BD31-4B8C-83A1-F6EECF244321}">
                <p14:modId xmlns:p14="http://schemas.microsoft.com/office/powerpoint/2010/main" val="4061156842"/>
              </p:ext>
            </p:extLst>
          </p:nvPr>
        </p:nvGraphicFramePr>
        <p:xfrm>
          <a:off x="3017766" y="1590237"/>
          <a:ext cx="6164997" cy="2622837"/>
        </p:xfrm>
        <a:graphic>
          <a:graphicData uri="http://schemas.openxmlformats.org/drawingml/2006/chart">
            <c:chart xmlns:c="http://schemas.openxmlformats.org/drawingml/2006/chart" xmlns:r="http://schemas.openxmlformats.org/officeDocument/2006/relationships" r:id="rId2"/>
          </a:graphicData>
        </a:graphic>
      </p:graphicFrame>
      <p:sp>
        <p:nvSpPr>
          <p:cNvPr id="19" name="Right Brace 18">
            <a:extLst>
              <a:ext uri="{FF2B5EF4-FFF2-40B4-BE49-F238E27FC236}">
                <a16:creationId xmlns:a16="http://schemas.microsoft.com/office/drawing/2014/main" id="{69610851-7058-433F-220E-3E9DB188C9E3}"/>
              </a:ext>
              <a:ext uri="{C183D7F6-B498-43B3-948B-1728B52AA6E4}">
                <adec:decorative xmlns:adec="http://schemas.microsoft.com/office/drawing/2017/decorative" val="1"/>
              </a:ext>
            </a:extLst>
          </p:cNvPr>
          <p:cNvSpPr/>
          <p:nvPr/>
        </p:nvSpPr>
        <p:spPr>
          <a:xfrm>
            <a:off x="4990296" y="1919839"/>
            <a:ext cx="239139" cy="44627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6" name="Rectangle 15">
            <a:extLst>
              <a:ext uri="{FF2B5EF4-FFF2-40B4-BE49-F238E27FC236}">
                <a16:creationId xmlns:a16="http://schemas.microsoft.com/office/drawing/2014/main" id="{4A5D064A-06E8-FB9F-C5C2-B931437E5246}"/>
              </a:ext>
            </a:extLst>
          </p:cNvPr>
          <p:cNvSpPr/>
          <p:nvPr/>
        </p:nvSpPr>
        <p:spPr>
          <a:xfrm>
            <a:off x="5156800" y="2003853"/>
            <a:ext cx="793841" cy="409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b="1" dirty="0">
                <a:solidFill>
                  <a:schemeClr val="tx1"/>
                </a:solidFill>
              </a:rPr>
              <a:t>T2B (Net Very easy + Easy)</a:t>
            </a:r>
          </a:p>
          <a:p>
            <a:pPr algn="ctr"/>
            <a:r>
              <a:rPr lang="en-AU" sz="1000" b="1" dirty="0">
                <a:solidFill>
                  <a:schemeClr val="tx1"/>
                </a:solidFill>
              </a:rPr>
              <a:t>27%</a:t>
            </a:r>
          </a:p>
        </p:txBody>
      </p:sp>
      <p:sp>
        <p:nvSpPr>
          <p:cNvPr id="8" name="Right Brace 7">
            <a:extLst>
              <a:ext uri="{FF2B5EF4-FFF2-40B4-BE49-F238E27FC236}">
                <a16:creationId xmlns:a16="http://schemas.microsoft.com/office/drawing/2014/main" id="{98C6CF6E-E0CE-BD74-8FE3-A8F9941676E0}"/>
              </a:ext>
              <a:ext uri="{C183D7F6-B498-43B3-948B-1728B52AA6E4}">
                <adec:decorative xmlns:adec="http://schemas.microsoft.com/office/drawing/2017/decorative" val="1"/>
              </a:ext>
            </a:extLst>
          </p:cNvPr>
          <p:cNvSpPr/>
          <p:nvPr/>
        </p:nvSpPr>
        <p:spPr>
          <a:xfrm>
            <a:off x="7011008" y="1927059"/>
            <a:ext cx="239139" cy="44627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9" name="Rectangle 8">
            <a:extLst>
              <a:ext uri="{FF2B5EF4-FFF2-40B4-BE49-F238E27FC236}">
                <a16:creationId xmlns:a16="http://schemas.microsoft.com/office/drawing/2014/main" id="{A9A64D52-4DE0-CB54-D650-B7D81E5959FC}"/>
              </a:ext>
            </a:extLst>
          </p:cNvPr>
          <p:cNvSpPr/>
          <p:nvPr/>
        </p:nvSpPr>
        <p:spPr>
          <a:xfrm>
            <a:off x="7230492" y="2055281"/>
            <a:ext cx="814285" cy="409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b="1" dirty="0">
                <a:solidFill>
                  <a:schemeClr val="tx1"/>
                </a:solidFill>
              </a:rPr>
              <a:t>T2B (Net Very easy + Easy)</a:t>
            </a:r>
          </a:p>
          <a:p>
            <a:pPr algn="ctr"/>
            <a:r>
              <a:rPr lang="en-AU" sz="1000" b="1" dirty="0">
                <a:solidFill>
                  <a:schemeClr val="tx1"/>
                </a:solidFill>
              </a:rPr>
              <a:t>25%</a:t>
            </a:r>
          </a:p>
        </p:txBody>
      </p:sp>
      <p:sp>
        <p:nvSpPr>
          <p:cNvPr id="23" name="TextBox 22">
            <a:extLst>
              <a:ext uri="{FF2B5EF4-FFF2-40B4-BE49-F238E27FC236}">
                <a16:creationId xmlns:a16="http://schemas.microsoft.com/office/drawing/2014/main" id="{8F87E799-3D01-04C6-7F00-123A80219C4C}"/>
              </a:ext>
            </a:extLst>
          </p:cNvPr>
          <p:cNvSpPr txBox="1"/>
          <p:nvPr/>
        </p:nvSpPr>
        <p:spPr>
          <a:xfrm>
            <a:off x="2979190" y="4259979"/>
            <a:ext cx="4016126" cy="446276"/>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C18. To what extent is Australian content easy or difficult to find on streaming services?</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All respondents. 2032: n=3,730. </a:t>
            </a:r>
            <a:r>
              <a:rPr lang="en-US" sz="600" dirty="0">
                <a:effectLst/>
                <a:latin typeface="Arial" panose="020B0604020202020204" pitchFamily="34" charset="0"/>
                <a:ea typeface="Calibri" panose="020F0502020204030204" pitchFamily="34" charset="0"/>
                <a:cs typeface="Times New Roman" panose="02020603050405020304" pitchFamily="18" charset="0"/>
              </a:rPr>
              <a:t> 2022: n=4002. </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2</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0.0</a:t>
            </a:r>
            <a:r>
              <a:rPr lang="en-GB" sz="600" dirty="0">
                <a:effectLst/>
                <a:latin typeface="Arial" panose="020B0604020202020204" pitchFamily="34" charset="0"/>
                <a:ea typeface="Calibri" panose="020F0502020204030204" pitchFamily="34" charset="0"/>
                <a:cs typeface="Times New Roman" panose="02020603050405020304" pitchFamily="18" charset="0"/>
              </a:rPr>
              <a:t>%. 2022 DK = 2%, Ref = 0.2%</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2979189" y="4706255"/>
            <a:ext cx="6377269" cy="120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46088" lvl="1">
              <a:lnSpc>
                <a:spcPct val="125000"/>
              </a:lnSpc>
            </a:pPr>
            <a:r>
              <a:rPr lang="en-AU" sz="1200" b="1" dirty="0">
                <a:solidFill>
                  <a:schemeClr val="tx2"/>
                </a:solidFill>
              </a:rPr>
              <a:t>Subgroups</a:t>
            </a:r>
          </a:p>
          <a:p>
            <a:pPr marL="171450" indent="-171450">
              <a:lnSpc>
                <a:spcPct val="125000"/>
              </a:lnSpc>
              <a:buFont typeface="Arial" panose="020B0604020202020204" pitchFamily="34" charset="0"/>
              <a:buChar char="↑"/>
            </a:pPr>
            <a:r>
              <a:rPr lang="en-US" sz="1000" b="1" dirty="0">
                <a:solidFill>
                  <a:schemeClr val="tx1"/>
                </a:solidFill>
              </a:rPr>
              <a:t>NET Very easy + Easy </a:t>
            </a:r>
            <a:r>
              <a:rPr lang="en-US" sz="1000" dirty="0">
                <a:solidFill>
                  <a:schemeClr val="tx1"/>
                </a:solidFill>
              </a:rPr>
              <a:t>was higher for:</a:t>
            </a:r>
          </a:p>
          <a:p>
            <a:pPr marL="628650" lvl="1" indent="-171450">
              <a:lnSpc>
                <a:spcPct val="125000"/>
              </a:lnSpc>
              <a:buFont typeface="Courier New" panose="02070309020205020404" pitchFamily="49" charset="0"/>
              <a:buChar char="o"/>
            </a:pPr>
            <a:r>
              <a:rPr lang="en-US" sz="1000" dirty="0">
                <a:solidFill>
                  <a:schemeClr val="tx1"/>
                </a:solidFill>
                <a:cs typeface="Arial"/>
              </a:rPr>
              <a:t>Women (29% vs 24% of men)</a:t>
            </a:r>
          </a:p>
          <a:p>
            <a:pPr marL="628650" lvl="1" indent="-171450">
              <a:lnSpc>
                <a:spcPct val="125000"/>
              </a:lnSpc>
              <a:buFont typeface="Courier New" panose="02070309020205020404" pitchFamily="49" charset="0"/>
              <a:buChar char="o"/>
            </a:pPr>
            <a:r>
              <a:rPr lang="en-US" sz="1000" dirty="0">
                <a:solidFill>
                  <a:schemeClr val="tx1"/>
                </a:solidFill>
                <a:cs typeface="Arial"/>
              </a:rPr>
              <a:t>Ages 18-24 (29%), 25-34 (31%), 35-44 (34%), and 45-54 (28% vs 18% of ages 65-74 and 9% of ages 75+)</a:t>
            </a:r>
            <a:endParaRPr lang="en-US" sz="1000" b="1" dirty="0">
              <a:solidFill>
                <a:schemeClr val="tx1"/>
              </a:solidFill>
            </a:endParaRPr>
          </a:p>
        </p:txBody>
      </p:sp>
      <p:sp>
        <p:nvSpPr>
          <p:cNvPr id="17" name="Rectangle 16">
            <a:extLst>
              <a:ext uri="{FF2B5EF4-FFF2-40B4-BE49-F238E27FC236}">
                <a16:creationId xmlns:a16="http://schemas.microsoft.com/office/drawing/2014/main" id="{112542E7-F64C-BEED-69A3-03959571EE27}"/>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Approximately half of Australians agree that online subscription streaming services have enough Australian content, however a lower proportion indicated that this content is easy to find. Results are consistent with 2022.</a:t>
            </a:r>
            <a:endParaRPr lang="en-AU" sz="1000" b="1" dirty="0"/>
          </a:p>
        </p:txBody>
      </p:sp>
      <p:pic>
        <p:nvPicPr>
          <p:cNvPr id="18" name="Graphic 17">
            <a:extLst>
              <a:ext uri="{FF2B5EF4-FFF2-40B4-BE49-F238E27FC236}">
                <a16:creationId xmlns:a16="http://schemas.microsoft.com/office/drawing/2014/main" id="{306B4951-DF1D-3477-9506-76D5DBBAD12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504375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DCC98F-EE7A-FEF3-ADE4-8AEB0676D7A5}"/>
              </a:ext>
            </a:extLst>
          </p:cNvPr>
          <p:cNvSpPr>
            <a:spLocks noGrp="1"/>
          </p:cNvSpPr>
          <p:nvPr>
            <p:ph type="sldNum" sz="quarter" idx="11"/>
          </p:nvPr>
        </p:nvSpPr>
        <p:spPr/>
        <p:txBody>
          <a:bodyPr/>
          <a:lstStyle/>
          <a:p>
            <a:fld id="{A90943C4-0022-4CA6-8B1F-41694FBEBEC6}" type="slidenum">
              <a:rPr lang="en-AU" smtClean="0"/>
              <a:t>3</a:t>
            </a:fld>
            <a:endParaRPr lang="en-AU" dirty="0"/>
          </a:p>
        </p:txBody>
      </p:sp>
      <p:sp>
        <p:nvSpPr>
          <p:cNvPr id="3" name="Title 2">
            <a:extLst>
              <a:ext uri="{FF2B5EF4-FFF2-40B4-BE49-F238E27FC236}">
                <a16:creationId xmlns:a16="http://schemas.microsoft.com/office/drawing/2014/main" id="{DC0440CA-110A-7DC5-8E75-F915604DF4C4}"/>
              </a:ext>
            </a:extLst>
          </p:cNvPr>
          <p:cNvSpPr>
            <a:spLocks noGrp="1"/>
          </p:cNvSpPr>
          <p:nvPr>
            <p:ph type="title"/>
          </p:nvPr>
        </p:nvSpPr>
        <p:spPr/>
        <p:txBody>
          <a:bodyPr/>
          <a:lstStyle/>
          <a:p>
            <a:pPr>
              <a:tabLst>
                <a:tab pos="0" algn="l"/>
              </a:tabLst>
            </a:pPr>
            <a:r>
              <a:rPr lang="en-AU" dirty="0"/>
              <a:t>Table of contents</a:t>
            </a:r>
          </a:p>
        </p:txBody>
      </p:sp>
      <p:sp>
        <p:nvSpPr>
          <p:cNvPr id="5" name="Content Placeholder 4">
            <a:extLst>
              <a:ext uri="{FF2B5EF4-FFF2-40B4-BE49-F238E27FC236}">
                <a16:creationId xmlns:a16="http://schemas.microsoft.com/office/drawing/2014/main" id="{435DE88F-7C12-1026-7DFD-5E12E796F77D}"/>
              </a:ext>
            </a:extLst>
          </p:cNvPr>
          <p:cNvSpPr>
            <a:spLocks noGrp="1"/>
          </p:cNvSpPr>
          <p:nvPr>
            <p:ph idx="1"/>
          </p:nvPr>
        </p:nvSpPr>
        <p:spPr>
          <a:xfrm>
            <a:off x="346125" y="888485"/>
            <a:ext cx="9213750" cy="5098650"/>
          </a:xfrm>
        </p:spPr>
        <p:txBody>
          <a:bodyPr/>
          <a:lstStyle/>
          <a:p>
            <a:pPr>
              <a:tabLst>
                <a:tab pos="8639175" algn="r"/>
                <a:tab pos="8701088" algn="l"/>
              </a:tabLst>
            </a:pPr>
            <a:r>
              <a:rPr lang="en-AU" sz="1400" u="sng" dirty="0">
                <a:solidFill>
                  <a:srgbClr val="004DCF"/>
                </a:solidFill>
                <a:hlinkClick r:id="rId2" action="ppaction://hlinksldjump">
                  <a:extLst>
                    <a:ext uri="{A12FA001-AC4F-418D-AE19-62706E023703}">
                      <ahyp:hlinkClr xmlns:ahyp="http://schemas.microsoft.com/office/drawing/2018/hyperlinkcolor" val="tx"/>
                    </a:ext>
                  </a:extLst>
                </a:hlinkClick>
              </a:rPr>
              <a:t>Overview and methodology	4</a:t>
            </a:r>
            <a:r>
              <a:rPr lang="en-AU" sz="1400" u="sng" dirty="0">
                <a:solidFill>
                  <a:srgbClr val="004DCF"/>
                </a:solidFill>
              </a:rPr>
              <a:t> </a:t>
            </a:r>
          </a:p>
          <a:p>
            <a:pPr>
              <a:tabLst>
                <a:tab pos="8640000" algn="r"/>
              </a:tabLst>
            </a:pPr>
            <a:r>
              <a:rPr lang="en-AU" sz="1400" u="sng" dirty="0">
                <a:solidFill>
                  <a:srgbClr val="004DCF"/>
                </a:solidFill>
                <a:hlinkClick r:id="rId3" action="ppaction://hlinksldjump">
                  <a:extLst>
                    <a:ext uri="{A12FA001-AC4F-418D-AE19-62706E023703}">
                      <ahyp:hlinkClr xmlns:ahyp="http://schemas.microsoft.com/office/drawing/2018/hyperlinkcolor" val="tx"/>
                    </a:ext>
                  </a:extLst>
                </a:hlinkClick>
              </a:rPr>
              <a:t>Executive summary	13</a:t>
            </a:r>
            <a:endParaRPr lang="en-AU" sz="1400" u="sng" dirty="0">
              <a:solidFill>
                <a:srgbClr val="004DCF"/>
              </a:solidFill>
            </a:endParaRPr>
          </a:p>
          <a:p>
            <a:pPr>
              <a:tabLst>
                <a:tab pos="8640000" algn="r"/>
              </a:tabLst>
            </a:pPr>
            <a:r>
              <a:rPr lang="en-US" sz="1400" u="sng" dirty="0">
                <a:solidFill>
                  <a:srgbClr val="004DCF"/>
                </a:solidFill>
                <a:hlinkClick r:id="rId4" action="ppaction://hlinksldjump">
                  <a:extLst>
                    <a:ext uri="{A12FA001-AC4F-418D-AE19-62706E023703}">
                      <ahyp:hlinkClr xmlns:ahyp="http://schemas.microsoft.com/office/drawing/2018/hyperlinkcolor" val="tx"/>
                    </a:ext>
                  </a:extLst>
                </a:hlinkClick>
              </a:rPr>
              <a:t>General Screen Content Habits	22</a:t>
            </a:r>
            <a:endParaRPr lang="en-US" sz="1400" u="sng" dirty="0">
              <a:solidFill>
                <a:srgbClr val="004DCF"/>
              </a:solidFill>
            </a:endParaRPr>
          </a:p>
          <a:p>
            <a:pPr>
              <a:tabLst>
                <a:tab pos="8640000" algn="r"/>
              </a:tabLst>
            </a:pPr>
            <a:r>
              <a:rPr lang="en-US" sz="1400" u="sng" dirty="0">
                <a:solidFill>
                  <a:schemeClr val="accent1"/>
                </a:solidFill>
                <a:hlinkClick r:id="rId5" action="ppaction://hlinksldjump">
                  <a:extLst>
                    <a:ext uri="{A12FA001-AC4F-418D-AE19-62706E023703}">
                      <ahyp:hlinkClr xmlns:ahyp="http://schemas.microsoft.com/office/drawing/2018/hyperlinkcolor" val="tx"/>
                    </a:ext>
                  </a:extLst>
                </a:hlinkClick>
              </a:rPr>
              <a:t>General Screen Content Habits (Children aged 0-17)	36</a:t>
            </a:r>
            <a:endParaRPr lang="en-US" sz="1400" u="sng" dirty="0">
              <a:solidFill>
                <a:schemeClr val="accent1"/>
              </a:solidFill>
            </a:endParaRPr>
          </a:p>
          <a:p>
            <a:pPr>
              <a:tabLst>
                <a:tab pos="8640000" algn="r"/>
              </a:tabLst>
            </a:pPr>
            <a:r>
              <a:rPr lang="en-US" sz="1400" u="sng" dirty="0">
                <a:solidFill>
                  <a:schemeClr val="accent1"/>
                </a:solidFill>
                <a:hlinkClick r:id="rId6" action="ppaction://hlinksldjump">
                  <a:extLst>
                    <a:ext uri="{A12FA001-AC4F-418D-AE19-62706E023703}">
                      <ahyp:hlinkClr xmlns:ahyp="http://schemas.microsoft.com/office/drawing/2018/hyperlinkcolor" val="tx"/>
                    </a:ext>
                  </a:extLst>
                </a:hlinkClick>
              </a:rPr>
              <a:t>Accessibility of screen content	53</a:t>
            </a:r>
            <a:endParaRPr lang="en-US" sz="1400" u="sng" dirty="0">
              <a:solidFill>
                <a:schemeClr val="accent1"/>
              </a:solidFill>
            </a:endParaRPr>
          </a:p>
          <a:p>
            <a:pPr>
              <a:tabLst>
                <a:tab pos="8640000" algn="r"/>
              </a:tabLst>
            </a:pPr>
            <a:r>
              <a:rPr lang="en-US" sz="1400" u="sng" dirty="0">
                <a:solidFill>
                  <a:schemeClr val="accent1"/>
                </a:solidFill>
                <a:hlinkClick r:id="rId7" action="ppaction://hlinksldjump">
                  <a:extLst>
                    <a:ext uri="{A12FA001-AC4F-418D-AE19-62706E023703}">
                      <ahyp:hlinkClr xmlns:ahyp="http://schemas.microsoft.com/office/drawing/2018/hyperlinkcolor" val="tx"/>
                    </a:ext>
                  </a:extLst>
                </a:hlinkClick>
              </a:rPr>
              <a:t>Audio content	60</a:t>
            </a:r>
            <a:endParaRPr lang="en-US" sz="1400" u="sng" dirty="0">
              <a:solidFill>
                <a:schemeClr val="accent1"/>
              </a:solidFill>
            </a:endParaRPr>
          </a:p>
          <a:p>
            <a:pPr>
              <a:tabLst>
                <a:tab pos="8640000" algn="r"/>
              </a:tabLst>
            </a:pPr>
            <a:r>
              <a:rPr lang="en-US" sz="1400" u="sng" dirty="0">
                <a:solidFill>
                  <a:schemeClr val="accent1"/>
                </a:solidFill>
                <a:hlinkClick r:id="rId8" action="ppaction://hlinksldjump">
                  <a:extLst>
                    <a:ext uri="{A12FA001-AC4F-418D-AE19-62706E023703}">
                      <ahyp:hlinkClr xmlns:ahyp="http://schemas.microsoft.com/office/drawing/2018/hyperlinkcolor" val="tx"/>
                    </a:ext>
                  </a:extLst>
                </a:hlinkClick>
              </a:rPr>
              <a:t>TV: access, devices, and free-to-air	66</a:t>
            </a:r>
            <a:endParaRPr lang="en-US" sz="1400" u="sng" dirty="0">
              <a:solidFill>
                <a:schemeClr val="accent1"/>
              </a:solidFill>
            </a:endParaRPr>
          </a:p>
          <a:p>
            <a:pPr>
              <a:tabLst>
                <a:tab pos="8640000" algn="r"/>
              </a:tabLst>
            </a:pPr>
            <a:r>
              <a:rPr lang="en-US" sz="1400" u="sng" dirty="0">
                <a:solidFill>
                  <a:schemeClr val="accent1"/>
                </a:solidFill>
                <a:hlinkClick r:id="rId9" action="ppaction://hlinksldjump">
                  <a:extLst>
                    <a:ext uri="{A12FA001-AC4F-418D-AE19-62706E023703}">
                      <ahyp:hlinkClr xmlns:ahyp="http://schemas.microsoft.com/office/drawing/2018/hyperlinkcolor" val="tx"/>
                    </a:ext>
                  </a:extLst>
                </a:hlinkClick>
              </a:rPr>
              <a:t>News content	75</a:t>
            </a:r>
            <a:endParaRPr lang="en-US" sz="1400" u="sng" dirty="0">
              <a:solidFill>
                <a:schemeClr val="accent1"/>
              </a:solidFill>
            </a:endParaRPr>
          </a:p>
          <a:p>
            <a:pPr>
              <a:tabLst>
                <a:tab pos="8640000" algn="r"/>
              </a:tabLst>
            </a:pPr>
            <a:r>
              <a:rPr lang="en-US" sz="1400" u="sng" dirty="0">
                <a:solidFill>
                  <a:schemeClr val="accent1"/>
                </a:solidFill>
                <a:hlinkClick r:id="rId10" action="ppaction://hlinksldjump">
                  <a:extLst>
                    <a:ext uri="{A12FA001-AC4F-418D-AE19-62706E023703}">
                      <ahyp:hlinkClr xmlns:ahyp="http://schemas.microsoft.com/office/drawing/2018/hyperlinkcolor" val="tx"/>
                    </a:ext>
                  </a:extLst>
                </a:hlinkClick>
              </a:rPr>
              <a:t>Generative AI	87</a:t>
            </a:r>
            <a:endParaRPr lang="en-US" sz="1400" u="sng" dirty="0">
              <a:solidFill>
                <a:schemeClr val="accent1"/>
              </a:solidFill>
            </a:endParaRPr>
          </a:p>
          <a:p>
            <a:pPr>
              <a:tabLst>
                <a:tab pos="8640000" algn="r"/>
              </a:tabLst>
            </a:pPr>
            <a:r>
              <a:rPr lang="en-US" sz="1400" u="sng" dirty="0">
                <a:solidFill>
                  <a:schemeClr val="accent1"/>
                </a:solidFill>
                <a:hlinkClick r:id="rId11" action="ppaction://hlinksldjump">
                  <a:extLst>
                    <a:ext uri="{A12FA001-AC4F-418D-AE19-62706E023703}">
                      <ahyp:hlinkClr xmlns:ahyp="http://schemas.microsoft.com/office/drawing/2018/hyperlinkcolor" val="tx"/>
                    </a:ext>
                  </a:extLst>
                </a:hlinkClick>
              </a:rPr>
              <a:t>Generative AI (Children aged 0-17)	94</a:t>
            </a:r>
            <a:endParaRPr lang="en-US" sz="1400" u="sng" dirty="0">
              <a:solidFill>
                <a:schemeClr val="accent1"/>
              </a:solidFill>
            </a:endParaRPr>
          </a:p>
          <a:p>
            <a:pPr>
              <a:tabLst>
                <a:tab pos="8640000" algn="r"/>
              </a:tabLst>
            </a:pPr>
            <a:r>
              <a:rPr lang="en-US" sz="1400" u="sng" dirty="0">
                <a:solidFill>
                  <a:schemeClr val="accent1"/>
                </a:solidFill>
                <a:hlinkClick r:id="rId12" action="ppaction://hlinksldjump">
                  <a:extLst>
                    <a:ext uri="{A12FA001-AC4F-418D-AE19-62706E023703}">
                      <ahyp:hlinkClr xmlns:ahyp="http://schemas.microsoft.com/office/drawing/2018/hyperlinkcolor" val="tx"/>
                    </a:ext>
                  </a:extLst>
                </a:hlinkClick>
              </a:rPr>
              <a:t>Sports content	104</a:t>
            </a:r>
            <a:endParaRPr lang="en-US" sz="1400" u="sng" dirty="0">
              <a:solidFill>
                <a:schemeClr val="accent1"/>
              </a:solidFill>
            </a:endParaRPr>
          </a:p>
          <a:p>
            <a:pPr>
              <a:tabLst>
                <a:tab pos="8640000" algn="r"/>
              </a:tabLst>
            </a:pPr>
            <a:r>
              <a:rPr lang="en-US" sz="1400" u="sng" dirty="0">
                <a:solidFill>
                  <a:schemeClr val="accent1"/>
                </a:solidFill>
                <a:hlinkClick r:id="rId13" action="ppaction://hlinksldjump">
                  <a:extLst>
                    <a:ext uri="{A12FA001-AC4F-418D-AE19-62706E023703}">
                      <ahyp:hlinkClr xmlns:ahyp="http://schemas.microsoft.com/office/drawing/2018/hyperlinkcolor" val="tx"/>
                    </a:ext>
                  </a:extLst>
                </a:hlinkClick>
              </a:rPr>
              <a:t>Advertising	113</a:t>
            </a:r>
            <a:endParaRPr lang="en-US" sz="1400" u="sng" dirty="0">
              <a:solidFill>
                <a:schemeClr val="accent1"/>
              </a:solidFill>
            </a:endParaRPr>
          </a:p>
          <a:p>
            <a:pPr>
              <a:tabLst>
                <a:tab pos="8640000" algn="r"/>
              </a:tabLst>
            </a:pPr>
            <a:r>
              <a:rPr lang="en-US" sz="1400" u="sng" dirty="0">
                <a:solidFill>
                  <a:schemeClr val="accent1"/>
                </a:solidFill>
                <a:hlinkClick r:id="rId14" action="ppaction://hlinksldjump">
                  <a:extLst>
                    <a:ext uri="{A12FA001-AC4F-418D-AE19-62706E023703}">
                      <ahyp:hlinkClr xmlns:ahyp="http://schemas.microsoft.com/office/drawing/2018/hyperlinkcolor" val="tx"/>
                    </a:ext>
                  </a:extLst>
                </a:hlinkClick>
              </a:rPr>
              <a:t>Advertising (Children aged 0-17)	120</a:t>
            </a:r>
            <a:endParaRPr lang="en-US" sz="1400" u="sng" dirty="0">
              <a:solidFill>
                <a:schemeClr val="accent1"/>
              </a:solidFill>
            </a:endParaRPr>
          </a:p>
          <a:p>
            <a:pPr>
              <a:tabLst>
                <a:tab pos="8640000" algn="r"/>
              </a:tabLst>
            </a:pPr>
            <a:r>
              <a:rPr lang="en-US" sz="1400" u="sng" dirty="0">
                <a:solidFill>
                  <a:schemeClr val="accent1"/>
                </a:solidFill>
                <a:hlinkClick r:id="rId15" action="ppaction://hlinksldjump">
                  <a:extLst>
                    <a:ext uri="{A12FA001-AC4F-418D-AE19-62706E023703}">
                      <ahyp:hlinkClr xmlns:ahyp="http://schemas.microsoft.com/office/drawing/2018/hyperlinkcolor" val="tx"/>
                    </a:ext>
                  </a:extLst>
                </a:hlinkClick>
              </a:rPr>
              <a:t>Appendix	129</a:t>
            </a:r>
            <a:endParaRPr lang="en-US" sz="1400" u="sng" dirty="0">
              <a:solidFill>
                <a:schemeClr val="accent1"/>
              </a:solidFill>
            </a:endParaRPr>
          </a:p>
          <a:p>
            <a:endParaRPr lang="en-AU" sz="1400" dirty="0"/>
          </a:p>
        </p:txBody>
      </p:sp>
    </p:spTree>
    <p:extLst>
      <p:ext uri="{BB962C8B-B14F-4D97-AF65-F5344CB8AC3E}">
        <p14:creationId xmlns:p14="http://schemas.microsoft.com/office/powerpoint/2010/main" val="997354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a:xfrm>
            <a:off x="9224962" y="9236"/>
            <a:ext cx="441771" cy="209553"/>
          </a:xfrm>
        </p:spPr>
        <p:txBody>
          <a:bodyPr/>
          <a:lstStyle/>
          <a:p>
            <a:fld id="{EB9AB7F9-1CFC-4687-A283-05394C823D94}" type="slidenum">
              <a:rPr lang="en-AU" smtClean="0"/>
              <a:t>30</a:t>
            </a:fld>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6488" y="319969"/>
            <a:ext cx="7957813" cy="438517"/>
          </a:xfrm>
        </p:spPr>
        <p:txBody>
          <a:bodyPr>
            <a:normAutofit fontScale="90000"/>
          </a:bodyPr>
          <a:lstStyle/>
          <a:p>
            <a:r>
              <a:rPr lang="en-US" dirty="0"/>
              <a:t>Pay-per-view services used to watch screen content</a:t>
            </a:r>
            <a:endParaRPr lang="en-AU" dirty="0"/>
          </a:p>
        </p:txBody>
      </p:sp>
      <p:grpSp>
        <p:nvGrpSpPr>
          <p:cNvPr id="15" name="Group 14">
            <a:extLst>
              <a:ext uri="{FF2B5EF4-FFF2-40B4-BE49-F238E27FC236}">
                <a16:creationId xmlns:a16="http://schemas.microsoft.com/office/drawing/2014/main" id="{90435B86-CA5B-88B8-475C-9B9BB802CA9E}"/>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6" name="Freeform 5">
              <a:extLst>
                <a:ext uri="{FF2B5EF4-FFF2-40B4-BE49-F238E27FC236}">
                  <a16:creationId xmlns:a16="http://schemas.microsoft.com/office/drawing/2014/main" id="{25D5E296-79C5-221C-42D5-DA40CDA91FE8}"/>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6">
              <a:extLst>
                <a:ext uri="{FF2B5EF4-FFF2-40B4-BE49-F238E27FC236}">
                  <a16:creationId xmlns:a16="http://schemas.microsoft.com/office/drawing/2014/main" id="{1FD797EF-9325-DE86-25A7-32DC37E92A54}"/>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8" name="Freeform 7">
              <a:extLst>
                <a:ext uri="{FF2B5EF4-FFF2-40B4-BE49-F238E27FC236}">
                  <a16:creationId xmlns:a16="http://schemas.microsoft.com/office/drawing/2014/main" id="{8D67C816-0390-FF94-A6CC-C7EA7F27A37C}"/>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8">
              <a:extLst>
                <a:ext uri="{FF2B5EF4-FFF2-40B4-BE49-F238E27FC236}">
                  <a16:creationId xmlns:a16="http://schemas.microsoft.com/office/drawing/2014/main" id="{BF426461-74B7-56E4-9AF7-AB176CCA960A}"/>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9">
              <a:extLst>
                <a:ext uri="{FF2B5EF4-FFF2-40B4-BE49-F238E27FC236}">
                  <a16:creationId xmlns:a16="http://schemas.microsoft.com/office/drawing/2014/main" id="{54D3D2CA-437A-1799-35ED-F8501C8B8FDE}"/>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30803" y="825787"/>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Google Play was the most commonly used pay-per-view service (40%), followed by Amazon Prime Video (33%), and YouTube Movies and TV (29%) – noting this was a new inclusion in the 2023 research.</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283278" y="1293457"/>
            <a:ext cx="5234449" cy="466227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graphicFrame>
        <p:nvGraphicFramePr>
          <p:cNvPr id="9" name="Chart 8" descr="Figure 30: Pay-per-view services used to watch screen content.&#10;Google Play, 2023, 40%, 2022, 25%, 2021, 21%, 2020, 23%.&#10;Amazon Prime Video, 2023, 33%, 2022, 26%, 2021, 27%, 2020, 14%.&#10;YouTube Movies and TV, 2023, 29%, 2022, Not applicable, 2021, Not applicable, 2020, Not applicable.&#10;Apple TV+, 2023, 16%, 2022, 16%, 2021, 25%, 2020, 23%.&#10;iTunes, 2023, 12%, 2022, 9%, 2021, 12%, 2020, 22%.&#10;Foxtel Store, 2023, 12%, 2022, 12%, 2021, 6%, 2020, 8%.&#10;Microsoft Store, 2023, 6%, 2022, 7%, 2021, 5%, 2020, 3%.&#10;Telstra TV Box Office, 2023, 6%, 2022, 11%, 2021, 6%, 2020, 7%.&#10;Fetch Movie Store, 2023, 5%, 2022, 6%, 2021, Not applicable, 2020, Not applicable.&#10;Other (Please specify), 2023, 2%, 2022, 1%, 2021, 12%, 2020, 22%.&#10;&#10;Source: C9. In the past 7 days, which of the following pay-per-view services did you use to rent or buy an individual movie/TV series?&#10;Base: MCCS, Respondents who used pay-per-view services to watch screen content in the past 7 days. 2023 (n=200), 2022 (n-172), 2021 (n=350), 2020 (n=225).&#10;Notes: Don’t know/refused responses not shown: 2023 DK = 8%, Ref = 0.2%. 2022 DK = 14%, Ref = 3%, 2021 DK = 9%, Ref = 3%, 2020 DK = 4%, Ref = 2%. Missing bars indicate that option was not included in that year.&#10;&#10;">
            <a:extLst>
              <a:ext uri="{FF2B5EF4-FFF2-40B4-BE49-F238E27FC236}">
                <a16:creationId xmlns:a16="http://schemas.microsoft.com/office/drawing/2014/main" id="{1F06F033-F59E-B561-6C89-8C192276E704}"/>
              </a:ext>
            </a:extLst>
          </p:cNvPr>
          <p:cNvGraphicFramePr/>
          <p:nvPr>
            <p:extLst>
              <p:ext uri="{D42A27DB-BD31-4B8C-83A1-F6EECF244321}">
                <p14:modId xmlns:p14="http://schemas.microsoft.com/office/powerpoint/2010/main" val="61217932"/>
              </p:ext>
            </p:extLst>
          </p:nvPr>
        </p:nvGraphicFramePr>
        <p:xfrm>
          <a:off x="194951" y="1162051"/>
          <a:ext cx="5132829" cy="4402492"/>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266329" y="5272082"/>
            <a:ext cx="5251398" cy="630942"/>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C9. In the past 7 days, which of the following pay-per-view services did you use to rent or buy an individual movie/TV series?</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Respondents who used pay-per-view services to watch screen content in the past 7 days. 2023 (n=200), 2022 (n-172), 2021 (n=350), 2020 (n=225).</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8%, Ref = 0.2%. 2022 </a:t>
            </a:r>
            <a:r>
              <a:rPr lang="en-GB" sz="600" dirty="0">
                <a:latin typeface="Arial" panose="020B0604020202020204" pitchFamily="34" charset="0"/>
                <a:ea typeface="Calibri" panose="020F0502020204030204" pitchFamily="34" charset="0"/>
                <a:cs typeface="Times New Roman" panose="02020603050405020304" pitchFamily="18" charset="0"/>
              </a:rPr>
              <a:t>DK = 14%, Ref = 3%, 2021 DK = 9%, Ref = 3%, 2020 DK = 4%, Ref = 2%. Missing bars indicate that option was not included in that year.</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605520" y="1727908"/>
            <a:ext cx="4063858" cy="3363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indent="-11113">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YouTube Movies and TV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Men (40% vs 15% of women)</a:t>
            </a:r>
          </a:p>
          <a:p>
            <a:pPr lvl="1">
              <a:lnSpc>
                <a:spcPct val="125000"/>
              </a:lnSpc>
            </a:pPr>
            <a:endParaRPr lang="en-US" sz="1000" dirty="0">
              <a:solidFill>
                <a:schemeClr val="tx1"/>
              </a:solidFill>
            </a:endParaRPr>
          </a:p>
          <a:p>
            <a:pPr marL="171450" indent="-171450">
              <a:lnSpc>
                <a:spcPct val="125000"/>
              </a:lnSpc>
              <a:buFont typeface="Arial,Sans-Serif"/>
              <a:buChar char="↑"/>
            </a:pPr>
            <a:r>
              <a:rPr lang="en-US" sz="1000" b="1" dirty="0">
                <a:solidFill>
                  <a:schemeClr val="tx1"/>
                </a:solidFill>
                <a:ea typeface="+mn-lt"/>
                <a:cs typeface="+mn-lt"/>
              </a:rPr>
              <a:t>iTunes </a:t>
            </a:r>
            <a:r>
              <a:rPr lang="en-US" sz="1000" dirty="0">
                <a:solidFill>
                  <a:schemeClr val="tx1"/>
                </a:solidFill>
              </a:rPr>
              <a:t>was higher for</a:t>
            </a:r>
            <a:r>
              <a:rPr lang="en-US" sz="1000" b="1" dirty="0">
                <a:solidFill>
                  <a:schemeClr val="tx1"/>
                </a:solidFill>
              </a:rPr>
              <a:t>: </a:t>
            </a:r>
            <a:endParaRPr lang="en-US" sz="1000" b="1"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a:rPr>
              <a:t>Those living outside of a capital city (27% vs 7% of those living in a capital city)</a:t>
            </a:r>
          </a:p>
          <a:p>
            <a:pPr lvl="1">
              <a:lnSpc>
                <a:spcPct val="125000"/>
              </a:lnSpc>
            </a:pPr>
            <a:endParaRPr lang="en-US" sz="1000" dirty="0">
              <a:solidFill>
                <a:schemeClr val="tx1"/>
              </a:solidFill>
              <a:cs typeface="Arial"/>
            </a:endParaRPr>
          </a:p>
          <a:p>
            <a:pPr marL="171450" indent="-171450">
              <a:lnSpc>
                <a:spcPct val="125000"/>
              </a:lnSpc>
              <a:buFont typeface="Arial,Sans-Serif"/>
              <a:buChar char="↑"/>
            </a:pPr>
            <a:r>
              <a:rPr lang="en-US" sz="1000" b="1" dirty="0">
                <a:solidFill>
                  <a:schemeClr val="tx1"/>
                </a:solidFill>
                <a:ea typeface="+mn-lt"/>
                <a:cs typeface="+mn-lt"/>
              </a:rPr>
              <a:t>Foxtel Store </a:t>
            </a:r>
            <a:r>
              <a:rPr lang="en-US" sz="1000" dirty="0">
                <a:solidFill>
                  <a:schemeClr val="tx1"/>
                </a:solidFill>
              </a:rPr>
              <a:t>was higher for</a:t>
            </a:r>
            <a:r>
              <a:rPr lang="en-US" sz="1000" b="1" dirty="0">
                <a:solidFill>
                  <a:schemeClr val="tx1"/>
                </a:solidFill>
              </a:rPr>
              <a:t>: </a:t>
            </a:r>
            <a:endParaRPr lang="en-US" sz="1000" b="1"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a:rPr>
              <a:t>Those living in a capital city (15% vs 4% of those living outside of a capital city)</a:t>
            </a:r>
          </a:p>
          <a:p>
            <a:pPr lvl="1">
              <a:lnSpc>
                <a:spcPct val="125000"/>
              </a:lnSpc>
            </a:pPr>
            <a:endParaRPr lang="en-US" sz="1000" dirty="0">
              <a:solidFill>
                <a:schemeClr val="tx1"/>
              </a:solidFill>
            </a:endParaRPr>
          </a:p>
          <a:p>
            <a:pPr lvl="1">
              <a:lnSpc>
                <a:spcPct val="125000"/>
              </a:lnSpc>
            </a:pPr>
            <a:endParaRPr lang="en-US" sz="1000" dirty="0">
              <a:solidFill>
                <a:schemeClr val="tx1"/>
              </a:solidFill>
            </a:endParaRPr>
          </a:p>
        </p:txBody>
      </p:sp>
      <p:sp>
        <p:nvSpPr>
          <p:cNvPr id="8" name="Rectangle 7">
            <a:extLst>
              <a:ext uri="{FF2B5EF4-FFF2-40B4-BE49-F238E27FC236}">
                <a16:creationId xmlns:a16="http://schemas.microsoft.com/office/drawing/2014/main" id="{6BD3BE41-F99B-0570-50D4-7264D8F0117B}"/>
              </a:ext>
            </a:extLst>
          </p:cNvPr>
          <p:cNvSpPr/>
          <p:nvPr/>
        </p:nvSpPr>
        <p:spPr>
          <a:xfrm>
            <a:off x="6029323" y="4430082"/>
            <a:ext cx="3195639" cy="84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r>
              <a:rPr lang="en-AU" sz="1200" b="1" dirty="0">
                <a:solidFill>
                  <a:schemeClr val="tx2"/>
                </a:solidFill>
              </a:rPr>
              <a:t>Callouts</a:t>
            </a:r>
          </a:p>
          <a:p>
            <a:pPr marL="171450" indent="-171450">
              <a:buFont typeface="Arial" panose="020B0604020202020204" pitchFamily="34" charset="0"/>
              <a:buChar char="•"/>
            </a:pPr>
            <a:r>
              <a:rPr lang="en-US" sz="1000" dirty="0">
                <a:solidFill>
                  <a:schemeClr val="tx1"/>
                </a:solidFill>
              </a:rPr>
              <a:t>There are no significant differences between 2023 and 2022 results, possibly due to the small base sizes.</a:t>
            </a:r>
          </a:p>
        </p:txBody>
      </p:sp>
      <p:sp>
        <p:nvSpPr>
          <p:cNvPr id="12" name="Rectangle 11">
            <a:extLst>
              <a:ext uri="{FF2B5EF4-FFF2-40B4-BE49-F238E27FC236}">
                <a16:creationId xmlns:a16="http://schemas.microsoft.com/office/drawing/2014/main" id="{61DC542E-21DC-55F0-4B12-384FF0679AA9}"/>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solidFill>
                  <a:schemeClr val="bg1"/>
                </a:solidFill>
              </a:rPr>
              <a:t>Pay-per-view services are most accessed through Google Play and Amazon Prime Video. YouTube Movies and TV is also commonly used for pay-per-view services. </a:t>
            </a:r>
            <a:endParaRPr lang="en-AU" sz="1000" b="1" dirty="0"/>
          </a:p>
        </p:txBody>
      </p:sp>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2056950" y="1254122"/>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lumMod val="65000"/>
                    <a:lumOff val="35000"/>
                  </a:schemeClr>
                </a:solidFill>
              </a:rPr>
              <a:t>%</a:t>
            </a:r>
          </a:p>
        </p:txBody>
      </p:sp>
      <p:pic>
        <p:nvPicPr>
          <p:cNvPr id="13" name="Graphic 12">
            <a:extLst>
              <a:ext uri="{FF2B5EF4-FFF2-40B4-BE49-F238E27FC236}">
                <a16:creationId xmlns:a16="http://schemas.microsoft.com/office/drawing/2014/main" id="{0536A293-8D42-0CB7-AFBB-0A80D06F4F3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752911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fld id="{EB9AB7F9-1CFC-4687-A283-05394C823D94}" type="slidenum">
              <a:rPr lang="en-AU" smtClean="0"/>
              <a:t>31</a:t>
            </a:fld>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1681" y="208977"/>
            <a:ext cx="8271413" cy="438517"/>
          </a:xfrm>
        </p:spPr>
        <p:txBody>
          <a:bodyPr>
            <a:normAutofit fontScale="90000"/>
          </a:bodyPr>
          <a:lstStyle/>
          <a:p>
            <a:r>
              <a:rPr lang="en-AU" dirty="0"/>
              <a:t>Hours per week spent watching content on various platforms</a:t>
            </a:r>
          </a:p>
        </p:txBody>
      </p:sp>
      <p:grpSp>
        <p:nvGrpSpPr>
          <p:cNvPr id="8" name="Group 7">
            <a:extLst>
              <a:ext uri="{FF2B5EF4-FFF2-40B4-BE49-F238E27FC236}">
                <a16:creationId xmlns:a16="http://schemas.microsoft.com/office/drawing/2014/main" id="{0CB84D6C-1F7A-F0D0-C86B-C56FB1C2B7F4}"/>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9" name="Freeform 5">
              <a:extLst>
                <a:ext uri="{FF2B5EF4-FFF2-40B4-BE49-F238E27FC236}">
                  <a16:creationId xmlns:a16="http://schemas.microsoft.com/office/drawing/2014/main" id="{84B7634C-B8D6-F8A8-4217-1EF890907B37}"/>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0" name="Freeform 6">
              <a:extLst>
                <a:ext uri="{FF2B5EF4-FFF2-40B4-BE49-F238E27FC236}">
                  <a16:creationId xmlns:a16="http://schemas.microsoft.com/office/drawing/2014/main" id="{7148E844-3528-407D-8345-B1EC8E22A47C}"/>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3" name="Freeform 7">
              <a:extLst>
                <a:ext uri="{FF2B5EF4-FFF2-40B4-BE49-F238E27FC236}">
                  <a16:creationId xmlns:a16="http://schemas.microsoft.com/office/drawing/2014/main" id="{57566B79-6D55-9D41-93E8-CF4C06AF2EF2}"/>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4" name="Freeform 8">
              <a:extLst>
                <a:ext uri="{FF2B5EF4-FFF2-40B4-BE49-F238E27FC236}">
                  <a16:creationId xmlns:a16="http://schemas.microsoft.com/office/drawing/2014/main" id="{7019F0F0-925A-B3AE-82F3-1F69CF902A83}"/>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9">
              <a:extLst>
                <a:ext uri="{FF2B5EF4-FFF2-40B4-BE49-F238E27FC236}">
                  <a16:creationId xmlns:a16="http://schemas.microsoft.com/office/drawing/2014/main" id="{30CD1FD3-FDDA-CACD-20C0-30F55EB58A41}"/>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18" name="Rectangle 17">
            <a:extLst>
              <a:ext uri="{FF2B5EF4-FFF2-40B4-BE49-F238E27FC236}">
                <a16:creationId xmlns:a16="http://schemas.microsoft.com/office/drawing/2014/main" id="{0981B06A-B6C5-0CD2-90AF-9BFB66E19110}"/>
              </a:ext>
            </a:extLst>
          </p:cNvPr>
          <p:cNvSpPr/>
          <p:nvPr/>
        </p:nvSpPr>
        <p:spPr>
          <a:xfrm>
            <a:off x="388075" y="781235"/>
            <a:ext cx="9129850"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For the platforms with the highest usage in the past 7 days, the average number of ours spent watching content per week was 8.3 hours for online subscription services, 6.6 hours for free video streaming services, and 8.2 hours for commercial free-to-air TV excluding on-demand.</a:t>
            </a:r>
          </a:p>
        </p:txBody>
      </p:sp>
      <p:sp>
        <p:nvSpPr>
          <p:cNvPr id="30" name="Rectangle 29">
            <a:extLst>
              <a:ext uri="{FF2B5EF4-FFF2-40B4-BE49-F238E27FC236}">
                <a16:creationId xmlns:a16="http://schemas.microsoft.com/office/drawing/2014/main" id="{028E285B-4E5B-AEDE-62AD-258CC91AE1FC}"/>
              </a:ext>
              <a:ext uri="{C183D7F6-B498-43B3-948B-1728B52AA6E4}">
                <adec:decorative xmlns:adec="http://schemas.microsoft.com/office/drawing/2017/decorative" val="1"/>
              </a:ext>
            </a:extLst>
          </p:cNvPr>
          <p:cNvSpPr/>
          <p:nvPr/>
        </p:nvSpPr>
        <p:spPr>
          <a:xfrm>
            <a:off x="304721" y="1281681"/>
            <a:ext cx="9287607" cy="447928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lumMod val="65000"/>
                  <a:lumOff val="35000"/>
                </a:schemeClr>
              </a:solidFill>
            </a:endParaRPr>
          </a:p>
        </p:txBody>
      </p:sp>
      <p:graphicFrame>
        <p:nvGraphicFramePr>
          <p:cNvPr id="32" name="Chart 31" descr="Figure 31: Hours per week spent watching content on various platforms.&#10;&#10;First, results for the use of each platform in the past 7 days are presented for context, along with the average number of hours spent watching each week per user.&#10;&#10;Online subscription services, Past 7 day usage 2023,  65%, Average hours 2023 (per user), 8.3 hours, Average hours 2022 (per user),  8.2 hours.&#10;Free video streaming services, Past 7 day usage 2023,  61%, Average hours 2023 (per user), 6.6 hours, Average hours 2022 (per user), 5.8 hours.&#10;Commercial free-to-air TV, excluding on-demand, Past 7 day usage 2023, 51%, Average hours 2023 (per user), 8.2 hours, Average hours&#10;2022 (per user), 9.1 hours.&#10;Other websites or apps, Past 7 day usage 2023,  49%, Average hours 2023 (per user), 6.8 hours, Average hours 2022 (per user), 6.2 hours.&#10;Publicly owned free-to-air TV, excluding on-demand, Past 7 day usage 2023, 40%, Average hours 2023 (per user), 6.2 hours, Average hours 2022 (per user), 6.8 hours.&#10;Publicly owned free-to-air on-demand TV, Past 7 day usage 2023, 34%, Average hours 2023 (per user), 4.6 hours, Average hours 2022 (per user), 4.9 hours.&#10;Commercial free-to-air on-demand TV, Past 7 day usage 2023, 31%, Average hours 2023 (per user), 5.1 hours, Average hours 2022 (per user), 5.3 hours.&#10;Pay TV, Past 7 day usage 2023, 16%, Average hours 2023 (per user), 8.7 hours, Average hours&#10;2022 (per user), 9.5 hours.&#10;Sports specific website or app, Past 7 day usage 2023,  17%, Average hours 2023 (per user), 5.6 hours, Average hours 2022 (per user), 5.1 hours.&#10;Pay-per-view services, Past 7 day usage 2023, 3%, Average hours 2023 (per user), 7.4 hours, Average hours 2022 (per user), 5.6 hours.&#10;&#10;The following results for hours per week spent watching content on each platform reflect 2023 results.&#10;&#10;Online subscription services, Up to 5 hours, 44%, 6-10 hours, 26%, 11-15 hours, 13%, 16-20 hours,  9%, 21-25 hours, 4%, 26-35 hours, 2%, More than 35 hours, 1%.&#10;Free video streaming services, Up to 5 hours, 62%, 6-10 hours, 15%, 11-15 hours, 8%, 16-20 hours,  6%, 21-25 hours, 3%, 26-35 hours, 2%, More than 35 hours, 3%.&#10;Commercial free-to-air TV, excluding on-demand, Up to 5 hours, 54%, 6-10 hours, 20%, 11-15 hours, 10%, 16-20 hours,  6%, 21-25 hours, 4%, 26-35 hours, 3%, More than 35 hours, 2%.&#10;Other websites or apps, Up to 5 hours, 53%, 6-10 hours, 23%, 11-15 hours, 11%, 16-20 hours,  7%, 21-25 hours, 3%, 26-35 hours, 1%, More than 35 hours, 1%.&#10;Publicly owned free-to-air TV, excluding on-demand, Up to 5 hours, 67%, 6-10 hours, 16%, 11-15 hours, 7%, 16-20 hours,  4%, 21-25 hours, 3%, 26-35 hours, 2%, More than 35 hours, 1%.&#10;Publicly owned free-to-air on-demand TV, Up to 5 hours, 78%, 6-10 hours, 14%, 11-15 hours, 5%, 16-20 hours,  1%, 21-25 hours, 1%, 26-35 hours, 0.2%, More than 35 hours, 0.1%.&#10;Commercial free-to-air on-demand TV, Up to 5 hours, 79%, 6-10 hours, 11%, 11-15 hours, 4%, 16-20 hours,  3%, 21-25 hours, 1%, 26-35 hours, 1%, More than 35 hours, 1%.&#10;Pay TV, Up to 5 hours, 50%, 6-10 hours, 22%, 11-15 hours, 10%, 16-20 hours,  7%, 21-25 hours, 4%, 26-35 hours, 3%, More than 35 hours, 3%.&#10;Sports specific website or app, Up to 5 hours, 71%, 6-10 hours, 18%, 11-15 hours, 6%, 16-20 hours,  2%, 21-25 hours, 1%, 26-35 hours, 1%, More than 35 hours, 1%.&#10;Pay-per-view services, Up to 5 hours, 71%, 6-10 hours, 16%, 11-15 hours, 3%, 16-20 hours,  2%, 21-25 hours, 5%, 26-35 hours, 0.1%, More than 35 hours, 1%.&#10;&#10;Source: C1. Which of the following did you watch in the past 7 days at home or elsewhere on any device? &#10;Base: TVCS &amp; MCCS, All respondents. 2023: n=4,892. 2022: n=5017. &#10;Source: C2. On average, how many hours per week do you spend watching each of the following?&#10;Base: TVCS &amp; MCCS, Respondents who watched screen content in past 7 days. 2023: n= from 237 to 3198.&#10;Notes: Don’t know/refused responses not shown, % very per statement. Labels for responses less than 5% not shown on chart.&#10;">
            <a:extLst>
              <a:ext uri="{FF2B5EF4-FFF2-40B4-BE49-F238E27FC236}">
                <a16:creationId xmlns:a16="http://schemas.microsoft.com/office/drawing/2014/main" id="{DC6E518E-4330-BDD5-E92F-092DDB49A017}"/>
              </a:ext>
            </a:extLst>
          </p:cNvPr>
          <p:cNvGraphicFramePr/>
          <p:nvPr>
            <p:extLst>
              <p:ext uri="{D42A27DB-BD31-4B8C-83A1-F6EECF244321}">
                <p14:modId xmlns:p14="http://schemas.microsoft.com/office/powerpoint/2010/main" val="1725905950"/>
              </p:ext>
            </p:extLst>
          </p:nvPr>
        </p:nvGraphicFramePr>
        <p:xfrm>
          <a:off x="1412791" y="1416179"/>
          <a:ext cx="8179537" cy="38362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18" descr="Details for this table are included in the alt text for Figure 31.">
            <a:extLst>
              <a:ext uri="{FF2B5EF4-FFF2-40B4-BE49-F238E27FC236}">
                <a16:creationId xmlns:a16="http://schemas.microsoft.com/office/drawing/2014/main" id="{A931519C-5300-C28B-D1D2-7D7B7F05C2DC}"/>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886092869"/>
              </p:ext>
            </p:extLst>
          </p:nvPr>
        </p:nvGraphicFramePr>
        <p:xfrm>
          <a:off x="313671" y="1304443"/>
          <a:ext cx="4176000" cy="3793338"/>
        </p:xfrm>
        <a:graphic>
          <a:graphicData uri="http://schemas.openxmlformats.org/drawingml/2006/table">
            <a:tbl>
              <a:tblPr firstRow="1" bandRow="1">
                <a:tableStyleId>{5C22544A-7EE6-4342-B048-85BDC9FD1C3A}</a:tableStyleId>
              </a:tblPr>
              <a:tblGrid>
                <a:gridCol w="2664000">
                  <a:extLst>
                    <a:ext uri="{9D8B030D-6E8A-4147-A177-3AD203B41FA5}">
                      <a16:colId xmlns:a16="http://schemas.microsoft.com/office/drawing/2014/main" val="3910330583"/>
                    </a:ext>
                  </a:extLst>
                </a:gridCol>
                <a:gridCol w="504000">
                  <a:extLst>
                    <a:ext uri="{9D8B030D-6E8A-4147-A177-3AD203B41FA5}">
                      <a16:colId xmlns:a16="http://schemas.microsoft.com/office/drawing/2014/main" val="1153420308"/>
                    </a:ext>
                  </a:extLst>
                </a:gridCol>
                <a:gridCol w="504000">
                  <a:extLst>
                    <a:ext uri="{9D8B030D-6E8A-4147-A177-3AD203B41FA5}">
                      <a16:colId xmlns:a16="http://schemas.microsoft.com/office/drawing/2014/main" val="596246813"/>
                    </a:ext>
                  </a:extLst>
                </a:gridCol>
                <a:gridCol w="504000">
                  <a:extLst>
                    <a:ext uri="{9D8B030D-6E8A-4147-A177-3AD203B41FA5}">
                      <a16:colId xmlns:a16="http://schemas.microsoft.com/office/drawing/2014/main" val="726922072"/>
                    </a:ext>
                  </a:extLst>
                </a:gridCol>
              </a:tblGrid>
              <a:tr h="490863">
                <a:tc>
                  <a:txBody>
                    <a:bodyPr/>
                    <a:lstStyle/>
                    <a:p>
                      <a:pPr algn="r"/>
                      <a:r>
                        <a:rPr lang="en-US" sz="1000" b="1" kern="1200" dirty="0">
                          <a:solidFill>
                            <a:schemeClr val="tx1"/>
                          </a:solidFill>
                          <a:latin typeface="+mn-lt"/>
                          <a:ea typeface="+mn-ea"/>
                          <a:cs typeface="+mn-cs"/>
                        </a:rPr>
                        <a:t>Platform</a:t>
                      </a:r>
                      <a:endParaRPr lang="en-AU" sz="1000" b="1" kern="1200" dirty="0">
                        <a:solidFill>
                          <a:schemeClr val="tx1"/>
                        </a:solidFill>
                        <a:latin typeface="+mn-lt"/>
                        <a:ea typeface="+mn-ea"/>
                        <a:cs typeface="+mn-cs"/>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AU" sz="1000" b="1" kern="1200" dirty="0">
                          <a:solidFill>
                            <a:schemeClr val="tx1"/>
                          </a:solidFill>
                          <a:latin typeface="+mn-lt"/>
                          <a:ea typeface="+mn-ea"/>
                          <a:cs typeface="+mn-cs"/>
                        </a:rPr>
                        <a:t>P7D usage 2023 (%)</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1" kern="1200" dirty="0">
                          <a:solidFill>
                            <a:schemeClr val="tx1"/>
                          </a:solidFill>
                          <a:latin typeface="+mn-lt"/>
                          <a:ea typeface="+mn-ea"/>
                          <a:cs typeface="+mn-cs"/>
                        </a:rPr>
                        <a:t>AVG hours 2023</a:t>
                      </a:r>
                    </a:p>
                    <a:p>
                      <a:pPr algn="ctr"/>
                      <a:r>
                        <a:rPr lang="en-US" sz="1000" b="1" kern="1200" dirty="0">
                          <a:solidFill>
                            <a:schemeClr val="tx1"/>
                          </a:solidFill>
                          <a:latin typeface="+mn-lt"/>
                          <a:ea typeface="+mn-ea"/>
                          <a:cs typeface="+mn-cs"/>
                        </a:rPr>
                        <a:t>(per user)</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AU" sz="1000" b="1" kern="1200" dirty="0">
                          <a:solidFill>
                            <a:schemeClr val="tx1"/>
                          </a:solidFill>
                          <a:latin typeface="+mn-lt"/>
                          <a:ea typeface="+mn-ea"/>
                          <a:cs typeface="+mn-cs"/>
                        </a:rPr>
                        <a:t>AVG hours</a:t>
                      </a:r>
                    </a:p>
                    <a:p>
                      <a:pPr algn="ctr"/>
                      <a:r>
                        <a:rPr lang="en-AU" sz="1000" b="1" kern="1200" dirty="0">
                          <a:solidFill>
                            <a:schemeClr val="tx1"/>
                          </a:solidFill>
                          <a:latin typeface="+mn-lt"/>
                          <a:ea typeface="+mn-ea"/>
                          <a:cs typeface="+mn-cs"/>
                        </a:rPr>
                        <a:t>2022</a:t>
                      </a:r>
                    </a:p>
                    <a:p>
                      <a:pPr algn="ctr"/>
                      <a:r>
                        <a:rPr lang="en-AU" sz="1000" b="1" kern="1200" dirty="0">
                          <a:solidFill>
                            <a:schemeClr val="tx1"/>
                          </a:solidFill>
                          <a:latin typeface="+mn-lt"/>
                          <a:ea typeface="+mn-ea"/>
                          <a:cs typeface="+mn-cs"/>
                        </a:rPr>
                        <a:t>(per user)</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2891008"/>
                  </a:ext>
                </a:extLst>
              </a:tr>
              <a:tr h="300336">
                <a:tc>
                  <a:txBody>
                    <a:bodyPr/>
                    <a:lstStyle/>
                    <a:p>
                      <a:pPr algn="r" fontAlgn="b"/>
                      <a:r>
                        <a:rPr lang="en-US" sz="1000" b="0" i="0" u="none" strike="noStrike" dirty="0">
                          <a:solidFill>
                            <a:schemeClr val="tx1"/>
                          </a:solidFill>
                          <a:effectLst/>
                          <a:latin typeface="+mn-lt"/>
                        </a:rPr>
                        <a:t>Online subscription services</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65</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8.3</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8.2</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1217358"/>
                  </a:ext>
                </a:extLst>
              </a:tr>
              <a:tr h="300336">
                <a:tc>
                  <a:txBody>
                    <a:bodyPr/>
                    <a:lstStyle/>
                    <a:p>
                      <a:pPr algn="r" fontAlgn="b"/>
                      <a:r>
                        <a:rPr lang="en-US" sz="1000" b="0" i="0" u="none" strike="noStrike" dirty="0">
                          <a:solidFill>
                            <a:schemeClr val="tx1"/>
                          </a:solidFill>
                          <a:effectLst/>
                          <a:latin typeface="+mn-lt"/>
                        </a:rPr>
                        <a:t>Free video streaming services</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61</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6.6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5.8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02157655"/>
                  </a:ext>
                </a:extLst>
              </a:tr>
              <a:tr h="300336">
                <a:tc>
                  <a:txBody>
                    <a:bodyPr/>
                    <a:lstStyle/>
                    <a:p>
                      <a:pPr algn="r" fontAlgn="b"/>
                      <a:r>
                        <a:rPr lang="en-US" sz="1000" b="0" i="0" u="none" strike="noStrike" dirty="0">
                          <a:solidFill>
                            <a:schemeClr val="tx1"/>
                          </a:solidFill>
                          <a:effectLst/>
                          <a:latin typeface="+mn-lt"/>
                        </a:rPr>
                        <a:t>Commercial free-to-air TV, excluding on-demand</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51</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8.2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9.1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1895005"/>
                  </a:ext>
                </a:extLst>
              </a:tr>
              <a:tr h="300336">
                <a:tc>
                  <a:txBody>
                    <a:bodyPr/>
                    <a:lstStyle/>
                    <a:p>
                      <a:pPr algn="r" fontAlgn="b"/>
                      <a:r>
                        <a:rPr lang="en-US" sz="1000" b="0" i="0" u="none" strike="noStrike" dirty="0">
                          <a:solidFill>
                            <a:schemeClr val="tx1"/>
                          </a:solidFill>
                          <a:effectLst/>
                          <a:latin typeface="+mn-lt"/>
                        </a:rPr>
                        <a:t>Other websites or apps</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49</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6.8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6.2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1651690"/>
                  </a:ext>
                </a:extLst>
              </a:tr>
              <a:tr h="300336">
                <a:tc>
                  <a:txBody>
                    <a:bodyPr/>
                    <a:lstStyle/>
                    <a:p>
                      <a:pPr algn="r" fontAlgn="b"/>
                      <a:r>
                        <a:rPr lang="en-US" sz="1000" b="0" i="0" u="none" strike="noStrike" dirty="0">
                          <a:solidFill>
                            <a:schemeClr val="tx1"/>
                          </a:solidFill>
                          <a:effectLst/>
                          <a:latin typeface="+mn-lt"/>
                        </a:rPr>
                        <a:t>Publicly owned free-to-air TV, excluding on-demand</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40</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6.2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6.8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3506397"/>
                  </a:ext>
                </a:extLst>
              </a:tr>
              <a:tr h="300336">
                <a:tc>
                  <a:txBody>
                    <a:bodyPr/>
                    <a:lstStyle/>
                    <a:p>
                      <a:pPr algn="r" fontAlgn="b"/>
                      <a:r>
                        <a:rPr lang="en-US" sz="1000" b="0" i="0" u="none" strike="noStrike" dirty="0">
                          <a:solidFill>
                            <a:schemeClr val="tx1"/>
                          </a:solidFill>
                          <a:effectLst/>
                          <a:latin typeface="+mn-lt"/>
                        </a:rPr>
                        <a:t>Publicly owned free-to-air on-demand TV</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34</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4.6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4.9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38194400"/>
                  </a:ext>
                </a:extLst>
              </a:tr>
              <a:tr h="300336">
                <a:tc>
                  <a:txBody>
                    <a:bodyPr/>
                    <a:lstStyle/>
                    <a:p>
                      <a:pPr algn="r" fontAlgn="b"/>
                      <a:r>
                        <a:rPr lang="en-US" sz="1000" b="0" i="0" u="none" strike="noStrike" dirty="0">
                          <a:solidFill>
                            <a:schemeClr val="tx1"/>
                          </a:solidFill>
                          <a:effectLst/>
                          <a:latin typeface="+mn-lt"/>
                        </a:rPr>
                        <a:t>Commercial free-to-air on-demand TV</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31</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5.1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5.3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513428"/>
                  </a:ext>
                </a:extLst>
              </a:tr>
              <a:tr h="300336">
                <a:tc>
                  <a:txBody>
                    <a:bodyPr/>
                    <a:lstStyle/>
                    <a:p>
                      <a:pPr algn="r" fontAlgn="b"/>
                      <a:r>
                        <a:rPr lang="en-US" sz="1000" b="0" i="0" u="none" strike="noStrike" dirty="0">
                          <a:solidFill>
                            <a:schemeClr val="tx1"/>
                          </a:solidFill>
                          <a:effectLst/>
                          <a:latin typeface="+mn-lt"/>
                        </a:rPr>
                        <a:t>Pay TV</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16</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8.7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9.5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3439671"/>
                  </a:ext>
                </a:extLst>
              </a:tr>
              <a:tr h="300336">
                <a:tc>
                  <a:txBody>
                    <a:bodyPr/>
                    <a:lstStyle/>
                    <a:p>
                      <a:pPr algn="r" fontAlgn="b"/>
                      <a:r>
                        <a:rPr lang="en-US" sz="1000" b="0" i="0" u="none" strike="noStrike" dirty="0">
                          <a:solidFill>
                            <a:schemeClr val="tx1"/>
                          </a:solidFill>
                          <a:effectLst/>
                          <a:latin typeface="+mn-lt"/>
                        </a:rPr>
                        <a:t>Sports specific website or app</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17</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5.6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5.1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47505140"/>
                  </a:ext>
                </a:extLst>
              </a:tr>
              <a:tr h="300336">
                <a:tc>
                  <a:txBody>
                    <a:bodyPr/>
                    <a:lstStyle/>
                    <a:p>
                      <a:pPr algn="r" fontAlgn="b"/>
                      <a:r>
                        <a:rPr lang="en-US" sz="1000" b="0" i="0" u="none" strike="noStrike" dirty="0">
                          <a:solidFill>
                            <a:schemeClr val="tx1"/>
                          </a:solidFill>
                          <a:effectLst/>
                          <a:latin typeface="+mn-lt"/>
                        </a:rPr>
                        <a:t>Pay-per-view services</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3</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7.4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5.6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8856433"/>
                  </a:ext>
                </a:extLst>
              </a:tr>
            </a:tbl>
          </a:graphicData>
        </a:graphic>
      </p:graphicFrame>
      <p:sp>
        <p:nvSpPr>
          <p:cNvPr id="31" name="TextBox 30">
            <a:extLst>
              <a:ext uri="{FF2B5EF4-FFF2-40B4-BE49-F238E27FC236}">
                <a16:creationId xmlns:a16="http://schemas.microsoft.com/office/drawing/2014/main" id="{271BDF59-FB4A-2DFB-FE4E-829C622EBDD7}"/>
              </a:ext>
            </a:extLst>
          </p:cNvPr>
          <p:cNvSpPr txBox="1"/>
          <p:nvPr/>
        </p:nvSpPr>
        <p:spPr>
          <a:xfrm>
            <a:off x="304723" y="5097781"/>
            <a:ext cx="5833972" cy="682238"/>
          </a:xfrm>
          <a:prstGeom prst="rect">
            <a:avLst/>
          </a:prstGeom>
          <a:noFill/>
        </p:spPr>
        <p:txBody>
          <a:bodyPr wrap="square">
            <a:spAutoFit/>
          </a:bodyPr>
          <a:lstStyle/>
          <a:p>
            <a:pPr algn="just">
              <a:spcBef>
                <a:spcPts val="15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latin typeface="Arial" panose="020B0604020202020204" pitchFamily="34" charset="0"/>
                <a:ea typeface="Calibri" panose="020F0502020204030204" pitchFamily="34" charset="0"/>
                <a:cs typeface="Times New Roman" panose="02020603050405020304" pitchFamily="18" charset="0"/>
              </a:rPr>
              <a:t>C1. Which of the following did you watch in the past 7 days at home or elsewhere on any device? </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15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TVCS &amp; MCCS, All respondents. 2023: n=</a:t>
            </a:r>
            <a:r>
              <a:rPr lang="en-US" sz="600" dirty="0">
                <a:latin typeface="Arial" panose="020B0604020202020204" pitchFamily="34" charset="0"/>
                <a:ea typeface="Calibri" panose="020F0502020204030204" pitchFamily="34" charset="0"/>
                <a:cs typeface="Times New Roman" panose="02020603050405020304" pitchFamily="18" charset="0"/>
              </a:rPr>
              <a:t>4,892</a:t>
            </a:r>
            <a:r>
              <a:rPr lang="en-US" sz="600" dirty="0">
                <a:effectLst/>
                <a:latin typeface="Arial" panose="020B0604020202020204" pitchFamily="34" charset="0"/>
                <a:ea typeface="Calibri" panose="020F0502020204030204" pitchFamily="34" charset="0"/>
                <a:cs typeface="Times New Roman" panose="02020603050405020304" pitchFamily="18" charset="0"/>
              </a:rPr>
              <a:t>. 2022: n=5017. </a:t>
            </a:r>
          </a:p>
          <a:p>
            <a:pPr>
              <a:spcBef>
                <a:spcPts val="15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latin typeface="Arial" panose="020B0604020202020204" pitchFamily="34" charset="0"/>
                <a:ea typeface="Calibri" panose="020F0502020204030204" pitchFamily="34" charset="0"/>
                <a:cs typeface="Times New Roman" panose="02020603050405020304" pitchFamily="18" charset="0"/>
              </a:rPr>
              <a:t>C2. On average, how many hours per week do you spend watching each of the following?</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TVCS &amp; MCCS, Respondents who watched screen content in past 7 days. 2023: n= from 237</a:t>
            </a:r>
            <a:r>
              <a:rPr lang="en-US" sz="600" dirty="0">
                <a:latin typeface="Arial" panose="020B0604020202020204" pitchFamily="34" charset="0"/>
                <a:ea typeface="Calibri" panose="020F0502020204030204" pitchFamily="34" charset="0"/>
                <a:cs typeface="Times New Roman" panose="02020603050405020304" pitchFamily="18" charset="0"/>
              </a:rPr>
              <a:t> </a:t>
            </a:r>
            <a:r>
              <a:rPr lang="en-US" sz="600" dirty="0">
                <a:effectLst/>
                <a:latin typeface="Arial" panose="020B0604020202020204" pitchFamily="34" charset="0"/>
                <a:ea typeface="Calibri" panose="020F0502020204030204" pitchFamily="34" charset="0"/>
                <a:cs typeface="Times New Roman" panose="02020603050405020304" pitchFamily="18" charset="0"/>
              </a:rPr>
              <a:t>to </a:t>
            </a:r>
            <a:r>
              <a:rPr lang="en-US" sz="600" dirty="0">
                <a:latin typeface="Arial" panose="020B0604020202020204" pitchFamily="34" charset="0"/>
                <a:ea typeface="Calibri" panose="020F0502020204030204" pitchFamily="34" charset="0"/>
                <a:cs typeface="Times New Roman" panose="02020603050405020304" pitchFamily="18" charset="0"/>
              </a:rPr>
              <a:t>3198</a:t>
            </a:r>
            <a:r>
              <a:rPr lang="en-US" sz="600" dirty="0">
                <a:effectLst/>
                <a:latin typeface="Arial" panose="020B0604020202020204" pitchFamily="34" charset="0"/>
                <a:ea typeface="Calibri" panose="020F0502020204030204" pitchFamily="34" charset="0"/>
                <a:cs typeface="Times New Roman" panose="02020603050405020304" pitchFamily="18" charset="0"/>
              </a:rPr>
              <a:t>.</a:t>
            </a:r>
          </a:p>
          <a:p>
            <a:pPr algn="just">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 very per statement. </a:t>
            </a:r>
            <a:r>
              <a:rPr lang="en-GB" sz="600" dirty="0">
                <a:latin typeface="Arial" panose="020B0604020202020204" pitchFamily="34" charset="0"/>
                <a:ea typeface="Calibri" panose="020F0502020204030204" pitchFamily="34" charset="0"/>
                <a:cs typeface="Times New Roman" panose="02020603050405020304" pitchFamily="18" charset="0"/>
              </a:rPr>
              <a:t>Labels for r</a:t>
            </a:r>
            <a:r>
              <a:rPr lang="en-GB" sz="600" dirty="0">
                <a:effectLst/>
                <a:latin typeface="Arial" panose="020B0604020202020204" pitchFamily="34" charset="0"/>
                <a:ea typeface="Calibri" panose="020F0502020204030204" pitchFamily="34" charset="0"/>
                <a:cs typeface="Times New Roman" panose="02020603050405020304" pitchFamily="18" charset="0"/>
              </a:rPr>
              <a:t>esponses less than 5% not shown on chart.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F6B8DAE0-B474-7105-3DF4-E8EE23F88761}"/>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Pay TV and online subscription services record the highest average weekly viewing hours of all platform types in 2023.</a:t>
            </a:r>
            <a:endParaRPr lang="en-AU" sz="1000" b="1" dirty="0"/>
          </a:p>
        </p:txBody>
      </p:sp>
      <p:pic>
        <p:nvPicPr>
          <p:cNvPr id="12" name="Graphic 11">
            <a:extLst>
              <a:ext uri="{FF2B5EF4-FFF2-40B4-BE49-F238E27FC236}">
                <a16:creationId xmlns:a16="http://schemas.microsoft.com/office/drawing/2014/main" id="{33C10192-454B-5238-6A83-51286997A7A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3394424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fld id="{EB9AB7F9-1CFC-4687-A283-05394C823D94}" type="slidenum">
              <a:rPr lang="en-AU" smtClean="0"/>
              <a:t>32</a:t>
            </a:fld>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310032" y="211888"/>
            <a:ext cx="8450791" cy="438517"/>
          </a:xfrm>
        </p:spPr>
        <p:txBody>
          <a:bodyPr>
            <a:normAutofit fontScale="90000"/>
          </a:bodyPr>
          <a:lstStyle/>
          <a:p>
            <a:r>
              <a:rPr lang="en-AU" dirty="0"/>
              <a:t>Frequency of watching screen content on various devices (%)</a:t>
            </a:r>
          </a:p>
        </p:txBody>
      </p:sp>
      <p:grpSp>
        <p:nvGrpSpPr>
          <p:cNvPr id="9" name="Group 8">
            <a:extLst>
              <a:ext uri="{FF2B5EF4-FFF2-40B4-BE49-F238E27FC236}">
                <a16:creationId xmlns:a16="http://schemas.microsoft.com/office/drawing/2014/main" id="{837F7D9F-DAE4-4459-4AEC-A5A027907307}"/>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0" name="Freeform 5">
              <a:extLst>
                <a:ext uri="{FF2B5EF4-FFF2-40B4-BE49-F238E27FC236}">
                  <a16:creationId xmlns:a16="http://schemas.microsoft.com/office/drawing/2014/main" id="{C2593FCF-D72A-FDB8-3616-CDEA4856746D}"/>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3" name="Freeform 6">
              <a:extLst>
                <a:ext uri="{FF2B5EF4-FFF2-40B4-BE49-F238E27FC236}">
                  <a16:creationId xmlns:a16="http://schemas.microsoft.com/office/drawing/2014/main" id="{93770DD5-C5BA-A821-99BB-9D05D5DBB39A}"/>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4" name="Freeform 7">
              <a:extLst>
                <a:ext uri="{FF2B5EF4-FFF2-40B4-BE49-F238E27FC236}">
                  <a16:creationId xmlns:a16="http://schemas.microsoft.com/office/drawing/2014/main" id="{35C1A0A3-CA37-6999-0064-190F229CB68E}"/>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8">
              <a:extLst>
                <a:ext uri="{FF2B5EF4-FFF2-40B4-BE49-F238E27FC236}">
                  <a16:creationId xmlns:a16="http://schemas.microsoft.com/office/drawing/2014/main" id="{4DAC8F39-FA9D-4959-3322-F21D951137FD}"/>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9">
              <a:extLst>
                <a:ext uri="{FF2B5EF4-FFF2-40B4-BE49-F238E27FC236}">
                  <a16:creationId xmlns:a16="http://schemas.microsoft.com/office/drawing/2014/main" id="{E4FC75D7-945E-B0A4-3C8A-1C8E2A1B81B8}"/>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18" name="Rectangle 17">
            <a:extLst>
              <a:ext uri="{FF2B5EF4-FFF2-40B4-BE49-F238E27FC236}">
                <a16:creationId xmlns:a16="http://schemas.microsoft.com/office/drawing/2014/main" id="{0981B06A-B6C5-0CD2-90AF-9BFB66E19110}"/>
              </a:ext>
            </a:extLst>
          </p:cNvPr>
          <p:cNvSpPr/>
          <p:nvPr/>
        </p:nvSpPr>
        <p:spPr>
          <a:xfrm>
            <a:off x="388075" y="680768"/>
            <a:ext cx="9129850" cy="538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The device with the highest net use for watching screen content was a TV (86%), followed by mobile phones (74%), and computers (61%). Mobile phones were the most frequently used device, with 24% of respondents who watched screen content in the past 7 days reporting that they used their mobile phone to do so more than five times a day.</a:t>
            </a:r>
            <a:endParaRPr lang="en-AU" sz="1000" dirty="0">
              <a:solidFill>
                <a:schemeClr val="tx1"/>
              </a:solidFill>
            </a:endParaRPr>
          </a:p>
        </p:txBody>
      </p:sp>
      <p:graphicFrame>
        <p:nvGraphicFramePr>
          <p:cNvPr id="5" name="Table 4" descr="Figure 32: Frequency of watching screen content on various devices.&#10;&#10;Results listed are for 2023 except where specified.&#10;&#10;Television, Net Use Device, 86%, More often than 5 times a day, 9%, 3-5 times a day, 10%, Once or twice a day, 29%, More often than 5 times a week, 15%, 3-5 times a week, 11%, Once or twice a week, 12%, Never, 14%, 2023: NET use once per day plus, 48, 2022: NET use once per day plus, 47, 2021: NET use once per day plus, 53%.&#10;Mobile phone or smartphone, Net Use Device, 74%, More often than 5 times a day, 24%, 3-5 times a day, 12%, Once or twice a day, 11%, More often than 5 times a week, 6%, 3-5 times a week, 8%, Once or twice a week, 13%, Never, 26%, 2023: NET use once per day plus, 46, 2022: NET use once per day plus, 44, 2021: NET use once per day plus, 49%.&#10;Computer (desktop or laptop), Net Use Device, 61%, More often than 5 times a day, 9%, 3-5 times a day, 6%, Once or twice a day, 12%, More often than 5 times a week, 5%, 3-5 times a week, 10%, Once or twice a week, 20%, Never, 39%, 2023: NET use once per day plus, 27, 2022: NET use once per day plus, 25, 2021: NET use once per day plus, 31%.&#10;TV smart accessory / Digital media player, Net Use Device, 44%, More often than 5 times a day, 4%, 3-5 times a day, 3%, Once or twice a day, 10%, More often than 5 times a week, 6%, 3-5 times a week, 7%, Once or twice a week, 13%, Never, 56%, 2023: NET use once per day plus, 17, 2022: NET use once per day plus, 16, 2021: NET use once per day plus, 10%.&#10;Tablet, Net Use Device, 34%, More often than 5 times a day, 3%, 3-5 times a day, 3%, Once or twice a day, 7%, More often than 5 times a week, 4%, 3-5 times a week, 6%, Once or twice a week, 12%, Never, 65%, 2023: NET use once per day plus, 13, 2022: NET use once per day plus, 13, 2021: NET use once per day plus, 17%.&#10;Pay TV box, Net Use Device, 21%, More often than 5 times a day, 2%, 3-5 times a day, 2%, Once or twice a day, 6%, More often than 5 times a week, 4%, 3-5 times a week, 3%, Once or twice a week, 5%, Never, 78%, 2023: NET use once per day plus, 10, 2022: NET use once per day plus, 10, 2021: NET use once per day plus, Not applicable.&#10;Games console connected to a television, Net Use Device, 20%, More often than 5 times a day, 1%, 3-5 times a day, 1%, Once or twice a day, 3%, More often than 5 times a week, 2%, 3-5 times a week, 3%, Once or twice a week, 9%, Never, 80%, 2023: NET use once per day plus, 5, 2022: NET use once per day plus, 4, 2021: NET use once per day plus, 6%.&#10;VAST satellite box, Net Use Device, 6%, More often than 5 times a day, 1%, 3-5 times a day, 1%, Once or twice a day, 2%, More often than 5 times a week, 1%, 3-5 times a week, 1%, Once or twice a week, 1%, Never, 93%, 2023: NET use once per day plus, 3, 2022: NET use once per day plus, 2, 2021: NET use once per day plus, Not applicable.&#10;&#10;Source: C4. On average per week, how often do you use the following devices to watch screen content?&#10;Base: TVCS &amp; MCCS, Respondents who watched screen content in past 7 days. 2023: n=4,825. 2022: n=4929. 2021: n=4065.&#10;Notes: Don’t know/refused responses not shown, % vary per statement. ‘NET use once per day +’ includes ‘Once or twice a day’, ‘3-5 times a day’, and ‘More often than 5 times a day’.&#10;">
            <a:extLst>
              <a:ext uri="{FF2B5EF4-FFF2-40B4-BE49-F238E27FC236}">
                <a16:creationId xmlns:a16="http://schemas.microsoft.com/office/drawing/2014/main" id="{E64BC079-1AE9-B8CC-4DAE-3642AD03F15B}"/>
              </a:ext>
            </a:extLst>
          </p:cNvPr>
          <p:cNvGraphicFramePr>
            <a:graphicFrameLocks noGrp="1"/>
          </p:cNvGraphicFramePr>
          <p:nvPr>
            <p:extLst>
              <p:ext uri="{D42A27DB-BD31-4B8C-83A1-F6EECF244321}">
                <p14:modId xmlns:p14="http://schemas.microsoft.com/office/powerpoint/2010/main" val="800452513"/>
              </p:ext>
            </p:extLst>
          </p:nvPr>
        </p:nvGraphicFramePr>
        <p:xfrm>
          <a:off x="580889" y="1249273"/>
          <a:ext cx="7690389" cy="3059894"/>
        </p:xfrm>
        <a:graphic>
          <a:graphicData uri="http://schemas.openxmlformats.org/drawingml/2006/table">
            <a:tbl>
              <a:tblPr firstRow="1" bandRow="1">
                <a:tableStyleId>{5C22544A-7EE6-4342-B048-85BDC9FD1C3A}</a:tableStyleId>
              </a:tblPr>
              <a:tblGrid>
                <a:gridCol w="1692000">
                  <a:extLst>
                    <a:ext uri="{9D8B030D-6E8A-4147-A177-3AD203B41FA5}">
                      <a16:colId xmlns:a16="http://schemas.microsoft.com/office/drawing/2014/main" val="2646410763"/>
                    </a:ext>
                  </a:extLst>
                </a:gridCol>
                <a:gridCol w="532843">
                  <a:extLst>
                    <a:ext uri="{9D8B030D-6E8A-4147-A177-3AD203B41FA5}">
                      <a16:colId xmlns:a16="http://schemas.microsoft.com/office/drawing/2014/main" val="1488064773"/>
                    </a:ext>
                  </a:extLst>
                </a:gridCol>
                <a:gridCol w="564086">
                  <a:extLst>
                    <a:ext uri="{9D8B030D-6E8A-4147-A177-3AD203B41FA5}">
                      <a16:colId xmlns:a16="http://schemas.microsoft.com/office/drawing/2014/main" val="1300378479"/>
                    </a:ext>
                  </a:extLst>
                </a:gridCol>
                <a:gridCol w="492206">
                  <a:extLst>
                    <a:ext uri="{9D8B030D-6E8A-4147-A177-3AD203B41FA5}">
                      <a16:colId xmlns:a16="http://schemas.microsoft.com/office/drawing/2014/main" val="3651930443"/>
                    </a:ext>
                  </a:extLst>
                </a:gridCol>
                <a:gridCol w="722444">
                  <a:extLst>
                    <a:ext uri="{9D8B030D-6E8A-4147-A177-3AD203B41FA5}">
                      <a16:colId xmlns:a16="http://schemas.microsoft.com/office/drawing/2014/main" val="142787000"/>
                    </a:ext>
                  </a:extLst>
                </a:gridCol>
                <a:gridCol w="592567">
                  <a:extLst>
                    <a:ext uri="{9D8B030D-6E8A-4147-A177-3AD203B41FA5}">
                      <a16:colId xmlns:a16="http://schemas.microsoft.com/office/drawing/2014/main" val="2825038207"/>
                    </a:ext>
                  </a:extLst>
                </a:gridCol>
                <a:gridCol w="543863">
                  <a:extLst>
                    <a:ext uri="{9D8B030D-6E8A-4147-A177-3AD203B41FA5}">
                      <a16:colId xmlns:a16="http://schemas.microsoft.com/office/drawing/2014/main" val="119023060"/>
                    </a:ext>
                  </a:extLst>
                </a:gridCol>
                <a:gridCol w="576333">
                  <a:extLst>
                    <a:ext uri="{9D8B030D-6E8A-4147-A177-3AD203B41FA5}">
                      <a16:colId xmlns:a16="http://schemas.microsoft.com/office/drawing/2014/main" val="1963995675"/>
                    </a:ext>
                  </a:extLst>
                </a:gridCol>
                <a:gridCol w="576333">
                  <a:extLst>
                    <a:ext uri="{9D8B030D-6E8A-4147-A177-3AD203B41FA5}">
                      <a16:colId xmlns:a16="http://schemas.microsoft.com/office/drawing/2014/main" val="3754774108"/>
                    </a:ext>
                  </a:extLst>
                </a:gridCol>
                <a:gridCol w="698857">
                  <a:extLst>
                    <a:ext uri="{9D8B030D-6E8A-4147-A177-3AD203B41FA5}">
                      <a16:colId xmlns:a16="http://schemas.microsoft.com/office/drawing/2014/main" val="470281380"/>
                    </a:ext>
                  </a:extLst>
                </a:gridCol>
                <a:gridCol w="698857">
                  <a:extLst>
                    <a:ext uri="{9D8B030D-6E8A-4147-A177-3AD203B41FA5}">
                      <a16:colId xmlns:a16="http://schemas.microsoft.com/office/drawing/2014/main" val="3135206365"/>
                    </a:ext>
                  </a:extLst>
                </a:gridCol>
              </a:tblGrid>
              <a:tr h="685198">
                <a:tc>
                  <a:txBody>
                    <a:bodyPr/>
                    <a:lstStyle/>
                    <a:p>
                      <a:pPr marL="85725" indent="0" algn="l" fontAlgn="b">
                        <a:spcBef>
                          <a:spcPts val="300"/>
                        </a:spcBef>
                        <a:spcAft>
                          <a:spcPts val="300"/>
                        </a:spcAft>
                      </a:pPr>
                      <a:r>
                        <a:rPr lang="en-US" sz="1000" b="1" i="0" u="none" strike="noStrike" dirty="0">
                          <a:solidFill>
                            <a:schemeClr val="bg1"/>
                          </a:solidFill>
                          <a:effectLst/>
                          <a:latin typeface="+mn-lt"/>
                        </a:rPr>
                        <a:t>Device</a:t>
                      </a:r>
                      <a:endParaRPr lang="en-AU" sz="1000" b="1" i="0" u="none" strike="noStrike" dirty="0">
                        <a:solidFill>
                          <a:schemeClr val="bg1"/>
                        </a:solidFill>
                        <a:effectLst/>
                        <a:latin typeface="+mn-lt"/>
                      </a:endParaRPr>
                    </a:p>
                  </a:txBody>
                  <a:tcPr marL="9310" marR="9310" marT="9310" marB="0" anchor="ctr">
                    <a:lnB w="28575" cap="flat" cmpd="sng" algn="ctr">
                      <a:solidFill>
                        <a:schemeClr val="bg1"/>
                      </a:solidFill>
                      <a:prstDash val="solid"/>
                      <a:round/>
                      <a:headEnd type="none" w="med" len="med"/>
                      <a:tailEnd type="none" w="med" len="med"/>
                    </a:lnB>
                    <a:solidFill>
                      <a:srgbClr val="9B2CB8"/>
                    </a:solidFill>
                  </a:tcPr>
                </a:tc>
                <a:tc>
                  <a:txBody>
                    <a:bodyPr/>
                    <a:lstStyle/>
                    <a:p>
                      <a:pPr algn="ctr" fontAlgn="b">
                        <a:spcBef>
                          <a:spcPts val="300"/>
                        </a:spcBef>
                        <a:spcAft>
                          <a:spcPts val="300"/>
                        </a:spcAft>
                      </a:pPr>
                      <a:r>
                        <a:rPr lang="en-AU" sz="1000" b="1" i="0" u="none" strike="noStrike" dirty="0">
                          <a:solidFill>
                            <a:schemeClr val="bg1"/>
                          </a:solidFill>
                          <a:effectLst/>
                          <a:latin typeface="+mn-lt"/>
                        </a:rPr>
                        <a:t>Net</a:t>
                      </a:r>
                    </a:p>
                    <a:p>
                      <a:pPr algn="ctr" fontAlgn="b">
                        <a:spcBef>
                          <a:spcPts val="300"/>
                        </a:spcBef>
                        <a:spcAft>
                          <a:spcPts val="300"/>
                        </a:spcAft>
                      </a:pPr>
                      <a:r>
                        <a:rPr lang="en-AU" sz="1000" b="1" i="0" u="none" strike="noStrike" dirty="0">
                          <a:solidFill>
                            <a:schemeClr val="bg1"/>
                          </a:solidFill>
                          <a:effectLst/>
                          <a:latin typeface="+mn-lt"/>
                        </a:rPr>
                        <a:t>Use Device</a:t>
                      </a:r>
                    </a:p>
                  </a:txBody>
                  <a:tcPr marL="9310" marR="9310" marT="9310" marB="0" anchor="ctr">
                    <a:lnB w="3175" cap="flat" cmpd="sng" algn="ctr">
                      <a:solidFill>
                        <a:srgbClr val="9B2CB8"/>
                      </a:solidFill>
                      <a:prstDash val="solid"/>
                      <a:round/>
                      <a:headEnd type="none" w="med" len="med"/>
                      <a:tailEnd type="none" w="med" len="med"/>
                    </a:lnB>
                    <a:solidFill>
                      <a:schemeClr val="accent5"/>
                    </a:solidFill>
                  </a:tcPr>
                </a:tc>
                <a:tc>
                  <a:txBody>
                    <a:bodyPr/>
                    <a:lstStyle/>
                    <a:p>
                      <a:pPr algn="ctr" fontAlgn="b">
                        <a:spcBef>
                          <a:spcPts val="300"/>
                        </a:spcBef>
                        <a:spcAft>
                          <a:spcPts val="300"/>
                        </a:spcAft>
                      </a:pPr>
                      <a:r>
                        <a:rPr lang="en-US" sz="1000" b="1" i="0" u="none" strike="noStrike" dirty="0">
                          <a:solidFill>
                            <a:schemeClr val="bg1"/>
                          </a:solidFill>
                          <a:effectLst/>
                          <a:latin typeface="+mn-lt"/>
                        </a:rPr>
                        <a:t>More often than 5 times a day</a:t>
                      </a:r>
                    </a:p>
                  </a:txBody>
                  <a:tcPr marL="9310" marR="9310" marT="9310" marB="0" anchor="ctr">
                    <a:lnB w="3175" cap="flat" cmpd="sng" algn="ctr">
                      <a:solidFill>
                        <a:srgbClr val="9B2CB8"/>
                      </a:solidFill>
                      <a:prstDash val="solid"/>
                      <a:round/>
                      <a:headEnd type="none" w="med" len="med"/>
                      <a:tailEnd type="none" w="med" len="med"/>
                    </a:lnB>
                    <a:solidFill>
                      <a:schemeClr val="accent5"/>
                    </a:solidFill>
                  </a:tcPr>
                </a:tc>
                <a:tc>
                  <a:txBody>
                    <a:bodyPr/>
                    <a:lstStyle/>
                    <a:p>
                      <a:pPr algn="ctr" fontAlgn="b">
                        <a:spcBef>
                          <a:spcPts val="300"/>
                        </a:spcBef>
                        <a:spcAft>
                          <a:spcPts val="300"/>
                        </a:spcAft>
                      </a:pPr>
                      <a:r>
                        <a:rPr lang="en-AU" sz="1000" b="1" i="0" u="none" strike="noStrike" dirty="0">
                          <a:solidFill>
                            <a:schemeClr val="bg1"/>
                          </a:solidFill>
                          <a:effectLst/>
                          <a:latin typeface="+mn-lt"/>
                        </a:rPr>
                        <a:t>3-5 times a day</a:t>
                      </a:r>
                    </a:p>
                  </a:txBody>
                  <a:tcPr marL="9310" marR="9310" marT="9310" marB="0" anchor="ctr">
                    <a:lnB w="3175" cap="flat" cmpd="sng" algn="ctr">
                      <a:solidFill>
                        <a:srgbClr val="9B2CB8"/>
                      </a:solidFill>
                      <a:prstDash val="solid"/>
                      <a:round/>
                      <a:headEnd type="none" w="med" len="med"/>
                      <a:tailEnd type="none" w="med" len="med"/>
                    </a:lnB>
                    <a:solidFill>
                      <a:schemeClr val="accent5"/>
                    </a:solidFill>
                  </a:tcPr>
                </a:tc>
                <a:tc>
                  <a:txBody>
                    <a:bodyPr/>
                    <a:lstStyle/>
                    <a:p>
                      <a:pPr algn="ctr" fontAlgn="b">
                        <a:spcBef>
                          <a:spcPts val="300"/>
                        </a:spcBef>
                        <a:spcAft>
                          <a:spcPts val="300"/>
                        </a:spcAft>
                      </a:pPr>
                      <a:r>
                        <a:rPr lang="en-US" sz="1000" b="1" i="0" u="none" strike="noStrike" dirty="0">
                          <a:solidFill>
                            <a:schemeClr val="bg1"/>
                          </a:solidFill>
                          <a:effectLst/>
                          <a:latin typeface="+mn-lt"/>
                        </a:rPr>
                        <a:t>Once or twice a day</a:t>
                      </a:r>
                    </a:p>
                  </a:txBody>
                  <a:tcPr marL="9310" marR="9310" marT="9310" marB="0" anchor="ctr">
                    <a:lnB w="3175" cap="flat" cmpd="sng" algn="ctr">
                      <a:solidFill>
                        <a:srgbClr val="9B2CB8"/>
                      </a:solidFill>
                      <a:prstDash val="solid"/>
                      <a:round/>
                      <a:headEnd type="none" w="med" len="med"/>
                      <a:tailEnd type="none" w="med" len="med"/>
                    </a:lnB>
                    <a:solidFill>
                      <a:schemeClr val="accent5"/>
                    </a:solidFill>
                  </a:tcPr>
                </a:tc>
                <a:tc>
                  <a:txBody>
                    <a:bodyPr/>
                    <a:lstStyle/>
                    <a:p>
                      <a:pPr algn="ctr" fontAlgn="b">
                        <a:spcBef>
                          <a:spcPts val="300"/>
                        </a:spcBef>
                        <a:spcAft>
                          <a:spcPts val="300"/>
                        </a:spcAft>
                      </a:pPr>
                      <a:r>
                        <a:rPr lang="en-US" sz="1000" b="1" i="0" u="none" strike="noStrike" dirty="0">
                          <a:solidFill>
                            <a:schemeClr val="bg1"/>
                          </a:solidFill>
                          <a:effectLst/>
                          <a:latin typeface="+mn-lt"/>
                        </a:rPr>
                        <a:t>More often than 5 times a week</a:t>
                      </a:r>
                    </a:p>
                  </a:txBody>
                  <a:tcPr marL="9310" marR="9310" marT="9310" marB="0" anchor="ctr">
                    <a:lnB w="3175" cap="flat" cmpd="sng" algn="ctr">
                      <a:solidFill>
                        <a:srgbClr val="9B2CB8"/>
                      </a:solidFill>
                      <a:prstDash val="solid"/>
                      <a:round/>
                      <a:headEnd type="none" w="med" len="med"/>
                      <a:tailEnd type="none" w="med" len="med"/>
                    </a:lnB>
                    <a:solidFill>
                      <a:schemeClr val="accent5"/>
                    </a:solidFill>
                  </a:tcPr>
                </a:tc>
                <a:tc>
                  <a:txBody>
                    <a:bodyPr/>
                    <a:lstStyle/>
                    <a:p>
                      <a:pPr algn="ctr" fontAlgn="b">
                        <a:spcBef>
                          <a:spcPts val="300"/>
                        </a:spcBef>
                        <a:spcAft>
                          <a:spcPts val="300"/>
                        </a:spcAft>
                      </a:pPr>
                      <a:r>
                        <a:rPr lang="en-AU" sz="1000" b="1" i="0" u="none" strike="noStrike" dirty="0">
                          <a:solidFill>
                            <a:schemeClr val="bg1"/>
                          </a:solidFill>
                          <a:effectLst/>
                          <a:latin typeface="+mn-lt"/>
                        </a:rPr>
                        <a:t>3-5 times a week</a:t>
                      </a:r>
                    </a:p>
                  </a:txBody>
                  <a:tcPr marL="9310" marR="9310" marT="9310" marB="0" anchor="ctr">
                    <a:lnB w="3175" cap="flat" cmpd="sng" algn="ctr">
                      <a:solidFill>
                        <a:srgbClr val="9B2CB8"/>
                      </a:solidFill>
                      <a:prstDash val="solid"/>
                      <a:round/>
                      <a:headEnd type="none" w="med" len="med"/>
                      <a:tailEnd type="none" w="med" len="med"/>
                    </a:lnB>
                    <a:solidFill>
                      <a:schemeClr val="accent5"/>
                    </a:solidFill>
                  </a:tcPr>
                </a:tc>
                <a:tc>
                  <a:txBody>
                    <a:bodyPr/>
                    <a:lstStyle/>
                    <a:p>
                      <a:pPr algn="ctr" fontAlgn="b">
                        <a:spcBef>
                          <a:spcPts val="300"/>
                        </a:spcBef>
                        <a:spcAft>
                          <a:spcPts val="300"/>
                        </a:spcAft>
                      </a:pPr>
                      <a:r>
                        <a:rPr lang="en-US" sz="1000" b="1" i="0" u="none" strike="noStrike" dirty="0">
                          <a:solidFill>
                            <a:schemeClr val="bg1"/>
                          </a:solidFill>
                          <a:effectLst/>
                          <a:latin typeface="+mn-lt"/>
                        </a:rPr>
                        <a:t>Once or twice a week</a:t>
                      </a:r>
                    </a:p>
                  </a:txBody>
                  <a:tcPr marL="9310" marR="9310" marT="9310" marB="0" anchor="ctr">
                    <a:lnB w="3175" cap="flat" cmpd="sng" algn="ctr">
                      <a:solidFill>
                        <a:srgbClr val="9B2CB8"/>
                      </a:solidFill>
                      <a:prstDash val="solid"/>
                      <a:round/>
                      <a:headEnd type="none" w="med" len="med"/>
                      <a:tailEnd type="none" w="med" len="med"/>
                    </a:lnB>
                    <a:solidFill>
                      <a:schemeClr val="accent5"/>
                    </a:solidFill>
                  </a:tcPr>
                </a:tc>
                <a:tc>
                  <a:txBody>
                    <a:bodyPr/>
                    <a:lstStyle/>
                    <a:p>
                      <a:pPr algn="ctr" fontAlgn="b">
                        <a:spcBef>
                          <a:spcPts val="300"/>
                        </a:spcBef>
                        <a:spcAft>
                          <a:spcPts val="300"/>
                        </a:spcAft>
                      </a:pPr>
                      <a:r>
                        <a:rPr lang="en-AU" sz="1000" b="1" i="0" u="none" strike="noStrike" dirty="0">
                          <a:solidFill>
                            <a:schemeClr val="bg1"/>
                          </a:solidFill>
                          <a:effectLst/>
                          <a:latin typeface="+mn-lt"/>
                        </a:rPr>
                        <a:t>Never</a:t>
                      </a:r>
                    </a:p>
                  </a:txBody>
                  <a:tcPr marL="9310" marR="9310" marT="9310" marB="0" anchor="ctr">
                    <a:lnR w="76200" cap="flat" cmpd="sng" algn="ctr">
                      <a:solidFill>
                        <a:schemeClr val="bg1"/>
                      </a:solidFill>
                      <a:prstDash val="solid"/>
                      <a:round/>
                      <a:headEnd type="none" w="med" len="med"/>
                      <a:tailEnd type="none" w="med" len="med"/>
                    </a:lnR>
                    <a:lnB w="3175" cap="flat" cmpd="sng" algn="ctr">
                      <a:solidFill>
                        <a:srgbClr val="9B2CB8"/>
                      </a:solidFill>
                      <a:prstDash val="solid"/>
                      <a:round/>
                      <a:headEnd type="none" w="med" len="med"/>
                      <a:tailEnd type="none" w="med" len="med"/>
                    </a:lnB>
                    <a:solidFill>
                      <a:schemeClr val="accent5"/>
                    </a:solidFill>
                  </a:tcPr>
                </a:tc>
                <a:tc>
                  <a:txBody>
                    <a:bodyPr/>
                    <a:lstStyle/>
                    <a:p>
                      <a:pPr algn="ctr" fontAlgn="b">
                        <a:spcBef>
                          <a:spcPts val="300"/>
                        </a:spcBef>
                        <a:spcAft>
                          <a:spcPts val="300"/>
                        </a:spcAft>
                      </a:pPr>
                      <a:r>
                        <a:rPr lang="en-US" sz="1000" b="1" i="0" u="none" strike="noStrike" dirty="0">
                          <a:solidFill>
                            <a:schemeClr val="bg1"/>
                          </a:solidFill>
                          <a:effectLst/>
                          <a:latin typeface="+mn-lt"/>
                        </a:rPr>
                        <a:t>2023: NET use once per day +</a:t>
                      </a:r>
                      <a:endParaRPr lang="en-AU" sz="1000" b="1" i="0" u="none" strike="noStrike" dirty="0">
                        <a:solidFill>
                          <a:schemeClr val="bg1"/>
                        </a:solidFill>
                        <a:effectLst/>
                        <a:latin typeface="+mn-lt"/>
                      </a:endParaRPr>
                    </a:p>
                  </a:txBody>
                  <a:tcPr marL="9310" marR="9310" marT="9310" marB="0" anchor="ctr">
                    <a:lnL w="76200" cap="flat" cmpd="sng" algn="ctr">
                      <a:solidFill>
                        <a:schemeClr val="bg1"/>
                      </a:solidFill>
                      <a:prstDash val="solid"/>
                      <a:round/>
                      <a:headEnd type="none" w="med" len="med"/>
                      <a:tailEnd type="none" w="med" len="med"/>
                    </a:lnL>
                    <a:solidFill>
                      <a:srgbClr val="575757"/>
                    </a:solidFill>
                  </a:tcPr>
                </a:tc>
                <a:tc>
                  <a:txBody>
                    <a:bodyPr/>
                    <a:lstStyle/>
                    <a:p>
                      <a:pPr algn="ctr" fontAlgn="b">
                        <a:spcBef>
                          <a:spcPts val="300"/>
                        </a:spcBef>
                        <a:spcAft>
                          <a:spcPts val="300"/>
                        </a:spcAft>
                      </a:pPr>
                      <a:r>
                        <a:rPr lang="en-AU" sz="1000" b="1" i="0" u="none" strike="noStrike" dirty="0">
                          <a:solidFill>
                            <a:schemeClr val="bg1"/>
                          </a:solidFill>
                          <a:effectLst/>
                          <a:latin typeface="+mn-lt"/>
                        </a:rPr>
                        <a:t>2022:</a:t>
                      </a:r>
                    </a:p>
                    <a:p>
                      <a:pPr algn="ctr" fontAlgn="b">
                        <a:spcBef>
                          <a:spcPts val="300"/>
                        </a:spcBef>
                        <a:spcAft>
                          <a:spcPts val="300"/>
                        </a:spcAft>
                      </a:pPr>
                      <a:r>
                        <a:rPr lang="en-AU" sz="1000" b="1" i="0" u="none" strike="noStrike" dirty="0">
                          <a:solidFill>
                            <a:schemeClr val="bg1"/>
                          </a:solidFill>
                          <a:effectLst/>
                          <a:latin typeface="+mn-lt"/>
                        </a:rPr>
                        <a:t>NET use once per day +</a:t>
                      </a:r>
                    </a:p>
                  </a:txBody>
                  <a:tcPr marL="9310" marR="9310" marT="9310" marB="0" anchor="ctr">
                    <a:solidFill>
                      <a:srgbClr val="575757"/>
                    </a:solidFill>
                  </a:tcPr>
                </a:tc>
                <a:extLst>
                  <a:ext uri="{0D108BD9-81ED-4DB2-BD59-A6C34878D82A}">
                    <a16:rowId xmlns:a16="http://schemas.microsoft.com/office/drawing/2014/main" val="1199412250"/>
                  </a:ext>
                </a:extLst>
              </a:tr>
              <a:tr h="284109">
                <a:tc>
                  <a:txBody>
                    <a:bodyPr/>
                    <a:lstStyle/>
                    <a:p>
                      <a:pPr marL="87313" indent="0" algn="l" fontAlgn="b"/>
                      <a:r>
                        <a:rPr lang="en-AU" sz="1000" b="0" i="0" u="none" strike="noStrike" dirty="0">
                          <a:solidFill>
                            <a:schemeClr val="bg1"/>
                          </a:solidFill>
                          <a:effectLst/>
                          <a:latin typeface="+mn-lt"/>
                        </a:rPr>
                        <a:t>Television</a:t>
                      </a:r>
                    </a:p>
                  </a:txBody>
                  <a:tcPr marL="9310" marR="9310" marT="9310" marB="0" anchor="ctr">
                    <a:lnT w="28575" cap="flat" cmpd="sng" algn="ctr">
                      <a:solidFill>
                        <a:schemeClr val="bg1"/>
                      </a:solidFill>
                      <a:prstDash val="solid"/>
                      <a:round/>
                      <a:headEnd type="none" w="med" len="med"/>
                      <a:tailEnd type="none" w="med" len="med"/>
                    </a:lnT>
                    <a:solidFill>
                      <a:srgbClr val="9B2CB8"/>
                    </a:solidFill>
                  </a:tcPr>
                </a:tc>
                <a:tc>
                  <a:txBody>
                    <a:bodyPr/>
                    <a:lstStyle/>
                    <a:p>
                      <a:pPr marL="0" lvl="1" indent="0" algn="ctr" fontAlgn="b"/>
                      <a:r>
                        <a:rPr lang="en-AU" sz="1000" b="1" i="0" u="none" strike="noStrike" dirty="0">
                          <a:solidFill>
                            <a:schemeClr val="tx1"/>
                          </a:solidFill>
                          <a:effectLst/>
                          <a:latin typeface="+mn-lt"/>
                        </a:rPr>
                        <a:t>86</a:t>
                      </a: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9</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10</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29</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14</a:t>
                      </a:r>
                    </a:p>
                  </a:txBody>
                  <a:tcPr marL="9525" marR="9525" marT="9525" marB="0" anchor="ctr">
                    <a:lnL w="3175" cap="flat" cmpd="sng" algn="ctr">
                      <a:solidFill>
                        <a:srgbClr val="9B2CB8"/>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48</a:t>
                      </a:r>
                    </a:p>
                  </a:txBody>
                  <a:tcPr marL="9525" marR="9525" marT="9525" marB="0" anchor="ctr">
                    <a:lnL w="7620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rPr>
                        <a:t>47</a:t>
                      </a:r>
                    </a:p>
                  </a:txBody>
                  <a:tcPr marL="9525" marR="9525" marT="9525" marB="0" anchor="ctr">
                    <a:solidFill>
                      <a:schemeClr val="bg1">
                        <a:lumMod val="95000"/>
                      </a:schemeClr>
                    </a:solidFill>
                  </a:tcPr>
                </a:tc>
                <a:extLst>
                  <a:ext uri="{0D108BD9-81ED-4DB2-BD59-A6C34878D82A}">
                    <a16:rowId xmlns:a16="http://schemas.microsoft.com/office/drawing/2014/main" val="3823416405"/>
                  </a:ext>
                </a:extLst>
              </a:tr>
              <a:tr h="240932">
                <a:tc>
                  <a:txBody>
                    <a:bodyPr/>
                    <a:lstStyle/>
                    <a:p>
                      <a:pPr marL="87313" indent="0" algn="l" fontAlgn="b"/>
                      <a:r>
                        <a:rPr lang="en-AU" sz="1000" b="0" i="0" u="none" strike="noStrike" dirty="0">
                          <a:solidFill>
                            <a:schemeClr val="bg1"/>
                          </a:solidFill>
                          <a:effectLst/>
                          <a:latin typeface="+mn-lt"/>
                        </a:rPr>
                        <a:t>Mobile phone or smartphone</a:t>
                      </a:r>
                    </a:p>
                  </a:txBody>
                  <a:tcPr marL="9310" marR="9310" marT="9310" marB="0" anchor="ctr">
                    <a:solidFill>
                      <a:srgbClr val="9B2CB8"/>
                    </a:solidFill>
                  </a:tcPr>
                </a:tc>
                <a:tc>
                  <a:txBody>
                    <a:bodyPr/>
                    <a:lstStyle/>
                    <a:p>
                      <a:pPr marL="0" lvl="1" indent="0" algn="ctr" fontAlgn="b"/>
                      <a:r>
                        <a:rPr lang="en-AU" sz="1000" b="1" i="0" u="none" strike="noStrike" dirty="0">
                          <a:solidFill>
                            <a:schemeClr val="tx1"/>
                          </a:solidFill>
                          <a:effectLst/>
                          <a:latin typeface="+mn-lt"/>
                        </a:rPr>
                        <a:t>74</a:t>
                      </a: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8</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26</a:t>
                      </a:r>
                    </a:p>
                  </a:txBody>
                  <a:tcPr marL="9525" marR="9525" marT="9525" marB="0" anchor="ctr">
                    <a:lnL w="3175" cap="flat" cmpd="sng" algn="ctr">
                      <a:solidFill>
                        <a:srgbClr val="9B2CB8"/>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46</a:t>
                      </a:r>
                    </a:p>
                  </a:txBody>
                  <a:tcPr marL="9525" marR="9525" marT="9525" marB="0" anchor="ctr">
                    <a:lnL w="7620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rPr>
                        <a:t>44</a:t>
                      </a:r>
                    </a:p>
                  </a:txBody>
                  <a:tcPr marL="9525" marR="9525" marT="9525" marB="0" anchor="ctr">
                    <a:solidFill>
                      <a:schemeClr val="bg1">
                        <a:lumMod val="95000"/>
                      </a:schemeClr>
                    </a:solidFill>
                  </a:tcPr>
                </a:tc>
                <a:extLst>
                  <a:ext uri="{0D108BD9-81ED-4DB2-BD59-A6C34878D82A}">
                    <a16:rowId xmlns:a16="http://schemas.microsoft.com/office/drawing/2014/main" val="1684625061"/>
                  </a:ext>
                </a:extLst>
              </a:tr>
              <a:tr h="261648">
                <a:tc>
                  <a:txBody>
                    <a:bodyPr/>
                    <a:lstStyle/>
                    <a:p>
                      <a:pPr marL="87313" indent="0" algn="l" fontAlgn="b"/>
                      <a:r>
                        <a:rPr lang="en-AU" sz="1000" b="0" i="0" u="none" strike="noStrike" dirty="0">
                          <a:solidFill>
                            <a:schemeClr val="bg1"/>
                          </a:solidFill>
                          <a:effectLst/>
                          <a:latin typeface="+mn-lt"/>
                        </a:rPr>
                        <a:t>Computer (desktop or laptop)</a:t>
                      </a:r>
                    </a:p>
                  </a:txBody>
                  <a:tcPr marL="9310" marR="9310" marT="9310" marB="0" anchor="ctr">
                    <a:solidFill>
                      <a:srgbClr val="9B2CB8"/>
                    </a:solidFill>
                  </a:tcPr>
                </a:tc>
                <a:tc>
                  <a:txBody>
                    <a:bodyPr/>
                    <a:lstStyle/>
                    <a:p>
                      <a:pPr marL="0" lvl="1" indent="0" algn="ctr" fontAlgn="b"/>
                      <a:r>
                        <a:rPr lang="en-AU" sz="1000" b="1" i="0" u="none" strike="noStrike" dirty="0">
                          <a:solidFill>
                            <a:schemeClr val="tx1"/>
                          </a:solidFill>
                          <a:effectLst/>
                          <a:latin typeface="+mn-lt"/>
                        </a:rPr>
                        <a:t>61</a:t>
                      </a: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9</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10</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20</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39</a:t>
                      </a:r>
                    </a:p>
                  </a:txBody>
                  <a:tcPr marL="9525" marR="9525" marT="9525" marB="0" anchor="ctr">
                    <a:lnL w="3175" cap="flat" cmpd="sng" algn="ctr">
                      <a:solidFill>
                        <a:srgbClr val="9B2CB8"/>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27</a:t>
                      </a:r>
                    </a:p>
                  </a:txBody>
                  <a:tcPr marL="9525" marR="9525" marT="9525" marB="0" anchor="ctr">
                    <a:lnL w="7620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rPr>
                        <a:t>25</a:t>
                      </a:r>
                    </a:p>
                  </a:txBody>
                  <a:tcPr marL="9525" marR="9525" marT="9525" marB="0" anchor="ctr">
                    <a:solidFill>
                      <a:schemeClr val="bg1">
                        <a:lumMod val="95000"/>
                      </a:schemeClr>
                    </a:solidFill>
                  </a:tcPr>
                </a:tc>
                <a:extLst>
                  <a:ext uri="{0D108BD9-81ED-4DB2-BD59-A6C34878D82A}">
                    <a16:rowId xmlns:a16="http://schemas.microsoft.com/office/drawing/2014/main" val="3187714815"/>
                  </a:ext>
                </a:extLst>
              </a:tr>
              <a:tr h="342599">
                <a:tc>
                  <a:txBody>
                    <a:bodyPr/>
                    <a:lstStyle/>
                    <a:p>
                      <a:pPr marL="87313" indent="0" algn="l" fontAlgn="b"/>
                      <a:r>
                        <a:rPr lang="en-US" sz="1000" b="0" i="0" u="none" strike="noStrike" dirty="0">
                          <a:solidFill>
                            <a:schemeClr val="bg1"/>
                          </a:solidFill>
                          <a:effectLst/>
                          <a:latin typeface="+mn-lt"/>
                        </a:rPr>
                        <a:t>TV smart accessory / Digital media player</a:t>
                      </a:r>
                    </a:p>
                  </a:txBody>
                  <a:tcPr marL="9310" marR="9310" marT="9310" marB="0" anchor="ctr">
                    <a:solidFill>
                      <a:srgbClr val="9B2CB8"/>
                    </a:solidFill>
                  </a:tcPr>
                </a:tc>
                <a:tc>
                  <a:txBody>
                    <a:bodyPr/>
                    <a:lstStyle/>
                    <a:p>
                      <a:pPr marL="0" lvl="1" indent="0" algn="ctr" fontAlgn="b"/>
                      <a:r>
                        <a:rPr lang="en-AU" sz="1000" b="1" i="0" u="none" strike="noStrike" dirty="0">
                          <a:solidFill>
                            <a:schemeClr val="tx1"/>
                          </a:solidFill>
                          <a:effectLst/>
                          <a:latin typeface="+mn-lt"/>
                        </a:rPr>
                        <a:t>44</a:t>
                      </a: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10</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7</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56</a:t>
                      </a:r>
                    </a:p>
                  </a:txBody>
                  <a:tcPr marL="9525" marR="9525" marT="9525" marB="0" anchor="ctr">
                    <a:lnL w="3175" cap="flat" cmpd="sng" algn="ctr">
                      <a:solidFill>
                        <a:srgbClr val="9B2CB8"/>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17</a:t>
                      </a:r>
                    </a:p>
                  </a:txBody>
                  <a:tcPr marL="9525" marR="9525" marT="9525" marB="0" anchor="ctr">
                    <a:lnL w="7620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rPr>
                        <a:t>16</a:t>
                      </a:r>
                    </a:p>
                  </a:txBody>
                  <a:tcPr marL="9525" marR="9525" marT="9525" marB="0" anchor="ctr">
                    <a:solidFill>
                      <a:schemeClr val="bg1">
                        <a:lumMod val="95000"/>
                      </a:schemeClr>
                    </a:solidFill>
                  </a:tcPr>
                </a:tc>
                <a:extLst>
                  <a:ext uri="{0D108BD9-81ED-4DB2-BD59-A6C34878D82A}">
                    <a16:rowId xmlns:a16="http://schemas.microsoft.com/office/drawing/2014/main" val="3541680938"/>
                  </a:ext>
                </a:extLst>
              </a:tr>
              <a:tr h="256189">
                <a:tc>
                  <a:txBody>
                    <a:bodyPr/>
                    <a:lstStyle/>
                    <a:p>
                      <a:pPr marL="87313" indent="0" algn="l" fontAlgn="b"/>
                      <a:r>
                        <a:rPr lang="en-AU" sz="1000" b="0" i="0" u="none" strike="noStrike" dirty="0">
                          <a:solidFill>
                            <a:schemeClr val="bg1"/>
                          </a:solidFill>
                          <a:effectLst/>
                          <a:latin typeface="+mn-lt"/>
                        </a:rPr>
                        <a:t>Tablet</a:t>
                      </a:r>
                    </a:p>
                  </a:txBody>
                  <a:tcPr marL="9310" marR="9310" marT="9310" marB="0" anchor="ctr">
                    <a:solidFill>
                      <a:srgbClr val="9B2CB8"/>
                    </a:solidFill>
                  </a:tcPr>
                </a:tc>
                <a:tc>
                  <a:txBody>
                    <a:bodyPr/>
                    <a:lstStyle/>
                    <a:p>
                      <a:pPr marL="0" lvl="1" indent="0" algn="ctr" fontAlgn="b"/>
                      <a:r>
                        <a:rPr lang="en-AU" sz="1000" b="1" i="0" u="none" strike="noStrike" dirty="0">
                          <a:solidFill>
                            <a:schemeClr val="tx1"/>
                          </a:solidFill>
                          <a:effectLst/>
                          <a:latin typeface="+mn-lt"/>
                        </a:rPr>
                        <a:t>34</a:t>
                      </a: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7</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65</a:t>
                      </a:r>
                    </a:p>
                  </a:txBody>
                  <a:tcPr marL="9525" marR="9525" marT="9525" marB="0" anchor="ctr">
                    <a:lnL w="3175" cap="flat" cmpd="sng" algn="ctr">
                      <a:solidFill>
                        <a:srgbClr val="9B2CB8"/>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13</a:t>
                      </a:r>
                    </a:p>
                  </a:txBody>
                  <a:tcPr marL="9525" marR="9525" marT="9525" marB="0" anchor="ctr">
                    <a:lnL w="7620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rPr>
                        <a:t>13</a:t>
                      </a:r>
                    </a:p>
                  </a:txBody>
                  <a:tcPr marL="9525" marR="9525" marT="9525" marB="0" anchor="ctr">
                    <a:solidFill>
                      <a:schemeClr val="bg1">
                        <a:lumMod val="95000"/>
                      </a:schemeClr>
                    </a:solidFill>
                  </a:tcPr>
                </a:tc>
                <a:extLst>
                  <a:ext uri="{0D108BD9-81ED-4DB2-BD59-A6C34878D82A}">
                    <a16:rowId xmlns:a16="http://schemas.microsoft.com/office/drawing/2014/main" val="3661251988"/>
                  </a:ext>
                </a:extLst>
              </a:tr>
              <a:tr h="216699">
                <a:tc>
                  <a:txBody>
                    <a:bodyPr/>
                    <a:lstStyle/>
                    <a:p>
                      <a:pPr marL="87313" indent="0" algn="l" fontAlgn="b"/>
                      <a:r>
                        <a:rPr lang="en-AU" sz="1000" b="0" i="0" u="none" strike="noStrike" dirty="0">
                          <a:solidFill>
                            <a:schemeClr val="bg1"/>
                          </a:solidFill>
                          <a:effectLst/>
                          <a:latin typeface="+mn-lt"/>
                        </a:rPr>
                        <a:t>Pay TV box</a:t>
                      </a:r>
                    </a:p>
                  </a:txBody>
                  <a:tcPr marL="9310" marR="9310" marT="9310" marB="0" anchor="ctr">
                    <a:solidFill>
                      <a:srgbClr val="9B2CB8"/>
                    </a:solidFill>
                  </a:tcPr>
                </a:tc>
                <a:tc>
                  <a:txBody>
                    <a:bodyPr/>
                    <a:lstStyle/>
                    <a:p>
                      <a:pPr marL="0" lvl="1" indent="0" algn="ctr" fontAlgn="b"/>
                      <a:r>
                        <a:rPr lang="en-AU" sz="1000" b="1" i="0" u="none" strike="noStrike" dirty="0">
                          <a:solidFill>
                            <a:schemeClr val="tx1"/>
                          </a:solidFill>
                          <a:effectLst/>
                          <a:latin typeface="+mn-lt"/>
                        </a:rPr>
                        <a:t>21</a:t>
                      </a: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78</a:t>
                      </a:r>
                    </a:p>
                  </a:txBody>
                  <a:tcPr marL="9525" marR="9525" marT="9525" marB="0" anchor="ctr">
                    <a:lnL w="3175" cap="flat" cmpd="sng" algn="ctr">
                      <a:solidFill>
                        <a:srgbClr val="9B2CB8"/>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10</a:t>
                      </a:r>
                    </a:p>
                  </a:txBody>
                  <a:tcPr marL="9525" marR="9525" marT="9525" marB="0" anchor="ctr">
                    <a:lnL w="7620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rPr>
                        <a:t>10</a:t>
                      </a:r>
                    </a:p>
                  </a:txBody>
                  <a:tcPr marL="9525" marR="9525" marT="9525" marB="0" anchor="ctr">
                    <a:solidFill>
                      <a:schemeClr val="bg1">
                        <a:lumMod val="95000"/>
                      </a:schemeClr>
                    </a:solidFill>
                  </a:tcPr>
                </a:tc>
                <a:extLst>
                  <a:ext uri="{0D108BD9-81ED-4DB2-BD59-A6C34878D82A}">
                    <a16:rowId xmlns:a16="http://schemas.microsoft.com/office/drawing/2014/main" val="859613347"/>
                  </a:ext>
                </a:extLst>
              </a:tr>
              <a:tr h="332369">
                <a:tc>
                  <a:txBody>
                    <a:bodyPr/>
                    <a:lstStyle/>
                    <a:p>
                      <a:pPr marL="87313" indent="0" algn="l" fontAlgn="b"/>
                      <a:r>
                        <a:rPr lang="en-US" sz="1000" b="0" i="0" u="none" strike="noStrike" dirty="0">
                          <a:solidFill>
                            <a:schemeClr val="bg1"/>
                          </a:solidFill>
                          <a:effectLst/>
                          <a:latin typeface="+mn-lt"/>
                        </a:rPr>
                        <a:t>Games console connected to a television</a:t>
                      </a:r>
                    </a:p>
                  </a:txBody>
                  <a:tcPr marL="9310" marR="9310" marT="9310" marB="0" anchor="ctr">
                    <a:solidFill>
                      <a:srgbClr val="9B2CB8"/>
                    </a:solidFill>
                  </a:tcPr>
                </a:tc>
                <a:tc>
                  <a:txBody>
                    <a:bodyPr/>
                    <a:lstStyle/>
                    <a:p>
                      <a:pPr marL="0" lvl="1" indent="0" algn="ctr" fontAlgn="b"/>
                      <a:r>
                        <a:rPr lang="en-AU" sz="1000" b="1" i="0" u="none" strike="noStrike" dirty="0">
                          <a:solidFill>
                            <a:schemeClr val="tx1"/>
                          </a:solidFill>
                          <a:effectLst/>
                          <a:latin typeface="+mn-lt"/>
                        </a:rPr>
                        <a:t>20</a:t>
                      </a: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9</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80</a:t>
                      </a:r>
                    </a:p>
                  </a:txBody>
                  <a:tcPr marL="9525" marR="9525" marT="9525" marB="0" anchor="ctr">
                    <a:lnL w="3175" cap="flat" cmpd="sng" algn="ctr">
                      <a:solidFill>
                        <a:srgbClr val="9B2CB8"/>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a:t>
                      </a:r>
                    </a:p>
                  </a:txBody>
                  <a:tcPr marL="9525" marR="9525" marT="9525" marB="0" anchor="ctr">
                    <a:lnL w="7620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rPr>
                        <a:t>4</a:t>
                      </a:r>
                    </a:p>
                  </a:txBody>
                  <a:tcPr marL="9525" marR="9525" marT="9525" marB="0" anchor="ctr">
                    <a:solidFill>
                      <a:schemeClr val="bg1">
                        <a:lumMod val="95000"/>
                      </a:schemeClr>
                    </a:solidFill>
                  </a:tcPr>
                </a:tc>
                <a:extLst>
                  <a:ext uri="{0D108BD9-81ED-4DB2-BD59-A6C34878D82A}">
                    <a16:rowId xmlns:a16="http://schemas.microsoft.com/office/drawing/2014/main" val="2175543172"/>
                  </a:ext>
                </a:extLst>
              </a:tr>
              <a:tr h="228399">
                <a:tc>
                  <a:txBody>
                    <a:bodyPr/>
                    <a:lstStyle/>
                    <a:p>
                      <a:pPr marL="87313" indent="0" algn="l" fontAlgn="b"/>
                      <a:r>
                        <a:rPr lang="en-AU" sz="1000" b="0" i="0" u="none" strike="noStrike" dirty="0">
                          <a:solidFill>
                            <a:schemeClr val="bg1"/>
                          </a:solidFill>
                          <a:effectLst/>
                          <a:latin typeface="+mn-lt"/>
                        </a:rPr>
                        <a:t>VAST satellite box</a:t>
                      </a:r>
                    </a:p>
                  </a:txBody>
                  <a:tcPr marL="9310" marR="9310" marT="9310" marB="0" anchor="ctr">
                    <a:solidFill>
                      <a:srgbClr val="9B2CB8"/>
                    </a:solidFill>
                  </a:tcPr>
                </a:tc>
                <a:tc>
                  <a:txBody>
                    <a:bodyPr/>
                    <a:lstStyle/>
                    <a:p>
                      <a:pPr marL="0" lvl="1" indent="0" algn="ctr" fontAlgn="b"/>
                      <a:r>
                        <a:rPr lang="en-AU" sz="1000" b="1" i="0" u="none" strike="noStrike" dirty="0">
                          <a:solidFill>
                            <a:schemeClr val="tx1"/>
                          </a:solidFill>
                          <a:effectLst/>
                          <a:latin typeface="+mn-lt"/>
                        </a:rPr>
                        <a:t>6</a:t>
                      </a: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93</a:t>
                      </a:r>
                    </a:p>
                  </a:txBody>
                  <a:tcPr marL="9525" marR="9525" marT="9525" marB="0" anchor="ctr">
                    <a:lnL w="3175" cap="flat" cmpd="sng" algn="ctr">
                      <a:solidFill>
                        <a:srgbClr val="9B2CB8"/>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7620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rPr>
                        <a:t>2</a:t>
                      </a:r>
                    </a:p>
                  </a:txBody>
                  <a:tcPr marL="9525" marR="9525" marT="9525" marB="0" anchor="ctr">
                    <a:solidFill>
                      <a:schemeClr val="bg1">
                        <a:lumMod val="95000"/>
                      </a:schemeClr>
                    </a:solidFill>
                  </a:tcPr>
                </a:tc>
                <a:extLst>
                  <a:ext uri="{0D108BD9-81ED-4DB2-BD59-A6C34878D82A}">
                    <a16:rowId xmlns:a16="http://schemas.microsoft.com/office/drawing/2014/main" val="2484690672"/>
                  </a:ext>
                </a:extLst>
              </a:tr>
            </a:tbl>
          </a:graphicData>
        </a:graphic>
      </p:graphicFrame>
      <p:sp>
        <p:nvSpPr>
          <p:cNvPr id="22" name="TextBox 21">
            <a:extLst>
              <a:ext uri="{FF2B5EF4-FFF2-40B4-BE49-F238E27FC236}">
                <a16:creationId xmlns:a16="http://schemas.microsoft.com/office/drawing/2014/main" id="{47603211-741E-800B-A150-6DF1F750AC67}"/>
              </a:ext>
            </a:extLst>
          </p:cNvPr>
          <p:cNvSpPr txBox="1"/>
          <p:nvPr/>
        </p:nvSpPr>
        <p:spPr>
          <a:xfrm>
            <a:off x="503929" y="4343148"/>
            <a:ext cx="6449530" cy="363113"/>
          </a:xfrm>
          <a:prstGeom prst="rect">
            <a:avLst/>
          </a:prstGeom>
          <a:noFill/>
        </p:spPr>
        <p:txBody>
          <a:bodyPr wrap="square">
            <a:spAutoFit/>
          </a:bodyPr>
          <a:lstStyle/>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latin typeface="Arial" panose="020B0604020202020204" pitchFamily="34" charset="0"/>
                <a:ea typeface="Calibri" panose="020F0502020204030204" pitchFamily="34" charset="0"/>
                <a:cs typeface="Times New Roman" panose="02020603050405020304" pitchFamily="18" charset="0"/>
              </a:rPr>
              <a:t>C4. On average per week, how often do you use the following devices to watch screen content?</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TVCS &amp; MCCS, Respondents who watched screen content in past 7 days. 2023: n=</a:t>
            </a:r>
            <a:r>
              <a:rPr lang="en-US" sz="600" dirty="0">
                <a:latin typeface="Arial" panose="020B0604020202020204" pitchFamily="34" charset="0"/>
                <a:ea typeface="Calibri" panose="020F0502020204030204" pitchFamily="34" charset="0"/>
                <a:cs typeface="Times New Roman" panose="02020603050405020304" pitchFamily="18" charset="0"/>
              </a:rPr>
              <a:t>4,825</a:t>
            </a:r>
            <a:r>
              <a:rPr lang="en-US" sz="600" dirty="0">
                <a:effectLst/>
                <a:latin typeface="Arial" panose="020B0604020202020204" pitchFamily="34" charset="0"/>
                <a:ea typeface="Calibri" panose="020F0502020204030204" pitchFamily="34" charset="0"/>
                <a:cs typeface="Times New Roman" panose="02020603050405020304" pitchFamily="18" charset="0"/>
              </a:rPr>
              <a:t>. 2022: n=4929. 2021: n=4065.</a:t>
            </a:r>
          </a:p>
          <a:p>
            <a:pPr algn="just">
              <a:lnSpc>
                <a:spcPts val="500"/>
              </a:lnSpc>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a:t>
            </a:r>
            <a:r>
              <a:rPr lang="en-GB" sz="600" dirty="0">
                <a:latin typeface="Arial" panose="020B0604020202020204" pitchFamily="34" charset="0"/>
                <a:ea typeface="Calibri" panose="020F0502020204030204" pitchFamily="34" charset="0"/>
                <a:cs typeface="Times New Roman" panose="02020603050405020304" pitchFamily="18" charset="0"/>
              </a:rPr>
              <a:t>, % vary per statement. </a:t>
            </a:r>
            <a:r>
              <a:rPr lang="en-AU" sz="600" dirty="0">
                <a:latin typeface="Arial" panose="020B0604020202020204" pitchFamily="34" charset="0"/>
                <a:ea typeface="Calibri" panose="020F0502020204030204" pitchFamily="34" charset="0"/>
                <a:cs typeface="Times New Roman" panose="02020603050405020304" pitchFamily="18" charset="0"/>
              </a:rPr>
              <a:t>‘NET use once per day +’ includes ‘Once or twice a day’, ‘3-5 times a day’, and ‘More often than 5 times a day’.</a:t>
            </a:r>
            <a:endParaRPr lang="en-GB" sz="600" dirty="0">
              <a:latin typeface="Arial" panose="020B060402020202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579294BC-A139-80A5-708B-83243AC28282}"/>
              </a:ext>
            </a:extLst>
          </p:cNvPr>
          <p:cNvSpPr/>
          <p:nvPr/>
        </p:nvSpPr>
        <p:spPr>
          <a:xfrm>
            <a:off x="499031" y="4600628"/>
            <a:ext cx="8842371"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rgbClr val="4C7DCA"/>
                </a:solidFill>
              </a:rPr>
              <a:t>Subgroup</a:t>
            </a:r>
            <a:endParaRPr lang="en-US" dirty="0"/>
          </a:p>
          <a:p>
            <a:pPr marL="171450" indent="-171450">
              <a:lnSpc>
                <a:spcPct val="125000"/>
              </a:lnSpc>
              <a:buFont typeface="Arial,Sans-Serif"/>
              <a:buChar char="↑"/>
            </a:pPr>
            <a:r>
              <a:rPr lang="en-US" sz="1000" b="1" dirty="0">
                <a:solidFill>
                  <a:schemeClr val="tx1"/>
                </a:solidFill>
              </a:rPr>
              <a:t>TV (net use) </a:t>
            </a:r>
            <a:r>
              <a:rPr lang="en-US" sz="1000" dirty="0">
                <a:solidFill>
                  <a:schemeClr val="tx1"/>
                </a:solidFill>
              </a:rPr>
              <a:t>was higher for:</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Ages 35-44 (90%), 45-54 (87%), 55-64 (91%), 65-74 (91%) and 75+ (90% vs 74% of ages 18-24)</a:t>
            </a:r>
          </a:p>
          <a:p>
            <a:pPr marL="628650" lvl="1" indent="-171450">
              <a:lnSpc>
                <a:spcPct val="125000"/>
              </a:lnSpc>
              <a:buFont typeface="Courier New" panose="02070309020205020404" pitchFamily="49" charset="0"/>
              <a:buChar char="o"/>
            </a:pPr>
            <a:r>
              <a:rPr lang="en-US" sz="1000" dirty="0">
                <a:solidFill>
                  <a:schemeClr val="tx1"/>
                </a:solidFill>
                <a:cs typeface="Arial"/>
              </a:rPr>
              <a:t>Those without children in the household (87%), those with dependent children (88%), and those with non-dependent children only (83% vs 71% of adults living in a share house)</a:t>
            </a:r>
          </a:p>
          <a:p>
            <a:pPr marL="628650" lvl="1" indent="-171450">
              <a:lnSpc>
                <a:spcPct val="125000"/>
              </a:lnSpc>
              <a:buFont typeface="Courier New" panose="02070309020205020404" pitchFamily="49" charset="0"/>
              <a:buChar char="o"/>
            </a:pPr>
            <a:r>
              <a:rPr lang="en-US" sz="1000" dirty="0">
                <a:solidFill>
                  <a:schemeClr val="tx1"/>
                </a:solidFill>
                <a:cs typeface="Arial"/>
              </a:rPr>
              <a:t>Those with a TAFE qualification / Trade Certificate / Diploma (89% vs 84% of those with education up to Year 12 and 83% of those with a Bachelor degree)</a:t>
            </a: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lvl="1">
              <a:lnSpc>
                <a:spcPct val="125000"/>
              </a:lnSpc>
            </a:pPr>
            <a:endParaRPr lang="en-US" sz="900" dirty="0">
              <a:solidFill>
                <a:schemeClr val="tx1"/>
              </a:solidFill>
            </a:endParaRPr>
          </a:p>
          <a:p>
            <a:pPr marL="628650" lvl="1" indent="-171450">
              <a:lnSpc>
                <a:spcPct val="125000"/>
              </a:lnSpc>
              <a:buFont typeface="Courier New" panose="02070309020205020404" pitchFamily="49" charset="0"/>
              <a:buChar char="o"/>
            </a:pPr>
            <a:endParaRPr lang="en-US" sz="1000" dirty="0">
              <a:solidFill>
                <a:schemeClr val="tx1"/>
              </a:solidFill>
            </a:endParaRPr>
          </a:p>
        </p:txBody>
      </p:sp>
      <p:sp>
        <p:nvSpPr>
          <p:cNvPr id="11" name="Rectangle 10">
            <a:extLst>
              <a:ext uri="{FF2B5EF4-FFF2-40B4-BE49-F238E27FC236}">
                <a16:creationId xmlns:a16="http://schemas.microsoft.com/office/drawing/2014/main" id="{DA34D0EB-FC1A-D24D-9B22-507BD13EB281}"/>
              </a:ext>
            </a:extLst>
          </p:cNvPr>
          <p:cNvSpPr/>
          <p:nvPr/>
        </p:nvSpPr>
        <p:spPr>
          <a:xfrm>
            <a:off x="310032" y="6034153"/>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TV has the highest usage of all devices for watching screen content, however mobile phones have the highest frequency.</a:t>
            </a:r>
            <a:endParaRPr lang="en-AU" sz="1000" b="1" dirty="0"/>
          </a:p>
        </p:txBody>
      </p:sp>
      <p:pic>
        <p:nvPicPr>
          <p:cNvPr id="12" name="Graphic 11">
            <a:extLst>
              <a:ext uri="{FF2B5EF4-FFF2-40B4-BE49-F238E27FC236}">
                <a16:creationId xmlns:a16="http://schemas.microsoft.com/office/drawing/2014/main" id="{619B6DAD-B9A6-AADE-8C9F-86B26D94F46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3153211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fld id="{EB9AB7F9-1CFC-4687-A283-05394C823D94}" type="slidenum">
              <a:rPr lang="en-AU" smtClean="0"/>
              <a:t>33</a:t>
            </a:fld>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28309"/>
            <a:ext cx="7957813" cy="438517"/>
          </a:xfrm>
        </p:spPr>
        <p:txBody>
          <a:bodyPr>
            <a:normAutofit fontScale="90000"/>
          </a:bodyPr>
          <a:lstStyle/>
          <a:p>
            <a:r>
              <a:rPr lang="en-AU" dirty="0"/>
              <a:t>Reasons for using devices (%)</a:t>
            </a:r>
          </a:p>
        </p:txBody>
      </p:sp>
      <p:grpSp>
        <p:nvGrpSpPr>
          <p:cNvPr id="9" name="Group 8">
            <a:extLst>
              <a:ext uri="{FF2B5EF4-FFF2-40B4-BE49-F238E27FC236}">
                <a16:creationId xmlns:a16="http://schemas.microsoft.com/office/drawing/2014/main" id="{3AB6CFAD-2028-E720-C873-7FD42B7530E6}"/>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0" name="Freeform 5">
              <a:extLst>
                <a:ext uri="{FF2B5EF4-FFF2-40B4-BE49-F238E27FC236}">
                  <a16:creationId xmlns:a16="http://schemas.microsoft.com/office/drawing/2014/main" id="{7B33BAD8-393E-3984-DAE1-24E78140CEE0}"/>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3" name="Freeform 6">
              <a:extLst>
                <a:ext uri="{FF2B5EF4-FFF2-40B4-BE49-F238E27FC236}">
                  <a16:creationId xmlns:a16="http://schemas.microsoft.com/office/drawing/2014/main" id="{61E5C859-47C1-E369-DF3F-20A6A6A20051}"/>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4" name="Freeform 7">
              <a:extLst>
                <a:ext uri="{FF2B5EF4-FFF2-40B4-BE49-F238E27FC236}">
                  <a16:creationId xmlns:a16="http://schemas.microsoft.com/office/drawing/2014/main" id="{B7AE37B5-4B58-1772-7C17-BC9F8BA205A3}"/>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8">
              <a:extLst>
                <a:ext uri="{FF2B5EF4-FFF2-40B4-BE49-F238E27FC236}">
                  <a16:creationId xmlns:a16="http://schemas.microsoft.com/office/drawing/2014/main" id="{D5A6267B-AA37-F451-EB7C-9EABA195FC2C}"/>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9">
              <a:extLst>
                <a:ext uri="{FF2B5EF4-FFF2-40B4-BE49-F238E27FC236}">
                  <a16:creationId xmlns:a16="http://schemas.microsoft.com/office/drawing/2014/main" id="{F4509063-CCC4-FC79-A372-FF6B1FD42CA8}"/>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18" name="Rectangle 17">
            <a:extLst>
              <a:ext uri="{FF2B5EF4-FFF2-40B4-BE49-F238E27FC236}">
                <a16:creationId xmlns:a16="http://schemas.microsoft.com/office/drawing/2014/main" id="{0981B06A-B6C5-0CD2-90AF-9BFB66E19110}"/>
              </a:ext>
            </a:extLst>
          </p:cNvPr>
          <p:cNvSpPr/>
          <p:nvPr/>
        </p:nvSpPr>
        <p:spPr>
          <a:xfrm>
            <a:off x="388075" y="631943"/>
            <a:ext cx="9129850"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Among those who used TVs to watch screen content, the most common reasons for using that device type were that it is comfortable to use (57%), has good quality image, picture or sound (56%), and is convenient (51%). In contrast, the most common reasons to use mobile phones to watch screen content were that it’s convenient (70%), easy to move the device around the house (53%), and that the device can be taken out of the house (52%).</a:t>
            </a:r>
            <a:endParaRPr lang="en-AU" sz="1000" dirty="0">
              <a:solidFill>
                <a:schemeClr val="tx1"/>
              </a:solidFill>
            </a:endParaRPr>
          </a:p>
        </p:txBody>
      </p:sp>
      <p:graphicFrame>
        <p:nvGraphicFramePr>
          <p:cNvPr id="6" name="Table 5" descr="Figure 33: Reasons for using devices.&#10;&#10;Results listed are for 2023.&#10;&#10;Television, Base N= 2,186, Comfortable to use / watch content on, 57%, Good quality image / picture / sound, 56%, Convenient, 51%, Easy to use / operate, 49%, Out of habit, it’s what I usually use, 38%, Is the only device type that will play a certain content type, 6%, Easy to move the device around the house, 2%, To not disturb other members of the household, 2%, I can take it out of the house, 1%.&#10;Mobile phone or smartphone, Base N= 2,137, Comfortable to use / watch content on, 33%, Good quality image / picture / sound, 13%, Convenient, 70%, Easy to use / operate, 49%, Out of habit, it’s what I usually use, 31%, Is the only device type that will play a certain content type, 8%, Easy to move the device around the house, 53%, To not disturb other members of the household, 24%, I can take it out of the house, 52%.&#10;Computer (desktop or laptop), Base N= 2,085, Comfortable to use / watch content on, 40%, Good quality image / picture / sound, 27%, Convenient, 58%, Easy to use / operate, 44%, Out of habit, it’s what I usually use, 25%, Is the only device type that will play a certain content type, 9%, Easy to move the device around the house, 25%, To not disturb other members of the household, 23%, I can take it out of the house, 17%.&#10;TV smart accessory / digital media player, Base N= 1,759, Comfortable to use / watch content on, 35%, Good quality image / picture / sound, 33%, Convenient, 46%, Easy to use / operate, 39%, Out of habit, it’s what I usually use, 15%, Is the only device type that will play a certain content type, 28%, Easy to move the device around the house, 6%, To not disturb other members of the household, 4%, I can take it out of the house, 4%.&#10;Tablet , Base N= 1,552, Comfortable to use / watch content on, 40%, Good quality image / picture / sound, 21%, Convenient, 62%, Easy to use / operate, 46%, Out of habit, it’s what I usually use, 12%, Is the only device type that will play a certain content type, 4%, Easy to move the device around the house, 54%, To not disturb other members of the household, 22%, I can take it out of the house, 32%.&#10;Pay TV box , Base N= 1,264, Comfortable to use / watch content on, 29%, Good quality image / picture / sound, 29%, Convenient, 35%, Easy to use / operate, 33%, Out of habit, it’s what I usually use, 20%, Is the only device type that will play a certain content type, 26%, Easy to move the device around the house, 4%, To not disturb other members of the household, 4%, I can take it out of the house, 4%.&#10;Games console connected to a television, Base N= 1,092, Comfortable to use / watch content on, 25%, Good quality image / picture / sound, 31%, Convenient, 33%, Easy to use / operate, 34%, Out of habit, it’s what I usually use, 15%, Is the only device type that will play a certain content type, 26%, Easy to move the device around the house, 7%, To not disturb other members of the household, 8%, I can take it out of the house, 5%.&#10;VAST satellite box, Base N= 486, Comfortable to use / watch content on, 11%, Good quality image / picture / sound, 11%, Convenient, 19%, Easy to use / operate, 22%, Out of habit, it’s what I usually use, 12%, Is the only device type that will play a certain content type, 19%, Easy to move the device around the house, 6%, To not disturb other members of the household, 7%, I can take it out of the house, 7%.&#10;&#10;Source: C19NEW. Why do you use the device, &lt;insert from C4&gt;? &#10;Base: TVCS &amp; MCCS, Respondents who use any device to watch screen content. 2023: n= from 486 to 2186. &#10;Notes: Don’t know/refused responses not shown, % vary per statement.&#10;">
            <a:extLst>
              <a:ext uri="{FF2B5EF4-FFF2-40B4-BE49-F238E27FC236}">
                <a16:creationId xmlns:a16="http://schemas.microsoft.com/office/drawing/2014/main" id="{B335390E-2E48-7C21-3C44-5C9687419CA4}"/>
              </a:ext>
            </a:extLst>
          </p:cNvPr>
          <p:cNvGraphicFramePr>
            <a:graphicFrameLocks noGrp="1"/>
          </p:cNvGraphicFramePr>
          <p:nvPr>
            <p:extLst>
              <p:ext uri="{D42A27DB-BD31-4B8C-83A1-F6EECF244321}">
                <p14:modId xmlns:p14="http://schemas.microsoft.com/office/powerpoint/2010/main" val="1811264931"/>
              </p:ext>
            </p:extLst>
          </p:nvPr>
        </p:nvGraphicFramePr>
        <p:xfrm>
          <a:off x="514086" y="1183140"/>
          <a:ext cx="9066747" cy="3201442"/>
        </p:xfrm>
        <a:graphic>
          <a:graphicData uri="http://schemas.openxmlformats.org/drawingml/2006/table">
            <a:tbl>
              <a:tblPr firstRow="1" bandRow="1">
                <a:tableStyleId>{5C22544A-7EE6-4342-B048-85BDC9FD1C3A}</a:tableStyleId>
              </a:tblPr>
              <a:tblGrid>
                <a:gridCol w="1512000">
                  <a:extLst>
                    <a:ext uri="{9D8B030D-6E8A-4147-A177-3AD203B41FA5}">
                      <a16:colId xmlns:a16="http://schemas.microsoft.com/office/drawing/2014/main" val="2646410763"/>
                    </a:ext>
                  </a:extLst>
                </a:gridCol>
                <a:gridCol w="540000">
                  <a:extLst>
                    <a:ext uri="{9D8B030D-6E8A-4147-A177-3AD203B41FA5}">
                      <a16:colId xmlns:a16="http://schemas.microsoft.com/office/drawing/2014/main" val="1488064773"/>
                    </a:ext>
                  </a:extLst>
                </a:gridCol>
                <a:gridCol w="860402">
                  <a:extLst>
                    <a:ext uri="{9D8B030D-6E8A-4147-A177-3AD203B41FA5}">
                      <a16:colId xmlns:a16="http://schemas.microsoft.com/office/drawing/2014/main" val="3215124239"/>
                    </a:ext>
                  </a:extLst>
                </a:gridCol>
                <a:gridCol w="648874">
                  <a:extLst>
                    <a:ext uri="{9D8B030D-6E8A-4147-A177-3AD203B41FA5}">
                      <a16:colId xmlns:a16="http://schemas.microsoft.com/office/drawing/2014/main" val="1598749856"/>
                    </a:ext>
                  </a:extLst>
                </a:gridCol>
                <a:gridCol w="756000">
                  <a:extLst>
                    <a:ext uri="{9D8B030D-6E8A-4147-A177-3AD203B41FA5}">
                      <a16:colId xmlns:a16="http://schemas.microsoft.com/office/drawing/2014/main" val="4181752625"/>
                    </a:ext>
                  </a:extLst>
                </a:gridCol>
                <a:gridCol w="540000">
                  <a:extLst>
                    <a:ext uri="{9D8B030D-6E8A-4147-A177-3AD203B41FA5}">
                      <a16:colId xmlns:a16="http://schemas.microsoft.com/office/drawing/2014/main" val="1300378479"/>
                    </a:ext>
                  </a:extLst>
                </a:gridCol>
                <a:gridCol w="763869">
                  <a:extLst>
                    <a:ext uri="{9D8B030D-6E8A-4147-A177-3AD203B41FA5}">
                      <a16:colId xmlns:a16="http://schemas.microsoft.com/office/drawing/2014/main" val="4083932929"/>
                    </a:ext>
                  </a:extLst>
                </a:gridCol>
                <a:gridCol w="872534">
                  <a:extLst>
                    <a:ext uri="{9D8B030D-6E8A-4147-A177-3AD203B41FA5}">
                      <a16:colId xmlns:a16="http://schemas.microsoft.com/office/drawing/2014/main" val="751724780"/>
                    </a:ext>
                  </a:extLst>
                </a:gridCol>
                <a:gridCol w="872534">
                  <a:extLst>
                    <a:ext uri="{9D8B030D-6E8A-4147-A177-3AD203B41FA5}">
                      <a16:colId xmlns:a16="http://schemas.microsoft.com/office/drawing/2014/main" val="3456393003"/>
                    </a:ext>
                  </a:extLst>
                </a:gridCol>
                <a:gridCol w="872534">
                  <a:extLst>
                    <a:ext uri="{9D8B030D-6E8A-4147-A177-3AD203B41FA5}">
                      <a16:colId xmlns:a16="http://schemas.microsoft.com/office/drawing/2014/main" val="870019551"/>
                    </a:ext>
                  </a:extLst>
                </a:gridCol>
                <a:gridCol w="828000">
                  <a:extLst>
                    <a:ext uri="{9D8B030D-6E8A-4147-A177-3AD203B41FA5}">
                      <a16:colId xmlns:a16="http://schemas.microsoft.com/office/drawing/2014/main" val="4033790348"/>
                    </a:ext>
                  </a:extLst>
                </a:gridCol>
              </a:tblGrid>
              <a:tr h="900000">
                <a:tc>
                  <a:txBody>
                    <a:bodyPr/>
                    <a:lstStyle/>
                    <a:p>
                      <a:pPr marL="88900" indent="0" algn="l" fontAlgn="b"/>
                      <a:r>
                        <a:rPr lang="en-US" sz="900" b="1" i="0" u="none" strike="noStrike" dirty="0">
                          <a:solidFill>
                            <a:schemeClr val="bg1"/>
                          </a:solidFill>
                          <a:effectLst/>
                          <a:latin typeface="+mn-lt"/>
                        </a:rPr>
                        <a:t>Device</a:t>
                      </a:r>
                      <a:endParaRPr lang="en-AU" sz="900" b="1" i="0" u="none" strike="noStrike" dirty="0">
                        <a:solidFill>
                          <a:schemeClr val="bg1"/>
                        </a:solidFill>
                        <a:effectLst/>
                        <a:latin typeface="+mn-lt"/>
                      </a:endParaRPr>
                    </a:p>
                  </a:txBody>
                  <a:tcPr marL="9310" marR="9310" marT="9310" marB="0" anchor="ctr">
                    <a:solidFill>
                      <a:schemeClr val="accent5"/>
                    </a:solidFill>
                  </a:tcPr>
                </a:tc>
                <a:tc>
                  <a:txBody>
                    <a:bodyPr/>
                    <a:lstStyle/>
                    <a:p>
                      <a:pPr algn="ctr" fontAlgn="b"/>
                      <a:r>
                        <a:rPr lang="en-US" sz="900" b="1" i="0" u="none" strike="noStrike" dirty="0">
                          <a:solidFill>
                            <a:schemeClr val="bg1"/>
                          </a:solidFill>
                          <a:effectLst/>
                          <a:latin typeface="+mn-lt"/>
                        </a:rPr>
                        <a:t>Base</a:t>
                      </a:r>
                    </a:p>
                    <a:p>
                      <a:pPr algn="ctr" fontAlgn="b"/>
                      <a:r>
                        <a:rPr lang="en-US" sz="900" b="1" i="0" u="none" strike="noStrike" dirty="0">
                          <a:solidFill>
                            <a:schemeClr val="bg1"/>
                          </a:solidFill>
                          <a:effectLst/>
                          <a:latin typeface="+mn-lt"/>
                        </a:rPr>
                        <a:t>(n)</a:t>
                      </a:r>
                      <a:endParaRPr lang="en-AU" sz="900" b="1" i="0" u="none" strike="noStrike" dirty="0">
                        <a:solidFill>
                          <a:schemeClr val="bg1"/>
                        </a:solidFill>
                        <a:effectLst/>
                        <a:latin typeface="+mn-lt"/>
                      </a:endParaRPr>
                    </a:p>
                  </a:txBody>
                  <a:tcPr marL="9310" marR="9310" marT="9310" marB="0" anchor="ctr">
                    <a:solidFill>
                      <a:schemeClr val="accent5"/>
                    </a:solidFill>
                  </a:tcPr>
                </a:tc>
                <a:tc>
                  <a:txBody>
                    <a:bodyPr/>
                    <a:lstStyle/>
                    <a:p>
                      <a:pPr marL="87313" indent="0" algn="l" fontAlgn="b"/>
                      <a:r>
                        <a:rPr lang="en-US" sz="900" b="1" i="0" u="none" strike="noStrike" dirty="0">
                          <a:solidFill>
                            <a:schemeClr val="bg1"/>
                          </a:solidFill>
                          <a:effectLst/>
                          <a:latin typeface="+mn-lt"/>
                        </a:rPr>
                        <a:t>Comfortable to use / watch content on</a:t>
                      </a:r>
                    </a:p>
                  </a:txBody>
                  <a:tcPr marL="9525" marR="9525" marT="9525" marB="0" anchor="ctr">
                    <a:solidFill>
                      <a:schemeClr val="accent5"/>
                    </a:solidFill>
                  </a:tcPr>
                </a:tc>
                <a:tc>
                  <a:txBody>
                    <a:bodyPr/>
                    <a:lstStyle/>
                    <a:p>
                      <a:pPr marL="87313" indent="0" algn="l" fontAlgn="b"/>
                      <a:r>
                        <a:rPr lang="en-US" sz="900" b="1" i="0" u="none" strike="noStrike" dirty="0">
                          <a:solidFill>
                            <a:schemeClr val="bg1"/>
                          </a:solidFill>
                          <a:effectLst/>
                          <a:latin typeface="+mn-lt"/>
                        </a:rPr>
                        <a:t>Good quality image / picture / sound</a:t>
                      </a:r>
                    </a:p>
                  </a:txBody>
                  <a:tcPr marL="9525" marR="9525" marT="9525" marB="0" anchor="ctr">
                    <a:solidFill>
                      <a:schemeClr val="accent5"/>
                    </a:solidFill>
                  </a:tcPr>
                </a:tc>
                <a:tc>
                  <a:txBody>
                    <a:bodyPr/>
                    <a:lstStyle/>
                    <a:p>
                      <a:pPr marL="87313" indent="0" algn="l" fontAlgn="b"/>
                      <a:r>
                        <a:rPr lang="en-AU" sz="900" b="1" i="0" u="none" strike="noStrike" dirty="0">
                          <a:solidFill>
                            <a:schemeClr val="bg1"/>
                          </a:solidFill>
                          <a:effectLst/>
                          <a:latin typeface="+mn-lt"/>
                        </a:rPr>
                        <a:t>Convenient</a:t>
                      </a:r>
                    </a:p>
                  </a:txBody>
                  <a:tcPr marL="9525" marR="9525" marT="9525" marB="0" anchor="ctr">
                    <a:solidFill>
                      <a:schemeClr val="accent5"/>
                    </a:solidFill>
                  </a:tcPr>
                </a:tc>
                <a:tc>
                  <a:txBody>
                    <a:bodyPr/>
                    <a:lstStyle/>
                    <a:p>
                      <a:pPr marL="87313" indent="0" algn="l" fontAlgn="b"/>
                      <a:r>
                        <a:rPr lang="en-AU" sz="900" b="1" i="0" u="none" strike="noStrike" dirty="0">
                          <a:solidFill>
                            <a:schemeClr val="bg1"/>
                          </a:solidFill>
                          <a:effectLst/>
                          <a:latin typeface="+mn-lt"/>
                        </a:rPr>
                        <a:t>Easy to use / operate</a:t>
                      </a:r>
                    </a:p>
                  </a:txBody>
                  <a:tcPr marL="9525" marR="9525" marT="9525" marB="0" anchor="ctr">
                    <a:solidFill>
                      <a:schemeClr val="accent5"/>
                    </a:solidFill>
                  </a:tcPr>
                </a:tc>
                <a:tc>
                  <a:txBody>
                    <a:bodyPr/>
                    <a:lstStyle/>
                    <a:p>
                      <a:pPr marL="87313" indent="0" algn="l" fontAlgn="b"/>
                      <a:r>
                        <a:rPr lang="en-US" sz="900" b="1" i="0" u="none" strike="noStrike" dirty="0">
                          <a:solidFill>
                            <a:schemeClr val="bg1"/>
                          </a:solidFill>
                          <a:effectLst/>
                          <a:latin typeface="+mn-lt"/>
                        </a:rPr>
                        <a:t>Out of habit, it’s what I usually use</a:t>
                      </a:r>
                    </a:p>
                  </a:txBody>
                  <a:tcPr marL="9525" marR="9525" marT="9525" marB="0" anchor="ctr">
                    <a:solidFill>
                      <a:schemeClr val="accent5"/>
                    </a:solidFill>
                  </a:tcPr>
                </a:tc>
                <a:tc>
                  <a:txBody>
                    <a:bodyPr/>
                    <a:lstStyle/>
                    <a:p>
                      <a:pPr marL="87313" indent="0" algn="l" fontAlgn="b"/>
                      <a:r>
                        <a:rPr lang="en-US" sz="900" b="1" i="0" u="none" strike="noStrike" dirty="0">
                          <a:solidFill>
                            <a:schemeClr val="bg1"/>
                          </a:solidFill>
                          <a:effectLst/>
                          <a:latin typeface="+mn-lt"/>
                        </a:rPr>
                        <a:t>Is the only device type that will play a certain content type</a:t>
                      </a:r>
                    </a:p>
                  </a:txBody>
                  <a:tcPr marL="9525" marR="9525" marT="9525" marB="0" anchor="ctr">
                    <a:solidFill>
                      <a:schemeClr val="accent5"/>
                    </a:solidFill>
                  </a:tcPr>
                </a:tc>
                <a:tc>
                  <a:txBody>
                    <a:bodyPr/>
                    <a:lstStyle/>
                    <a:p>
                      <a:pPr marL="87313" indent="0" algn="l" fontAlgn="b"/>
                      <a:r>
                        <a:rPr lang="en-US" sz="900" b="1" i="0" u="none" strike="noStrike" dirty="0">
                          <a:solidFill>
                            <a:schemeClr val="bg1"/>
                          </a:solidFill>
                          <a:effectLst/>
                          <a:latin typeface="+mn-lt"/>
                        </a:rPr>
                        <a:t>Easy to move the device around the house</a:t>
                      </a:r>
                    </a:p>
                  </a:txBody>
                  <a:tcPr marL="9525" marR="9525" marT="9525" marB="0" anchor="ctr">
                    <a:solidFill>
                      <a:schemeClr val="accent5"/>
                    </a:solidFill>
                  </a:tcPr>
                </a:tc>
                <a:tc>
                  <a:txBody>
                    <a:bodyPr/>
                    <a:lstStyle/>
                    <a:p>
                      <a:pPr marL="87313" indent="0" algn="l" fontAlgn="b"/>
                      <a:r>
                        <a:rPr lang="en-US" sz="900" b="1" i="0" u="none" strike="noStrike" dirty="0">
                          <a:solidFill>
                            <a:schemeClr val="bg1"/>
                          </a:solidFill>
                          <a:effectLst/>
                          <a:latin typeface="+mn-lt"/>
                        </a:rPr>
                        <a:t>To not disturb other members of the household</a:t>
                      </a:r>
                    </a:p>
                  </a:txBody>
                  <a:tcPr marL="9525" marR="9525" marT="9525" marB="0" anchor="ctr">
                    <a:solidFill>
                      <a:schemeClr val="accent5"/>
                    </a:solidFill>
                  </a:tcPr>
                </a:tc>
                <a:tc>
                  <a:txBody>
                    <a:bodyPr/>
                    <a:lstStyle/>
                    <a:p>
                      <a:pPr marL="87313" indent="0" algn="l" fontAlgn="b"/>
                      <a:r>
                        <a:rPr lang="en-US" sz="900" b="1" i="0" u="none" strike="noStrike" dirty="0">
                          <a:solidFill>
                            <a:schemeClr val="bg1"/>
                          </a:solidFill>
                          <a:effectLst/>
                          <a:latin typeface="+mn-lt"/>
                        </a:rPr>
                        <a:t>I can take it out of the house</a:t>
                      </a:r>
                    </a:p>
                  </a:txBody>
                  <a:tcPr marL="9525" marR="9525" marT="9525" marB="0" anchor="ctr">
                    <a:solidFill>
                      <a:schemeClr val="accent5"/>
                    </a:solidFill>
                  </a:tcPr>
                </a:tc>
                <a:extLst>
                  <a:ext uri="{0D108BD9-81ED-4DB2-BD59-A6C34878D82A}">
                    <a16:rowId xmlns:a16="http://schemas.microsoft.com/office/drawing/2014/main" val="1199412250"/>
                  </a:ext>
                </a:extLst>
              </a:tr>
              <a:tr h="284109">
                <a:tc>
                  <a:txBody>
                    <a:bodyPr/>
                    <a:lstStyle/>
                    <a:p>
                      <a:pPr marL="87313" indent="0" algn="l" fontAlgn="b"/>
                      <a:r>
                        <a:rPr lang="en-AU" sz="1000" b="0" i="0" u="none" strike="noStrike" dirty="0">
                          <a:solidFill>
                            <a:schemeClr val="bg1"/>
                          </a:solidFill>
                          <a:effectLst/>
                          <a:latin typeface="+mn-lt"/>
                        </a:rPr>
                        <a:t>Television</a:t>
                      </a:r>
                    </a:p>
                  </a:txBody>
                  <a:tcPr marL="9525" marR="9525" marT="9525" marB="0" anchor="ctr">
                    <a:solidFill>
                      <a:srgbClr val="9B2CB8"/>
                    </a:solidFill>
                  </a:tcPr>
                </a:tc>
                <a:tc>
                  <a:txBody>
                    <a:bodyPr/>
                    <a:lstStyle/>
                    <a:p>
                      <a:pPr algn="ctr" fontAlgn="b"/>
                      <a:r>
                        <a:rPr lang="en-US" sz="1000" b="0" i="0" u="none" strike="noStrike" dirty="0">
                          <a:solidFill>
                            <a:schemeClr val="tx1"/>
                          </a:solidFill>
                          <a:effectLst/>
                          <a:latin typeface="+mn-lt"/>
                        </a:rPr>
                        <a:t>2,186</a:t>
                      </a:r>
                      <a:endParaRPr lang="en-AU" sz="1000" b="0" i="0" u="none" strike="noStrike" dirty="0">
                        <a:solidFill>
                          <a:schemeClr val="tx1"/>
                        </a:solidFill>
                        <a:effectLst/>
                        <a:latin typeface="+mn-lt"/>
                      </a:endParaRPr>
                    </a:p>
                  </a:txBody>
                  <a:tcPr marL="9525" marR="9525" marT="9525" marB="0" anchor="ctr">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57</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49</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38</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3823416405"/>
                  </a:ext>
                </a:extLst>
              </a:tr>
              <a:tr h="240932">
                <a:tc>
                  <a:txBody>
                    <a:bodyPr/>
                    <a:lstStyle/>
                    <a:p>
                      <a:pPr marL="87313" indent="0" algn="l" fontAlgn="b"/>
                      <a:r>
                        <a:rPr lang="en-AU" sz="1000" b="0" i="0" u="none" strike="noStrike" dirty="0">
                          <a:solidFill>
                            <a:schemeClr val="bg1"/>
                          </a:solidFill>
                          <a:effectLst/>
                          <a:latin typeface="+mn-lt"/>
                        </a:rPr>
                        <a:t>Mobile phone or smartphone</a:t>
                      </a:r>
                    </a:p>
                  </a:txBody>
                  <a:tcPr marL="9525" marR="9525" marT="9525" marB="0" anchor="ctr">
                    <a:solidFill>
                      <a:srgbClr val="9B2CB8"/>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2,137</a:t>
                      </a:r>
                      <a:endPar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endParaRP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70</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49</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8</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1684625061"/>
                  </a:ext>
                </a:extLst>
              </a:tr>
              <a:tr h="261648">
                <a:tc>
                  <a:txBody>
                    <a:bodyPr/>
                    <a:lstStyle/>
                    <a:p>
                      <a:pPr marL="87313" indent="0" algn="l" fontAlgn="b"/>
                      <a:r>
                        <a:rPr lang="en-AU" sz="1000" b="0" i="0" u="none" strike="noStrike" dirty="0">
                          <a:solidFill>
                            <a:schemeClr val="bg1"/>
                          </a:solidFill>
                          <a:effectLst/>
                          <a:latin typeface="+mn-lt"/>
                        </a:rPr>
                        <a:t>Computer (desktop or laptop)</a:t>
                      </a:r>
                    </a:p>
                  </a:txBody>
                  <a:tcPr marL="9525" marR="9525" marT="9525" marB="0" anchor="ctr">
                    <a:solidFill>
                      <a:srgbClr val="9B2CB8"/>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2,085</a:t>
                      </a:r>
                      <a:endPar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endParaRP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40</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27</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58</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9</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17</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3187714815"/>
                  </a:ext>
                </a:extLst>
              </a:tr>
              <a:tr h="355027">
                <a:tc>
                  <a:txBody>
                    <a:bodyPr/>
                    <a:lstStyle/>
                    <a:p>
                      <a:pPr marL="87313" indent="0" algn="l" fontAlgn="b">
                        <a:spcAft>
                          <a:spcPts val="300"/>
                        </a:spcAft>
                      </a:pPr>
                      <a:r>
                        <a:rPr lang="en-US" sz="1000" b="0" i="0" u="none" strike="noStrike" dirty="0">
                          <a:solidFill>
                            <a:schemeClr val="bg1"/>
                          </a:solidFill>
                          <a:effectLst/>
                          <a:latin typeface="+mn-lt"/>
                        </a:rPr>
                        <a:t>TV smart accessory / digital media player</a:t>
                      </a:r>
                    </a:p>
                  </a:txBody>
                  <a:tcPr marL="9525" marR="9525" marT="9525" marB="0" anchor="ctr">
                    <a:solidFill>
                      <a:srgbClr val="9B2CB8"/>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1,759</a:t>
                      </a:r>
                      <a:endPar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endParaRP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39</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28</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3541680938"/>
                  </a:ext>
                </a:extLst>
              </a:tr>
              <a:tr h="256189">
                <a:tc>
                  <a:txBody>
                    <a:bodyPr/>
                    <a:lstStyle/>
                    <a:p>
                      <a:pPr marL="87313" indent="0" algn="l" fontAlgn="b"/>
                      <a:r>
                        <a:rPr lang="en-AU" sz="1000" b="0" i="0" u="none" strike="noStrike" dirty="0">
                          <a:solidFill>
                            <a:schemeClr val="bg1"/>
                          </a:solidFill>
                          <a:effectLst/>
                          <a:latin typeface="+mn-lt"/>
                        </a:rPr>
                        <a:t>Tablet </a:t>
                      </a:r>
                    </a:p>
                  </a:txBody>
                  <a:tcPr marL="9525" marR="9525" marT="9525" marB="0" anchor="ctr">
                    <a:solidFill>
                      <a:srgbClr val="9B2CB8"/>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1,552</a:t>
                      </a:r>
                      <a:endPar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endParaRP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40</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3661251988"/>
                  </a:ext>
                </a:extLst>
              </a:tr>
              <a:tr h="216699">
                <a:tc>
                  <a:txBody>
                    <a:bodyPr/>
                    <a:lstStyle/>
                    <a:p>
                      <a:pPr marL="87313" indent="0" algn="l" fontAlgn="b"/>
                      <a:r>
                        <a:rPr lang="en-US" sz="1000" b="0" i="0" u="none" strike="noStrike" dirty="0">
                          <a:solidFill>
                            <a:schemeClr val="bg1"/>
                          </a:solidFill>
                          <a:effectLst/>
                          <a:latin typeface="+mn-lt"/>
                        </a:rPr>
                        <a:t>Pay TV box </a:t>
                      </a:r>
                    </a:p>
                  </a:txBody>
                  <a:tcPr marL="9525" marR="9525" marT="9525" marB="0" anchor="ctr">
                    <a:solidFill>
                      <a:srgbClr val="9B2CB8"/>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1,264</a:t>
                      </a:r>
                      <a:endPar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endParaRP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29</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29</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20</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859613347"/>
                  </a:ext>
                </a:extLst>
              </a:tr>
              <a:tr h="332369">
                <a:tc>
                  <a:txBody>
                    <a:bodyPr/>
                    <a:lstStyle/>
                    <a:p>
                      <a:pPr marL="87313" indent="0" algn="l" fontAlgn="b"/>
                      <a:r>
                        <a:rPr lang="en-US" sz="1000" b="0" i="0" u="none" strike="noStrike" dirty="0">
                          <a:solidFill>
                            <a:schemeClr val="bg1"/>
                          </a:solidFill>
                          <a:effectLst/>
                          <a:latin typeface="+mn-lt"/>
                        </a:rPr>
                        <a:t>Games console connected to a television</a:t>
                      </a:r>
                    </a:p>
                  </a:txBody>
                  <a:tcPr marL="9525" marR="9525" marT="9525" marB="0" anchor="ctr">
                    <a:solidFill>
                      <a:srgbClr val="9B2CB8"/>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1,092</a:t>
                      </a:r>
                      <a:endPar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endParaRP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7</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8</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2175543172"/>
                  </a:ext>
                </a:extLst>
              </a:tr>
              <a:tr h="228399">
                <a:tc>
                  <a:txBody>
                    <a:bodyPr/>
                    <a:lstStyle/>
                    <a:p>
                      <a:pPr marL="87313" indent="0" algn="l" fontAlgn="b"/>
                      <a:r>
                        <a:rPr lang="en-AU" sz="1000" b="0" i="0" u="none" strike="noStrike" dirty="0">
                          <a:solidFill>
                            <a:schemeClr val="bg1"/>
                          </a:solidFill>
                          <a:effectLst/>
                          <a:latin typeface="+mn-lt"/>
                        </a:rPr>
                        <a:t>VAST satellite box</a:t>
                      </a:r>
                    </a:p>
                  </a:txBody>
                  <a:tcPr marL="9525" marR="9525" marT="9525" marB="0" anchor="ctr">
                    <a:solidFill>
                      <a:srgbClr val="9B2CB8"/>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486</a:t>
                      </a:r>
                      <a:endPar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endParaRP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19</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19</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7</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7</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2484690672"/>
                  </a:ext>
                </a:extLst>
              </a:tr>
            </a:tbl>
          </a:graphicData>
        </a:graphic>
      </p:graphicFrame>
      <p:sp>
        <p:nvSpPr>
          <p:cNvPr id="22" name="TextBox 21">
            <a:extLst>
              <a:ext uri="{FF2B5EF4-FFF2-40B4-BE49-F238E27FC236}">
                <a16:creationId xmlns:a16="http://schemas.microsoft.com/office/drawing/2014/main" id="{47603211-741E-800B-A150-6DF1F750AC67}"/>
              </a:ext>
            </a:extLst>
          </p:cNvPr>
          <p:cNvSpPr txBox="1"/>
          <p:nvPr/>
        </p:nvSpPr>
        <p:spPr>
          <a:xfrm>
            <a:off x="503929" y="4384582"/>
            <a:ext cx="6449530" cy="363113"/>
          </a:xfrm>
          <a:prstGeom prst="rect">
            <a:avLst/>
          </a:prstGeom>
          <a:noFill/>
        </p:spPr>
        <p:txBody>
          <a:bodyPr wrap="square">
            <a:spAutoFit/>
          </a:bodyPr>
          <a:lstStyle/>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latin typeface="Arial" panose="020B0604020202020204" pitchFamily="34" charset="0"/>
                <a:ea typeface="Calibri" panose="020F0502020204030204" pitchFamily="34" charset="0"/>
                <a:cs typeface="Times New Roman" panose="02020603050405020304" pitchFamily="18" charset="0"/>
              </a:rPr>
              <a:t>C19NEW. Why do you use the device, &lt;insert from C4&gt;? </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TVCS &amp; MCCS, Respondents who use any device to watch screen content. 2023: n= from 486 to 2186. </a:t>
            </a: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a:t>
            </a:r>
            <a:r>
              <a:rPr lang="en-GB" sz="600" dirty="0">
                <a:latin typeface="Arial" panose="020B0604020202020204" pitchFamily="34" charset="0"/>
                <a:ea typeface="Calibri" panose="020F0502020204030204" pitchFamily="34" charset="0"/>
                <a:cs typeface="Times New Roman" panose="02020603050405020304" pitchFamily="18" charset="0"/>
              </a:rPr>
              <a:t>, % vary per statement. Other reasons with a lower prevalence have been suppressed for brevity.</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579294BC-A139-80A5-708B-83243AC28282}"/>
              </a:ext>
            </a:extLst>
          </p:cNvPr>
          <p:cNvSpPr/>
          <p:nvPr/>
        </p:nvSpPr>
        <p:spPr>
          <a:xfrm>
            <a:off x="397112" y="4654482"/>
            <a:ext cx="9391912"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a:t>
            </a:r>
          </a:p>
          <a:p>
            <a:pPr marL="171450" indent="-171450">
              <a:lnSpc>
                <a:spcPct val="125000"/>
              </a:lnSpc>
              <a:buFont typeface="Arial,Sans-Serif"/>
              <a:buChar char="↑"/>
            </a:pPr>
            <a:r>
              <a:rPr lang="en-US" sz="1000" b="1" dirty="0">
                <a:solidFill>
                  <a:schemeClr val="tx1"/>
                </a:solidFill>
              </a:rPr>
              <a:t>Convenient (Television) </a:t>
            </a:r>
            <a:r>
              <a:rPr lang="en-US" sz="1000" dirty="0">
                <a:solidFill>
                  <a:schemeClr val="tx1"/>
                </a:solidFill>
              </a:rPr>
              <a:t>was higher for:</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Men (55% vs 47% of women)</a:t>
            </a:r>
          </a:p>
          <a:p>
            <a:pPr marL="628650" lvl="1" indent="-171450">
              <a:lnSpc>
                <a:spcPct val="125000"/>
              </a:lnSpc>
              <a:buFont typeface="Courier New" panose="02070309020205020404" pitchFamily="49" charset="0"/>
              <a:buChar char="o"/>
            </a:pPr>
            <a:r>
              <a:rPr lang="en-US" sz="1000" dirty="0">
                <a:solidFill>
                  <a:schemeClr val="tx1"/>
                </a:solidFill>
                <a:cs typeface="Arial"/>
              </a:rPr>
              <a:t>Ages 65-74 (60%) and 75+ (62% vs 42% of ages 25-34, 47% of ages 35-44 and 47% of ages 45-54)</a:t>
            </a:r>
          </a:p>
          <a:p>
            <a:pPr marL="628650" lvl="1" indent="-171450">
              <a:lnSpc>
                <a:spcPct val="125000"/>
              </a:lnSpc>
              <a:buFont typeface="Courier New" panose="02070309020205020404" pitchFamily="49" charset="0"/>
              <a:buChar char="o"/>
            </a:pPr>
            <a:r>
              <a:rPr lang="en-US" sz="1000" dirty="0">
                <a:solidFill>
                  <a:schemeClr val="tx1"/>
                </a:solidFill>
                <a:cs typeface="Arial"/>
              </a:rPr>
              <a:t>Those without children (55% vs 28% of adults living in a share house)</a:t>
            </a:r>
          </a:p>
          <a:p>
            <a:pPr marL="628650" lvl="1" indent="-171450">
              <a:lnSpc>
                <a:spcPct val="125000"/>
              </a:lnSpc>
              <a:buFont typeface="Courier New" panose="02070309020205020404" pitchFamily="49" charset="0"/>
              <a:buChar char="o"/>
            </a:pPr>
            <a:r>
              <a:rPr lang="en-US" sz="1000" dirty="0">
                <a:solidFill>
                  <a:schemeClr val="tx1"/>
                </a:solidFill>
                <a:cs typeface="Arial"/>
              </a:rPr>
              <a:t>Those born in a mainly English speaking country (52% vs 43% of those born in a mainly non-English speaking country)</a:t>
            </a: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lvl="1">
              <a:lnSpc>
                <a:spcPct val="125000"/>
              </a:lnSpc>
            </a:pPr>
            <a:endParaRPr lang="en-US" sz="900" dirty="0">
              <a:solidFill>
                <a:schemeClr val="tx1"/>
              </a:solidFill>
            </a:endParaRPr>
          </a:p>
          <a:p>
            <a:pPr marL="628650" lvl="1" indent="-171450">
              <a:lnSpc>
                <a:spcPct val="125000"/>
              </a:lnSpc>
              <a:buFont typeface="Courier New" panose="02070309020205020404" pitchFamily="49" charset="0"/>
              <a:buChar char="o"/>
            </a:pPr>
            <a:endParaRPr lang="en-US" sz="1000" dirty="0">
              <a:solidFill>
                <a:schemeClr val="tx1"/>
              </a:solidFill>
            </a:endParaRPr>
          </a:p>
        </p:txBody>
      </p:sp>
      <p:sp>
        <p:nvSpPr>
          <p:cNvPr id="11" name="Rectangle 10">
            <a:extLst>
              <a:ext uri="{FF2B5EF4-FFF2-40B4-BE49-F238E27FC236}">
                <a16:creationId xmlns:a16="http://schemas.microsoft.com/office/drawing/2014/main" id="{DA34D0EB-FC1A-D24D-9B22-507BD13EB281}"/>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TVs are considered the most comfortable device for watching screen content and have good quality images / pictures / sound. While mobile phones rate lower on these features, they are regarded as convenient and easy to use. </a:t>
            </a:r>
            <a:endParaRPr lang="en-AU" sz="1000" b="1" dirty="0"/>
          </a:p>
        </p:txBody>
      </p:sp>
      <p:pic>
        <p:nvPicPr>
          <p:cNvPr id="12" name="Graphic 11">
            <a:extLst>
              <a:ext uri="{FF2B5EF4-FFF2-40B4-BE49-F238E27FC236}">
                <a16:creationId xmlns:a16="http://schemas.microsoft.com/office/drawing/2014/main" id="{619B6DAD-B9A6-AADE-8C9F-86B26D94F46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3890570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28309"/>
            <a:ext cx="7957813" cy="438517"/>
          </a:xfrm>
        </p:spPr>
        <p:txBody>
          <a:bodyPr>
            <a:normAutofit fontScale="90000"/>
          </a:bodyPr>
          <a:lstStyle/>
          <a:p>
            <a:r>
              <a:rPr lang="en-AU" dirty="0"/>
              <a:t>Reasons for using devices (continued) (%)</a:t>
            </a:r>
          </a:p>
        </p:txBody>
      </p:sp>
      <p:grpSp>
        <p:nvGrpSpPr>
          <p:cNvPr id="8" name="Group 7">
            <a:extLst>
              <a:ext uri="{FF2B5EF4-FFF2-40B4-BE49-F238E27FC236}">
                <a16:creationId xmlns:a16="http://schemas.microsoft.com/office/drawing/2014/main" id="{B40C20BF-41BA-06FA-3B88-F616D602ED12}"/>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9" name="Freeform 5">
              <a:extLst>
                <a:ext uri="{FF2B5EF4-FFF2-40B4-BE49-F238E27FC236}">
                  <a16:creationId xmlns:a16="http://schemas.microsoft.com/office/drawing/2014/main" id="{649ED07F-45CC-2242-005D-8799F6BDAF87}"/>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0" name="Freeform 6">
              <a:extLst>
                <a:ext uri="{FF2B5EF4-FFF2-40B4-BE49-F238E27FC236}">
                  <a16:creationId xmlns:a16="http://schemas.microsoft.com/office/drawing/2014/main" id="{4C08C4E5-282F-724F-0858-F4B6A8217F61}"/>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1" name="Freeform 7">
              <a:extLst>
                <a:ext uri="{FF2B5EF4-FFF2-40B4-BE49-F238E27FC236}">
                  <a16:creationId xmlns:a16="http://schemas.microsoft.com/office/drawing/2014/main" id="{EC5D226B-9E0D-56CE-28CA-8A0A3881D96F}"/>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2" name="Freeform 8">
              <a:extLst>
                <a:ext uri="{FF2B5EF4-FFF2-40B4-BE49-F238E27FC236}">
                  <a16:creationId xmlns:a16="http://schemas.microsoft.com/office/drawing/2014/main" id="{C8CA0113-E555-B42A-0533-016D018091B0}"/>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3" name="Freeform 9">
              <a:extLst>
                <a:ext uri="{FF2B5EF4-FFF2-40B4-BE49-F238E27FC236}">
                  <a16:creationId xmlns:a16="http://schemas.microsoft.com/office/drawing/2014/main" id="{68A8A378-80A9-53CF-568F-40F857150B73}"/>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18" name="Rectangle 17">
            <a:extLst>
              <a:ext uri="{FF2B5EF4-FFF2-40B4-BE49-F238E27FC236}">
                <a16:creationId xmlns:a16="http://schemas.microsoft.com/office/drawing/2014/main" id="{0981B06A-B6C5-0CD2-90AF-9BFB66E19110}"/>
              </a:ext>
            </a:extLst>
          </p:cNvPr>
          <p:cNvSpPr/>
          <p:nvPr/>
        </p:nvSpPr>
        <p:spPr>
          <a:xfrm>
            <a:off x="388075" y="781235"/>
            <a:ext cx="9129850"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Only 10% mentioned using a TV due to NOT having another device to use, while computers (15%) and mobile phones (16%) were also used for privacy by some. </a:t>
            </a:r>
            <a:endParaRPr lang="en-AU" sz="1000" dirty="0">
              <a:solidFill>
                <a:schemeClr val="tx1"/>
              </a:solidFill>
            </a:endParaRPr>
          </a:p>
        </p:txBody>
      </p:sp>
      <p:graphicFrame>
        <p:nvGraphicFramePr>
          <p:cNvPr id="6" name="Table 5" descr="Figure 34: Reasons for using devices (continued).&#10;&#10;Results listed are for 2023.&#10;&#10;Television, Base n=, 2,186, I don’t have another device to use, 10%, There are a limited number of devices in the household, 7%, It was a cheaper device to buy, 4%, For privacy, 1%, Other (please specify), 2%.&#10;Tablet , Base n=, 1,552, I don’t have another device to use, 3%, There are a limited number of devices in the household, 5%, It was a cheaper device to buy, 4%, For privacy, 8%, Other (please specify), 2%.&#10;Computer (desktop or laptop), Base n=, 2,085, I don’t have another device to use, 4%, There are a limited number of devices in the household, 4%, It was a cheaper device to buy, 2%, For privacy, 15%, Other (please specify), 4%.&#10;Mobile phone or smartphone, Base n=, 2,137, I don’t have another device to use, 3%, There are a limited number of devices in the household, 4%, It was a cheaper device to buy, 1%, For privacy, 16%, Other (please specify), 1%.&#10;Games console connected to a television, Base n=, 1,092, I don’t have another device to use, 6%, There are a limited number of devices in the household, 11%, It was a cheaper device to buy, 6%, For privacy, 7%, Other (please specify), 2%.&#10;Pay TV box , Base n=, 1,264, I don’t have another device to use, 6%, There are a limited number of devices in the household, 8%, It was a cheaper device to buy, 6%, For privacy, 4%, Other (please specify), 2%.&#10;VAST satellite box, Base n=, 486, I don’t have another device to use, 14%, There are a limited number of devices in the household, 11%, It was a cheaper device to buy, 9%, For privacy, 10%, Other (please specify), 2%.&#10;TV smart accessory / digital media player, Base n=, 1,759, I don’t have another device to use, 5%, There are a limited number of devices in the household, 5%, It was a cheaper device to buy, 11%, For privacy, 1%, Other (please specify), 3%.&#10;&#10;Source: C19NEW. Why do you use the device, &lt;insert from C4&gt;? &#10;Base: TVCS &amp; MCCS, Respondents who use any device to watch screen content. 2023: n= from 486 to 2186. &#10;Notes: Don’t know/refused responses not shown, % vary per statement.&#10;">
            <a:extLst>
              <a:ext uri="{FF2B5EF4-FFF2-40B4-BE49-F238E27FC236}">
                <a16:creationId xmlns:a16="http://schemas.microsoft.com/office/drawing/2014/main" id="{B335390E-2E48-7C21-3C44-5C9687419CA4}"/>
              </a:ext>
            </a:extLst>
          </p:cNvPr>
          <p:cNvGraphicFramePr>
            <a:graphicFrameLocks noGrp="1"/>
          </p:cNvGraphicFramePr>
          <p:nvPr>
            <p:extLst>
              <p:ext uri="{D42A27DB-BD31-4B8C-83A1-F6EECF244321}">
                <p14:modId xmlns:p14="http://schemas.microsoft.com/office/powerpoint/2010/main" val="3508897961"/>
              </p:ext>
            </p:extLst>
          </p:nvPr>
        </p:nvGraphicFramePr>
        <p:xfrm>
          <a:off x="514088" y="1183140"/>
          <a:ext cx="8842370" cy="3207006"/>
        </p:xfrm>
        <a:graphic>
          <a:graphicData uri="http://schemas.openxmlformats.org/drawingml/2006/table">
            <a:tbl>
              <a:tblPr firstRow="1" bandRow="1">
                <a:tableStyleId>{5C22544A-7EE6-4342-B048-85BDC9FD1C3A}</a:tableStyleId>
              </a:tblPr>
              <a:tblGrid>
                <a:gridCol w="1898982">
                  <a:extLst>
                    <a:ext uri="{9D8B030D-6E8A-4147-A177-3AD203B41FA5}">
                      <a16:colId xmlns:a16="http://schemas.microsoft.com/office/drawing/2014/main" val="2646410763"/>
                    </a:ext>
                  </a:extLst>
                </a:gridCol>
                <a:gridCol w="680788">
                  <a:extLst>
                    <a:ext uri="{9D8B030D-6E8A-4147-A177-3AD203B41FA5}">
                      <a16:colId xmlns:a16="http://schemas.microsoft.com/office/drawing/2014/main" val="1488064773"/>
                    </a:ext>
                  </a:extLst>
                </a:gridCol>
                <a:gridCol w="1252520">
                  <a:extLst>
                    <a:ext uri="{9D8B030D-6E8A-4147-A177-3AD203B41FA5}">
                      <a16:colId xmlns:a16="http://schemas.microsoft.com/office/drawing/2014/main" val="472495395"/>
                    </a:ext>
                  </a:extLst>
                </a:gridCol>
                <a:gridCol w="1252520">
                  <a:extLst>
                    <a:ext uri="{9D8B030D-6E8A-4147-A177-3AD203B41FA5}">
                      <a16:colId xmlns:a16="http://schemas.microsoft.com/office/drawing/2014/main" val="989240412"/>
                    </a:ext>
                  </a:extLst>
                </a:gridCol>
                <a:gridCol w="1252520">
                  <a:extLst>
                    <a:ext uri="{9D8B030D-6E8A-4147-A177-3AD203B41FA5}">
                      <a16:colId xmlns:a16="http://schemas.microsoft.com/office/drawing/2014/main" val="2944470311"/>
                    </a:ext>
                  </a:extLst>
                </a:gridCol>
                <a:gridCol w="1252520">
                  <a:extLst>
                    <a:ext uri="{9D8B030D-6E8A-4147-A177-3AD203B41FA5}">
                      <a16:colId xmlns:a16="http://schemas.microsoft.com/office/drawing/2014/main" val="142787000"/>
                    </a:ext>
                  </a:extLst>
                </a:gridCol>
                <a:gridCol w="1252520">
                  <a:extLst>
                    <a:ext uri="{9D8B030D-6E8A-4147-A177-3AD203B41FA5}">
                      <a16:colId xmlns:a16="http://schemas.microsoft.com/office/drawing/2014/main" val="2825038207"/>
                    </a:ext>
                  </a:extLst>
                </a:gridCol>
              </a:tblGrid>
              <a:tr h="900000">
                <a:tc>
                  <a:txBody>
                    <a:bodyPr/>
                    <a:lstStyle/>
                    <a:p>
                      <a:pPr marL="85725" indent="0" algn="l" fontAlgn="b"/>
                      <a:r>
                        <a:rPr lang="en-US" sz="1000" b="1" i="0" u="none" strike="noStrike" dirty="0">
                          <a:solidFill>
                            <a:schemeClr val="bg1"/>
                          </a:solidFill>
                          <a:effectLst/>
                          <a:latin typeface="+mn-lt"/>
                        </a:rPr>
                        <a:t>Devices</a:t>
                      </a:r>
                      <a:endParaRPr lang="en-AU" sz="1000" b="1" i="0" u="none" strike="noStrike" dirty="0">
                        <a:solidFill>
                          <a:schemeClr val="bg1"/>
                        </a:solidFill>
                        <a:effectLst/>
                        <a:latin typeface="+mn-lt"/>
                      </a:endParaRPr>
                    </a:p>
                  </a:txBody>
                  <a:tcPr marL="9310" marR="9310" marT="9310" marB="0" anchor="ctr">
                    <a:solidFill>
                      <a:schemeClr val="accent5"/>
                    </a:solidFill>
                  </a:tcPr>
                </a:tc>
                <a:tc>
                  <a:txBody>
                    <a:bodyPr/>
                    <a:lstStyle/>
                    <a:p>
                      <a:pPr algn="ctr" fontAlgn="b"/>
                      <a:r>
                        <a:rPr lang="en-US" sz="1000" b="1" i="0" u="none" strike="noStrike" dirty="0">
                          <a:solidFill>
                            <a:schemeClr val="bg1"/>
                          </a:solidFill>
                          <a:effectLst/>
                          <a:latin typeface="+mn-lt"/>
                        </a:rPr>
                        <a:t>Base</a:t>
                      </a:r>
                    </a:p>
                    <a:p>
                      <a:pPr algn="ctr" fontAlgn="b"/>
                      <a:r>
                        <a:rPr lang="en-US" sz="1000" b="1" i="0" u="none" strike="noStrike" dirty="0">
                          <a:solidFill>
                            <a:schemeClr val="bg1"/>
                          </a:solidFill>
                          <a:effectLst/>
                          <a:latin typeface="+mn-lt"/>
                        </a:rPr>
                        <a:t>(n)</a:t>
                      </a:r>
                      <a:endParaRPr lang="en-AU" sz="1000" b="1" i="0" u="none" strike="noStrike" dirty="0">
                        <a:solidFill>
                          <a:schemeClr val="bg1"/>
                        </a:solidFill>
                        <a:effectLst/>
                        <a:latin typeface="+mn-lt"/>
                      </a:endParaRPr>
                    </a:p>
                  </a:txBody>
                  <a:tcPr marL="9310" marR="9310" marT="9310" marB="0" anchor="ctr">
                    <a:solidFill>
                      <a:schemeClr val="accent5"/>
                    </a:solidFill>
                  </a:tcPr>
                </a:tc>
                <a:tc>
                  <a:txBody>
                    <a:bodyPr/>
                    <a:lstStyle/>
                    <a:p>
                      <a:pPr marL="87313" indent="0" algn="l" fontAlgn="b"/>
                      <a:r>
                        <a:rPr lang="en-US" sz="1000" b="1" i="0" u="none" strike="noStrike" dirty="0">
                          <a:solidFill>
                            <a:schemeClr val="bg1"/>
                          </a:solidFill>
                          <a:effectLst/>
                          <a:latin typeface="+mn-lt"/>
                        </a:rPr>
                        <a:t>I don’t have another device to use</a:t>
                      </a:r>
                    </a:p>
                  </a:txBody>
                  <a:tcPr marL="9525" marR="9525" marT="9525" marB="0" anchor="ctr">
                    <a:solidFill>
                      <a:schemeClr val="accent5"/>
                    </a:solidFill>
                  </a:tcPr>
                </a:tc>
                <a:tc>
                  <a:txBody>
                    <a:bodyPr/>
                    <a:lstStyle/>
                    <a:p>
                      <a:pPr marL="87313" indent="0" algn="l" fontAlgn="b"/>
                      <a:r>
                        <a:rPr lang="en-US" sz="1000" b="1" i="0" u="none" strike="noStrike" dirty="0">
                          <a:solidFill>
                            <a:schemeClr val="bg1"/>
                          </a:solidFill>
                          <a:effectLst/>
                          <a:latin typeface="+mn-lt"/>
                        </a:rPr>
                        <a:t>There are a limited number of devices in the household</a:t>
                      </a:r>
                    </a:p>
                  </a:txBody>
                  <a:tcPr marL="9525" marR="9525" marT="9525" marB="0" anchor="ctr">
                    <a:solidFill>
                      <a:schemeClr val="accent5"/>
                    </a:solidFill>
                  </a:tcPr>
                </a:tc>
                <a:tc>
                  <a:txBody>
                    <a:bodyPr/>
                    <a:lstStyle/>
                    <a:p>
                      <a:pPr marL="87313" indent="0" algn="l" fontAlgn="b"/>
                      <a:r>
                        <a:rPr lang="en-US" sz="1000" b="1" i="0" u="none" strike="noStrike" dirty="0">
                          <a:solidFill>
                            <a:schemeClr val="bg1"/>
                          </a:solidFill>
                          <a:effectLst/>
                          <a:latin typeface="+mn-lt"/>
                        </a:rPr>
                        <a:t>It was a cheaper device to buy</a:t>
                      </a:r>
                    </a:p>
                  </a:txBody>
                  <a:tcPr marL="9525" marR="9525" marT="9525" marB="0" anchor="ctr">
                    <a:solidFill>
                      <a:schemeClr val="accent5"/>
                    </a:solidFill>
                  </a:tcPr>
                </a:tc>
                <a:tc>
                  <a:txBody>
                    <a:bodyPr/>
                    <a:lstStyle/>
                    <a:p>
                      <a:pPr marL="87313" indent="0" algn="l" fontAlgn="b"/>
                      <a:r>
                        <a:rPr lang="en-AU" sz="1000" b="1" i="0" u="none" strike="noStrike" dirty="0">
                          <a:solidFill>
                            <a:schemeClr val="bg1"/>
                          </a:solidFill>
                          <a:effectLst/>
                          <a:latin typeface="+mn-lt"/>
                        </a:rPr>
                        <a:t>For privacy</a:t>
                      </a:r>
                    </a:p>
                  </a:txBody>
                  <a:tcPr marL="9525" marR="9525" marT="9525" marB="0" anchor="ctr">
                    <a:solidFill>
                      <a:schemeClr val="accent5"/>
                    </a:solidFill>
                  </a:tcPr>
                </a:tc>
                <a:tc>
                  <a:txBody>
                    <a:bodyPr/>
                    <a:lstStyle/>
                    <a:p>
                      <a:pPr marL="87313" indent="0" algn="l" fontAlgn="b"/>
                      <a:r>
                        <a:rPr lang="en-AU" sz="1000" b="1" i="0" u="none" strike="noStrike" dirty="0">
                          <a:solidFill>
                            <a:schemeClr val="bg1"/>
                          </a:solidFill>
                          <a:effectLst/>
                          <a:latin typeface="+mn-lt"/>
                        </a:rPr>
                        <a:t>Other (please specify)</a:t>
                      </a:r>
                    </a:p>
                  </a:txBody>
                  <a:tcPr marL="9525" marR="9525" marT="9525" marB="0" anchor="ctr">
                    <a:lnR w="3175" cap="flat" cmpd="sng" algn="ctr">
                      <a:solidFill>
                        <a:srgbClr val="9B2CB8"/>
                      </a:solidFill>
                      <a:prstDash val="solid"/>
                      <a:round/>
                      <a:headEnd type="none" w="med" len="med"/>
                      <a:tailEnd type="none" w="med" len="med"/>
                    </a:lnR>
                    <a:solidFill>
                      <a:schemeClr val="accent5"/>
                    </a:solidFill>
                  </a:tcPr>
                </a:tc>
                <a:extLst>
                  <a:ext uri="{0D108BD9-81ED-4DB2-BD59-A6C34878D82A}">
                    <a16:rowId xmlns:a16="http://schemas.microsoft.com/office/drawing/2014/main" val="1199412250"/>
                  </a:ext>
                </a:extLst>
              </a:tr>
              <a:tr h="284109">
                <a:tc>
                  <a:txBody>
                    <a:bodyPr/>
                    <a:lstStyle/>
                    <a:p>
                      <a:pPr marL="87313" indent="0" algn="l" fontAlgn="b"/>
                      <a:r>
                        <a:rPr lang="en-AU" sz="1000" b="0" i="0" u="none" strike="noStrike" dirty="0">
                          <a:solidFill>
                            <a:schemeClr val="bg1"/>
                          </a:solidFill>
                          <a:effectLst/>
                          <a:latin typeface="+mn-lt"/>
                        </a:rPr>
                        <a:t>Television</a:t>
                      </a:r>
                    </a:p>
                  </a:txBody>
                  <a:tcPr marL="9525" marR="9525" marT="9525" marB="0" anchor="ctr">
                    <a:solidFill>
                      <a:srgbClr val="9B2CB8"/>
                    </a:solidFill>
                  </a:tcPr>
                </a:tc>
                <a:tc>
                  <a:txBody>
                    <a:bodyPr/>
                    <a:lstStyle/>
                    <a:p>
                      <a:pPr algn="ctr" fontAlgn="b"/>
                      <a:r>
                        <a:rPr lang="en-US" sz="1000" b="0" i="0" u="none" strike="noStrike" dirty="0">
                          <a:solidFill>
                            <a:schemeClr val="tx1"/>
                          </a:solidFill>
                          <a:effectLst/>
                          <a:latin typeface="+mn-lt"/>
                        </a:rPr>
                        <a:t>2,186</a:t>
                      </a:r>
                      <a:endParaRPr lang="en-AU" sz="1000" b="0" i="0" u="none" strike="noStrike" dirty="0">
                        <a:solidFill>
                          <a:schemeClr val="tx1"/>
                        </a:solidFill>
                        <a:effectLst/>
                        <a:latin typeface="+mn-lt"/>
                      </a:endParaRPr>
                    </a:p>
                  </a:txBody>
                  <a:tcPr marL="9525" marR="9525" marT="9525" marB="0" anchor="ctr">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10</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7</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3823416405"/>
                  </a:ext>
                </a:extLst>
              </a:tr>
              <a:tr h="240932">
                <a:tc>
                  <a:txBody>
                    <a:bodyPr/>
                    <a:lstStyle/>
                    <a:p>
                      <a:pPr marL="87313" indent="0" algn="l" fontAlgn="b"/>
                      <a:r>
                        <a:rPr lang="en-AU" sz="1000" b="0" i="0" u="none" strike="noStrike" dirty="0">
                          <a:solidFill>
                            <a:schemeClr val="bg1"/>
                          </a:solidFill>
                          <a:effectLst/>
                          <a:latin typeface="+mn-lt"/>
                        </a:rPr>
                        <a:t>Tablet </a:t>
                      </a:r>
                    </a:p>
                  </a:txBody>
                  <a:tcPr marL="9525" marR="9525" marT="9525" marB="0" anchor="ctr">
                    <a:solidFill>
                      <a:srgbClr val="9B2CB8"/>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1,552</a:t>
                      </a:r>
                      <a:endPar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endParaRP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8</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1684625061"/>
                  </a:ext>
                </a:extLst>
              </a:tr>
              <a:tr h="261648">
                <a:tc>
                  <a:txBody>
                    <a:bodyPr/>
                    <a:lstStyle/>
                    <a:p>
                      <a:pPr marL="87313" indent="0" algn="l" fontAlgn="b"/>
                      <a:r>
                        <a:rPr lang="en-AU" sz="1000" b="0" i="0" u="none" strike="noStrike" dirty="0">
                          <a:solidFill>
                            <a:schemeClr val="bg1"/>
                          </a:solidFill>
                          <a:effectLst/>
                          <a:latin typeface="+mn-lt"/>
                        </a:rPr>
                        <a:t>Computer (desktop or laptop)</a:t>
                      </a:r>
                    </a:p>
                  </a:txBody>
                  <a:tcPr marL="9525" marR="9525" marT="9525" marB="0" anchor="ctr">
                    <a:solidFill>
                      <a:srgbClr val="9B2CB8"/>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2,085</a:t>
                      </a:r>
                      <a:endPar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endParaRP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3187714815"/>
                  </a:ext>
                </a:extLst>
              </a:tr>
              <a:tr h="342599">
                <a:tc>
                  <a:txBody>
                    <a:bodyPr/>
                    <a:lstStyle/>
                    <a:p>
                      <a:pPr marL="87313" indent="0" algn="l" fontAlgn="b"/>
                      <a:r>
                        <a:rPr lang="en-AU" sz="1000" b="0" i="0" u="none" strike="noStrike" dirty="0">
                          <a:solidFill>
                            <a:schemeClr val="bg1"/>
                          </a:solidFill>
                          <a:effectLst/>
                          <a:latin typeface="+mn-lt"/>
                        </a:rPr>
                        <a:t>Mobile phone or smartphone</a:t>
                      </a:r>
                    </a:p>
                  </a:txBody>
                  <a:tcPr marL="9525" marR="9525" marT="9525" marB="0" anchor="ctr">
                    <a:solidFill>
                      <a:srgbClr val="9B2CB8"/>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2,137</a:t>
                      </a:r>
                      <a:endPar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endParaRP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3541680938"/>
                  </a:ext>
                </a:extLst>
              </a:tr>
              <a:tr h="256189">
                <a:tc>
                  <a:txBody>
                    <a:bodyPr/>
                    <a:lstStyle/>
                    <a:p>
                      <a:pPr marL="87313" indent="0" algn="l" fontAlgn="b"/>
                      <a:r>
                        <a:rPr lang="en-US" sz="1000" b="0" i="0" u="none" strike="noStrike" dirty="0">
                          <a:solidFill>
                            <a:schemeClr val="bg1"/>
                          </a:solidFill>
                          <a:effectLst/>
                          <a:latin typeface="+mn-lt"/>
                        </a:rPr>
                        <a:t>Games console connected to a television</a:t>
                      </a:r>
                    </a:p>
                  </a:txBody>
                  <a:tcPr marL="9525" marR="9525" marT="9525" marB="0" anchor="ctr">
                    <a:solidFill>
                      <a:srgbClr val="9B2CB8"/>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1,092</a:t>
                      </a:r>
                      <a:endPar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endParaRP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7</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3661251988"/>
                  </a:ext>
                </a:extLst>
              </a:tr>
              <a:tr h="216699">
                <a:tc>
                  <a:txBody>
                    <a:bodyPr/>
                    <a:lstStyle/>
                    <a:p>
                      <a:pPr marL="87313" indent="0" algn="l" fontAlgn="b"/>
                      <a:r>
                        <a:rPr lang="en-US" sz="1000" b="0" i="0" u="none" strike="noStrike" dirty="0">
                          <a:solidFill>
                            <a:schemeClr val="bg1"/>
                          </a:solidFill>
                          <a:effectLst/>
                          <a:latin typeface="+mn-lt"/>
                        </a:rPr>
                        <a:t>Pay TV box </a:t>
                      </a:r>
                    </a:p>
                  </a:txBody>
                  <a:tcPr marL="9525" marR="9525" marT="9525" marB="0" anchor="ctr">
                    <a:solidFill>
                      <a:srgbClr val="9B2CB8"/>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1,264</a:t>
                      </a:r>
                      <a:endPar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endParaRP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8</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859613347"/>
                  </a:ext>
                </a:extLst>
              </a:tr>
              <a:tr h="332369">
                <a:tc>
                  <a:txBody>
                    <a:bodyPr/>
                    <a:lstStyle/>
                    <a:p>
                      <a:pPr marL="87313" indent="0" algn="l" fontAlgn="b"/>
                      <a:r>
                        <a:rPr lang="en-AU" sz="1000" b="0" i="0" u="none" strike="noStrike" dirty="0">
                          <a:solidFill>
                            <a:schemeClr val="bg1"/>
                          </a:solidFill>
                          <a:effectLst/>
                          <a:latin typeface="+mn-lt"/>
                        </a:rPr>
                        <a:t>VAST satellite box</a:t>
                      </a:r>
                    </a:p>
                  </a:txBody>
                  <a:tcPr marL="9525" marR="9525" marT="9525" marB="0" anchor="ctr">
                    <a:solidFill>
                      <a:srgbClr val="9B2CB8"/>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486</a:t>
                      </a:r>
                      <a:endPar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endParaRP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9</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10</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2175543172"/>
                  </a:ext>
                </a:extLst>
              </a:tr>
              <a:tr h="228399">
                <a:tc>
                  <a:txBody>
                    <a:bodyPr/>
                    <a:lstStyle/>
                    <a:p>
                      <a:pPr marL="87313" indent="0" algn="l" fontAlgn="b"/>
                      <a:r>
                        <a:rPr lang="en-US" sz="1000" b="0" i="0" u="none" strike="noStrike" dirty="0">
                          <a:solidFill>
                            <a:schemeClr val="bg1"/>
                          </a:solidFill>
                          <a:effectLst/>
                          <a:latin typeface="+mn-lt"/>
                        </a:rPr>
                        <a:t>TV smart accessory / digital media player</a:t>
                      </a:r>
                    </a:p>
                  </a:txBody>
                  <a:tcPr marL="9525" marR="9525" marT="9525" marB="0" anchor="ctr">
                    <a:solidFill>
                      <a:srgbClr val="9B2CB8"/>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1,759</a:t>
                      </a:r>
                      <a:endPar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endParaRP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2484690672"/>
                  </a:ext>
                </a:extLst>
              </a:tr>
            </a:tbl>
          </a:graphicData>
        </a:graphic>
      </p:graphicFrame>
      <p:sp>
        <p:nvSpPr>
          <p:cNvPr id="22" name="TextBox 21">
            <a:extLst>
              <a:ext uri="{FF2B5EF4-FFF2-40B4-BE49-F238E27FC236}">
                <a16:creationId xmlns:a16="http://schemas.microsoft.com/office/drawing/2014/main" id="{47603211-741E-800B-A150-6DF1F750AC67}"/>
              </a:ext>
            </a:extLst>
          </p:cNvPr>
          <p:cNvSpPr txBox="1"/>
          <p:nvPr/>
        </p:nvSpPr>
        <p:spPr>
          <a:xfrm>
            <a:off x="514088" y="4428938"/>
            <a:ext cx="6449530" cy="363113"/>
          </a:xfrm>
          <a:prstGeom prst="rect">
            <a:avLst/>
          </a:prstGeom>
          <a:noFill/>
        </p:spPr>
        <p:txBody>
          <a:bodyPr wrap="square">
            <a:spAutoFit/>
          </a:bodyPr>
          <a:lstStyle/>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latin typeface="Arial" panose="020B0604020202020204" pitchFamily="34" charset="0"/>
                <a:ea typeface="Calibri" panose="020F0502020204030204" pitchFamily="34" charset="0"/>
                <a:cs typeface="Times New Roman" panose="02020603050405020304" pitchFamily="18" charset="0"/>
              </a:rPr>
              <a:t>C19NEW. Why do you use the device, &lt;insert from C4&gt;? </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TVCS &amp; MCCS, Respondents who use any device to watch screen content. 2023: n= from 486 to 2186. </a:t>
            </a: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a:t>
            </a:r>
            <a:r>
              <a:rPr lang="en-GB" sz="600" dirty="0">
                <a:latin typeface="Arial" panose="020B0604020202020204" pitchFamily="34" charset="0"/>
                <a:ea typeface="Calibri" panose="020F0502020204030204" pitchFamily="34" charset="0"/>
                <a:cs typeface="Times New Roman" panose="02020603050405020304" pitchFamily="18" charset="0"/>
              </a:rPr>
              <a:t>, % vary per statement.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7331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US" dirty="0"/>
              <a:t>34</a:t>
            </a:r>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60527"/>
            <a:ext cx="7957813" cy="438517"/>
          </a:xfrm>
        </p:spPr>
        <p:txBody>
          <a:bodyPr>
            <a:normAutofit fontScale="90000"/>
          </a:bodyPr>
          <a:lstStyle/>
          <a:p>
            <a:r>
              <a:rPr lang="en-US" dirty="0"/>
              <a:t>Confidence in doing various tasks on a smart TV</a:t>
            </a:r>
            <a:endParaRPr lang="en-AU" dirty="0"/>
          </a:p>
        </p:txBody>
      </p:sp>
      <p:grpSp>
        <p:nvGrpSpPr>
          <p:cNvPr id="12" name="Group 11">
            <a:extLst>
              <a:ext uri="{FF2B5EF4-FFF2-40B4-BE49-F238E27FC236}">
                <a16:creationId xmlns:a16="http://schemas.microsoft.com/office/drawing/2014/main" id="{4BFA27E0-CE8B-30E7-D768-6CE245D7A2B8}"/>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3" name="Freeform 5">
              <a:extLst>
                <a:ext uri="{FF2B5EF4-FFF2-40B4-BE49-F238E27FC236}">
                  <a16:creationId xmlns:a16="http://schemas.microsoft.com/office/drawing/2014/main" id="{C8E02E64-F470-0EF4-085F-47FADB749B51}"/>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6">
              <a:extLst>
                <a:ext uri="{FF2B5EF4-FFF2-40B4-BE49-F238E27FC236}">
                  <a16:creationId xmlns:a16="http://schemas.microsoft.com/office/drawing/2014/main" id="{F849BF64-63BB-A1EB-296F-610DC8D1E003}"/>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7">
              <a:extLst>
                <a:ext uri="{FF2B5EF4-FFF2-40B4-BE49-F238E27FC236}">
                  <a16:creationId xmlns:a16="http://schemas.microsoft.com/office/drawing/2014/main" id="{44926B58-118F-9B4A-0FC0-51C1EC245EDB}"/>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8">
              <a:extLst>
                <a:ext uri="{FF2B5EF4-FFF2-40B4-BE49-F238E27FC236}">
                  <a16:creationId xmlns:a16="http://schemas.microsoft.com/office/drawing/2014/main" id="{046CE964-C8AC-0A91-DA27-D108674CB278}"/>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9">
              <a:extLst>
                <a:ext uri="{FF2B5EF4-FFF2-40B4-BE49-F238E27FC236}">
                  <a16:creationId xmlns:a16="http://schemas.microsoft.com/office/drawing/2014/main" id="{870D8B5E-5F03-347B-6392-93E971E28BC0}"/>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293014" y="753724"/>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More than half of respondents (51%) indicated they were very confident in searching for particular content or programs on a smart TV, while a further 28% said they were somewhat confident doing this. The tasks that respondents reported least confidence with were setting up their TV out of the box (7% not confident at all, 11% not confident) and setting up privacy settings such as parental locks (7% not confident at all, 11% not confident).</a:t>
            </a:r>
          </a:p>
          <a:p>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16924" y="1390206"/>
            <a:ext cx="6274723" cy="414106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5" name="TextBox 1">
            <a:extLst>
              <a:ext uri="{FF2B5EF4-FFF2-40B4-BE49-F238E27FC236}">
                <a16:creationId xmlns:a16="http://schemas.microsoft.com/office/drawing/2014/main" id="{2A9ECB74-6723-1B85-90F0-84DCEC862CFF}"/>
              </a:ext>
              <a:ext uri="{C183D7F6-B498-43B3-948B-1728B52AA6E4}">
                <adec:decorative xmlns:adec="http://schemas.microsoft.com/office/drawing/2017/decorative" val="1"/>
              </a:ext>
            </a:extLst>
          </p:cNvPr>
          <p:cNvSpPr txBox="1"/>
          <p:nvPr/>
        </p:nvSpPr>
        <p:spPr>
          <a:xfrm>
            <a:off x="2424907" y="2031270"/>
            <a:ext cx="231635" cy="24601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solidFill>
                  <a:schemeClr val="tx1">
                    <a:lumMod val="65000"/>
                    <a:lumOff val="35000"/>
                  </a:schemeClr>
                </a:solidFill>
                <a:latin typeface="Arial" panose="020B0604020202020204" pitchFamily="34" charset="0"/>
                <a:cs typeface="Arial" panose="020B0604020202020204" pitchFamily="34" charset="0"/>
              </a:rPr>
              <a:t>%</a:t>
            </a:r>
          </a:p>
        </p:txBody>
      </p:sp>
      <p:graphicFrame>
        <p:nvGraphicFramePr>
          <p:cNvPr id="14" name="Chart 13" descr="Figure 35: Confidence in doing various tasks on a smart TV.&#10;&#10;Results listed are for 2023.&#10;&#10;Searching for particular content or programs, Not confident at all, 2%, Not confident, 3%, Neutral, 10%, Somewhat confident, 28%, Very confident, 51%, Doesn’t apply / I don’t have this, 6%, Net Very confident and Somewhat confident, 79%.&#10;Switching between platforms (e.g. free-to-air TV, online streaming services), Not confident at all, 2%, Not confident, 4%, Neutral, 11%, Somewhat confident, 22%, Very confident, 53%, Doesn’t apply / I don’t have this, 7%, Net Very confident and Somewhat confident, 75%.&#10;Downloading apps, Not confident at all, 5%, Not confident, 8%, Neutral, 12%, Somewhat confident, 24%, Very confident, 44%, Doesn’t apply / I don’t have this, 7%, Net Very confident and Somewhat confident, 68%.&#10;Setting up my TV out of the box, Not confident at all, 7%, Not confident, 11%, Neutral, 13%, Somewhat confident, 24%, Very confident, 36%, Doesn’t apply / I don’t have this, 8%, Net Very confident and Somewhat confident, 61%.&#10;Saving favourite settings, Not confident at all, 5%, Not confident, 11%, Neutral, 17%, Somewhat confident, 27%, Very confident, 32%, Doesn’t apply / I don’t have this, 8%, Net Very confident and Somewhat confident, 59%.&#10;Setting up privacy settings (e.g. family friendly settings, parental locks), Not confident at all, 7%, Not confident, 11%, Neutral, 16%, Somewhat confident, 26%, Very confident, 28%, Doesn’t apply / I don’t have this, 12%, Net Very confident and Somewhat confident, 54%.&#10;&#10;Source: C26_1. To what extent are you confident or not confident in using technology for each of the following on a Smart TV?&#10;Base: MCCS, All respondents. 2032: n=3,730. &#10;Notes: Don’t know/refused responses not shown, % vary per statement. Labels for responses &lt;5% not shown.&#10;">
            <a:extLst>
              <a:ext uri="{FF2B5EF4-FFF2-40B4-BE49-F238E27FC236}">
                <a16:creationId xmlns:a16="http://schemas.microsoft.com/office/drawing/2014/main" id="{3137393C-DC29-6FA1-3B2B-C83479E4A0BA}"/>
              </a:ext>
            </a:extLst>
          </p:cNvPr>
          <p:cNvGraphicFramePr/>
          <p:nvPr>
            <p:extLst>
              <p:ext uri="{D42A27DB-BD31-4B8C-83A1-F6EECF244321}">
                <p14:modId xmlns:p14="http://schemas.microsoft.com/office/powerpoint/2010/main" val="180336197"/>
              </p:ext>
            </p:extLst>
          </p:nvPr>
        </p:nvGraphicFramePr>
        <p:xfrm>
          <a:off x="310032" y="1419705"/>
          <a:ext cx="6147894" cy="3941978"/>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Box 20">
            <a:extLst>
              <a:ext uri="{FF2B5EF4-FFF2-40B4-BE49-F238E27FC236}">
                <a16:creationId xmlns:a16="http://schemas.microsoft.com/office/drawing/2014/main" id="{035EA030-ABB6-C49B-FD02-30582285C32C}"/>
              </a:ext>
            </a:extLst>
          </p:cNvPr>
          <p:cNvSpPr txBox="1"/>
          <p:nvPr/>
        </p:nvSpPr>
        <p:spPr>
          <a:xfrm>
            <a:off x="5281345" y="1510914"/>
            <a:ext cx="1414872" cy="984885"/>
          </a:xfrm>
          <a:prstGeom prst="rect">
            <a:avLst/>
          </a:prstGeom>
          <a:noFill/>
        </p:spPr>
        <p:txBody>
          <a:bodyPr wrap="square" rtlCol="0">
            <a:spAutoFit/>
          </a:bodyPr>
          <a:lstStyle/>
          <a:p>
            <a:pPr algn="ctr"/>
            <a:r>
              <a:rPr lang="en-US" sz="1000" b="1" dirty="0">
                <a:solidFill>
                  <a:schemeClr val="tx1"/>
                </a:solidFill>
              </a:rPr>
              <a:t>T2B</a:t>
            </a:r>
          </a:p>
          <a:p>
            <a:pPr algn="ctr"/>
            <a:r>
              <a:rPr lang="en-US" sz="1000" b="1" dirty="0">
                <a:solidFill>
                  <a:schemeClr val="tx1"/>
                </a:solidFill>
              </a:rPr>
              <a:t>(Very confident + Somewhat confident)</a:t>
            </a:r>
            <a:endParaRPr lang="en-AU" sz="1000" b="1" dirty="0">
              <a:solidFill>
                <a:schemeClr val="tx1"/>
              </a:solidFill>
            </a:endParaRPr>
          </a:p>
          <a:p>
            <a:endParaRPr lang="en-AU" dirty="0"/>
          </a:p>
        </p:txBody>
      </p:sp>
      <p:graphicFrame>
        <p:nvGraphicFramePr>
          <p:cNvPr id="10" name="Table 9" descr="This table contains the net T2B scores - details of the results are included in the alt text for Figure 35.">
            <a:extLst>
              <a:ext uri="{FF2B5EF4-FFF2-40B4-BE49-F238E27FC236}">
                <a16:creationId xmlns:a16="http://schemas.microsoft.com/office/drawing/2014/main" id="{E85EAFED-0A37-E32A-F4B9-1E1A839A0F17}"/>
              </a:ext>
            </a:extLst>
          </p:cNvPr>
          <p:cNvGraphicFramePr>
            <a:graphicFrameLocks noGrp="1"/>
          </p:cNvGraphicFramePr>
          <p:nvPr>
            <p:extLst>
              <p:ext uri="{D42A27DB-BD31-4B8C-83A1-F6EECF244321}">
                <p14:modId xmlns:p14="http://schemas.microsoft.com/office/powerpoint/2010/main" val="600185480"/>
              </p:ext>
            </p:extLst>
          </p:nvPr>
        </p:nvGraphicFramePr>
        <p:xfrm>
          <a:off x="5520781" y="2303403"/>
          <a:ext cx="936000" cy="2612004"/>
        </p:xfrm>
        <a:graphic>
          <a:graphicData uri="http://schemas.openxmlformats.org/drawingml/2006/table">
            <a:tbl>
              <a:tblPr firstRow="1" bandRow="1">
                <a:tableStyleId>{5C22544A-7EE6-4342-B048-85BDC9FD1C3A}</a:tableStyleId>
              </a:tblPr>
              <a:tblGrid>
                <a:gridCol w="936000">
                  <a:extLst>
                    <a:ext uri="{9D8B030D-6E8A-4147-A177-3AD203B41FA5}">
                      <a16:colId xmlns:a16="http://schemas.microsoft.com/office/drawing/2014/main" val="500162456"/>
                    </a:ext>
                  </a:extLst>
                </a:gridCol>
              </a:tblGrid>
              <a:tr h="435334">
                <a:tc>
                  <a:txBody>
                    <a:bodyPr/>
                    <a:lstStyle/>
                    <a:p>
                      <a:pPr algn="ctr"/>
                      <a:r>
                        <a:rPr lang="en-US" sz="1000" b="1" i="0" u="none" strike="noStrike" kern="1200" baseline="0" dirty="0">
                          <a:solidFill>
                            <a:schemeClr val="tx1"/>
                          </a:solidFill>
                          <a:latin typeface="Arial" panose="020B0604020202020204" pitchFamily="34" charset="0"/>
                          <a:ea typeface="+mn-ea"/>
                          <a:cs typeface="Arial" panose="020B0604020202020204" pitchFamily="34" charset="0"/>
                        </a:rPr>
                        <a:t>79%</a:t>
                      </a:r>
                      <a:endParaRPr lang="en-AU" sz="1000" b="1" i="0" u="none" strike="noStrike" kern="1200" baseline="0" dirty="0">
                        <a:solidFill>
                          <a:schemeClr val="tx1"/>
                        </a:solidFill>
                        <a:latin typeface="Arial" panose="020B0604020202020204" pitchFamily="34" charset="0"/>
                        <a:ea typeface="+mn-ea"/>
                        <a:cs typeface="Arial" panose="020B0604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8929017"/>
                  </a:ext>
                </a:extLst>
              </a:tr>
              <a:tr h="435334">
                <a:tc>
                  <a:txBody>
                    <a:bodyPr/>
                    <a:lstStyle/>
                    <a:p>
                      <a:pPr marL="0" marR="0" lvl="0" indent="0" algn="ctr" defTabSz="742927" rtl="0" eaLnBrk="1" fontAlgn="auto" latinLnBrk="0" hangingPunct="1">
                        <a:lnSpc>
                          <a:spcPct val="100000"/>
                        </a:lnSpc>
                        <a:spcBef>
                          <a:spcPts val="0"/>
                        </a:spcBef>
                        <a:spcAft>
                          <a:spcPts val="0"/>
                        </a:spcAft>
                        <a:buClrTx/>
                        <a:buSzTx/>
                        <a:buFontTx/>
                        <a:buNone/>
                        <a:tabLst/>
                        <a:defRPr/>
                      </a:pPr>
                      <a:r>
                        <a:rPr lang="en-US" sz="1000" b="1" i="0" u="none" strike="noStrike" kern="1200" baseline="0" noProof="0" dirty="0">
                          <a:solidFill>
                            <a:schemeClr val="tx1"/>
                          </a:solidFill>
                          <a:latin typeface="Arial" panose="020B0604020202020204" pitchFamily="34" charset="0"/>
                          <a:ea typeface="+mn-ea"/>
                          <a:cs typeface="Arial" panose="020B0604020202020204" pitchFamily="34" charset="0"/>
                        </a:rPr>
                        <a:t>75%</a:t>
                      </a:r>
                      <a:endParaRPr lang="en-AU" sz="1000" b="1" i="0" u="none" strike="noStrike" kern="1200" baseline="0" noProof="0" dirty="0">
                        <a:solidFill>
                          <a:schemeClr val="tx1"/>
                        </a:solidFill>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223631"/>
                  </a:ext>
                </a:extLst>
              </a:tr>
              <a:tr h="435334">
                <a:tc>
                  <a:txBody>
                    <a:bodyPr/>
                    <a:lstStyle/>
                    <a:p>
                      <a:pPr marL="0" marR="0" lvl="0" indent="0" algn="ctr" defTabSz="742927" rtl="0" eaLnBrk="1" fontAlgn="auto" latinLnBrk="0" hangingPunct="1">
                        <a:lnSpc>
                          <a:spcPct val="100000"/>
                        </a:lnSpc>
                        <a:spcBef>
                          <a:spcPts val="0"/>
                        </a:spcBef>
                        <a:spcAft>
                          <a:spcPts val="0"/>
                        </a:spcAft>
                        <a:buClrTx/>
                        <a:buSzTx/>
                        <a:buFontTx/>
                        <a:buNone/>
                        <a:tabLst/>
                        <a:defRPr/>
                      </a:pPr>
                      <a:r>
                        <a:rPr lang="en-US" sz="1000" b="1" i="0" u="none" strike="noStrike" kern="1200" baseline="0" noProof="0" dirty="0">
                          <a:solidFill>
                            <a:schemeClr val="tx1"/>
                          </a:solidFill>
                          <a:latin typeface="Arial" panose="020B0604020202020204" pitchFamily="34" charset="0"/>
                          <a:ea typeface="+mn-ea"/>
                          <a:cs typeface="Arial" panose="020B0604020202020204" pitchFamily="34" charset="0"/>
                        </a:rPr>
                        <a:t>68%</a:t>
                      </a:r>
                      <a:endParaRPr lang="en-AU" sz="1000" b="1" i="0" u="none" strike="noStrike" kern="1200" baseline="0" noProof="0" dirty="0">
                        <a:solidFill>
                          <a:schemeClr val="tx1"/>
                        </a:solidFill>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9536498"/>
                  </a:ext>
                </a:extLst>
              </a:tr>
              <a:tr h="435334">
                <a:tc>
                  <a:txBody>
                    <a:bodyPr/>
                    <a:lstStyle/>
                    <a:p>
                      <a:pPr marL="0" marR="0" lvl="0" indent="0" algn="ctr" defTabSz="742927" rtl="0" eaLnBrk="1" fontAlgn="auto" latinLnBrk="0" hangingPunct="1">
                        <a:lnSpc>
                          <a:spcPct val="100000"/>
                        </a:lnSpc>
                        <a:spcBef>
                          <a:spcPts val="0"/>
                        </a:spcBef>
                        <a:spcAft>
                          <a:spcPts val="0"/>
                        </a:spcAft>
                        <a:buClrTx/>
                        <a:buSzTx/>
                        <a:buFontTx/>
                        <a:buNone/>
                        <a:tabLst/>
                        <a:defRPr/>
                      </a:pPr>
                      <a:r>
                        <a:rPr lang="en-US" sz="1000" b="1" i="0" u="none" strike="noStrike" kern="1200" baseline="0" noProof="0" dirty="0">
                          <a:solidFill>
                            <a:schemeClr val="tx1"/>
                          </a:solidFill>
                          <a:latin typeface="Arial" panose="020B0604020202020204" pitchFamily="34" charset="0"/>
                          <a:ea typeface="+mn-ea"/>
                          <a:cs typeface="Arial" panose="020B0604020202020204" pitchFamily="34" charset="0"/>
                        </a:rPr>
                        <a:t>61%</a:t>
                      </a:r>
                      <a:endParaRPr lang="en-AU" sz="1000" b="1" i="0" u="none" strike="noStrike" kern="1200" baseline="0" noProof="0" dirty="0">
                        <a:solidFill>
                          <a:schemeClr val="tx1"/>
                        </a:solidFill>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6555367"/>
                  </a:ext>
                </a:extLst>
              </a:tr>
              <a:tr h="435334">
                <a:tc>
                  <a:txBody>
                    <a:bodyPr/>
                    <a:lstStyle/>
                    <a:p>
                      <a:pPr marL="0" marR="0" lvl="0" indent="0" algn="ctr" defTabSz="742927" rtl="0" eaLnBrk="1" fontAlgn="auto" latinLnBrk="0" hangingPunct="1">
                        <a:lnSpc>
                          <a:spcPct val="100000"/>
                        </a:lnSpc>
                        <a:spcBef>
                          <a:spcPts val="0"/>
                        </a:spcBef>
                        <a:spcAft>
                          <a:spcPts val="0"/>
                        </a:spcAft>
                        <a:buClrTx/>
                        <a:buSzTx/>
                        <a:buFontTx/>
                        <a:buNone/>
                        <a:tabLst/>
                        <a:defRPr/>
                      </a:pPr>
                      <a:r>
                        <a:rPr lang="en-US" sz="1000" b="1" i="0" u="none" strike="noStrike" kern="1200" baseline="0" noProof="0" dirty="0">
                          <a:solidFill>
                            <a:schemeClr val="tx1"/>
                          </a:solidFill>
                          <a:latin typeface="Arial" panose="020B0604020202020204" pitchFamily="34" charset="0"/>
                          <a:ea typeface="+mn-ea"/>
                          <a:cs typeface="Arial" panose="020B0604020202020204" pitchFamily="34" charset="0"/>
                        </a:rPr>
                        <a:t>59%</a:t>
                      </a:r>
                      <a:endParaRPr lang="en-AU" sz="1000" b="1" i="0" u="none" strike="noStrike" kern="1200" baseline="0" noProof="0" dirty="0">
                        <a:solidFill>
                          <a:schemeClr val="tx1"/>
                        </a:solidFill>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8426747"/>
                  </a:ext>
                </a:extLst>
              </a:tr>
              <a:tr h="435334">
                <a:tc>
                  <a:txBody>
                    <a:bodyPr/>
                    <a:lstStyle/>
                    <a:p>
                      <a:pPr marL="0" marR="0" lvl="0" indent="0" algn="ctr" defTabSz="742927" rtl="0" eaLnBrk="1" fontAlgn="auto" latinLnBrk="0" hangingPunct="1">
                        <a:lnSpc>
                          <a:spcPct val="100000"/>
                        </a:lnSpc>
                        <a:spcBef>
                          <a:spcPts val="0"/>
                        </a:spcBef>
                        <a:spcAft>
                          <a:spcPts val="0"/>
                        </a:spcAft>
                        <a:buClrTx/>
                        <a:buSzTx/>
                        <a:buFontTx/>
                        <a:buNone/>
                        <a:tabLst/>
                        <a:defRPr/>
                      </a:pPr>
                      <a:r>
                        <a:rPr lang="en-US" sz="1000" b="1" i="0" u="none" strike="noStrike" kern="1200" baseline="0" noProof="0" dirty="0">
                          <a:solidFill>
                            <a:schemeClr val="tx1"/>
                          </a:solidFill>
                          <a:latin typeface="Arial" panose="020B0604020202020204" pitchFamily="34" charset="0"/>
                          <a:ea typeface="+mn-ea"/>
                          <a:cs typeface="Arial" panose="020B0604020202020204" pitchFamily="34" charset="0"/>
                        </a:rPr>
                        <a:t>54%</a:t>
                      </a:r>
                      <a:endParaRPr lang="en-AU" sz="1000" b="1" i="0" u="none" strike="noStrike" kern="1200" baseline="0" noProof="0" dirty="0">
                        <a:solidFill>
                          <a:schemeClr val="tx1"/>
                        </a:solidFill>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79311855"/>
                  </a:ext>
                </a:extLst>
              </a:tr>
            </a:tbl>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274456" y="5084999"/>
            <a:ext cx="6274723" cy="446276"/>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C26_1. To what extent are you confident or not confident in using technology for each of the following on a Smart TV?</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All respondents. 2032: n=3,730.</a:t>
            </a:r>
            <a:r>
              <a:rPr lang="en-US" sz="600" dirty="0">
                <a:effectLst/>
                <a:latin typeface="Arial" panose="020B0604020202020204" pitchFamily="34" charset="0"/>
                <a:ea typeface="Calibri" panose="020F0502020204030204" pitchFamily="34" charset="0"/>
                <a:cs typeface="Times New Roman" panose="02020603050405020304" pitchFamily="18" charset="0"/>
              </a:rPr>
              <a:t> </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a:t>
            </a:r>
            <a:r>
              <a:rPr lang="en-GB" sz="600" dirty="0">
                <a:latin typeface="Arial" panose="020B0604020202020204" pitchFamily="34" charset="0"/>
                <a:ea typeface="Calibri" panose="020F0502020204030204" pitchFamily="34" charset="0"/>
                <a:cs typeface="Times New Roman" panose="02020603050405020304" pitchFamily="18" charset="0"/>
              </a:rPr>
              <a:t>, % vary per statement. Labels for responses &lt;5% not shown.</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6544023" y="1197548"/>
            <a:ext cx="3200341" cy="4855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46088" lvl="1">
              <a:lnSpc>
                <a:spcPct val="125000"/>
              </a:lnSpc>
            </a:pPr>
            <a:r>
              <a:rPr lang="en-AU" sz="1200" b="1" dirty="0">
                <a:solidFill>
                  <a:schemeClr val="tx2"/>
                </a:solidFill>
              </a:rPr>
              <a:t>Subgroups</a:t>
            </a:r>
          </a:p>
          <a:p>
            <a:pPr marL="171450" indent="-171450">
              <a:lnSpc>
                <a:spcPct val="125000"/>
              </a:lnSpc>
              <a:buFont typeface="Arial" panose="020B0604020202020204" pitchFamily="34" charset="0"/>
              <a:buChar char="↑"/>
            </a:pPr>
            <a:r>
              <a:rPr lang="en-US" sz="1000" b="1" dirty="0">
                <a:solidFill>
                  <a:schemeClr val="tx1"/>
                </a:solidFill>
              </a:rPr>
              <a:t>NET Very confident + Somewhat confident </a:t>
            </a:r>
            <a:r>
              <a:rPr lang="en-US" sz="1000" dirty="0">
                <a:solidFill>
                  <a:schemeClr val="tx1"/>
                </a:solidFill>
              </a:rPr>
              <a:t>was higher for:</a:t>
            </a:r>
          </a:p>
          <a:p>
            <a:pPr marL="171450" indent="-171450">
              <a:lnSpc>
                <a:spcPct val="125000"/>
              </a:lnSpc>
              <a:buFont typeface="Courier New" panose="02070309020205020404" pitchFamily="49" charset="0"/>
              <a:buChar char="o"/>
            </a:pPr>
            <a:r>
              <a:rPr lang="en-US" sz="1000" u="sng" dirty="0">
                <a:solidFill>
                  <a:schemeClr val="tx1"/>
                </a:solidFill>
              </a:rPr>
              <a:t>Setting up my TV out of the box:</a:t>
            </a:r>
          </a:p>
          <a:p>
            <a:pPr marL="628650" lvl="1" indent="-171450">
              <a:lnSpc>
                <a:spcPct val="125000"/>
              </a:lnSpc>
              <a:buFont typeface="Courier New" panose="02070309020205020404" pitchFamily="49" charset="0"/>
              <a:buChar char="o"/>
            </a:pPr>
            <a:r>
              <a:rPr lang="en-US" sz="1000" dirty="0">
                <a:solidFill>
                  <a:schemeClr val="tx1"/>
                </a:solidFill>
              </a:rPr>
              <a:t>Men (71% vs 50% of women)</a:t>
            </a:r>
          </a:p>
          <a:p>
            <a:pPr marL="628650" lvl="1" indent="-171450">
              <a:lnSpc>
                <a:spcPct val="125000"/>
              </a:lnSpc>
              <a:buFont typeface="Courier New" panose="02070309020205020404" pitchFamily="49" charset="0"/>
              <a:buChar char="o"/>
            </a:pPr>
            <a:r>
              <a:rPr lang="en-US" sz="1000" dirty="0">
                <a:solidFill>
                  <a:schemeClr val="tx1"/>
                </a:solidFill>
              </a:rPr>
              <a:t>Ages 18-24 (59%), 25-34 (65%), 35-44 (69%), 45-54 (66%), and 55-64 (65% vs 44% of ages 65-74 and 36% of ages 75+)</a:t>
            </a:r>
          </a:p>
          <a:p>
            <a:pPr marL="628650" lvl="1" indent="-171450">
              <a:lnSpc>
                <a:spcPct val="125000"/>
              </a:lnSpc>
              <a:buFont typeface="Courier New" panose="02070309020205020404" pitchFamily="49" charset="0"/>
              <a:buChar char="o"/>
            </a:pPr>
            <a:r>
              <a:rPr lang="en-US" sz="1000" dirty="0">
                <a:solidFill>
                  <a:schemeClr val="tx1"/>
                </a:solidFill>
              </a:rPr>
              <a:t>Those with dependent children in the household (66% vs 55% of those without children)</a:t>
            </a:r>
          </a:p>
          <a:p>
            <a:pPr marL="628650" lvl="1" indent="-171450">
              <a:lnSpc>
                <a:spcPct val="125000"/>
              </a:lnSpc>
              <a:buFont typeface="Courier New" panose="02070309020205020404" pitchFamily="49" charset="0"/>
              <a:buChar char="o"/>
            </a:pPr>
            <a:r>
              <a:rPr lang="en-US" sz="1000" dirty="0">
                <a:solidFill>
                  <a:schemeClr val="tx1"/>
                </a:solidFill>
              </a:rPr>
              <a:t>Those with a TAFE qualification / Trade Certificate / Diploma (65%) and those with a Postgraduate degree (65% vs 54% of those with education up to Year 12)</a:t>
            </a:r>
          </a:p>
          <a:p>
            <a:pPr marL="628650" lvl="1" indent="-171450">
              <a:lnSpc>
                <a:spcPct val="125000"/>
              </a:lnSpc>
              <a:buFont typeface="Courier New" panose="02070309020205020404" pitchFamily="49" charset="0"/>
              <a:buChar char="o"/>
            </a:pPr>
            <a:endParaRPr lang="en-US" sz="1000" dirty="0">
              <a:solidFill>
                <a:schemeClr val="tx1"/>
              </a:solidFill>
            </a:endParaRPr>
          </a:p>
          <a:p>
            <a:pPr marL="180975" lvl="2" indent="-171450">
              <a:buFont typeface="Courier New" panose="02070309020205020404" pitchFamily="49" charset="0"/>
              <a:buChar char="o"/>
            </a:pPr>
            <a:r>
              <a:rPr lang="en-US" sz="1000" u="sng" dirty="0">
                <a:solidFill>
                  <a:schemeClr val="tx1"/>
                </a:solidFill>
              </a:rPr>
              <a:t>Searching for particular content or programs:</a:t>
            </a:r>
            <a:endParaRPr lang="en-US" sz="1000" dirty="0">
              <a:solidFill>
                <a:schemeClr val="tx1"/>
              </a:solidFill>
            </a:endParaRPr>
          </a:p>
          <a:p>
            <a:pPr marL="638175" lvl="3" indent="-171450">
              <a:lnSpc>
                <a:spcPct val="125000"/>
              </a:lnSpc>
              <a:buFont typeface="Courier New" panose="02070309020205020404" pitchFamily="49" charset="0"/>
              <a:buChar char="o"/>
            </a:pPr>
            <a:r>
              <a:rPr lang="en-US" sz="1000" dirty="0">
                <a:solidFill>
                  <a:schemeClr val="tx1"/>
                </a:solidFill>
              </a:rPr>
              <a:t>Ages 18-24 (82%), 35-44 (86%), 45-54 (80%), and 55-64 (82% vs 68% of ages 65-74 and 62% of ages 75+)</a:t>
            </a:r>
          </a:p>
          <a:p>
            <a:pPr marL="638175" lvl="3" indent="-171450">
              <a:lnSpc>
                <a:spcPct val="125000"/>
              </a:lnSpc>
              <a:buFont typeface="Courier New" panose="02070309020205020404" pitchFamily="49" charset="0"/>
              <a:buChar char="o"/>
            </a:pPr>
            <a:r>
              <a:rPr lang="en-US" sz="1000" dirty="0">
                <a:solidFill>
                  <a:schemeClr val="tx1"/>
                </a:solidFill>
              </a:rPr>
              <a:t>Those with dependent children in the household (84% vs 74% of those without children)</a:t>
            </a:r>
          </a:p>
          <a:p>
            <a:pPr marL="638175" lvl="3" indent="-171450">
              <a:lnSpc>
                <a:spcPct val="125000"/>
              </a:lnSpc>
              <a:buFont typeface="Courier New" panose="02070309020205020404" pitchFamily="49" charset="0"/>
              <a:buChar char="o"/>
            </a:pPr>
            <a:r>
              <a:rPr lang="en-US" sz="1000" dirty="0">
                <a:solidFill>
                  <a:schemeClr val="tx1"/>
                </a:solidFill>
              </a:rPr>
              <a:t>Those employed full time or part time (83% vs 69% of those who are retired)</a:t>
            </a:r>
          </a:p>
          <a:p>
            <a:pPr marL="628650" lvl="1" indent="-171450">
              <a:lnSpc>
                <a:spcPct val="125000"/>
              </a:lnSpc>
              <a:buFont typeface="Courier New" panose="02070309020205020404" pitchFamily="49" charset="0"/>
              <a:buChar char="o"/>
            </a:pPr>
            <a:endParaRPr lang="en-US" sz="1000" b="1" dirty="0">
              <a:solidFill>
                <a:schemeClr val="tx1"/>
              </a:solidFill>
            </a:endParaRPr>
          </a:p>
        </p:txBody>
      </p:sp>
      <p:sp>
        <p:nvSpPr>
          <p:cNvPr id="17" name="Rectangle 16">
            <a:extLst>
              <a:ext uri="{FF2B5EF4-FFF2-40B4-BE49-F238E27FC236}">
                <a16:creationId xmlns:a16="http://schemas.microsoft.com/office/drawing/2014/main" id="{112542E7-F64C-BEED-69A3-03959571EE27}"/>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Australians are most confident in searching for content and switching between platforms on their smart TV, but least confident with setting up their device out of the box and tailoring privacy settings. </a:t>
            </a:r>
            <a:endParaRPr lang="en-AU" sz="1000" b="1" dirty="0"/>
          </a:p>
        </p:txBody>
      </p:sp>
      <p:pic>
        <p:nvPicPr>
          <p:cNvPr id="18" name="Graphic 17">
            <a:extLst>
              <a:ext uri="{FF2B5EF4-FFF2-40B4-BE49-F238E27FC236}">
                <a16:creationId xmlns:a16="http://schemas.microsoft.com/office/drawing/2014/main" id="{306B4951-DF1D-3477-9506-76D5DBBAD12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2548917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US" dirty="0"/>
              <a:t>35</a:t>
            </a:r>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60527"/>
            <a:ext cx="7957813" cy="438517"/>
          </a:xfrm>
        </p:spPr>
        <p:txBody>
          <a:bodyPr>
            <a:normAutofit fontScale="90000"/>
          </a:bodyPr>
          <a:lstStyle/>
          <a:p>
            <a:r>
              <a:rPr lang="en-US" dirty="0"/>
              <a:t>Confidence in various tasks when accessing screen content</a:t>
            </a:r>
            <a:endParaRPr lang="en-AU" dirty="0"/>
          </a:p>
        </p:txBody>
      </p:sp>
      <p:grpSp>
        <p:nvGrpSpPr>
          <p:cNvPr id="11" name="Group 10">
            <a:extLst>
              <a:ext uri="{FF2B5EF4-FFF2-40B4-BE49-F238E27FC236}">
                <a16:creationId xmlns:a16="http://schemas.microsoft.com/office/drawing/2014/main" id="{3D2F41B9-7613-C6E6-E2A3-69FCB0D77469}"/>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2" name="Freeform 5">
              <a:extLst>
                <a:ext uri="{FF2B5EF4-FFF2-40B4-BE49-F238E27FC236}">
                  <a16:creationId xmlns:a16="http://schemas.microsoft.com/office/drawing/2014/main" id="{A6218969-BF29-BB29-E025-CEFCAA0AFE93}"/>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3" name="Freeform 6">
              <a:extLst>
                <a:ext uri="{FF2B5EF4-FFF2-40B4-BE49-F238E27FC236}">
                  <a16:creationId xmlns:a16="http://schemas.microsoft.com/office/drawing/2014/main" id="{E5C4561C-CF9E-A5D0-B7E7-C9836A39CAED}"/>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7">
              <a:extLst>
                <a:ext uri="{FF2B5EF4-FFF2-40B4-BE49-F238E27FC236}">
                  <a16:creationId xmlns:a16="http://schemas.microsoft.com/office/drawing/2014/main" id="{3213AFE8-5451-99C4-55DA-2711F2DBDA15}"/>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8">
              <a:extLst>
                <a:ext uri="{FF2B5EF4-FFF2-40B4-BE49-F238E27FC236}">
                  <a16:creationId xmlns:a16="http://schemas.microsoft.com/office/drawing/2014/main" id="{BB4BCB57-2ACF-0279-C1A0-F34B3DDA0045}"/>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9">
              <a:extLst>
                <a:ext uri="{FF2B5EF4-FFF2-40B4-BE49-F238E27FC236}">
                  <a16:creationId xmlns:a16="http://schemas.microsoft.com/office/drawing/2014/main" id="{D626DDFB-FE75-6F9A-75B9-DA799BEF803A}"/>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293014" y="753724"/>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Most respondents were very confident (27%) or somewhat confident (26%) in changing the language or country settings on different platforms when watching screen content. A similar proportion of respondents were very confident (22%) or somewhat confident (24%) in changing or using accessibility settings on different platforms.</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10032" y="1390206"/>
            <a:ext cx="6274723" cy="414106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5" name="TextBox 1">
            <a:extLst>
              <a:ext uri="{FF2B5EF4-FFF2-40B4-BE49-F238E27FC236}">
                <a16:creationId xmlns:a16="http://schemas.microsoft.com/office/drawing/2014/main" id="{2A9ECB74-6723-1B85-90F0-84DCEC862CFF}"/>
              </a:ext>
              <a:ext uri="{C183D7F6-B498-43B3-948B-1728B52AA6E4}">
                <adec:decorative xmlns:adec="http://schemas.microsoft.com/office/drawing/2017/decorative" val="1"/>
              </a:ext>
            </a:extLst>
          </p:cNvPr>
          <p:cNvSpPr txBox="1"/>
          <p:nvPr/>
        </p:nvSpPr>
        <p:spPr>
          <a:xfrm>
            <a:off x="2471087" y="2031270"/>
            <a:ext cx="231635" cy="24601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latin typeface="Arial" panose="020B0604020202020204" pitchFamily="34" charset="0"/>
                <a:cs typeface="Arial" panose="020B0604020202020204" pitchFamily="34" charset="0"/>
              </a:rPr>
              <a:t>%</a:t>
            </a:r>
          </a:p>
        </p:txBody>
      </p:sp>
      <p:graphicFrame>
        <p:nvGraphicFramePr>
          <p:cNvPr id="14" name="Chart 13" descr="Figure 36: Confidence in various tasks when accessing screen content.&#10;&#10;Results listed are for 2023.&#10;&#10;Changing the language or country settings on different platforms, Not confident at all, 7%, Not confident, 12%, Neutral, 16%, Somewhat confident, 26%, Very confident, 27%, Doesn’t apply / I don’t have this, 12%, Net Very confident and Somewhat confident, 52%.&#10;Changing/using accessibility settings on different platforms, Not confident at all, 7%, Not confident, 15%, Neutral, 20%, Somewhat confident, 24%, Very confident, 22%, Doesn’t apply / I don’t have this, 11%, Net Very confident and Somewhat confident, 46%.&#10;Using a Virtual Private Network (VPN) to access content, Not confident at all, 19%, Not confident, 18%, Neutral, 15%, Somewhat confident, 14%, Very confident, 16%, Doesn’t apply / I don’t have this, 19%, Net Very confident and Somewhat confident, 29%.&#10;Downloading or streaming pirated content, Not confident at all, 22%, Not confident, 16%, Neutral, 13%, Somewhat confident, 10%, Very confident, 13%, Doesn’t apply / I don’t have this, 27%, Net Very confident and Somewhat confident, 23%.&#10;&#10;Source: C26_2. In general, to what extent are you confident or not confident using the following when accessing content?&#10;Base: MCCS, All respondents. 2023: n=3,730. &#10;Notes: Don’t know/refused responses not shown, % vary per statement. ">
            <a:extLst>
              <a:ext uri="{FF2B5EF4-FFF2-40B4-BE49-F238E27FC236}">
                <a16:creationId xmlns:a16="http://schemas.microsoft.com/office/drawing/2014/main" id="{3137393C-DC29-6FA1-3B2B-C83479E4A0BA}"/>
              </a:ext>
            </a:extLst>
          </p:cNvPr>
          <p:cNvGraphicFramePr/>
          <p:nvPr>
            <p:extLst>
              <p:ext uri="{D42A27DB-BD31-4B8C-83A1-F6EECF244321}">
                <p14:modId xmlns:p14="http://schemas.microsoft.com/office/powerpoint/2010/main" val="2371914764"/>
              </p:ext>
            </p:extLst>
          </p:nvPr>
        </p:nvGraphicFramePr>
        <p:xfrm>
          <a:off x="320637" y="1419705"/>
          <a:ext cx="6164997" cy="3941978"/>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Box 20">
            <a:extLst>
              <a:ext uri="{FF2B5EF4-FFF2-40B4-BE49-F238E27FC236}">
                <a16:creationId xmlns:a16="http://schemas.microsoft.com/office/drawing/2014/main" id="{B96E2666-708E-5E4A-A196-3004BE9AE640}"/>
              </a:ext>
            </a:extLst>
          </p:cNvPr>
          <p:cNvSpPr txBox="1"/>
          <p:nvPr/>
        </p:nvSpPr>
        <p:spPr>
          <a:xfrm>
            <a:off x="5472339" y="1547341"/>
            <a:ext cx="1213594" cy="984885"/>
          </a:xfrm>
          <a:prstGeom prst="rect">
            <a:avLst/>
          </a:prstGeom>
          <a:noFill/>
        </p:spPr>
        <p:txBody>
          <a:bodyPr wrap="square" rtlCol="0">
            <a:spAutoFit/>
          </a:bodyPr>
          <a:lstStyle/>
          <a:p>
            <a:pPr algn="ctr"/>
            <a:r>
              <a:rPr lang="en-US" sz="1000" b="1" dirty="0">
                <a:solidFill>
                  <a:schemeClr val="tx1"/>
                </a:solidFill>
              </a:rPr>
              <a:t>T2B</a:t>
            </a:r>
          </a:p>
          <a:p>
            <a:pPr algn="ctr"/>
            <a:r>
              <a:rPr lang="en-US" sz="1000" b="1" kern="1200" dirty="0">
                <a:solidFill>
                  <a:schemeClr val="tx1"/>
                </a:solidFill>
                <a:latin typeface="+mn-lt"/>
                <a:ea typeface="+mn-ea"/>
                <a:cs typeface="+mn-cs"/>
              </a:rPr>
              <a:t>(Very confident + Somewhat confident)</a:t>
            </a:r>
            <a:endParaRPr lang="en-AU" sz="1000" b="1" kern="1200" dirty="0">
              <a:solidFill>
                <a:schemeClr val="tx1"/>
              </a:solidFill>
              <a:latin typeface="+mn-lt"/>
              <a:ea typeface="+mn-ea"/>
              <a:cs typeface="+mn-cs"/>
            </a:endParaRPr>
          </a:p>
          <a:p>
            <a:endParaRPr lang="en-AU" dirty="0"/>
          </a:p>
        </p:txBody>
      </p:sp>
      <p:graphicFrame>
        <p:nvGraphicFramePr>
          <p:cNvPr id="15" name="Table 14" descr="This table contains the NET T2B results. Details of the results are included in the alt text for Figure 36.">
            <a:extLst>
              <a:ext uri="{FF2B5EF4-FFF2-40B4-BE49-F238E27FC236}">
                <a16:creationId xmlns:a16="http://schemas.microsoft.com/office/drawing/2014/main" id="{9117F3C2-A1FB-0C5B-39E0-D9A94B75A975}"/>
              </a:ext>
            </a:extLst>
          </p:cNvPr>
          <p:cNvGraphicFramePr>
            <a:graphicFrameLocks noGrp="1"/>
          </p:cNvGraphicFramePr>
          <p:nvPr>
            <p:extLst>
              <p:ext uri="{D42A27DB-BD31-4B8C-83A1-F6EECF244321}">
                <p14:modId xmlns:p14="http://schemas.microsoft.com/office/powerpoint/2010/main" val="3393402850"/>
              </p:ext>
            </p:extLst>
          </p:nvPr>
        </p:nvGraphicFramePr>
        <p:xfrm>
          <a:off x="5665547" y="2249295"/>
          <a:ext cx="773907" cy="2666112"/>
        </p:xfrm>
        <a:graphic>
          <a:graphicData uri="http://schemas.openxmlformats.org/drawingml/2006/table">
            <a:tbl>
              <a:tblPr firstRow="1" bandRow="1">
                <a:tableStyleId>{5C22544A-7EE6-4342-B048-85BDC9FD1C3A}</a:tableStyleId>
              </a:tblPr>
              <a:tblGrid>
                <a:gridCol w="773907">
                  <a:extLst>
                    <a:ext uri="{9D8B030D-6E8A-4147-A177-3AD203B41FA5}">
                      <a16:colId xmlns:a16="http://schemas.microsoft.com/office/drawing/2014/main" val="500162456"/>
                    </a:ext>
                  </a:extLst>
                </a:gridCol>
              </a:tblGrid>
              <a:tr h="666528">
                <a:tc>
                  <a:txBody>
                    <a:bodyPr/>
                    <a:lstStyle/>
                    <a:p>
                      <a:pPr algn="ctr"/>
                      <a:r>
                        <a:rPr lang="en-US" sz="1000" b="1" i="0" u="none" strike="noStrike" kern="1200" baseline="0" dirty="0">
                          <a:solidFill>
                            <a:schemeClr val="tx1"/>
                          </a:solidFill>
                          <a:latin typeface="Arial" panose="020B0604020202020204" pitchFamily="34" charset="0"/>
                          <a:ea typeface="+mn-ea"/>
                          <a:cs typeface="Arial" panose="020B0604020202020204" pitchFamily="34" charset="0"/>
                        </a:rPr>
                        <a:t>52%</a:t>
                      </a:r>
                      <a:endParaRPr lang="en-AU" sz="1000" b="1" i="0" u="none" strike="noStrike" kern="1200" baseline="0" dirty="0">
                        <a:solidFill>
                          <a:schemeClr val="tx1"/>
                        </a:solidFill>
                        <a:latin typeface="Arial" panose="020B0604020202020204" pitchFamily="34" charset="0"/>
                        <a:ea typeface="+mn-ea"/>
                        <a:cs typeface="Arial" panose="020B0604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8929017"/>
                  </a:ext>
                </a:extLst>
              </a:tr>
              <a:tr h="666528">
                <a:tc>
                  <a:txBody>
                    <a:bodyPr/>
                    <a:lstStyle/>
                    <a:p>
                      <a:pPr marL="0" marR="0" lvl="0" indent="0" algn="ctr" defTabSz="742927" rtl="0" eaLnBrk="1" fontAlgn="auto" latinLnBrk="0" hangingPunct="1">
                        <a:lnSpc>
                          <a:spcPct val="100000"/>
                        </a:lnSpc>
                        <a:spcBef>
                          <a:spcPts val="0"/>
                        </a:spcBef>
                        <a:spcAft>
                          <a:spcPts val="0"/>
                        </a:spcAft>
                        <a:buClrTx/>
                        <a:buSzTx/>
                        <a:buFontTx/>
                        <a:buNone/>
                        <a:tabLst/>
                        <a:defRPr/>
                      </a:pPr>
                      <a:r>
                        <a:rPr lang="en-US" sz="1000" b="1" i="0" u="none" strike="noStrike" kern="1200" baseline="0" noProof="0" dirty="0">
                          <a:solidFill>
                            <a:schemeClr val="tx1"/>
                          </a:solidFill>
                          <a:latin typeface="Arial" panose="020B0604020202020204" pitchFamily="34" charset="0"/>
                          <a:ea typeface="+mn-ea"/>
                          <a:cs typeface="Arial" panose="020B0604020202020204" pitchFamily="34" charset="0"/>
                        </a:rPr>
                        <a:t>46%</a:t>
                      </a:r>
                      <a:endParaRPr lang="en-AU" sz="1000" b="1" i="0" u="none" strike="noStrike" kern="1200" baseline="0" noProof="0" dirty="0">
                        <a:solidFill>
                          <a:schemeClr val="tx1"/>
                        </a:solidFill>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2223631"/>
                  </a:ext>
                </a:extLst>
              </a:tr>
              <a:tr h="666528">
                <a:tc>
                  <a:txBody>
                    <a:bodyPr/>
                    <a:lstStyle/>
                    <a:p>
                      <a:pPr marL="0" marR="0" lvl="0" indent="0" algn="ctr" defTabSz="742927" rtl="0" eaLnBrk="1" fontAlgn="auto" latinLnBrk="0" hangingPunct="1">
                        <a:lnSpc>
                          <a:spcPct val="100000"/>
                        </a:lnSpc>
                        <a:spcBef>
                          <a:spcPts val="0"/>
                        </a:spcBef>
                        <a:spcAft>
                          <a:spcPts val="0"/>
                        </a:spcAft>
                        <a:buClrTx/>
                        <a:buSzTx/>
                        <a:buFontTx/>
                        <a:buNone/>
                        <a:tabLst/>
                        <a:defRPr/>
                      </a:pPr>
                      <a:r>
                        <a:rPr lang="en-US" sz="1000" b="1" i="0" u="none" strike="noStrike" kern="1200" baseline="0" noProof="0" dirty="0">
                          <a:solidFill>
                            <a:schemeClr val="tx1"/>
                          </a:solidFill>
                          <a:latin typeface="Arial" panose="020B0604020202020204" pitchFamily="34" charset="0"/>
                          <a:ea typeface="+mn-ea"/>
                          <a:cs typeface="Arial" panose="020B0604020202020204" pitchFamily="34" charset="0"/>
                        </a:rPr>
                        <a:t>29%</a:t>
                      </a:r>
                      <a:endParaRPr lang="en-AU" sz="1000" b="1" i="0" u="none" strike="noStrike" kern="1200" baseline="0" noProof="0" dirty="0">
                        <a:solidFill>
                          <a:schemeClr val="tx1"/>
                        </a:solidFill>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9536498"/>
                  </a:ext>
                </a:extLst>
              </a:tr>
              <a:tr h="666528">
                <a:tc>
                  <a:txBody>
                    <a:bodyPr/>
                    <a:lstStyle/>
                    <a:p>
                      <a:pPr marL="0" marR="0" lvl="0" indent="0" algn="ctr" defTabSz="742927" rtl="0" eaLnBrk="1" fontAlgn="auto" latinLnBrk="0" hangingPunct="1">
                        <a:lnSpc>
                          <a:spcPct val="100000"/>
                        </a:lnSpc>
                        <a:spcBef>
                          <a:spcPts val="0"/>
                        </a:spcBef>
                        <a:spcAft>
                          <a:spcPts val="0"/>
                        </a:spcAft>
                        <a:buClrTx/>
                        <a:buSzTx/>
                        <a:buFontTx/>
                        <a:buNone/>
                        <a:tabLst/>
                        <a:defRPr/>
                      </a:pPr>
                      <a:r>
                        <a:rPr lang="en-US" sz="1000" b="1" i="0" u="none" strike="noStrike" kern="1200" baseline="0" noProof="0" dirty="0">
                          <a:solidFill>
                            <a:schemeClr val="tx1"/>
                          </a:solidFill>
                          <a:latin typeface="Arial" panose="020B0604020202020204" pitchFamily="34" charset="0"/>
                          <a:ea typeface="+mn-ea"/>
                          <a:cs typeface="Arial" panose="020B0604020202020204" pitchFamily="34" charset="0"/>
                        </a:rPr>
                        <a:t>23%</a:t>
                      </a:r>
                      <a:endParaRPr lang="en-AU" sz="1000" b="1" i="0" u="none" strike="noStrike" kern="1200" baseline="0" noProof="0" dirty="0">
                        <a:solidFill>
                          <a:schemeClr val="tx1"/>
                        </a:solidFill>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6555367"/>
                  </a:ext>
                </a:extLst>
              </a:tr>
            </a:tbl>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274456" y="5084999"/>
            <a:ext cx="6274723" cy="446276"/>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C26_2. In general, to what extent are you confident or not confident using the following when accessing content?</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All respondents. 2023: n=3,730.</a:t>
            </a:r>
            <a:r>
              <a:rPr lang="en-US" sz="600" dirty="0">
                <a:effectLst/>
                <a:latin typeface="Arial" panose="020B0604020202020204" pitchFamily="34" charset="0"/>
                <a:ea typeface="Calibri" panose="020F0502020204030204" pitchFamily="34" charset="0"/>
                <a:cs typeface="Times New Roman" panose="02020603050405020304" pitchFamily="18" charset="0"/>
              </a:rPr>
              <a:t> </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a:t>
            </a:r>
            <a:r>
              <a:rPr lang="en-GB" sz="600" dirty="0">
                <a:latin typeface="Arial" panose="020B0604020202020204" pitchFamily="34" charset="0"/>
                <a:ea typeface="Calibri" panose="020F0502020204030204" pitchFamily="34" charset="0"/>
                <a:cs typeface="Times New Roman" panose="02020603050405020304" pitchFamily="18" charset="0"/>
              </a:rPr>
              <a:t>, % vary per statement. </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6540632" y="1314458"/>
            <a:ext cx="3039895" cy="120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3538" lvl="1">
              <a:lnSpc>
                <a:spcPct val="125000"/>
              </a:lnSpc>
            </a:pPr>
            <a:r>
              <a:rPr lang="en-AU" sz="1200" b="1" dirty="0">
                <a:solidFill>
                  <a:schemeClr val="tx2"/>
                </a:solidFill>
              </a:rPr>
              <a:t>Subgroups</a:t>
            </a:r>
          </a:p>
          <a:p>
            <a:pPr marL="171450" indent="-171450">
              <a:lnSpc>
                <a:spcPct val="125000"/>
              </a:lnSpc>
              <a:buFont typeface="Arial" panose="020B0604020202020204" pitchFamily="34" charset="0"/>
              <a:buChar char="↑"/>
            </a:pPr>
            <a:r>
              <a:rPr lang="en-US" sz="1000" b="1" dirty="0">
                <a:solidFill>
                  <a:schemeClr val="tx1"/>
                </a:solidFill>
              </a:rPr>
              <a:t>NET Very confident + Somewhat confident </a:t>
            </a:r>
            <a:r>
              <a:rPr lang="en-US" sz="1000" dirty="0">
                <a:solidFill>
                  <a:schemeClr val="tx1"/>
                </a:solidFill>
              </a:rPr>
              <a:t>was higher for:</a:t>
            </a:r>
          </a:p>
          <a:p>
            <a:pPr marL="180975" lvl="1" indent="-171450">
              <a:lnSpc>
                <a:spcPct val="125000"/>
              </a:lnSpc>
              <a:buFont typeface="Courier New" panose="02070309020205020404" pitchFamily="49" charset="0"/>
              <a:buChar char="o"/>
            </a:pPr>
            <a:r>
              <a:rPr lang="en-US" sz="1000" u="sng" dirty="0">
                <a:solidFill>
                  <a:schemeClr val="tx1"/>
                </a:solidFill>
                <a:cs typeface="Arial"/>
              </a:rPr>
              <a:t>Changing the language or country settings on different platforms:</a:t>
            </a:r>
          </a:p>
          <a:p>
            <a:pPr marL="638175" lvl="2" indent="-171450">
              <a:lnSpc>
                <a:spcPct val="125000"/>
              </a:lnSpc>
              <a:buFont typeface="Courier New" panose="02070309020205020404" pitchFamily="49" charset="0"/>
              <a:buChar char="o"/>
            </a:pPr>
            <a:r>
              <a:rPr lang="en-US" sz="1000" dirty="0">
                <a:solidFill>
                  <a:schemeClr val="tx1"/>
                </a:solidFill>
                <a:cs typeface="Arial"/>
              </a:rPr>
              <a:t>Men (55% vs 49% of women)</a:t>
            </a:r>
          </a:p>
          <a:p>
            <a:pPr marL="638175" lvl="2" indent="-171450">
              <a:lnSpc>
                <a:spcPct val="125000"/>
              </a:lnSpc>
              <a:buFont typeface="Courier New" panose="02070309020205020404" pitchFamily="49" charset="0"/>
              <a:buChar char="o"/>
            </a:pPr>
            <a:r>
              <a:rPr lang="en-US" sz="1000" dirty="0">
                <a:solidFill>
                  <a:schemeClr val="tx1"/>
                </a:solidFill>
                <a:cs typeface="Arial"/>
              </a:rPr>
              <a:t>Ages 18-24 (70%), 25-34 (60%), and 35-44 (62% vs 46% of ages 55-64, 29% of ages 65-74 and 21% of ages 75+)</a:t>
            </a:r>
          </a:p>
          <a:p>
            <a:pPr marL="638175" lvl="2" indent="-171450">
              <a:lnSpc>
                <a:spcPct val="125000"/>
              </a:lnSpc>
              <a:buFont typeface="Courier New" panose="02070309020205020404" pitchFamily="49" charset="0"/>
              <a:buChar char="o"/>
            </a:pPr>
            <a:r>
              <a:rPr lang="en-US" sz="1000" dirty="0">
                <a:solidFill>
                  <a:schemeClr val="tx1"/>
                </a:solidFill>
                <a:cs typeface="Arial"/>
              </a:rPr>
              <a:t>Those with dependent children in the household (57%), those with non-dependent children only (59%), and adults living in a share house (64% vs 43% of those without children)</a:t>
            </a:r>
          </a:p>
          <a:p>
            <a:pPr marL="466725" lvl="2">
              <a:lnSpc>
                <a:spcPct val="125000"/>
              </a:lnSpc>
            </a:pPr>
            <a:endParaRPr lang="en-US" sz="1000" dirty="0">
              <a:solidFill>
                <a:srgbClr val="FF0000"/>
              </a:solidFill>
              <a:cs typeface="Arial"/>
            </a:endParaRPr>
          </a:p>
          <a:p>
            <a:pPr marL="180975" lvl="2" indent="-171450">
              <a:lnSpc>
                <a:spcPct val="125000"/>
              </a:lnSpc>
              <a:buFont typeface="Courier New" panose="02070309020205020404" pitchFamily="49" charset="0"/>
              <a:buChar char="o"/>
            </a:pPr>
            <a:r>
              <a:rPr lang="en-US" sz="1000" u="sng" dirty="0">
                <a:solidFill>
                  <a:schemeClr val="tx1"/>
                </a:solidFill>
                <a:cs typeface="Arial"/>
              </a:rPr>
              <a:t>Changing  / using accessibility settings on different platforms:</a:t>
            </a:r>
          </a:p>
          <a:p>
            <a:pPr marL="638175" lvl="3" indent="-171450">
              <a:lnSpc>
                <a:spcPct val="125000"/>
              </a:lnSpc>
              <a:buFont typeface="Courier New" panose="02070309020205020404" pitchFamily="49" charset="0"/>
              <a:buChar char="o"/>
            </a:pPr>
            <a:r>
              <a:rPr lang="en-US" sz="1000" dirty="0">
                <a:solidFill>
                  <a:schemeClr val="tx1"/>
                </a:solidFill>
                <a:cs typeface="Arial"/>
              </a:rPr>
              <a:t>Men (51% vs 41% of women)</a:t>
            </a:r>
          </a:p>
          <a:p>
            <a:pPr marL="638175" lvl="3" indent="-171450">
              <a:lnSpc>
                <a:spcPct val="125000"/>
              </a:lnSpc>
              <a:buFont typeface="Courier New" panose="02070309020205020404" pitchFamily="49" charset="0"/>
              <a:buChar char="o"/>
            </a:pPr>
            <a:r>
              <a:rPr lang="en-US" sz="1000" dirty="0">
                <a:solidFill>
                  <a:schemeClr val="tx1"/>
                </a:solidFill>
                <a:cs typeface="Arial"/>
              </a:rPr>
              <a:t>Ages 18-24 (63%), 25-34 (52%), 35-44 (54%), 45-54 (44%) and 55-64 (42% vs 28% of ages 65-74 and 19% of ages 75+)</a:t>
            </a:r>
          </a:p>
          <a:p>
            <a:pPr marL="638175" lvl="3" indent="-171450">
              <a:lnSpc>
                <a:spcPct val="125000"/>
              </a:lnSpc>
              <a:buFont typeface="Courier New" panose="02070309020205020404" pitchFamily="49" charset="0"/>
              <a:buChar char="o"/>
            </a:pPr>
            <a:endParaRPr lang="en-US" sz="900" u="sng" dirty="0">
              <a:solidFill>
                <a:srgbClr val="FF0000"/>
              </a:solidFill>
              <a:cs typeface="Arial"/>
            </a:endParaRPr>
          </a:p>
          <a:p>
            <a:pPr marL="638175" lvl="2" indent="-171450">
              <a:lnSpc>
                <a:spcPct val="125000"/>
              </a:lnSpc>
              <a:buFont typeface="Courier New" panose="02070309020205020404" pitchFamily="49" charset="0"/>
              <a:buChar char="o"/>
            </a:pPr>
            <a:endParaRPr lang="en-US" sz="900" dirty="0">
              <a:solidFill>
                <a:schemeClr val="tx1"/>
              </a:solidFill>
              <a:cs typeface="Arial"/>
            </a:endParaRPr>
          </a:p>
          <a:p>
            <a:pPr marL="638175" lvl="2" indent="-171450">
              <a:lnSpc>
                <a:spcPct val="125000"/>
              </a:lnSpc>
              <a:buFont typeface="Courier New" panose="02070309020205020404" pitchFamily="49" charset="0"/>
              <a:buChar char="o"/>
            </a:pPr>
            <a:endParaRPr lang="en-US" sz="900" dirty="0">
              <a:solidFill>
                <a:schemeClr val="tx1"/>
              </a:solidFill>
              <a:cs typeface="Arial"/>
            </a:endParaRPr>
          </a:p>
          <a:p>
            <a:pPr lvl="1">
              <a:lnSpc>
                <a:spcPct val="125000"/>
              </a:lnSpc>
            </a:pPr>
            <a:endParaRPr lang="en-US" sz="900" dirty="0">
              <a:solidFill>
                <a:schemeClr val="tx1"/>
              </a:solidFill>
            </a:endParaRPr>
          </a:p>
          <a:p>
            <a:pPr marL="631825" lvl="2" indent="-171450">
              <a:lnSpc>
                <a:spcPct val="125000"/>
              </a:lnSpc>
              <a:buFont typeface="Courier New" panose="02070309020205020404" pitchFamily="49" charset="0"/>
              <a:buChar char="o"/>
            </a:pPr>
            <a:endParaRPr lang="en-US" sz="1000" dirty="0">
              <a:solidFill>
                <a:schemeClr val="tx1"/>
              </a:solidFill>
            </a:endParaRPr>
          </a:p>
          <a:p>
            <a:pPr marL="628650" lvl="1" indent="-171450">
              <a:lnSpc>
                <a:spcPct val="125000"/>
              </a:lnSpc>
              <a:buFont typeface="Courier New" panose="02070309020205020404" pitchFamily="49" charset="0"/>
              <a:buChar char="o"/>
            </a:pPr>
            <a:endParaRPr lang="en-US" sz="1000" b="1" dirty="0">
              <a:solidFill>
                <a:schemeClr val="tx1"/>
              </a:solidFill>
            </a:endParaRPr>
          </a:p>
        </p:txBody>
      </p:sp>
      <p:sp>
        <p:nvSpPr>
          <p:cNvPr id="17" name="Rectangle 16">
            <a:extLst>
              <a:ext uri="{FF2B5EF4-FFF2-40B4-BE49-F238E27FC236}">
                <a16:creationId xmlns:a16="http://schemas.microsoft.com/office/drawing/2014/main" id="{112542E7-F64C-BEED-69A3-03959571EE27}"/>
              </a:ext>
            </a:extLst>
          </p:cNvPr>
          <p:cNvSpPr/>
          <p:nvPr/>
        </p:nvSpPr>
        <p:spPr>
          <a:xfrm>
            <a:off x="310032" y="6078738"/>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There is lower confidence overall in using a VPN and downloading or streaming pirated content. </a:t>
            </a:r>
            <a:endParaRPr lang="en-AU" sz="1000" b="1" dirty="0"/>
          </a:p>
        </p:txBody>
      </p:sp>
      <p:pic>
        <p:nvPicPr>
          <p:cNvPr id="18" name="Graphic 17">
            <a:extLst>
              <a:ext uri="{FF2B5EF4-FFF2-40B4-BE49-F238E27FC236}">
                <a16:creationId xmlns:a16="http://schemas.microsoft.com/office/drawing/2014/main" id="{306B4951-DF1D-3477-9506-76D5DBBAD12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1454523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A856BD-BAC6-0A04-DB5A-671F647F879C}"/>
              </a:ext>
              <a:ext uri="{C183D7F6-B498-43B3-948B-1728B52AA6E4}">
                <adec:decorative xmlns:adec="http://schemas.microsoft.com/office/drawing/2017/decorative" val="1"/>
              </a:ext>
            </a:extLst>
          </p:cNvPr>
          <p:cNvSpPr/>
          <p:nvPr/>
        </p:nvSpPr>
        <p:spPr>
          <a:xfrm>
            <a:off x="0" y="3132"/>
            <a:ext cx="9906000" cy="685486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F46E64F9-CCB4-C08F-F219-DCF6A1F24CFE}"/>
              </a:ext>
              <a:ext uri="{C183D7F6-B498-43B3-948B-1728B52AA6E4}">
                <adec:decorative xmlns:adec="http://schemas.microsoft.com/office/drawing/2017/decorative" val="1"/>
              </a:ext>
            </a:extLst>
          </p:cNvPr>
          <p:cNvPicPr>
            <a:picLocks noChangeAspect="1"/>
          </p:cNvPicPr>
          <p:nvPr/>
        </p:nvPicPr>
        <p:blipFill rotWithShape="1">
          <a:blip r:embed="rId2">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659" t="-46" b="46"/>
          <a:stretch/>
        </p:blipFill>
        <p:spPr>
          <a:xfrm>
            <a:off x="0" y="3132"/>
            <a:ext cx="9906000" cy="6854868"/>
          </a:xfrm>
          <a:prstGeom prst="rect">
            <a:avLst/>
          </a:prstGeom>
        </p:spPr>
      </p:pic>
      <p:sp>
        <p:nvSpPr>
          <p:cNvPr id="4" name="Title 3">
            <a:extLst>
              <a:ext uri="{FF2B5EF4-FFF2-40B4-BE49-F238E27FC236}">
                <a16:creationId xmlns:a16="http://schemas.microsoft.com/office/drawing/2014/main" id="{5C2E445F-D8DF-C44E-E0B0-86DFD8B0C604}"/>
              </a:ext>
            </a:extLst>
          </p:cNvPr>
          <p:cNvSpPr>
            <a:spLocks noGrp="1"/>
          </p:cNvSpPr>
          <p:nvPr>
            <p:ph type="ctrTitle"/>
          </p:nvPr>
        </p:nvSpPr>
        <p:spPr>
          <a:xfrm>
            <a:off x="0" y="2804505"/>
            <a:ext cx="9906000" cy="1248989"/>
          </a:xfrm>
        </p:spPr>
        <p:txBody>
          <a:bodyPr anchor="ctr">
            <a:normAutofit/>
          </a:bodyPr>
          <a:lstStyle/>
          <a:p>
            <a:r>
              <a:rPr lang="en-US" dirty="0">
                <a:solidFill>
                  <a:schemeClr val="bg1"/>
                </a:solidFill>
              </a:rPr>
              <a:t>General screen content habits: </a:t>
            </a:r>
            <a:br>
              <a:rPr lang="en-US" dirty="0">
                <a:solidFill>
                  <a:schemeClr val="bg1"/>
                </a:solidFill>
              </a:rPr>
            </a:br>
            <a:r>
              <a:rPr lang="en-US" dirty="0">
                <a:solidFill>
                  <a:schemeClr val="bg1"/>
                </a:solidFill>
              </a:rPr>
              <a:t>Children aged 0-17</a:t>
            </a:r>
            <a:endParaRPr lang="en-AU" dirty="0">
              <a:solidFill>
                <a:schemeClr val="bg1"/>
              </a:solidFill>
            </a:endParaRPr>
          </a:p>
        </p:txBody>
      </p:sp>
      <p:sp>
        <p:nvSpPr>
          <p:cNvPr id="2" name="Title 4">
            <a:extLst>
              <a:ext uri="{FF2B5EF4-FFF2-40B4-BE49-F238E27FC236}">
                <a16:creationId xmlns:a16="http://schemas.microsoft.com/office/drawing/2014/main" id="{A4E22B01-82F2-C984-592E-45D6E5959CA1}"/>
              </a:ext>
            </a:extLst>
          </p:cNvPr>
          <p:cNvSpPr txBox="1">
            <a:spLocks/>
          </p:cNvSpPr>
          <p:nvPr/>
        </p:nvSpPr>
        <p:spPr>
          <a:xfrm>
            <a:off x="6048888" y="5399457"/>
            <a:ext cx="2736186" cy="644572"/>
          </a:xfrm>
          <a:prstGeom prst="rect">
            <a:avLst/>
          </a:prstGeom>
        </p:spPr>
        <p:txBody>
          <a:bodyPr vert="horz" lIns="0" tIns="0" rIns="0" bIns="0" rtlCol="0" anchor="ctr">
            <a:normAutofit fontScale="97500"/>
          </a:bodyPr>
          <a:lstStyle>
            <a:lvl1pPr algn="l" defTabSz="742950" rtl="0" eaLnBrk="1" latinLnBrk="0" hangingPunct="1">
              <a:lnSpc>
                <a:spcPct val="90000"/>
              </a:lnSpc>
              <a:spcBef>
                <a:spcPct val="0"/>
              </a:spcBef>
              <a:buNone/>
              <a:defRPr sz="2600" kern="1200" spc="-81" baseline="0">
                <a:solidFill>
                  <a:schemeClr val="accent1"/>
                </a:solidFill>
                <a:latin typeface="Montserrat SemiBold" panose="00000700000000000000" pitchFamily="50" charset="0"/>
                <a:ea typeface="+mj-ea"/>
                <a:cs typeface="+mj-cs"/>
              </a:defRPr>
            </a:lvl1pPr>
          </a:lstStyle>
          <a:p>
            <a:pPr algn="r"/>
            <a:r>
              <a:rPr lang="en-AU" sz="1100" dirty="0">
                <a:solidFill>
                  <a:schemeClr val="bg1"/>
                </a:solidFill>
                <a:latin typeface="Montserrat SemiBold"/>
                <a:hlinkClick r:id="rId4" action="ppaction://hlinksldjump">
                  <a:extLst>
                    <a:ext uri="{A12FA001-AC4F-418D-AE19-62706E023703}">
                      <ahyp:hlinkClr xmlns:ahyp="http://schemas.microsoft.com/office/drawing/2018/hyperlinkcolor" val="tx"/>
                    </a:ext>
                  </a:extLst>
                </a:hlinkClick>
              </a:rPr>
              <a:t>Return to table of contents</a:t>
            </a:r>
            <a:endParaRPr lang="en-AU" sz="1100" dirty="0">
              <a:solidFill>
                <a:schemeClr val="bg1"/>
              </a:solidFill>
            </a:endParaRPr>
          </a:p>
        </p:txBody>
      </p:sp>
    </p:spTree>
    <p:extLst>
      <p:ext uri="{BB962C8B-B14F-4D97-AF65-F5344CB8AC3E}">
        <p14:creationId xmlns:p14="http://schemas.microsoft.com/office/powerpoint/2010/main" val="584808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E6B0FF-2040-37A1-19B6-E492FF1EE384}"/>
              </a:ext>
            </a:extLst>
          </p:cNvPr>
          <p:cNvSpPr>
            <a:spLocks noGrp="1"/>
          </p:cNvSpPr>
          <p:nvPr>
            <p:ph type="sldNum" sz="quarter" idx="12"/>
          </p:nvPr>
        </p:nvSpPr>
        <p:spPr/>
        <p:txBody>
          <a:bodyPr/>
          <a:lstStyle/>
          <a:p>
            <a:r>
              <a:rPr lang="en-US" dirty="0"/>
              <a:t>37</a:t>
            </a:r>
            <a:endParaRPr lang="en-AU" dirty="0"/>
          </a:p>
        </p:txBody>
      </p:sp>
      <p:sp>
        <p:nvSpPr>
          <p:cNvPr id="2" name="Title 1">
            <a:extLst>
              <a:ext uri="{FF2B5EF4-FFF2-40B4-BE49-F238E27FC236}">
                <a16:creationId xmlns:a16="http://schemas.microsoft.com/office/drawing/2014/main" id="{BE46BE4A-4A99-631E-9EBD-F0BE040ADFEB}"/>
              </a:ext>
            </a:extLst>
          </p:cNvPr>
          <p:cNvSpPr>
            <a:spLocks noGrp="1"/>
          </p:cNvSpPr>
          <p:nvPr>
            <p:ph type="title"/>
          </p:nvPr>
        </p:nvSpPr>
        <p:spPr/>
        <p:txBody>
          <a:bodyPr>
            <a:normAutofit/>
          </a:bodyPr>
          <a:lstStyle/>
          <a:p>
            <a:r>
              <a:rPr lang="en-AU" sz="2300" dirty="0"/>
              <a:t>Chapter Summary – General Screen Content Habits: Children aged 0-17</a:t>
            </a:r>
          </a:p>
        </p:txBody>
      </p:sp>
      <p:sp>
        <p:nvSpPr>
          <p:cNvPr id="7" name="Content Placeholder 6">
            <a:extLst>
              <a:ext uri="{FF2B5EF4-FFF2-40B4-BE49-F238E27FC236}">
                <a16:creationId xmlns:a16="http://schemas.microsoft.com/office/drawing/2014/main" id="{4536634E-618D-775E-38EA-E757A1C9FEB6}"/>
              </a:ext>
            </a:extLst>
          </p:cNvPr>
          <p:cNvSpPr>
            <a:spLocks noGrp="1"/>
          </p:cNvSpPr>
          <p:nvPr>
            <p:ph idx="1"/>
          </p:nvPr>
        </p:nvSpPr>
        <p:spPr>
          <a:xfrm>
            <a:off x="681037" y="891502"/>
            <a:ext cx="8543925" cy="4989894"/>
          </a:xfrm>
        </p:spPr>
        <p:txBody>
          <a:bodyPr/>
          <a:lstStyle/>
          <a:p>
            <a:r>
              <a:rPr lang="en-US" sz="1200" dirty="0">
                <a:solidFill>
                  <a:schemeClr val="tx2"/>
                </a:solidFill>
                <a:latin typeface="+mj-lt"/>
                <a:ea typeface="+mj-ea"/>
                <a:cs typeface="+mj-cs"/>
              </a:rPr>
              <a:t>Children are watching online subscription services and free video streaming services at high levels</a:t>
            </a:r>
          </a:p>
          <a:p>
            <a:r>
              <a:rPr lang="en-US" sz="1200" dirty="0">
                <a:solidFill>
                  <a:schemeClr val="tx1"/>
                </a:solidFill>
              </a:rPr>
              <a:t>Free video streaming services was the most used</a:t>
            </a:r>
            <a:r>
              <a:rPr lang="en-US" sz="1200" dirty="0"/>
              <a:t> </a:t>
            </a:r>
            <a:r>
              <a:rPr lang="en-US" sz="1200" dirty="0">
                <a:solidFill>
                  <a:schemeClr val="tx1"/>
                </a:solidFill>
              </a:rPr>
              <a:t>platform by children aged 8-10 (72%) and 11-15 (73%). Among children aged 16-17 the most commonly used platform was online subscription services (68%).</a:t>
            </a:r>
            <a:endParaRPr lang="en-AU" sz="1200" dirty="0">
              <a:solidFill>
                <a:schemeClr val="tx1"/>
              </a:solidFill>
            </a:endParaRPr>
          </a:p>
          <a:p>
            <a:r>
              <a:rPr lang="en-US" sz="1200" dirty="0">
                <a:solidFill>
                  <a:schemeClr val="tx1"/>
                </a:solidFill>
              </a:rPr>
              <a:t>The most common platforms that parents/legal guardians/carers reported their child aged 0-7 had used to watch screen content were free video streaming services (52%) and online subscription services (52%).</a:t>
            </a:r>
            <a:endParaRPr lang="en-US" sz="1200" dirty="0">
              <a:solidFill>
                <a:srgbClr val="000000"/>
              </a:solidFill>
              <a:latin typeface="Arial"/>
              <a:cs typeface="Arial"/>
            </a:endParaRPr>
          </a:p>
          <a:p>
            <a:r>
              <a:rPr lang="en-US" sz="1200" dirty="0">
                <a:solidFill>
                  <a:srgbClr val="000000"/>
                </a:solidFill>
                <a:latin typeface="Arial"/>
                <a:cs typeface="Arial"/>
              </a:rPr>
              <a:t>Children showed a </a:t>
            </a:r>
            <a:r>
              <a:rPr lang="en-US" sz="1200" dirty="0">
                <a:solidFill>
                  <a:srgbClr val="000000"/>
                </a:solidFill>
                <a:cs typeface="Arial"/>
              </a:rPr>
              <a:t>similar </a:t>
            </a:r>
            <a:r>
              <a:rPr lang="en-US" sz="1200" dirty="0">
                <a:solidFill>
                  <a:srgbClr val="000000"/>
                </a:solidFill>
                <a:latin typeface="Arial"/>
                <a:cs typeface="Arial"/>
              </a:rPr>
              <a:t>trend to the adult population </a:t>
            </a:r>
            <a:r>
              <a:rPr lang="en-US" sz="1200" dirty="0">
                <a:latin typeface="Arial"/>
                <a:cs typeface="Arial"/>
              </a:rPr>
              <a:t>of viewing content via online platforms, although the rates were slightly higher among children.</a:t>
            </a:r>
            <a:endParaRPr lang="en-US" sz="1200" dirty="0"/>
          </a:p>
          <a:p>
            <a:endParaRPr lang="en-AU" sz="1200" b="1" i="1" dirty="0">
              <a:solidFill>
                <a:schemeClr val="bg1">
                  <a:lumMod val="50000"/>
                </a:schemeClr>
              </a:solidFill>
              <a:latin typeface="+mj-lt"/>
              <a:ea typeface="+mj-ea"/>
              <a:cs typeface="+mj-cs"/>
            </a:endParaRPr>
          </a:p>
          <a:p>
            <a:r>
              <a:rPr lang="en-AU" sz="1200" dirty="0">
                <a:solidFill>
                  <a:schemeClr val="tx2"/>
                </a:solidFill>
                <a:latin typeface="+mj-lt"/>
                <a:ea typeface="+mj-ea"/>
                <a:cs typeface="+mj-cs"/>
              </a:rPr>
              <a:t>Parents/legal guardians/carers report that children consume a wide range of content across platform types</a:t>
            </a:r>
          </a:p>
          <a:p>
            <a:r>
              <a:rPr lang="en-US" sz="1200" dirty="0">
                <a:solidFill>
                  <a:schemeClr val="tx1"/>
                </a:solidFill>
                <a:cs typeface="Arial" panose="020B0604020202020204"/>
              </a:rPr>
              <a:t>Parents/legal guardians/carers most commonly reported that their child had watched screen content on free video streaming services (63%) and online subscription services (59%) in the past 7 days.</a:t>
            </a:r>
            <a:endParaRPr lang="en-AU" sz="1200" dirty="0">
              <a:solidFill>
                <a:schemeClr val="tx1"/>
              </a:solidFill>
              <a:cs typeface="Arial" panose="020B0604020202020204"/>
            </a:endParaRPr>
          </a:p>
          <a:p>
            <a:r>
              <a:rPr lang="en-US" sz="1200" dirty="0">
                <a:solidFill>
                  <a:schemeClr val="tx1"/>
                </a:solidFill>
              </a:rPr>
              <a:t>These two platforms increased in viewership by children in 2023. </a:t>
            </a:r>
            <a:endParaRPr lang="en-US" sz="1200" dirty="0"/>
          </a:p>
          <a:p>
            <a:endParaRPr lang="en-AU" sz="1200" b="1" i="1" dirty="0">
              <a:solidFill>
                <a:schemeClr val="bg2">
                  <a:lumMod val="75000"/>
                </a:schemeClr>
              </a:solidFill>
              <a:latin typeface="+mj-lt"/>
              <a:ea typeface="+mj-ea"/>
              <a:cs typeface="+mj-cs"/>
            </a:endParaRPr>
          </a:p>
          <a:p>
            <a:r>
              <a:rPr lang="en-US" sz="1200" dirty="0">
                <a:solidFill>
                  <a:schemeClr val="tx2"/>
                </a:solidFill>
                <a:latin typeface="+mj-lt"/>
                <a:ea typeface="+mj-ea"/>
                <a:cs typeface="+mj-cs"/>
              </a:rPr>
              <a:t>Childrens’ animation and cartoons remain popular </a:t>
            </a:r>
          </a:p>
          <a:p>
            <a:r>
              <a:rPr lang="en-US" sz="1200" dirty="0">
                <a:solidFill>
                  <a:schemeClr val="tx1"/>
                </a:solidFill>
              </a:rPr>
              <a:t>According to parents/legal guardians/carers, children’s animation or cartoons was the most commonly reported type of content that children like watching most, for both Australian (50%) and international (42%) content. The next most commonly reported types were children’s educational programs (33%, Australian; 25%, international), children’s comedy (26%, Australian; 21% international).</a:t>
            </a:r>
          </a:p>
          <a:p>
            <a:r>
              <a:rPr lang="en-US" sz="1200" dirty="0"/>
              <a:t>However, </a:t>
            </a:r>
            <a:r>
              <a:rPr lang="en-US" sz="1200" dirty="0">
                <a:solidFill>
                  <a:schemeClr val="tx1"/>
                </a:solidFill>
              </a:rPr>
              <a:t>user-generated content was also being consumed by children</a:t>
            </a:r>
            <a:r>
              <a:rPr lang="en-US" sz="1200" i="1" dirty="0">
                <a:solidFill>
                  <a:schemeClr val="tx1"/>
                </a:solidFill>
              </a:rPr>
              <a:t>. </a:t>
            </a:r>
          </a:p>
          <a:p>
            <a:endParaRPr lang="en-US" sz="1200" b="1" i="1" dirty="0">
              <a:solidFill>
                <a:schemeClr val="bg1">
                  <a:lumMod val="50000"/>
                </a:schemeClr>
              </a:solidFill>
              <a:latin typeface="+mj-lt"/>
              <a:ea typeface="+mj-ea"/>
              <a:cs typeface="+mj-cs"/>
            </a:endParaRPr>
          </a:p>
          <a:p>
            <a:r>
              <a:rPr lang="en-US" sz="1200" dirty="0">
                <a:solidFill>
                  <a:schemeClr val="tx2"/>
                </a:solidFill>
                <a:latin typeface="+mj-lt"/>
                <a:ea typeface="+mj-ea"/>
                <a:cs typeface="+mj-cs"/>
              </a:rPr>
              <a:t>There is high exposure of children to content that is not age appropriate </a:t>
            </a:r>
          </a:p>
          <a:p>
            <a:r>
              <a:rPr lang="en-US" sz="1200" dirty="0">
                <a:solidFill>
                  <a:schemeClr val="tx1"/>
                </a:solidFill>
              </a:rPr>
              <a:t>More than half of children aged 8-10 (60%), 11-15 (70%), and 16-17 (61%) had ever watched TV shows or online content that was meant for an older audience. 42% of children aged 0-7 had watched TV shows or online content that was meant for an older audience. </a:t>
            </a:r>
          </a:p>
          <a:p>
            <a:r>
              <a:rPr lang="en-US" sz="1200" dirty="0"/>
              <a:t>For children aged 0-7, age-inappropriate content was primarily accessed via free video streaming services such as YouTube and YouTube Kids (48%), while for older children it was via online subscription services such as Netflix and Amazon Prime Video </a:t>
            </a:r>
            <a:r>
              <a:rPr lang="en-US" sz="1200" dirty="0">
                <a:solidFill>
                  <a:schemeClr val="tx1"/>
                </a:solidFill>
              </a:rPr>
              <a:t>(8-10, 53%; 11-15, 57%; 16-17, 69%). </a:t>
            </a:r>
          </a:p>
          <a:p>
            <a:endParaRPr lang="en-US" sz="1200" dirty="0">
              <a:solidFill>
                <a:schemeClr val="tx1"/>
              </a:solidFill>
            </a:endParaRPr>
          </a:p>
          <a:p>
            <a:endParaRPr lang="en-AU" sz="1200" i="1" dirty="0"/>
          </a:p>
          <a:p>
            <a:endParaRPr lang="en-AU" sz="1200" i="1" dirty="0"/>
          </a:p>
        </p:txBody>
      </p:sp>
    </p:spTree>
    <p:extLst>
      <p:ext uri="{BB962C8B-B14F-4D97-AF65-F5344CB8AC3E}">
        <p14:creationId xmlns:p14="http://schemas.microsoft.com/office/powerpoint/2010/main" val="1884109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US" dirty="0"/>
              <a:t>38</a:t>
            </a:r>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79267" y="302913"/>
            <a:ext cx="8645658" cy="438517"/>
          </a:xfrm>
        </p:spPr>
        <p:txBody>
          <a:bodyPr>
            <a:noAutofit/>
          </a:bodyPr>
          <a:lstStyle/>
          <a:p>
            <a:r>
              <a:rPr lang="en-US" sz="2000" dirty="0"/>
              <a:t>Platforms used to watch screen content in past 7 days (children aged 8-17)</a:t>
            </a:r>
            <a:endParaRPr lang="en-AU" sz="2000" dirty="0"/>
          </a:p>
        </p:txBody>
      </p:sp>
      <p:pic>
        <p:nvPicPr>
          <p:cNvPr id="5" name="Graphic 4">
            <a:extLst>
              <a:ext uri="{FF2B5EF4-FFF2-40B4-BE49-F238E27FC236}">
                <a16:creationId xmlns:a16="http://schemas.microsoft.com/office/drawing/2014/main" id="{8E39CB82-3018-08BC-BF43-78DAA315792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24962" y="250239"/>
            <a:ext cx="453418" cy="453418"/>
          </a:xfrm>
          <a:prstGeom prst="rect">
            <a:avLst/>
          </a:prstGeom>
        </p:spPr>
      </p:pic>
      <p:sp>
        <p:nvSpPr>
          <p:cNvPr id="6" name="Rectangle 5">
            <a:extLst>
              <a:ext uri="{FF2B5EF4-FFF2-40B4-BE49-F238E27FC236}">
                <a16:creationId xmlns:a16="http://schemas.microsoft.com/office/drawing/2014/main" id="{EE17961E-18A8-3EAC-D157-6D79342C4133}"/>
              </a:ext>
            </a:extLst>
          </p:cNvPr>
          <p:cNvSpPr/>
          <p:nvPr/>
        </p:nvSpPr>
        <p:spPr>
          <a:xfrm>
            <a:off x="279267" y="985947"/>
            <a:ext cx="9129850" cy="558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Free video streaming services was the most common platform used by children aged 8-10 (72%) and 11-15 (73%). Among children aged 16-17 the most commonly used platform was online subscription services (68%).</a:t>
            </a:r>
            <a:endParaRPr lang="en-AU" sz="1000" dirty="0">
              <a:solidFill>
                <a:schemeClr val="tx1"/>
              </a:solidFill>
            </a:endParaRPr>
          </a:p>
        </p:txBody>
      </p:sp>
      <p:sp>
        <p:nvSpPr>
          <p:cNvPr id="8" name="Rectangle 7">
            <a:extLst>
              <a:ext uri="{FF2B5EF4-FFF2-40B4-BE49-F238E27FC236}">
                <a16:creationId xmlns:a16="http://schemas.microsoft.com/office/drawing/2014/main" id="{CFD5A45D-C6C8-8B71-1534-31A01C76B004}"/>
              </a:ext>
              <a:ext uri="{C183D7F6-B498-43B3-948B-1728B52AA6E4}">
                <adec:decorative xmlns:adec="http://schemas.microsoft.com/office/drawing/2017/decorative" val="1"/>
              </a:ext>
            </a:extLst>
          </p:cNvPr>
          <p:cNvSpPr/>
          <p:nvPr/>
        </p:nvSpPr>
        <p:spPr>
          <a:xfrm>
            <a:off x="325751" y="1575312"/>
            <a:ext cx="6017899" cy="439476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graphicFrame>
        <p:nvGraphicFramePr>
          <p:cNvPr id="4" name="Chart 3" descr="Figure 37: Platforms used to watch screen content in past 7 days (Children 8-17).&#10;&#10;Results listed are for 2023.&#10;&#10;Free video streaming services, 8-10, 72%, 11-15, 73%, 16-17, 62%.&#10;Online subscription services, 8-10, 64%, 11-15, 57%, 16-17, 68%.&#10;Publicly owned free-to-air on-demand TV, 8-10, 27%, 11-15, 13%, 16-17, 9%.&#10;Publicly owned free-to-air TV, excluding on-demand, 8-10, 20%, 11-15, 13%, 16-17, 11%.&#10;Commercial free-to-air TV, excluding on-demand, 8-10, 19%, 11-15, 22%, 16-17, 35%.&#10;Commercial free-to-air on-demand TV, 8-10, 17%, 11-15, 11%, 16-17, 20%.&#10;Other websites or apps (e.g. Facebook, TikTok, Instagram), 8-10, 11%, 11-15, 37%, 16-17, 48%.&#10;Sports specific website or app, 8-10, 10%, 11-15, 10%, 16-17, 19%.&#10;Pay TV, 8-10, 8%, 11-15, 12%, 16-17, 12%.&#10;Pay-per-view services, 8-10, 5%, 11-15, 3%, 16-17, 4%.&#10;None of the above, 8-10, 3%, 11-15, 1%, 16-17, 4%.&#10;&#10;Source: KB1, KC1, KD1. In the past 7 days, what kinds of things did you watch at home or elsewhere on any device?&#10;Base: MCCS, All children aged 8-17. 8-10 (n=197), 11-15 (n=191), 16-17 (n=137).&#10;Notes: Don’t know/refused responses not shown: 2023 DK = 0% for all ages, Ref = 0% for all ages.&#10;">
            <a:extLst>
              <a:ext uri="{FF2B5EF4-FFF2-40B4-BE49-F238E27FC236}">
                <a16:creationId xmlns:a16="http://schemas.microsoft.com/office/drawing/2014/main" id="{E855717B-E010-0D96-174C-1623C6B41DFE}"/>
              </a:ext>
            </a:extLst>
          </p:cNvPr>
          <p:cNvGraphicFramePr/>
          <p:nvPr>
            <p:extLst>
              <p:ext uri="{D42A27DB-BD31-4B8C-83A1-F6EECF244321}">
                <p14:modId xmlns:p14="http://schemas.microsoft.com/office/powerpoint/2010/main" val="1398747335"/>
              </p:ext>
            </p:extLst>
          </p:nvPr>
        </p:nvGraphicFramePr>
        <p:xfrm>
          <a:off x="390920" y="1577018"/>
          <a:ext cx="5952730" cy="4009172"/>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279267" y="5547546"/>
            <a:ext cx="5952730" cy="453548"/>
          </a:xfrm>
          <a:prstGeom prst="rect">
            <a:avLst/>
          </a:prstGeom>
          <a:noFill/>
        </p:spPr>
        <p:txBody>
          <a:bodyPr wrap="square">
            <a:spAutoFit/>
          </a:bodyPr>
          <a:lstStyle/>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KB1, KC1, KD1. In the past 7 days, what kinds of things did you watch at home or elsewhere on any device?</a:t>
            </a:r>
          </a:p>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All children aged 8-17. 8-10 (n=197), 11-15 (n=191), 16-17 (n=137).</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0% for all ages, Ref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for all ages.</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6482052" y="1480051"/>
            <a:ext cx="3189997"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6213" lvl="1"/>
            <a:r>
              <a:rPr lang="en-AU" sz="1200" b="1" dirty="0">
                <a:solidFill>
                  <a:schemeClr val="tx2"/>
                </a:solidFill>
              </a:rPr>
              <a:t>Subgroups</a:t>
            </a:r>
          </a:p>
          <a:p>
            <a:pPr marL="171450" lvl="1" indent="-171450">
              <a:lnSpc>
                <a:spcPct val="125000"/>
              </a:lnSpc>
              <a:buFont typeface="Arial" panose="020B0604020202020204" pitchFamily="34" charset="0"/>
              <a:buChar char="↑"/>
            </a:pPr>
            <a:r>
              <a:rPr lang="en-US" sz="1000" b="1" dirty="0">
                <a:solidFill>
                  <a:schemeClr val="tx1"/>
                </a:solidFill>
                <a:cs typeface="Arial" panose="020B0604020202020204"/>
              </a:rPr>
              <a:t>Commercial free-to-air TV, excluding on-demand</a:t>
            </a:r>
            <a:r>
              <a:rPr lang="en-US" sz="1000" dirty="0">
                <a:solidFill>
                  <a:schemeClr val="tx1"/>
                </a:solidFill>
                <a:cs typeface="Arial" panose="020B0604020202020204"/>
              </a:rPr>
              <a:t> was higher for:</a:t>
            </a:r>
          </a:p>
          <a:p>
            <a:pPr marL="628650" lvl="2" indent="-171450">
              <a:lnSpc>
                <a:spcPct val="125000"/>
              </a:lnSpc>
              <a:buFont typeface="Courier New" panose="02070309020205020404" pitchFamily="49" charset="0"/>
              <a:buChar char="o"/>
            </a:pPr>
            <a:r>
              <a:rPr lang="en-US" sz="1000" dirty="0">
                <a:solidFill>
                  <a:schemeClr val="tx1"/>
                </a:solidFill>
                <a:cs typeface="Arial" panose="020B0604020202020204"/>
              </a:rPr>
              <a:t>Ages 16-17 (35% vs 22% of ages 11-15, and 19% of ages 8-10)</a:t>
            </a:r>
          </a:p>
          <a:p>
            <a:pPr marL="628650" lvl="2" indent="-171450">
              <a:lnSpc>
                <a:spcPct val="125000"/>
              </a:lnSpc>
              <a:buFont typeface="Courier New" panose="02070309020205020404" pitchFamily="49" charset="0"/>
              <a:buChar char="o"/>
            </a:pPr>
            <a:endParaRPr lang="en-US" sz="1000" dirty="0">
              <a:solidFill>
                <a:schemeClr val="tx1"/>
              </a:solidFill>
              <a:cs typeface="Arial" panose="020B0604020202020204"/>
            </a:endParaRPr>
          </a:p>
          <a:p>
            <a:pPr marL="180975" lvl="2" indent="-171450">
              <a:lnSpc>
                <a:spcPct val="125000"/>
              </a:lnSpc>
              <a:buFont typeface="Arial" panose="020B0604020202020204" pitchFamily="34" charset="0"/>
              <a:buChar char="↑"/>
            </a:pPr>
            <a:r>
              <a:rPr lang="en-US" sz="1000" b="1" dirty="0">
                <a:solidFill>
                  <a:schemeClr val="tx1"/>
                </a:solidFill>
                <a:cs typeface="Arial" panose="020B0604020202020204"/>
              </a:rPr>
              <a:t>Publicly owned free-to-air on-demand TV</a:t>
            </a:r>
            <a:r>
              <a:rPr lang="en-US" sz="1000" dirty="0">
                <a:solidFill>
                  <a:schemeClr val="tx1"/>
                </a:solidFill>
                <a:cs typeface="Arial" panose="020B0604020202020204"/>
              </a:rPr>
              <a:t> was higher for:</a:t>
            </a:r>
          </a:p>
          <a:p>
            <a:pPr marL="638175" lvl="3" indent="-171450">
              <a:lnSpc>
                <a:spcPct val="125000"/>
              </a:lnSpc>
              <a:buFont typeface="Courier New" panose="02070309020205020404" pitchFamily="49" charset="0"/>
              <a:buChar char="o"/>
            </a:pPr>
            <a:r>
              <a:rPr lang="en-US" sz="1000" dirty="0">
                <a:solidFill>
                  <a:schemeClr val="tx1"/>
                </a:solidFill>
                <a:cs typeface="Arial" panose="020B0604020202020204"/>
              </a:rPr>
              <a:t>Ages 8-10 (27% vs 13% of ages 11-15, and 9% of ages 16-17)</a:t>
            </a:r>
          </a:p>
          <a:p>
            <a:pPr marL="638175" lvl="3" indent="-171450">
              <a:lnSpc>
                <a:spcPct val="125000"/>
              </a:lnSpc>
              <a:buFont typeface="Courier New" panose="02070309020205020404" pitchFamily="49" charset="0"/>
              <a:buChar char="o"/>
            </a:pPr>
            <a:endParaRPr lang="en-US" sz="1000" dirty="0">
              <a:solidFill>
                <a:schemeClr val="tx1"/>
              </a:solidFill>
              <a:cs typeface="Arial" panose="020B0604020202020204"/>
            </a:endParaRPr>
          </a:p>
          <a:p>
            <a:pPr marL="171450" lvl="3" indent="-171450">
              <a:lnSpc>
                <a:spcPct val="125000"/>
              </a:lnSpc>
              <a:buFont typeface="Arial" panose="020B0604020202020204" pitchFamily="34" charset="0"/>
              <a:buChar char="↑"/>
            </a:pPr>
            <a:r>
              <a:rPr lang="en-US" sz="1000" b="1" dirty="0">
                <a:solidFill>
                  <a:schemeClr val="tx1"/>
                </a:solidFill>
                <a:cs typeface="Arial" panose="020B0604020202020204"/>
              </a:rPr>
              <a:t>Sports specific website or app</a:t>
            </a:r>
            <a:r>
              <a:rPr lang="en-US" sz="1000" dirty="0">
                <a:solidFill>
                  <a:schemeClr val="tx1"/>
                </a:solidFill>
                <a:cs typeface="Arial" panose="020B0604020202020204"/>
              </a:rPr>
              <a:t> was higher for:</a:t>
            </a:r>
          </a:p>
          <a:p>
            <a:pPr marL="628650" lvl="4" indent="-171450">
              <a:lnSpc>
                <a:spcPct val="125000"/>
              </a:lnSpc>
              <a:buFont typeface="Courier New" panose="02070309020205020404" pitchFamily="49" charset="0"/>
              <a:buChar char="o"/>
            </a:pPr>
            <a:r>
              <a:rPr lang="en-US" sz="1000" dirty="0">
                <a:solidFill>
                  <a:schemeClr val="tx1"/>
                </a:solidFill>
                <a:cs typeface="Arial" panose="020B0604020202020204"/>
              </a:rPr>
              <a:t>Ages 16-17 (19% vs 10% of ages 11-15, and 10% of ages 8-10)</a:t>
            </a:r>
          </a:p>
          <a:p>
            <a:pPr marL="628650" lvl="4" indent="-171450">
              <a:lnSpc>
                <a:spcPct val="125000"/>
              </a:lnSpc>
              <a:buFont typeface="Courier New" panose="02070309020205020404" pitchFamily="49" charset="0"/>
              <a:buChar char="o"/>
            </a:pPr>
            <a:endParaRPr lang="en-US" sz="1000" dirty="0">
              <a:solidFill>
                <a:schemeClr val="tx1"/>
              </a:solidFill>
              <a:cs typeface="Arial" panose="020B0604020202020204"/>
            </a:endParaRPr>
          </a:p>
          <a:p>
            <a:pPr marL="180975" lvl="4" indent="-180975">
              <a:lnSpc>
                <a:spcPct val="125000"/>
              </a:lnSpc>
              <a:buFont typeface="Arial" panose="020B0604020202020204" pitchFamily="34" charset="0"/>
              <a:buChar char="↑"/>
            </a:pPr>
            <a:r>
              <a:rPr lang="en-US" sz="1000" b="1" dirty="0">
                <a:solidFill>
                  <a:schemeClr val="tx1"/>
                </a:solidFill>
                <a:cs typeface="Arial" panose="020B0604020202020204"/>
              </a:rPr>
              <a:t>Other websites or apps </a:t>
            </a:r>
            <a:r>
              <a:rPr lang="en-US" sz="1000" dirty="0">
                <a:solidFill>
                  <a:schemeClr val="tx1"/>
                </a:solidFill>
                <a:cs typeface="Arial" panose="020B0604020202020204"/>
              </a:rPr>
              <a:t>was higher for:</a:t>
            </a:r>
          </a:p>
          <a:p>
            <a:pPr marL="638175" lvl="5" indent="-180975">
              <a:lnSpc>
                <a:spcPct val="125000"/>
              </a:lnSpc>
              <a:buFont typeface="Courier New" panose="02070309020205020404" pitchFamily="49" charset="0"/>
              <a:buChar char="o"/>
            </a:pPr>
            <a:r>
              <a:rPr lang="en-US" sz="1000" dirty="0">
                <a:solidFill>
                  <a:schemeClr val="tx1"/>
                </a:solidFill>
                <a:cs typeface="Arial" panose="020B0604020202020204"/>
              </a:rPr>
              <a:t>Ages 16-17 (48% vs 37% of ages 11-15, and 11% of ages 8-10)</a:t>
            </a:r>
          </a:p>
          <a:p>
            <a:pPr marL="180975" lvl="4" indent="-180975">
              <a:lnSpc>
                <a:spcPct val="125000"/>
              </a:lnSpc>
              <a:buFont typeface="Arial" panose="020B0604020202020204" pitchFamily="34" charset="0"/>
              <a:buChar char="↑"/>
            </a:pPr>
            <a:endParaRPr lang="en-US" sz="1000" b="1" dirty="0">
              <a:solidFill>
                <a:schemeClr val="tx1"/>
              </a:solidFill>
              <a:cs typeface="Arial" panose="020B0604020202020204"/>
            </a:endParaRPr>
          </a:p>
          <a:p>
            <a:pPr marL="628650" lvl="4" indent="-171450">
              <a:lnSpc>
                <a:spcPct val="125000"/>
              </a:lnSpc>
              <a:buFont typeface="Courier New" panose="02070309020205020404" pitchFamily="49" charset="0"/>
              <a:buChar char="o"/>
            </a:pPr>
            <a:endParaRPr lang="en-US" sz="1000" dirty="0">
              <a:solidFill>
                <a:schemeClr val="tx1"/>
              </a:solidFill>
              <a:cs typeface="Arial" panose="020B0604020202020204"/>
            </a:endParaRPr>
          </a:p>
          <a:p>
            <a:pPr marL="628650" lvl="4" indent="-171450">
              <a:lnSpc>
                <a:spcPct val="125000"/>
              </a:lnSpc>
              <a:buFont typeface="Courier New" panose="02070309020205020404" pitchFamily="49" charset="0"/>
              <a:buChar char="o"/>
            </a:pPr>
            <a:endParaRPr lang="en-US" sz="1000" dirty="0">
              <a:solidFill>
                <a:schemeClr val="tx1"/>
              </a:solidFill>
              <a:cs typeface="Arial" panose="020B0604020202020204"/>
            </a:endParaRPr>
          </a:p>
          <a:p>
            <a:pPr marL="638175" lvl="3" indent="-171450">
              <a:lnSpc>
                <a:spcPct val="125000"/>
              </a:lnSpc>
              <a:buFont typeface="Courier New" panose="02070309020205020404" pitchFamily="49" charset="0"/>
              <a:buChar char="o"/>
            </a:pPr>
            <a:endParaRPr lang="en-US" sz="1000" dirty="0">
              <a:solidFill>
                <a:schemeClr val="tx1"/>
              </a:solidFill>
              <a:cs typeface="Arial" panose="020B0604020202020204"/>
            </a:endParaRPr>
          </a:p>
          <a:p>
            <a:pPr marL="638175" lvl="3" indent="-171450">
              <a:lnSpc>
                <a:spcPct val="125000"/>
              </a:lnSpc>
              <a:buFont typeface="Courier New" panose="02070309020205020404" pitchFamily="49" charset="0"/>
              <a:buChar char="o"/>
            </a:pP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endParaRPr lang="en-US" sz="1000" dirty="0">
              <a:solidFill>
                <a:schemeClr val="tx1"/>
              </a:solidFill>
              <a:cs typeface="Arial" panose="020B0604020202020204"/>
            </a:endParaRPr>
          </a:p>
          <a:p>
            <a:pPr marL="628650" lvl="1" indent="-171450">
              <a:buFont typeface="Courier New" panose="02070309020205020404" pitchFamily="49" charset="0"/>
              <a:buChar char="o"/>
            </a:pPr>
            <a:endParaRPr lang="en-US" sz="1000" dirty="0">
              <a:solidFill>
                <a:schemeClr val="tx1"/>
              </a:solidFill>
            </a:endParaRPr>
          </a:p>
        </p:txBody>
      </p:sp>
      <p:sp>
        <p:nvSpPr>
          <p:cNvPr id="9" name="Rectangle 8">
            <a:extLst>
              <a:ext uri="{FF2B5EF4-FFF2-40B4-BE49-F238E27FC236}">
                <a16:creationId xmlns:a16="http://schemas.microsoft.com/office/drawing/2014/main" id="{D358627D-F779-4B24-5FCE-77E824115808}"/>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There are high rates of consumption of free video streaming services and online subscription services by children aged 8-17. </a:t>
            </a:r>
            <a:endParaRPr lang="en-AU" sz="1000" b="1" dirty="0"/>
          </a:p>
        </p:txBody>
      </p:sp>
      <p:pic>
        <p:nvPicPr>
          <p:cNvPr id="10" name="Graphic 9">
            <a:extLst>
              <a:ext uri="{FF2B5EF4-FFF2-40B4-BE49-F238E27FC236}">
                <a16:creationId xmlns:a16="http://schemas.microsoft.com/office/drawing/2014/main" id="{072EFB48-452B-5AFA-4C9D-48BCF909DA1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1103997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A80C65-B2C2-5716-0A7E-458F96B48F63}"/>
              </a:ext>
              <a:ext uri="{C183D7F6-B498-43B3-948B-1728B52AA6E4}">
                <adec:decorative xmlns:adec="http://schemas.microsoft.com/office/drawing/2017/decorative" val="1"/>
              </a:ext>
            </a:extLst>
          </p:cNvPr>
          <p:cNvSpPr/>
          <p:nvPr/>
        </p:nvSpPr>
        <p:spPr>
          <a:xfrm>
            <a:off x="0" y="0"/>
            <a:ext cx="990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Two children lying on the floor in front of a couch smiling.">
            <a:extLst>
              <a:ext uri="{FF2B5EF4-FFF2-40B4-BE49-F238E27FC236}">
                <a16:creationId xmlns:a16="http://schemas.microsoft.com/office/drawing/2014/main" id="{58CC0DDF-A162-8755-5C87-614C7674D823}"/>
              </a:ext>
            </a:extLst>
          </p:cNvPr>
          <p:cNvPicPr>
            <a:picLocks noChangeAspect="1"/>
          </p:cNvPicPr>
          <p:nvPr/>
        </p:nvPicPr>
        <p:blipFill rotWithShape="1">
          <a:blip r:embed="rId3" cstate="print">
            <a:alphaModFix amt="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911"/>
          <a:stretch/>
        </p:blipFill>
        <p:spPr>
          <a:xfrm>
            <a:off x="-2" y="0"/>
            <a:ext cx="9906001" cy="6858000"/>
          </a:xfrm>
          <a:prstGeom prst="rect">
            <a:avLst/>
          </a:prstGeom>
        </p:spPr>
      </p:pic>
      <p:sp>
        <p:nvSpPr>
          <p:cNvPr id="5" name="Title 4">
            <a:extLst>
              <a:ext uri="{FF2B5EF4-FFF2-40B4-BE49-F238E27FC236}">
                <a16:creationId xmlns:a16="http://schemas.microsoft.com/office/drawing/2014/main" id="{063BF847-724A-44EB-BF0C-D5569780F894}"/>
              </a:ext>
            </a:extLst>
          </p:cNvPr>
          <p:cNvSpPr>
            <a:spLocks noGrp="1"/>
          </p:cNvSpPr>
          <p:nvPr>
            <p:ph type="title"/>
          </p:nvPr>
        </p:nvSpPr>
        <p:spPr>
          <a:xfrm>
            <a:off x="6048888" y="3303639"/>
            <a:ext cx="2736186" cy="1710813"/>
          </a:xfrm>
        </p:spPr>
        <p:txBody>
          <a:bodyPr>
            <a:normAutofit/>
          </a:bodyPr>
          <a:lstStyle/>
          <a:p>
            <a:r>
              <a:rPr lang="en-AU" sz="3600" dirty="0">
                <a:solidFill>
                  <a:schemeClr val="bg1"/>
                </a:solidFill>
              </a:rPr>
              <a:t>Overview and methodology</a:t>
            </a:r>
          </a:p>
        </p:txBody>
      </p:sp>
      <p:sp>
        <p:nvSpPr>
          <p:cNvPr id="2" name="Title 4">
            <a:extLst>
              <a:ext uri="{FF2B5EF4-FFF2-40B4-BE49-F238E27FC236}">
                <a16:creationId xmlns:a16="http://schemas.microsoft.com/office/drawing/2014/main" id="{BAE211AA-407C-D5BF-78D3-7115E41BED65}"/>
              </a:ext>
            </a:extLst>
          </p:cNvPr>
          <p:cNvSpPr txBox="1">
            <a:spLocks/>
          </p:cNvSpPr>
          <p:nvPr/>
        </p:nvSpPr>
        <p:spPr>
          <a:xfrm>
            <a:off x="6104304" y="5399457"/>
            <a:ext cx="2736186" cy="644572"/>
          </a:xfrm>
          <a:prstGeom prst="rect">
            <a:avLst/>
          </a:prstGeom>
        </p:spPr>
        <p:txBody>
          <a:bodyPr vert="horz" lIns="0" tIns="0" rIns="0" bIns="0" rtlCol="0" anchor="ctr">
            <a:normAutofit fontScale="97500"/>
          </a:bodyPr>
          <a:lstStyle>
            <a:lvl1pPr algn="l" defTabSz="742950" rtl="0" eaLnBrk="1" latinLnBrk="0" hangingPunct="1">
              <a:lnSpc>
                <a:spcPct val="90000"/>
              </a:lnSpc>
              <a:spcBef>
                <a:spcPct val="0"/>
              </a:spcBef>
              <a:buNone/>
              <a:defRPr sz="2600" kern="1200" spc="-81" baseline="0">
                <a:solidFill>
                  <a:schemeClr val="accent1"/>
                </a:solidFill>
                <a:latin typeface="Montserrat SemiBold" panose="00000700000000000000" pitchFamily="50" charset="0"/>
                <a:ea typeface="+mj-ea"/>
                <a:cs typeface="+mj-cs"/>
              </a:defRPr>
            </a:lvl1pPr>
          </a:lstStyle>
          <a:p>
            <a:r>
              <a:rPr lang="en-AU" sz="1100" dirty="0">
                <a:solidFill>
                  <a:schemeClr val="bg1"/>
                </a:solidFill>
                <a:latin typeface="Montserrat SemiBold"/>
                <a:hlinkClick r:id="rId5" action="ppaction://hlinksldjump">
                  <a:extLst>
                    <a:ext uri="{A12FA001-AC4F-418D-AE19-62706E023703}">
                      <ahyp:hlinkClr xmlns:ahyp="http://schemas.microsoft.com/office/drawing/2018/hyperlinkcolor" val="tx"/>
                    </a:ext>
                  </a:extLst>
                </a:hlinkClick>
              </a:rPr>
              <a:t>Return to table of contents</a:t>
            </a:r>
            <a:endParaRPr lang="en-AU" sz="1100" dirty="0">
              <a:solidFill>
                <a:schemeClr val="bg1"/>
              </a:solidFill>
            </a:endParaRPr>
          </a:p>
        </p:txBody>
      </p:sp>
    </p:spTree>
    <p:extLst>
      <p:ext uri="{BB962C8B-B14F-4D97-AF65-F5344CB8AC3E}">
        <p14:creationId xmlns:p14="http://schemas.microsoft.com/office/powerpoint/2010/main" val="1739848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US" dirty="0"/>
              <a:t>39</a:t>
            </a:r>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79267" y="302913"/>
            <a:ext cx="8670769" cy="438517"/>
          </a:xfrm>
        </p:spPr>
        <p:txBody>
          <a:bodyPr>
            <a:noAutofit/>
          </a:bodyPr>
          <a:lstStyle/>
          <a:p>
            <a:r>
              <a:rPr lang="en-US" sz="2000" dirty="0"/>
              <a:t>Platforms used to watch screen content in past 7 days (children aged 0-7)</a:t>
            </a:r>
            <a:endParaRPr lang="en-AU" sz="2000" dirty="0"/>
          </a:p>
        </p:txBody>
      </p:sp>
      <p:grpSp>
        <p:nvGrpSpPr>
          <p:cNvPr id="5" name="Group 4">
            <a:extLst>
              <a:ext uri="{FF2B5EF4-FFF2-40B4-BE49-F238E27FC236}">
                <a16:creationId xmlns:a16="http://schemas.microsoft.com/office/drawing/2014/main" id="{DE9DE6A4-6FE2-F941-148C-990DD6E186B2}"/>
              </a:ext>
              <a:ext uri="{C183D7F6-B498-43B3-948B-1728B52AA6E4}">
                <adec:decorative xmlns:adec="http://schemas.microsoft.com/office/drawing/2017/decorative" val="1"/>
              </a:ext>
            </a:extLst>
          </p:cNvPr>
          <p:cNvGrpSpPr/>
          <p:nvPr/>
        </p:nvGrpSpPr>
        <p:grpSpPr>
          <a:xfrm>
            <a:off x="9256008" y="326233"/>
            <a:ext cx="309563" cy="283689"/>
            <a:chOff x="1374439" y="1820800"/>
            <a:chExt cx="1041541" cy="1003601"/>
          </a:xfrm>
          <a:solidFill>
            <a:schemeClr val="tx2"/>
          </a:solidFill>
        </p:grpSpPr>
        <p:sp>
          <p:nvSpPr>
            <p:cNvPr id="7" name="Freeform 116">
              <a:extLst>
                <a:ext uri="{FF2B5EF4-FFF2-40B4-BE49-F238E27FC236}">
                  <a16:creationId xmlns:a16="http://schemas.microsoft.com/office/drawing/2014/main" id="{9D49EA1B-19F7-9B85-18EA-28857D83440B}"/>
                </a:ext>
              </a:extLst>
            </p:cNvPr>
            <p:cNvSpPr>
              <a:spLocks/>
            </p:cNvSpPr>
            <p:nvPr/>
          </p:nvSpPr>
          <p:spPr bwMode="auto">
            <a:xfrm>
              <a:off x="1760527" y="2035026"/>
              <a:ext cx="655452" cy="461050"/>
            </a:xfrm>
            <a:custGeom>
              <a:avLst/>
              <a:gdLst>
                <a:gd name="T0" fmla="*/ 299 w 332"/>
                <a:gd name="T1" fmla="*/ 0 h 224"/>
                <a:gd name="T2" fmla="*/ 331 w 332"/>
                <a:gd name="T3" fmla="*/ 86 h 224"/>
                <a:gd name="T4" fmla="*/ 331 w 332"/>
                <a:gd name="T5" fmla="*/ 188 h 224"/>
                <a:gd name="T6" fmla="*/ 296 w 332"/>
                <a:gd name="T7" fmla="*/ 223 h 224"/>
                <a:gd name="T8" fmla="*/ 35 w 332"/>
                <a:gd name="T9" fmla="*/ 223 h 224"/>
                <a:gd name="T10" fmla="*/ 1 w 332"/>
                <a:gd name="T11" fmla="*/ 186 h 224"/>
                <a:gd name="T12" fmla="*/ 0 w 332"/>
                <a:gd name="T13" fmla="*/ 112 h 224"/>
                <a:gd name="T14" fmla="*/ 17 w 332"/>
                <a:gd name="T15" fmla="*/ 95 h 224"/>
                <a:gd name="T16" fmla="*/ 158 w 332"/>
                <a:gd name="T17" fmla="*/ 95 h 224"/>
                <a:gd name="T18" fmla="*/ 186 w 332"/>
                <a:gd name="T19" fmla="*/ 85 h 224"/>
                <a:gd name="T20" fmla="*/ 299 w 332"/>
                <a:gd name="T2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2" h="224">
                  <a:moveTo>
                    <a:pt x="299" y="0"/>
                  </a:moveTo>
                  <a:cubicBezTo>
                    <a:pt x="320" y="26"/>
                    <a:pt x="330" y="55"/>
                    <a:pt x="331" y="86"/>
                  </a:cubicBezTo>
                  <a:cubicBezTo>
                    <a:pt x="332" y="120"/>
                    <a:pt x="331" y="154"/>
                    <a:pt x="331" y="188"/>
                  </a:cubicBezTo>
                  <a:cubicBezTo>
                    <a:pt x="330" y="210"/>
                    <a:pt x="318" y="223"/>
                    <a:pt x="296" y="223"/>
                  </a:cubicBezTo>
                  <a:cubicBezTo>
                    <a:pt x="209" y="224"/>
                    <a:pt x="122" y="224"/>
                    <a:pt x="35" y="223"/>
                  </a:cubicBezTo>
                  <a:cubicBezTo>
                    <a:pt x="13" y="223"/>
                    <a:pt x="1" y="209"/>
                    <a:pt x="1" y="186"/>
                  </a:cubicBezTo>
                  <a:cubicBezTo>
                    <a:pt x="1" y="161"/>
                    <a:pt x="1" y="137"/>
                    <a:pt x="0" y="112"/>
                  </a:cubicBezTo>
                  <a:cubicBezTo>
                    <a:pt x="0" y="99"/>
                    <a:pt x="4" y="95"/>
                    <a:pt x="17" y="95"/>
                  </a:cubicBezTo>
                  <a:cubicBezTo>
                    <a:pt x="64" y="96"/>
                    <a:pt x="111" y="96"/>
                    <a:pt x="158" y="95"/>
                  </a:cubicBezTo>
                  <a:cubicBezTo>
                    <a:pt x="167" y="95"/>
                    <a:pt x="178" y="91"/>
                    <a:pt x="186" y="85"/>
                  </a:cubicBezTo>
                  <a:cubicBezTo>
                    <a:pt x="224" y="58"/>
                    <a:pt x="260" y="29"/>
                    <a:pt x="29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119">
              <a:extLst>
                <a:ext uri="{FF2B5EF4-FFF2-40B4-BE49-F238E27FC236}">
                  <a16:creationId xmlns:a16="http://schemas.microsoft.com/office/drawing/2014/main" id="{69C499A8-416A-E4A2-8B66-7897060B71C7}"/>
                </a:ext>
              </a:extLst>
            </p:cNvPr>
            <p:cNvSpPr>
              <a:spLocks/>
            </p:cNvSpPr>
            <p:nvPr/>
          </p:nvSpPr>
          <p:spPr bwMode="auto">
            <a:xfrm>
              <a:off x="1760527" y="1899971"/>
              <a:ext cx="457919" cy="298053"/>
            </a:xfrm>
            <a:custGeom>
              <a:avLst/>
              <a:gdLst>
                <a:gd name="T0" fmla="*/ 168 w 230"/>
                <a:gd name="T1" fmla="*/ 146 h 146"/>
                <a:gd name="T2" fmla="*/ 64 w 230"/>
                <a:gd name="T3" fmla="*/ 146 h 146"/>
                <a:gd name="T4" fmla="*/ 62 w 230"/>
                <a:gd name="T5" fmla="*/ 142 h 146"/>
                <a:gd name="T6" fmla="*/ 33 w 230"/>
                <a:gd name="T7" fmla="*/ 81 h 146"/>
                <a:gd name="T8" fmla="*/ 4 w 230"/>
                <a:gd name="T9" fmla="*/ 28 h 146"/>
                <a:gd name="T10" fmla="*/ 17 w 230"/>
                <a:gd name="T11" fmla="*/ 3 h 146"/>
                <a:gd name="T12" fmla="*/ 40 w 230"/>
                <a:gd name="T13" fmla="*/ 19 h 146"/>
                <a:gd name="T14" fmla="*/ 107 w 230"/>
                <a:gd name="T15" fmla="*/ 79 h 146"/>
                <a:gd name="T16" fmla="*/ 181 w 230"/>
                <a:gd name="T17" fmla="*/ 43 h 146"/>
                <a:gd name="T18" fmla="*/ 190 w 230"/>
                <a:gd name="T19" fmla="*/ 20 h 146"/>
                <a:gd name="T20" fmla="*/ 214 w 230"/>
                <a:gd name="T21" fmla="*/ 3 h 146"/>
                <a:gd name="T22" fmla="*/ 226 w 230"/>
                <a:gd name="T23" fmla="*/ 30 h 146"/>
                <a:gd name="T24" fmla="*/ 182 w 230"/>
                <a:gd name="T25" fmla="*/ 94 h 146"/>
                <a:gd name="T26" fmla="*/ 168 w 230"/>
                <a:gd name="T27" fmla="*/ 123 h 146"/>
                <a:gd name="T28" fmla="*/ 168 w 230"/>
                <a:gd name="T29"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0" h="146">
                  <a:moveTo>
                    <a:pt x="168" y="146"/>
                  </a:moveTo>
                  <a:cubicBezTo>
                    <a:pt x="132" y="146"/>
                    <a:pt x="98" y="146"/>
                    <a:pt x="64" y="146"/>
                  </a:cubicBezTo>
                  <a:cubicBezTo>
                    <a:pt x="63" y="144"/>
                    <a:pt x="62" y="143"/>
                    <a:pt x="62" y="142"/>
                  </a:cubicBezTo>
                  <a:cubicBezTo>
                    <a:pt x="67" y="115"/>
                    <a:pt x="55" y="97"/>
                    <a:pt x="33" y="81"/>
                  </a:cubicBezTo>
                  <a:cubicBezTo>
                    <a:pt x="16" y="68"/>
                    <a:pt x="8" y="48"/>
                    <a:pt x="4" y="28"/>
                  </a:cubicBezTo>
                  <a:cubicBezTo>
                    <a:pt x="0" y="15"/>
                    <a:pt x="4" y="6"/>
                    <a:pt x="17" y="3"/>
                  </a:cubicBezTo>
                  <a:cubicBezTo>
                    <a:pt x="30" y="0"/>
                    <a:pt x="38" y="7"/>
                    <a:pt x="40" y="19"/>
                  </a:cubicBezTo>
                  <a:cubicBezTo>
                    <a:pt x="48" y="56"/>
                    <a:pt x="73" y="74"/>
                    <a:pt x="107" y="79"/>
                  </a:cubicBezTo>
                  <a:cubicBezTo>
                    <a:pt x="138" y="83"/>
                    <a:pt x="164" y="69"/>
                    <a:pt x="181" y="43"/>
                  </a:cubicBezTo>
                  <a:cubicBezTo>
                    <a:pt x="185" y="36"/>
                    <a:pt x="187" y="28"/>
                    <a:pt x="190" y="20"/>
                  </a:cubicBezTo>
                  <a:cubicBezTo>
                    <a:pt x="194" y="6"/>
                    <a:pt x="203" y="0"/>
                    <a:pt x="214" y="3"/>
                  </a:cubicBezTo>
                  <a:cubicBezTo>
                    <a:pt x="226" y="6"/>
                    <a:pt x="230" y="16"/>
                    <a:pt x="226" y="30"/>
                  </a:cubicBezTo>
                  <a:cubicBezTo>
                    <a:pt x="219" y="57"/>
                    <a:pt x="205" y="79"/>
                    <a:pt x="182" y="94"/>
                  </a:cubicBezTo>
                  <a:cubicBezTo>
                    <a:pt x="171" y="101"/>
                    <a:pt x="166" y="109"/>
                    <a:pt x="168" y="123"/>
                  </a:cubicBezTo>
                  <a:cubicBezTo>
                    <a:pt x="169" y="130"/>
                    <a:pt x="168" y="137"/>
                    <a:pt x="168" y="1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139">
              <a:extLst>
                <a:ext uri="{FF2B5EF4-FFF2-40B4-BE49-F238E27FC236}">
                  <a16:creationId xmlns:a16="http://schemas.microsoft.com/office/drawing/2014/main" id="{7E82AD5E-483D-4721-9C48-B3B290B166A7}"/>
                </a:ext>
              </a:extLst>
            </p:cNvPr>
            <p:cNvSpPr>
              <a:spLocks/>
            </p:cNvSpPr>
            <p:nvPr/>
          </p:nvSpPr>
          <p:spPr bwMode="auto">
            <a:xfrm>
              <a:off x="1374439" y="1916271"/>
              <a:ext cx="386088" cy="284082"/>
            </a:xfrm>
            <a:custGeom>
              <a:avLst/>
              <a:gdLst>
                <a:gd name="T0" fmla="*/ 36 w 196"/>
                <a:gd name="T1" fmla="*/ 1 h 138"/>
                <a:gd name="T2" fmla="*/ 79 w 196"/>
                <a:gd name="T3" fmla="*/ 18 h 138"/>
                <a:gd name="T4" fmla="*/ 180 w 196"/>
                <a:gd name="T5" fmla="*/ 111 h 138"/>
                <a:gd name="T6" fmla="*/ 183 w 196"/>
                <a:gd name="T7" fmla="*/ 114 h 138"/>
                <a:gd name="T8" fmla="*/ 187 w 196"/>
                <a:gd name="T9" fmla="*/ 135 h 138"/>
                <a:gd name="T10" fmla="*/ 167 w 196"/>
                <a:gd name="T11" fmla="*/ 131 h 138"/>
                <a:gd name="T12" fmla="*/ 130 w 196"/>
                <a:gd name="T13" fmla="*/ 97 h 138"/>
                <a:gd name="T14" fmla="*/ 62 w 196"/>
                <a:gd name="T15" fmla="*/ 34 h 138"/>
                <a:gd name="T16" fmla="*/ 36 w 196"/>
                <a:gd name="T17" fmla="*/ 24 h 138"/>
                <a:gd name="T18" fmla="*/ 11 w 196"/>
                <a:gd name="T19" fmla="*/ 24 h 138"/>
                <a:gd name="T20" fmla="*/ 0 w 196"/>
                <a:gd name="T21" fmla="*/ 12 h 138"/>
                <a:gd name="T22" fmla="*/ 11 w 196"/>
                <a:gd name="T23" fmla="*/ 2 h 138"/>
                <a:gd name="T24" fmla="*/ 36 w 196"/>
                <a:gd name="T25" fmla="*/ 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38">
                  <a:moveTo>
                    <a:pt x="36" y="1"/>
                  </a:moveTo>
                  <a:cubicBezTo>
                    <a:pt x="53" y="1"/>
                    <a:pt x="66" y="5"/>
                    <a:pt x="79" y="18"/>
                  </a:cubicBezTo>
                  <a:cubicBezTo>
                    <a:pt x="112" y="49"/>
                    <a:pt x="146" y="80"/>
                    <a:pt x="180" y="111"/>
                  </a:cubicBezTo>
                  <a:cubicBezTo>
                    <a:pt x="181" y="112"/>
                    <a:pt x="182" y="113"/>
                    <a:pt x="183" y="114"/>
                  </a:cubicBezTo>
                  <a:cubicBezTo>
                    <a:pt x="190" y="120"/>
                    <a:pt x="196" y="128"/>
                    <a:pt x="187" y="135"/>
                  </a:cubicBezTo>
                  <a:cubicBezTo>
                    <a:pt x="183" y="138"/>
                    <a:pt x="172" y="135"/>
                    <a:pt x="167" y="131"/>
                  </a:cubicBezTo>
                  <a:cubicBezTo>
                    <a:pt x="154" y="121"/>
                    <a:pt x="142" y="109"/>
                    <a:pt x="130" y="97"/>
                  </a:cubicBezTo>
                  <a:cubicBezTo>
                    <a:pt x="107" y="76"/>
                    <a:pt x="84" y="56"/>
                    <a:pt x="62" y="34"/>
                  </a:cubicBezTo>
                  <a:cubicBezTo>
                    <a:pt x="55" y="27"/>
                    <a:pt x="47" y="25"/>
                    <a:pt x="36" y="24"/>
                  </a:cubicBezTo>
                  <a:cubicBezTo>
                    <a:pt x="28" y="24"/>
                    <a:pt x="19" y="26"/>
                    <a:pt x="11" y="24"/>
                  </a:cubicBezTo>
                  <a:cubicBezTo>
                    <a:pt x="7" y="23"/>
                    <a:pt x="0" y="19"/>
                    <a:pt x="0" y="12"/>
                  </a:cubicBezTo>
                  <a:cubicBezTo>
                    <a:pt x="1" y="5"/>
                    <a:pt x="7" y="3"/>
                    <a:pt x="11" y="2"/>
                  </a:cubicBezTo>
                  <a:cubicBezTo>
                    <a:pt x="18" y="0"/>
                    <a:pt x="27" y="1"/>
                    <a:pt x="3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141">
              <a:extLst>
                <a:ext uri="{FF2B5EF4-FFF2-40B4-BE49-F238E27FC236}">
                  <a16:creationId xmlns:a16="http://schemas.microsoft.com/office/drawing/2014/main" id="{28814557-3363-BAE1-28CE-0E040FB659ED}"/>
                </a:ext>
              </a:extLst>
            </p:cNvPr>
            <p:cNvSpPr>
              <a:spLocks/>
            </p:cNvSpPr>
            <p:nvPr/>
          </p:nvSpPr>
          <p:spPr bwMode="auto">
            <a:xfrm>
              <a:off x="1895209" y="1865043"/>
              <a:ext cx="193046" cy="162998"/>
            </a:xfrm>
            <a:custGeom>
              <a:avLst/>
              <a:gdLst>
                <a:gd name="T0" fmla="*/ 0 w 97"/>
                <a:gd name="T1" fmla="*/ 35 h 80"/>
                <a:gd name="T2" fmla="*/ 47 w 97"/>
                <a:gd name="T3" fmla="*/ 0 h 80"/>
                <a:gd name="T4" fmla="*/ 97 w 97"/>
                <a:gd name="T5" fmla="*/ 35 h 80"/>
                <a:gd name="T6" fmla="*/ 53 w 97"/>
                <a:gd name="T7" fmla="*/ 77 h 80"/>
                <a:gd name="T8" fmla="*/ 0 w 97"/>
                <a:gd name="T9" fmla="*/ 35 h 80"/>
              </a:gdLst>
              <a:ahLst/>
              <a:cxnLst>
                <a:cxn ang="0">
                  <a:pos x="T0" y="T1"/>
                </a:cxn>
                <a:cxn ang="0">
                  <a:pos x="T2" y="T3"/>
                </a:cxn>
                <a:cxn ang="0">
                  <a:pos x="T4" y="T5"/>
                </a:cxn>
                <a:cxn ang="0">
                  <a:pos x="T6" y="T7"/>
                </a:cxn>
                <a:cxn ang="0">
                  <a:pos x="T8" y="T9"/>
                </a:cxn>
              </a:cxnLst>
              <a:rect l="0" t="0" r="r" b="b"/>
              <a:pathLst>
                <a:path w="97" h="80">
                  <a:moveTo>
                    <a:pt x="0" y="35"/>
                  </a:moveTo>
                  <a:cubicBezTo>
                    <a:pt x="22" y="33"/>
                    <a:pt x="37" y="21"/>
                    <a:pt x="47" y="0"/>
                  </a:cubicBezTo>
                  <a:cubicBezTo>
                    <a:pt x="59" y="20"/>
                    <a:pt x="75" y="34"/>
                    <a:pt x="97" y="35"/>
                  </a:cubicBezTo>
                  <a:cubicBezTo>
                    <a:pt x="93" y="61"/>
                    <a:pt x="77" y="75"/>
                    <a:pt x="53" y="77"/>
                  </a:cubicBezTo>
                  <a:cubicBezTo>
                    <a:pt x="29" y="80"/>
                    <a:pt x="4" y="63"/>
                    <a:pt x="0"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42">
              <a:extLst>
                <a:ext uri="{FF2B5EF4-FFF2-40B4-BE49-F238E27FC236}">
                  <a16:creationId xmlns:a16="http://schemas.microsoft.com/office/drawing/2014/main" id="{4DE99300-27E7-65B0-B3C5-DBBCDFA2BCDA}"/>
                </a:ext>
              </a:extLst>
            </p:cNvPr>
            <p:cNvSpPr>
              <a:spLocks/>
            </p:cNvSpPr>
            <p:nvPr/>
          </p:nvSpPr>
          <p:spPr bwMode="auto">
            <a:xfrm>
              <a:off x="1886231" y="1820800"/>
              <a:ext cx="202024" cy="107113"/>
            </a:xfrm>
            <a:custGeom>
              <a:avLst/>
              <a:gdLst>
                <a:gd name="T0" fmla="*/ 2 w 102"/>
                <a:gd name="T1" fmla="*/ 52 h 52"/>
                <a:gd name="T2" fmla="*/ 52 w 102"/>
                <a:gd name="T3" fmla="*/ 1 h 52"/>
                <a:gd name="T4" fmla="*/ 100 w 102"/>
                <a:gd name="T5" fmla="*/ 51 h 52"/>
                <a:gd name="T6" fmla="*/ 51 w 102"/>
                <a:gd name="T7" fmla="*/ 5 h 52"/>
                <a:gd name="T8" fmla="*/ 2 w 102"/>
                <a:gd name="T9" fmla="*/ 52 h 52"/>
              </a:gdLst>
              <a:ahLst/>
              <a:cxnLst>
                <a:cxn ang="0">
                  <a:pos x="T0" y="T1"/>
                </a:cxn>
                <a:cxn ang="0">
                  <a:pos x="T2" y="T3"/>
                </a:cxn>
                <a:cxn ang="0">
                  <a:pos x="T4" y="T5"/>
                </a:cxn>
                <a:cxn ang="0">
                  <a:pos x="T6" y="T7"/>
                </a:cxn>
                <a:cxn ang="0">
                  <a:pos x="T8" y="T9"/>
                </a:cxn>
              </a:cxnLst>
              <a:rect l="0" t="0" r="r" b="b"/>
              <a:pathLst>
                <a:path w="102" h="52">
                  <a:moveTo>
                    <a:pt x="2" y="52"/>
                  </a:moveTo>
                  <a:cubicBezTo>
                    <a:pt x="0" y="22"/>
                    <a:pt x="23" y="0"/>
                    <a:pt x="52" y="1"/>
                  </a:cubicBezTo>
                  <a:cubicBezTo>
                    <a:pt x="81" y="1"/>
                    <a:pt x="102" y="23"/>
                    <a:pt x="100" y="51"/>
                  </a:cubicBezTo>
                  <a:cubicBezTo>
                    <a:pt x="72" y="48"/>
                    <a:pt x="58" y="32"/>
                    <a:pt x="51" y="5"/>
                  </a:cubicBezTo>
                  <a:cubicBezTo>
                    <a:pt x="44" y="31"/>
                    <a:pt x="30" y="48"/>
                    <a:pt x="2" y="5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162">
              <a:extLst>
                <a:ext uri="{FF2B5EF4-FFF2-40B4-BE49-F238E27FC236}">
                  <a16:creationId xmlns:a16="http://schemas.microsoft.com/office/drawing/2014/main" id="{B906DCE2-3FD9-F1AC-2401-6DA0B94EB8A5}"/>
                </a:ext>
              </a:extLst>
            </p:cNvPr>
            <p:cNvSpPr>
              <a:spLocks noEditPoints="1"/>
            </p:cNvSpPr>
            <p:nvPr/>
          </p:nvSpPr>
          <p:spPr bwMode="auto">
            <a:xfrm>
              <a:off x="2146616" y="2542647"/>
              <a:ext cx="269364" cy="281754"/>
            </a:xfrm>
            <a:custGeom>
              <a:avLst/>
              <a:gdLst>
                <a:gd name="T0" fmla="*/ 68 w 136"/>
                <a:gd name="T1" fmla="*/ 0 h 137"/>
                <a:gd name="T2" fmla="*/ 0 w 136"/>
                <a:gd name="T3" fmla="*/ 68 h 137"/>
                <a:gd name="T4" fmla="*/ 68 w 136"/>
                <a:gd name="T5" fmla="*/ 137 h 137"/>
                <a:gd name="T6" fmla="*/ 136 w 136"/>
                <a:gd name="T7" fmla="*/ 68 h 137"/>
                <a:gd name="T8" fmla="*/ 68 w 136"/>
                <a:gd name="T9" fmla="*/ 0 h 137"/>
                <a:gd name="T10" fmla="*/ 68 w 136"/>
                <a:gd name="T11" fmla="*/ 108 h 137"/>
                <a:gd name="T12" fmla="*/ 28 w 136"/>
                <a:gd name="T13" fmla="*/ 68 h 137"/>
                <a:gd name="T14" fmla="*/ 68 w 136"/>
                <a:gd name="T15" fmla="*/ 29 h 137"/>
                <a:gd name="T16" fmla="*/ 108 w 136"/>
                <a:gd name="T17" fmla="*/ 68 h 137"/>
                <a:gd name="T18" fmla="*/ 68 w 136"/>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7">
                  <a:moveTo>
                    <a:pt x="68" y="0"/>
                  </a:moveTo>
                  <a:cubicBezTo>
                    <a:pt x="30" y="0"/>
                    <a:pt x="0" y="31"/>
                    <a:pt x="0" y="68"/>
                  </a:cubicBezTo>
                  <a:cubicBezTo>
                    <a:pt x="0" y="106"/>
                    <a:pt x="30" y="137"/>
                    <a:pt x="68" y="137"/>
                  </a:cubicBezTo>
                  <a:cubicBezTo>
                    <a:pt x="106" y="137"/>
                    <a:pt x="136" y="106"/>
                    <a:pt x="136" y="68"/>
                  </a:cubicBezTo>
                  <a:cubicBezTo>
                    <a:pt x="136" y="31"/>
                    <a:pt x="106" y="0"/>
                    <a:pt x="68" y="0"/>
                  </a:cubicBezTo>
                  <a:close/>
                  <a:moveTo>
                    <a:pt x="68" y="108"/>
                  </a:moveTo>
                  <a:cubicBezTo>
                    <a:pt x="46" y="108"/>
                    <a:pt x="28" y="90"/>
                    <a:pt x="28" y="68"/>
                  </a:cubicBezTo>
                  <a:cubicBezTo>
                    <a:pt x="28"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64">
              <a:extLst>
                <a:ext uri="{FF2B5EF4-FFF2-40B4-BE49-F238E27FC236}">
                  <a16:creationId xmlns:a16="http://schemas.microsoft.com/office/drawing/2014/main" id="{2ACFE8ED-6068-0E8C-FC53-CBA5CCBFD17D}"/>
                </a:ext>
              </a:extLst>
            </p:cNvPr>
            <p:cNvSpPr>
              <a:spLocks noEditPoints="1"/>
            </p:cNvSpPr>
            <p:nvPr/>
          </p:nvSpPr>
          <p:spPr bwMode="auto">
            <a:xfrm>
              <a:off x="1756037" y="2542647"/>
              <a:ext cx="269364" cy="281754"/>
            </a:xfrm>
            <a:custGeom>
              <a:avLst/>
              <a:gdLst>
                <a:gd name="T0" fmla="*/ 68 w 137"/>
                <a:gd name="T1" fmla="*/ 0 h 137"/>
                <a:gd name="T2" fmla="*/ 0 w 137"/>
                <a:gd name="T3" fmla="*/ 68 h 137"/>
                <a:gd name="T4" fmla="*/ 68 w 137"/>
                <a:gd name="T5" fmla="*/ 137 h 137"/>
                <a:gd name="T6" fmla="*/ 137 w 137"/>
                <a:gd name="T7" fmla="*/ 68 h 137"/>
                <a:gd name="T8" fmla="*/ 68 w 137"/>
                <a:gd name="T9" fmla="*/ 0 h 137"/>
                <a:gd name="T10" fmla="*/ 68 w 137"/>
                <a:gd name="T11" fmla="*/ 108 h 137"/>
                <a:gd name="T12" fmla="*/ 29 w 137"/>
                <a:gd name="T13" fmla="*/ 68 h 137"/>
                <a:gd name="T14" fmla="*/ 68 w 137"/>
                <a:gd name="T15" fmla="*/ 29 h 137"/>
                <a:gd name="T16" fmla="*/ 108 w 137"/>
                <a:gd name="T17" fmla="*/ 68 h 137"/>
                <a:gd name="T18" fmla="*/ 68 w 137"/>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7">
                  <a:moveTo>
                    <a:pt x="68" y="0"/>
                  </a:moveTo>
                  <a:cubicBezTo>
                    <a:pt x="31" y="0"/>
                    <a:pt x="0" y="31"/>
                    <a:pt x="0" y="68"/>
                  </a:cubicBezTo>
                  <a:cubicBezTo>
                    <a:pt x="0" y="106"/>
                    <a:pt x="31" y="137"/>
                    <a:pt x="68" y="137"/>
                  </a:cubicBezTo>
                  <a:cubicBezTo>
                    <a:pt x="106" y="137"/>
                    <a:pt x="137" y="106"/>
                    <a:pt x="137" y="68"/>
                  </a:cubicBezTo>
                  <a:cubicBezTo>
                    <a:pt x="137" y="31"/>
                    <a:pt x="106" y="0"/>
                    <a:pt x="68" y="0"/>
                  </a:cubicBezTo>
                  <a:close/>
                  <a:moveTo>
                    <a:pt x="68" y="108"/>
                  </a:moveTo>
                  <a:cubicBezTo>
                    <a:pt x="46" y="108"/>
                    <a:pt x="29" y="90"/>
                    <a:pt x="29" y="68"/>
                  </a:cubicBezTo>
                  <a:cubicBezTo>
                    <a:pt x="29"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279267" y="985947"/>
            <a:ext cx="9129850" cy="558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The most common platforms that parents/legal guardians/carers reported their child aged 0-7 had used to watch screen content were free video streaming services (52%) and online subscription services (52%). The next most commonly used platform was publicly owned free-to-air on-demand TV (37%).</a:t>
            </a:r>
            <a:endParaRPr lang="en-AU" sz="1000" dirty="0">
              <a:solidFill>
                <a:schemeClr val="tx1"/>
              </a:solidFill>
            </a:endParaRPr>
          </a:p>
        </p:txBody>
      </p:sp>
      <p:sp>
        <p:nvSpPr>
          <p:cNvPr id="8" name="Rectangle 7">
            <a:extLst>
              <a:ext uri="{FF2B5EF4-FFF2-40B4-BE49-F238E27FC236}">
                <a16:creationId xmlns:a16="http://schemas.microsoft.com/office/drawing/2014/main" id="{CFD5A45D-C6C8-8B71-1534-31A01C76B004}"/>
              </a:ext>
              <a:ext uri="{C183D7F6-B498-43B3-948B-1728B52AA6E4}">
                <adec:decorative xmlns:adec="http://schemas.microsoft.com/office/drawing/2017/decorative" val="1"/>
              </a:ext>
            </a:extLst>
          </p:cNvPr>
          <p:cNvSpPr/>
          <p:nvPr/>
        </p:nvSpPr>
        <p:spPr>
          <a:xfrm>
            <a:off x="981531" y="1575312"/>
            <a:ext cx="6017899" cy="439476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graphicFrame>
        <p:nvGraphicFramePr>
          <p:cNvPr id="4" name="Chart 3" descr="Figure 38: Platforms used to watch screen content in past 7 days (Children 0-7).&#10;&#10;Results listed are for 2023.&#10;&#10;Free video streaming services, 52%.&#10;Online subscription services, 52%.&#10;Publicly owned free-to-air on-demand TV, 37%.&#10;Publicly owned free-to-air TV, excluding on-demand, 20%.&#10;Commercial free-to-air TV, excluding on-demand, 14%.&#10;Commercial free-to-air on-demand TV, 11%.&#10;Pay TV, 9%.&#10;Sports specific website or app, 7%.&#10;Other websites or apps (e.g. Facebook, TikTok, Instagram), 6%.&#10;Pay-per-view services, 6%.&#10;None of the above, 5%.&#10;&#10;Source: F1. In the past 7 days, which of the following did your child watch at home or elsewhere on any device?&#10;Base: MCCS, All parents answering on behalf of 0-7 year old child (n=359). &#10;Notes: Don’t know/refused responses not shown: 2023 DK = 0%, Ref = 0%.&#10;">
            <a:extLst>
              <a:ext uri="{FF2B5EF4-FFF2-40B4-BE49-F238E27FC236}">
                <a16:creationId xmlns:a16="http://schemas.microsoft.com/office/drawing/2014/main" id="{E855717B-E010-0D96-174C-1623C6B41DFE}"/>
              </a:ext>
            </a:extLst>
          </p:cNvPr>
          <p:cNvGraphicFramePr/>
          <p:nvPr>
            <p:extLst>
              <p:ext uri="{D42A27DB-BD31-4B8C-83A1-F6EECF244321}">
                <p14:modId xmlns:p14="http://schemas.microsoft.com/office/powerpoint/2010/main" val="1650463075"/>
              </p:ext>
            </p:extLst>
          </p:nvPr>
        </p:nvGraphicFramePr>
        <p:xfrm>
          <a:off x="503929" y="1575312"/>
          <a:ext cx="7190380" cy="4009172"/>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935047" y="5547546"/>
            <a:ext cx="5952730" cy="453548"/>
          </a:xfrm>
          <a:prstGeom prst="rect">
            <a:avLst/>
          </a:prstGeom>
          <a:noFill/>
        </p:spPr>
        <p:txBody>
          <a:bodyPr wrap="square">
            <a:spAutoFit/>
          </a:bodyPr>
          <a:lstStyle/>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F1. In the past 7 days, which of the following did your child watch at home or elsewhere on any device?</a:t>
            </a:r>
          </a:p>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All parents/legal guardians/carers answering on behalf of 0-7 year old child (n=359). </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0%, Ref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D358627D-F779-4B24-5FCE-77E824115808}"/>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Parents/legal guardians/carers report that free video streaming services and online subscription services are the platforms most watched by children aged 0-7. </a:t>
            </a:r>
            <a:endParaRPr lang="en-AU" sz="1000" b="1" dirty="0"/>
          </a:p>
        </p:txBody>
      </p:sp>
      <p:pic>
        <p:nvPicPr>
          <p:cNvPr id="10" name="Graphic 9">
            <a:extLst>
              <a:ext uri="{FF2B5EF4-FFF2-40B4-BE49-F238E27FC236}">
                <a16:creationId xmlns:a16="http://schemas.microsoft.com/office/drawing/2014/main" id="{072EFB48-452B-5AFA-4C9D-48BCF909DA1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689086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US" dirty="0"/>
              <a:t>40</a:t>
            </a:r>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69513"/>
            <a:ext cx="8622654" cy="438517"/>
          </a:xfrm>
        </p:spPr>
        <p:txBody>
          <a:bodyPr>
            <a:normAutofit fontScale="90000"/>
          </a:bodyPr>
          <a:lstStyle/>
          <a:p>
            <a:r>
              <a:rPr lang="en-AU" dirty="0"/>
              <a:t>Platforms children used to watch screen content in past 7 days</a:t>
            </a:r>
          </a:p>
        </p:txBody>
      </p:sp>
      <p:grpSp>
        <p:nvGrpSpPr>
          <p:cNvPr id="12" name="Group 11">
            <a:extLst>
              <a:ext uri="{FF2B5EF4-FFF2-40B4-BE49-F238E27FC236}">
                <a16:creationId xmlns:a16="http://schemas.microsoft.com/office/drawing/2014/main" id="{5D1C459C-030C-A70D-636A-2D8037497808}"/>
              </a:ext>
              <a:ext uri="{C183D7F6-B498-43B3-948B-1728B52AA6E4}">
                <adec:decorative xmlns:adec="http://schemas.microsoft.com/office/drawing/2017/decorative" val="1"/>
              </a:ext>
            </a:extLst>
          </p:cNvPr>
          <p:cNvGrpSpPr/>
          <p:nvPr/>
        </p:nvGrpSpPr>
        <p:grpSpPr>
          <a:xfrm>
            <a:off x="9125527" y="256925"/>
            <a:ext cx="623784" cy="404189"/>
            <a:chOff x="4154047" y="3125976"/>
            <a:chExt cx="1411191" cy="914400"/>
          </a:xfrm>
          <a:solidFill>
            <a:schemeClr val="tx2"/>
          </a:solidFill>
        </p:grpSpPr>
        <p:pic>
          <p:nvPicPr>
            <p:cNvPr id="15" name="Graphic 14" descr="Woman with kid with solid fill">
              <a:extLst>
                <a:ext uri="{FF2B5EF4-FFF2-40B4-BE49-F238E27FC236}">
                  <a16:creationId xmlns:a16="http://schemas.microsoft.com/office/drawing/2014/main" id="{25A63E0E-131D-60CB-154D-0181476231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4650838" y="3125976"/>
              <a:ext cx="914400" cy="914400"/>
            </a:xfrm>
            <a:prstGeom prst="rect">
              <a:avLst/>
            </a:prstGeom>
          </p:spPr>
        </p:pic>
        <p:pic>
          <p:nvPicPr>
            <p:cNvPr id="16" name="Graphic 15" descr="Man with kid with solid fill">
              <a:extLst>
                <a:ext uri="{FF2B5EF4-FFF2-40B4-BE49-F238E27FC236}">
                  <a16:creationId xmlns:a16="http://schemas.microsoft.com/office/drawing/2014/main" id="{42125E21-30F3-D639-69B5-710FDCD4B9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54047" y="3125976"/>
              <a:ext cx="914400" cy="914400"/>
            </a:xfrm>
            <a:prstGeom prst="rect">
              <a:avLst/>
            </a:prstGeom>
          </p:spPr>
        </p:pic>
      </p:grpSp>
      <p:sp>
        <p:nvSpPr>
          <p:cNvPr id="6" name="Rectangle 5">
            <a:extLst>
              <a:ext uri="{FF2B5EF4-FFF2-40B4-BE49-F238E27FC236}">
                <a16:creationId xmlns:a16="http://schemas.microsoft.com/office/drawing/2014/main" id="{EE17961E-18A8-3EAC-D157-6D79342C4133}"/>
              </a:ext>
            </a:extLst>
          </p:cNvPr>
          <p:cNvSpPr/>
          <p:nvPr/>
        </p:nvSpPr>
        <p:spPr>
          <a:xfrm>
            <a:off x="388075" y="810738"/>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cs typeface="Arial" panose="020B0604020202020204"/>
              </a:rPr>
              <a:t>All parents/legal guardians/carers were asked about their child’s screen content viewing habits. Parents/legal guardians/carers most commonly reported that their child had watched screen content on free video streaming services (63%) and online subscription services (59%) in the past 7 days, which is consistent with the most common responses from children, although a higher proportion of children aged 8-17 reported this.</a:t>
            </a:r>
            <a:endParaRPr lang="en-AU" sz="1000" dirty="0">
              <a:solidFill>
                <a:schemeClr val="tx1"/>
              </a:solidFill>
              <a:cs typeface="Arial" panose="020B0604020202020204"/>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271301" y="1367654"/>
            <a:ext cx="5137033" cy="457092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2459196" y="1346183"/>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9" name="Chart 8" descr="Figure 39: Platforms children used to watch screen content, as reported by parents.&#10;&#10;Free video streaming services, 2023, 63%, 2022, 53%, 2021, 50%, 2020, 50%.&#10;Online subscription services, 2023, 59%, 2022, 53%, 2021, 51%, 2020, 49%.&#10;Publicly owned free-to-air TV, excluding on-demand, 2023, 15%, 2022, 17%, 2021, 17%, 2020, 25%.&#10;Commercial free-to-air TV, excluding on-demand, 2023, 20%, 2022, 21%, 2021, 22%, 2020, 25%.&#10;Publicly owned free-to-air on-demand TV, 2023, 20%, 2022, 20%, 2021, 16%, 2020, Not applicable.&#10;Commercial free-to-air on-demand TV, 2023, 11%, 2022, 10%, 2021, 12%, 2020, Not applicable.&#10;Pay TV, 2023, 10%, 2022, 12%, 2021, 13%, 2020, 14%.&#10;Sports specific website or app, 2023, 8%, 2022, 6%, 2021, 4%, 2020, 3%.&#10;Pay-per-view services, 2023, 2%, 2022, 2%, 2021, 6%, 2020, 4%.&#10;Other websites or apps, 2023, 26%, 2022, 19%, 2021, 13%, 2020, 11%.&#10;None of these, 2023, 5%, 2022, 10%, 2021, 11%, 2020, 10%.&#10;&#10;Source: F1. In the past 7 days, which of the following did your child watch at home or elsewhere on any device?&#10;Base: MCCS, All respondents who are parents of a child aged 17 years or under. 2023 n=2,409. MCCS, All respondents who are parents of a child aged 15 years or under: 2022: n=1618. 2021: n=1603. 2020: n=1531.&#10;Notes: Don’t know/refused responses not shown: 2023 DK = 0%, Ref = 0.1%. 2022 DK = 0.2%, Ref = 0.0%. 2021 DK = 0.1%, Ref = 0.0%. 2020 DK = 0.0%, Ref = 0.0%.&#10;">
            <a:extLst>
              <a:ext uri="{FF2B5EF4-FFF2-40B4-BE49-F238E27FC236}">
                <a16:creationId xmlns:a16="http://schemas.microsoft.com/office/drawing/2014/main" id="{1F06F033-F59E-B561-6C89-8C192276E704}"/>
              </a:ext>
            </a:extLst>
          </p:cNvPr>
          <p:cNvGraphicFramePr/>
          <p:nvPr>
            <p:extLst>
              <p:ext uri="{D42A27DB-BD31-4B8C-83A1-F6EECF244321}">
                <p14:modId xmlns:p14="http://schemas.microsoft.com/office/powerpoint/2010/main" val="1307832037"/>
              </p:ext>
            </p:extLst>
          </p:nvPr>
        </p:nvGraphicFramePr>
        <p:xfrm>
          <a:off x="257422" y="1163356"/>
          <a:ext cx="5013148" cy="4365843"/>
        </p:xfrm>
        <a:graphic>
          <a:graphicData uri="http://schemas.openxmlformats.org/drawingml/2006/chart">
            <c:chart xmlns:c="http://schemas.openxmlformats.org/drawingml/2006/chart" xmlns:r="http://schemas.openxmlformats.org/officeDocument/2006/relationships" r:id="rId7"/>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271300" y="5307638"/>
            <a:ext cx="5137033" cy="630942"/>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F1. In the past 7 days, which of the following did your child watch at home or elsewhere on any device?</a:t>
            </a:r>
          </a:p>
          <a:p>
            <a:pPr>
              <a:spcBef>
                <a:spcPts val="300"/>
              </a:spcBef>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All respondents who are parents/legal guardians/carers of a child aged 17 years or under</a:t>
            </a:r>
            <a:r>
              <a:rPr lang="en-US" sz="600" dirty="0">
                <a:latin typeface="Arial" panose="020B0604020202020204" pitchFamily="34" charset="0"/>
                <a:ea typeface="Calibri" panose="020F0502020204030204" pitchFamily="34" charset="0"/>
                <a:cs typeface="Times New Roman" panose="02020603050405020304" pitchFamily="18" charset="0"/>
              </a:rPr>
              <a:t>.</a:t>
            </a:r>
            <a:r>
              <a:rPr lang="en-US" sz="600" dirty="0">
                <a:effectLst/>
                <a:latin typeface="Arial" panose="020B0604020202020204" pitchFamily="34" charset="0"/>
                <a:ea typeface="Calibri" panose="020F0502020204030204" pitchFamily="34" charset="0"/>
                <a:cs typeface="Times New Roman" panose="02020603050405020304" pitchFamily="18" charset="0"/>
              </a:rPr>
              <a:t> 2023 n=</a:t>
            </a:r>
            <a:r>
              <a:rPr lang="en-US" sz="600" dirty="0">
                <a:latin typeface="Arial" panose="020B0604020202020204" pitchFamily="34" charset="0"/>
                <a:ea typeface="Calibri" panose="020F0502020204030204" pitchFamily="34" charset="0"/>
                <a:cs typeface="Times New Roman" panose="02020603050405020304" pitchFamily="18" charset="0"/>
              </a:rPr>
              <a:t>2,409.</a:t>
            </a:r>
            <a:r>
              <a:rPr lang="en-US" sz="600" dirty="0">
                <a:effectLst/>
                <a:latin typeface="Arial" panose="020B0604020202020204" pitchFamily="34" charset="0"/>
                <a:ea typeface="Calibri" panose="020F0502020204030204" pitchFamily="34" charset="0"/>
                <a:cs typeface="Times New Roman" panose="02020603050405020304" pitchFamily="18" charset="0"/>
              </a:rPr>
              <a:t> MCCS, All respondents who are parents/legal guardians/carers of a child aged 15 years or under: 2022: n=1618. 2021: n=1603. 2020: n=1531.</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0.1</a:t>
            </a:r>
            <a:r>
              <a:rPr lang="en-GB" sz="600" dirty="0">
                <a:effectLst/>
                <a:latin typeface="Arial" panose="020B0604020202020204" pitchFamily="34" charset="0"/>
                <a:ea typeface="Calibri" panose="020F0502020204030204" pitchFamily="34" charset="0"/>
                <a:cs typeface="Times New Roman" panose="02020603050405020304" pitchFamily="18" charset="0"/>
              </a:rPr>
              <a:t>%. 2022 DK = 0.2%, Ref = 0.0%. 2021 DK = 0.1%, Ref = 0.0%. 2020 DK = 0.0%, Ref = 0.0%.</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367616" y="1590704"/>
            <a:ext cx="4255106" cy="3369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76213"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Free video streaming services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35-44 (65% vs 54% of ages 25-34)</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watched online content only in P7D (63% vs 28% of those who watched offline content only)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whose child is aged 8-10 (69%) or 11-15 (67% vs 56% of those whose child is aged 0-7)</a:t>
            </a:r>
          </a:p>
          <a:p>
            <a:pPr lvl="1">
              <a:lnSpc>
                <a:spcPct val="125000"/>
              </a:lnSpc>
            </a:pPr>
            <a:endParaRPr lang="en-US" sz="1000" dirty="0">
              <a:solidFill>
                <a:schemeClr val="tx1"/>
              </a:solidFill>
              <a:cs typeface="Arial" panose="020B0604020202020204"/>
            </a:endParaRPr>
          </a:p>
          <a:p>
            <a:pPr marL="171450" indent="-171450">
              <a:lnSpc>
                <a:spcPct val="125000"/>
              </a:lnSpc>
              <a:buFont typeface="Arial,Sans-Serif"/>
              <a:buChar char="↑"/>
            </a:pPr>
            <a:r>
              <a:rPr lang="en-US" sz="1000" b="1" dirty="0">
                <a:solidFill>
                  <a:schemeClr val="tx1"/>
                </a:solidFill>
                <a:ea typeface="+mn-lt"/>
                <a:cs typeface="+mn-lt"/>
              </a:rPr>
              <a:t>Online subscription services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living outside a capital city (66% vs 57% of those living in a capital city)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 a TAFE qualification / Trade Certificate / Diploma (65% vs 52% of those with a Bachelor degree)</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born in a mainly English-speaking country (64% vs 49% of those born in a mainly non-English speaking country)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whose child is aged 16-17 (66% vs 53% of those whose child is aged 0-7)</a:t>
            </a:r>
          </a:p>
          <a:p>
            <a:pPr marL="464820" lvl="2">
              <a:lnSpc>
                <a:spcPct val="125000"/>
              </a:lnSpc>
            </a:pPr>
            <a:endParaRPr lang="en-US" sz="1000" dirty="0">
              <a:solidFill>
                <a:schemeClr val="tx1"/>
              </a:solidFill>
              <a:ea typeface="+mn-lt"/>
              <a:cs typeface="+mn-lt"/>
            </a:endParaRPr>
          </a:p>
          <a:p>
            <a:pPr marL="636270" lvl="4" indent="-171450">
              <a:lnSpc>
                <a:spcPct val="125000"/>
              </a:lnSpc>
              <a:buFont typeface="Courier New" panose="02070309020205020404" pitchFamily="49" charset="0"/>
              <a:buChar char="o"/>
            </a:pPr>
            <a:endParaRPr lang="en-US" sz="1000" dirty="0">
              <a:solidFill>
                <a:schemeClr val="tx1"/>
              </a:solidFill>
              <a:cs typeface="Arial"/>
            </a:endParaRPr>
          </a:p>
        </p:txBody>
      </p:sp>
      <p:sp>
        <p:nvSpPr>
          <p:cNvPr id="22" name="Rectangle 21">
            <a:extLst>
              <a:ext uri="{FF2B5EF4-FFF2-40B4-BE49-F238E27FC236}">
                <a16:creationId xmlns:a16="http://schemas.microsoft.com/office/drawing/2014/main" id="{F959A642-F031-B4A1-70AF-AC4342B041C4}"/>
              </a:ext>
            </a:extLst>
          </p:cNvPr>
          <p:cNvSpPr/>
          <p:nvPr/>
        </p:nvSpPr>
        <p:spPr>
          <a:xfrm>
            <a:off x="5422212" y="4921187"/>
            <a:ext cx="4226366" cy="10745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6213" lvl="1">
              <a:lnSpc>
                <a:spcPct val="125000"/>
              </a:lnSpc>
            </a:pPr>
            <a:r>
              <a:rPr lang="en-AU" sz="1200" b="1" dirty="0">
                <a:solidFill>
                  <a:schemeClr val="tx2"/>
                </a:solidFill>
              </a:rPr>
              <a:t>Callouts</a:t>
            </a:r>
          </a:p>
          <a:p>
            <a:pPr marL="171450" indent="-171450">
              <a:lnSpc>
                <a:spcPct val="125000"/>
              </a:lnSpc>
              <a:buFont typeface="Arial" panose="020B0604020202020204" pitchFamily="34" charset="0"/>
              <a:buChar char="•"/>
            </a:pPr>
            <a:r>
              <a:rPr lang="en-US" sz="1000" dirty="0">
                <a:solidFill>
                  <a:schemeClr val="tx1"/>
                </a:solidFill>
              </a:rPr>
              <a:t>Parents/legal guardians/carers reporting children watching screen content on free video streaming services, online subscription services, sports specific websites or apps, and other websites or apps has increased in 2023.</a:t>
            </a:r>
          </a:p>
        </p:txBody>
      </p:sp>
      <p:sp>
        <p:nvSpPr>
          <p:cNvPr id="8" name="Rectangle 7">
            <a:extLst>
              <a:ext uri="{FF2B5EF4-FFF2-40B4-BE49-F238E27FC236}">
                <a16:creationId xmlns:a16="http://schemas.microsoft.com/office/drawing/2014/main" id="{13A1F277-57D1-2C5A-F33B-65E1C5DB3CF4}"/>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Parents/legal guardians/carers are increasingly reporting that their children are watching free video streaming services and online subscription services in 2023.</a:t>
            </a:r>
            <a:endParaRPr lang="en-AU" sz="1000" b="1" dirty="0"/>
          </a:p>
        </p:txBody>
      </p:sp>
      <p:pic>
        <p:nvPicPr>
          <p:cNvPr id="10" name="Graphic 9">
            <a:extLst>
              <a:ext uri="{FF2B5EF4-FFF2-40B4-BE49-F238E27FC236}">
                <a16:creationId xmlns:a16="http://schemas.microsoft.com/office/drawing/2014/main" id="{1321A00F-90EA-7509-6873-602F227FA8CE}"/>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0032" y="6083860"/>
            <a:ext cx="387795" cy="387795"/>
          </a:xfrm>
          <a:prstGeom prst="rect">
            <a:avLst/>
          </a:prstGeom>
        </p:spPr>
      </p:pic>
      <p:sp>
        <p:nvSpPr>
          <p:cNvPr id="5" name="Arrow: Down 4">
            <a:extLst>
              <a:ext uri="{FF2B5EF4-FFF2-40B4-BE49-F238E27FC236}">
                <a16:creationId xmlns:a16="http://schemas.microsoft.com/office/drawing/2014/main" id="{555A777D-46BD-D875-15D4-810DF36E2945}"/>
              </a:ext>
              <a:ext uri="{C183D7F6-B498-43B3-948B-1728B52AA6E4}">
                <adec:decorative xmlns:adec="http://schemas.microsoft.com/office/drawing/2017/decorative" val="1"/>
              </a:ext>
            </a:extLst>
          </p:cNvPr>
          <p:cNvSpPr/>
          <p:nvPr/>
        </p:nvSpPr>
        <p:spPr>
          <a:xfrm>
            <a:off x="2958485" y="4941269"/>
            <a:ext cx="82800" cy="10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Arrow: Down 10">
            <a:extLst>
              <a:ext uri="{FF2B5EF4-FFF2-40B4-BE49-F238E27FC236}">
                <a16:creationId xmlns:a16="http://schemas.microsoft.com/office/drawing/2014/main" id="{E951AF79-4C0A-7DA7-71EC-D69AF2A7F34F}"/>
              </a:ext>
              <a:ext uri="{C183D7F6-B498-43B3-948B-1728B52AA6E4}">
                <adec:decorative xmlns:adec="http://schemas.microsoft.com/office/drawing/2017/decorative" val="1"/>
              </a:ext>
            </a:extLst>
          </p:cNvPr>
          <p:cNvSpPr/>
          <p:nvPr/>
        </p:nvSpPr>
        <p:spPr>
          <a:xfrm flipV="1">
            <a:off x="5175342" y="1581883"/>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rrow: Down 12">
            <a:extLst>
              <a:ext uri="{FF2B5EF4-FFF2-40B4-BE49-F238E27FC236}">
                <a16:creationId xmlns:a16="http://schemas.microsoft.com/office/drawing/2014/main" id="{6D861332-9208-BF51-CB8D-569979330417}"/>
              </a:ext>
              <a:ext uri="{C183D7F6-B498-43B3-948B-1728B52AA6E4}">
                <adec:decorative xmlns:adec="http://schemas.microsoft.com/office/drawing/2017/decorative" val="1"/>
              </a:ext>
            </a:extLst>
          </p:cNvPr>
          <p:cNvSpPr/>
          <p:nvPr/>
        </p:nvSpPr>
        <p:spPr>
          <a:xfrm flipV="1">
            <a:off x="5045206" y="1925729"/>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Arrow: Down 13">
            <a:extLst>
              <a:ext uri="{FF2B5EF4-FFF2-40B4-BE49-F238E27FC236}">
                <a16:creationId xmlns:a16="http://schemas.microsoft.com/office/drawing/2014/main" id="{3274AF71-180A-6542-DCF0-D9308E1CD44F}"/>
              </a:ext>
              <a:ext uri="{C183D7F6-B498-43B3-948B-1728B52AA6E4}">
                <adec:decorative xmlns:adec="http://schemas.microsoft.com/office/drawing/2017/decorative" val="1"/>
              </a:ext>
            </a:extLst>
          </p:cNvPr>
          <p:cNvSpPr/>
          <p:nvPr/>
        </p:nvSpPr>
        <p:spPr>
          <a:xfrm flipV="1">
            <a:off x="3098778" y="4271165"/>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Arrow: Down 16">
            <a:extLst>
              <a:ext uri="{FF2B5EF4-FFF2-40B4-BE49-F238E27FC236}">
                <a16:creationId xmlns:a16="http://schemas.microsoft.com/office/drawing/2014/main" id="{D7BAECBF-B0AD-46A1-8298-CBC1F481D218}"/>
              </a:ext>
              <a:ext uri="{C183D7F6-B498-43B3-948B-1728B52AA6E4}">
                <adec:decorative xmlns:adec="http://schemas.microsoft.com/office/drawing/2017/decorative" val="1"/>
              </a:ext>
            </a:extLst>
          </p:cNvPr>
          <p:cNvSpPr/>
          <p:nvPr/>
        </p:nvSpPr>
        <p:spPr>
          <a:xfrm flipV="1">
            <a:off x="3794680" y="2251196"/>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159381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US" dirty="0"/>
              <a:t>41</a:t>
            </a:r>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73311" y="256788"/>
            <a:ext cx="9129850" cy="438517"/>
          </a:xfrm>
        </p:spPr>
        <p:txBody>
          <a:bodyPr>
            <a:noAutofit/>
          </a:bodyPr>
          <a:lstStyle/>
          <a:p>
            <a:r>
              <a:rPr lang="en-AU" sz="2000" dirty="0"/>
              <a:t>Types of content children like watching most (</a:t>
            </a:r>
            <a:r>
              <a:rPr lang="en-AU" sz="2000" u="sng" dirty="0"/>
              <a:t>Australian</a:t>
            </a:r>
            <a:r>
              <a:rPr lang="en-AU" sz="2000" dirty="0"/>
              <a:t> content, children</a:t>
            </a:r>
            <a:br>
              <a:rPr lang="en-AU" sz="2000" dirty="0"/>
            </a:br>
            <a:r>
              <a:rPr lang="en-AU" sz="2000" dirty="0"/>
              <a:t> aged 8-17)</a:t>
            </a:r>
          </a:p>
        </p:txBody>
      </p:sp>
      <p:pic>
        <p:nvPicPr>
          <p:cNvPr id="5" name="Graphic 4">
            <a:extLst>
              <a:ext uri="{FF2B5EF4-FFF2-40B4-BE49-F238E27FC236}">
                <a16:creationId xmlns:a16="http://schemas.microsoft.com/office/drawing/2014/main" id="{05EB0881-39D2-4FA6-1CDA-AB31EFCC02C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24962" y="250239"/>
            <a:ext cx="453418" cy="453418"/>
          </a:xfrm>
          <a:prstGeom prst="rect">
            <a:avLst/>
          </a:prstGeom>
        </p:spPr>
      </p:pic>
      <p:pic>
        <p:nvPicPr>
          <p:cNvPr id="32" name="Graphic 31">
            <a:extLst>
              <a:ext uri="{FF2B5EF4-FFF2-40B4-BE49-F238E27FC236}">
                <a16:creationId xmlns:a16="http://schemas.microsoft.com/office/drawing/2014/main" id="{4EEF5928-998A-01BA-9892-C8B62731A087}"/>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t="28158" r="32785" b="7125"/>
          <a:stretch/>
        </p:blipFill>
        <p:spPr>
          <a:xfrm>
            <a:off x="8693636" y="245054"/>
            <a:ext cx="531326" cy="511582"/>
          </a:xfrm>
          <a:prstGeom prst="rect">
            <a:avLst/>
          </a:prstGeom>
        </p:spPr>
      </p:pic>
      <p:sp>
        <p:nvSpPr>
          <p:cNvPr id="6" name="Rectangle 5">
            <a:extLst>
              <a:ext uri="{FF2B5EF4-FFF2-40B4-BE49-F238E27FC236}">
                <a16:creationId xmlns:a16="http://schemas.microsoft.com/office/drawing/2014/main" id="{EE17961E-18A8-3EAC-D157-6D79342C4133}"/>
              </a:ext>
            </a:extLst>
          </p:cNvPr>
          <p:cNvSpPr/>
          <p:nvPr/>
        </p:nvSpPr>
        <p:spPr>
          <a:xfrm>
            <a:off x="310032" y="858900"/>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Children were asked about the types of screen content they like to watch most. Responses varied by age. Children aged 8-10 most commonly reported that they like watching Australian children’s animation or cartoons most (68%), whereas for children aged 11-15 the most common response was Australian user-generated content (35%). Those aged 16-17 most commonly reported that they like to watch Australian sport most (32%). Overall Australian children’s animation or cartoons, comedy, and educational programs are more popular among children aged 8-17 than international equivalents.</a:t>
            </a:r>
            <a:endParaRPr lang="en-AU" sz="1000" dirty="0">
              <a:solidFill>
                <a:schemeClr val="tx1"/>
              </a:solidFill>
            </a:endParaRPr>
          </a:p>
        </p:txBody>
      </p:sp>
      <p:sp>
        <p:nvSpPr>
          <p:cNvPr id="12" name="Rectangle 11">
            <a:extLst>
              <a:ext uri="{FF2B5EF4-FFF2-40B4-BE49-F238E27FC236}">
                <a16:creationId xmlns:a16="http://schemas.microsoft.com/office/drawing/2014/main" id="{203955D1-B173-7CF3-D105-93B36558D9A5}"/>
              </a:ext>
              <a:ext uri="{C183D7F6-B498-43B3-948B-1728B52AA6E4}">
                <adec:decorative xmlns:adec="http://schemas.microsoft.com/office/drawing/2017/decorative" val="1"/>
              </a:ext>
            </a:extLst>
          </p:cNvPr>
          <p:cNvSpPr/>
          <p:nvPr/>
        </p:nvSpPr>
        <p:spPr>
          <a:xfrm>
            <a:off x="294698" y="1727304"/>
            <a:ext cx="5277074" cy="411793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graphicFrame>
        <p:nvGraphicFramePr>
          <p:cNvPr id="10" name="Chart 9" descr="Figure 40: Types of content children like watching most (Australian content, children 8-17).&#10;&#10;Results listed are for 2023.&#10;&#10;Children's animation or cartoons, 8-10, 68%, 11-15, 32%, 16-17, 16%.&#10;Children's comedy, 8-10, 41%, 11-15, 22%, 16-17, 16%.&#10;Children's educational programs, 8-10, 32%, 11-15, 15%, 16-17, 12%.&#10;User-generated content, 8-10, 26%, 11-15, 35%, 16-17, 28%.&#10;Children's drama, 8-10, 25%, 11-15, 20%, 16-17, 15%.&#10;Sport, 8-10, 18%, 11-15, 24%, 16-17, 32%.&#10;Reality, talk shows, game shows, 8-10, 18%, 11-15, 16%, 16-17, 21%.&#10;News and Current Affairs, 8-10, 10%, 11-15, 9%, 16-17, 23%.&#10;Content that adults in my household watch, 8-10, 8%, 11-15, 12%, 16-17, 23%.&#10;Other content, 8-10, 2%, 11-15, 6%, 16-17, 10%.&#10;&#10;Source: KB3, KC3, KD3. Which types of content do you like watching most?&#10;Base: MCCS, Children who have watched screen content in past 7 days.  8-10 (n=192), 11-15 (n=189), 16-17 (n=132).&#10;Notes: Don’t know/refused responses not shown: 8-10 DK = 0%, Ref = 0%. 11-15 DK = 0.4%, Ref = 0%. 16-17 DK = 0%, Ref = 0%.&#10;&#10;">
            <a:extLst>
              <a:ext uri="{FF2B5EF4-FFF2-40B4-BE49-F238E27FC236}">
                <a16:creationId xmlns:a16="http://schemas.microsoft.com/office/drawing/2014/main" id="{F9D26CF8-080B-C4F0-3811-52A6D397B5C6}"/>
              </a:ext>
            </a:extLst>
          </p:cNvPr>
          <p:cNvGraphicFramePr/>
          <p:nvPr>
            <p:extLst>
              <p:ext uri="{D42A27DB-BD31-4B8C-83A1-F6EECF244321}">
                <p14:modId xmlns:p14="http://schemas.microsoft.com/office/powerpoint/2010/main" val="3948468953"/>
              </p:ext>
            </p:extLst>
          </p:nvPr>
        </p:nvGraphicFramePr>
        <p:xfrm>
          <a:off x="187574" y="1534964"/>
          <a:ext cx="5162308" cy="3863995"/>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249045" y="5398959"/>
            <a:ext cx="5277071" cy="446276"/>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KB3, KC3, KD3. Which types of content do you like watching most?</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Children who have watched screen content in past 7 days.  8-10 (n=192), 11-15 (n=189), 16-17 (n=132).</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a:t>
            </a:r>
            <a:r>
              <a:rPr lang="en-GB" sz="600" dirty="0">
                <a:latin typeface="Arial" panose="020B0604020202020204" pitchFamily="34" charset="0"/>
                <a:ea typeface="Calibri" panose="020F0502020204030204" pitchFamily="34" charset="0"/>
                <a:cs typeface="Times New Roman" panose="02020603050405020304" pitchFamily="18" charset="0"/>
              </a:rPr>
              <a:t>8-10</a:t>
            </a:r>
            <a:r>
              <a:rPr lang="en-GB" sz="600" dirty="0">
                <a:effectLst/>
                <a:latin typeface="Arial" panose="020B0604020202020204" pitchFamily="34" charset="0"/>
                <a:ea typeface="Calibri" panose="020F0502020204030204" pitchFamily="34" charset="0"/>
                <a:cs typeface="Times New Roman" panose="02020603050405020304" pitchFamily="18" charset="0"/>
              </a:rPr>
              <a:t> DK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11-15 DK = 0.4%, Ref = 0%. 16-17 DK = 0%, Ref = 0%.</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627739" y="1534964"/>
            <a:ext cx="4044310" cy="4383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76213" lvl="1">
              <a:lnSpc>
                <a:spcPct val="114000"/>
              </a:lnSpc>
            </a:pPr>
            <a:r>
              <a:rPr lang="en-AU" sz="1200" b="1" dirty="0">
                <a:solidFill>
                  <a:schemeClr val="tx2"/>
                </a:solidFill>
              </a:rPr>
              <a:t>Subgroups</a:t>
            </a:r>
          </a:p>
          <a:p>
            <a:pPr marL="171450" indent="-171450">
              <a:lnSpc>
                <a:spcPct val="114000"/>
              </a:lnSpc>
              <a:buFont typeface="Arial,Sans-Serif"/>
              <a:buChar char="↑"/>
            </a:pPr>
            <a:r>
              <a:rPr lang="en-US" sz="1000" b="1" dirty="0">
                <a:solidFill>
                  <a:schemeClr val="tx1"/>
                </a:solidFill>
                <a:ea typeface="+mn-lt"/>
                <a:cs typeface="+mn-lt"/>
              </a:rPr>
              <a:t>Australian children’s animation or cartoons </a:t>
            </a:r>
            <a:r>
              <a:rPr lang="en-US" sz="1000" dirty="0">
                <a:solidFill>
                  <a:schemeClr val="tx1"/>
                </a:solidFill>
              </a:rPr>
              <a:t>was higher for children aged 8-10 who:</a:t>
            </a:r>
            <a:endParaRPr lang="en-US" sz="1000" dirty="0">
              <a:solidFill>
                <a:schemeClr val="tx1"/>
              </a:solidFill>
              <a:cs typeface="Arial" panose="020B0604020202020204"/>
            </a:endParaRPr>
          </a:p>
          <a:p>
            <a:pPr marL="361950" lvl="1" indent="-180975">
              <a:lnSpc>
                <a:spcPct val="125000"/>
              </a:lnSpc>
              <a:buFont typeface="Courier New" panose="02070309020205020404" pitchFamily="49" charset="0"/>
              <a:buChar char="o"/>
            </a:pPr>
            <a:r>
              <a:rPr lang="en-US" sz="1000" dirty="0">
                <a:solidFill>
                  <a:schemeClr val="tx1"/>
                </a:solidFill>
                <a:cs typeface="Arial" panose="020B0604020202020204"/>
              </a:rPr>
              <a:t>Watched publicly owned free-to-air TV or publicly owned free-to-air on-demand in P7D (81% vs 63% of those who watched commercial free-to-air TV or commercial free-to-air on-demand)</a:t>
            </a:r>
          </a:p>
          <a:p>
            <a:pPr lvl="1">
              <a:lnSpc>
                <a:spcPct val="125000"/>
              </a:lnSpc>
            </a:pPr>
            <a:endParaRPr lang="en-US" sz="1000" dirty="0">
              <a:solidFill>
                <a:schemeClr val="tx1"/>
              </a:solidFill>
              <a:cs typeface="Arial" panose="020B0604020202020204"/>
            </a:endParaRPr>
          </a:p>
          <a:p>
            <a:pPr marL="182245" lvl="2" indent="-182245">
              <a:lnSpc>
                <a:spcPct val="114000"/>
              </a:lnSpc>
              <a:buFont typeface="Arial" panose="020B0604020202020204" pitchFamily="34" charset="0"/>
              <a:buChar char="↑"/>
            </a:pPr>
            <a:r>
              <a:rPr lang="en-US" sz="1000" b="1" dirty="0">
                <a:solidFill>
                  <a:schemeClr val="tx1"/>
                </a:solidFill>
                <a:ea typeface="+mn-lt"/>
                <a:cs typeface="+mn-lt"/>
              </a:rPr>
              <a:t>Australian sport </a:t>
            </a:r>
            <a:r>
              <a:rPr lang="en-US" sz="1000" dirty="0">
                <a:solidFill>
                  <a:schemeClr val="tx1"/>
                </a:solidFill>
              </a:rPr>
              <a:t>was higher for children aged 11-15 who: </a:t>
            </a:r>
            <a:endParaRPr lang="en-US" sz="1000" dirty="0">
              <a:solidFill>
                <a:schemeClr val="tx1"/>
              </a:solidFill>
              <a:cs typeface="Arial"/>
            </a:endParaRPr>
          </a:p>
          <a:p>
            <a:pPr marL="361950" lvl="1" indent="-180975">
              <a:lnSpc>
                <a:spcPct val="125000"/>
              </a:lnSpc>
              <a:buFont typeface="Courier New" panose="02070309020205020404" pitchFamily="49" charset="0"/>
              <a:buChar char="o"/>
            </a:pPr>
            <a:r>
              <a:rPr lang="en-US" sz="1000" dirty="0">
                <a:solidFill>
                  <a:schemeClr val="tx1"/>
                </a:solidFill>
                <a:cs typeface="Arial"/>
              </a:rPr>
              <a:t>Watched commercial free-to-air TV or commercial free-to-air on-demand (45% vs 26% of those who watched publicly owned free-to-air TV or free-to-air on-demand)</a:t>
            </a:r>
          </a:p>
          <a:p>
            <a:pPr lvl="1">
              <a:lnSpc>
                <a:spcPct val="125000"/>
              </a:lnSpc>
            </a:pPr>
            <a:endParaRPr lang="en-US" sz="1000" dirty="0">
              <a:solidFill>
                <a:schemeClr val="tx1"/>
              </a:solidFill>
              <a:cs typeface="Arial"/>
            </a:endParaRPr>
          </a:p>
          <a:p>
            <a:pPr marL="182245" lvl="2" indent="-182245">
              <a:lnSpc>
                <a:spcPct val="114000"/>
              </a:lnSpc>
              <a:buFont typeface="Arial" panose="020B0604020202020204" pitchFamily="34" charset="0"/>
              <a:buChar char="↑"/>
            </a:pPr>
            <a:r>
              <a:rPr lang="en-US" sz="1000" b="1" dirty="0">
                <a:solidFill>
                  <a:schemeClr val="tx1"/>
                </a:solidFill>
                <a:ea typeface="+mn-lt"/>
                <a:cs typeface="+mn-lt"/>
              </a:rPr>
              <a:t>Australian children’s educational programs </a:t>
            </a:r>
            <a:r>
              <a:rPr lang="en-US" sz="1000" dirty="0">
                <a:solidFill>
                  <a:schemeClr val="tx1"/>
                </a:solidFill>
              </a:rPr>
              <a:t>was higher for: </a:t>
            </a:r>
            <a:endParaRPr lang="en-US" sz="1000" dirty="0">
              <a:solidFill>
                <a:schemeClr val="tx1"/>
              </a:solidFill>
              <a:cs typeface="Arial"/>
            </a:endParaRPr>
          </a:p>
          <a:p>
            <a:pPr marL="361950" lvl="1" indent="-180975">
              <a:lnSpc>
                <a:spcPct val="125000"/>
              </a:lnSpc>
              <a:buFont typeface="Courier New" panose="02070309020205020404" pitchFamily="49" charset="0"/>
              <a:buChar char="o"/>
            </a:pPr>
            <a:r>
              <a:rPr lang="en-US" sz="1000" dirty="0">
                <a:solidFill>
                  <a:schemeClr val="tx1"/>
                </a:solidFill>
                <a:cs typeface="Arial"/>
              </a:rPr>
              <a:t>Ages 8-10 (32% vs 15% of ages 11-15 and 12% of ages 16-17)</a:t>
            </a:r>
          </a:p>
          <a:p>
            <a:pPr lvl="1">
              <a:lnSpc>
                <a:spcPct val="125000"/>
              </a:lnSpc>
            </a:pPr>
            <a:endParaRPr lang="en-US" sz="1000" dirty="0">
              <a:solidFill>
                <a:schemeClr val="tx1"/>
              </a:solidFill>
              <a:cs typeface="Arial"/>
            </a:endParaRPr>
          </a:p>
          <a:p>
            <a:pPr marL="182245" lvl="2" indent="-182245">
              <a:lnSpc>
                <a:spcPct val="114000"/>
              </a:lnSpc>
              <a:buFont typeface="Arial" panose="020B0604020202020204" pitchFamily="34" charset="0"/>
              <a:buChar char="↑"/>
            </a:pPr>
            <a:r>
              <a:rPr lang="en-US" sz="1000" b="1" dirty="0">
                <a:solidFill>
                  <a:schemeClr val="tx1"/>
                </a:solidFill>
                <a:ea typeface="+mn-lt"/>
                <a:cs typeface="+mn-lt"/>
              </a:rPr>
              <a:t>Australian children’s comedy </a:t>
            </a:r>
            <a:r>
              <a:rPr lang="en-US" sz="1000" dirty="0">
                <a:solidFill>
                  <a:schemeClr val="tx1"/>
                </a:solidFill>
              </a:rPr>
              <a:t>was higher for: </a:t>
            </a:r>
            <a:endParaRPr lang="en-US" sz="1000" dirty="0">
              <a:solidFill>
                <a:schemeClr val="tx1"/>
              </a:solidFill>
              <a:cs typeface="Arial"/>
            </a:endParaRPr>
          </a:p>
          <a:p>
            <a:pPr marL="361950" lvl="1" indent="-180975">
              <a:lnSpc>
                <a:spcPct val="125000"/>
              </a:lnSpc>
              <a:buFont typeface="Courier New" panose="02070309020205020404" pitchFamily="49" charset="0"/>
              <a:buChar char="o"/>
            </a:pPr>
            <a:r>
              <a:rPr lang="en-US" sz="1000" dirty="0">
                <a:solidFill>
                  <a:schemeClr val="tx1"/>
                </a:solidFill>
                <a:cs typeface="Arial"/>
              </a:rPr>
              <a:t>Ages 8-10 (41% vs 22% of ages 11-15 and 16% of ages 16-17)</a:t>
            </a:r>
          </a:p>
          <a:p>
            <a:pPr lvl="1">
              <a:lnSpc>
                <a:spcPct val="125000"/>
              </a:lnSpc>
            </a:pPr>
            <a:endParaRPr lang="en-US" sz="1000" dirty="0">
              <a:solidFill>
                <a:schemeClr val="tx1"/>
              </a:solidFill>
              <a:cs typeface="Arial"/>
            </a:endParaRPr>
          </a:p>
          <a:p>
            <a:pPr marL="182245" lvl="2" indent="-182245">
              <a:lnSpc>
                <a:spcPct val="114000"/>
              </a:lnSpc>
              <a:buFont typeface="Arial" panose="020B0604020202020204" pitchFamily="34" charset="0"/>
              <a:buChar char="↑"/>
            </a:pPr>
            <a:r>
              <a:rPr lang="en-US" sz="1000" b="1" dirty="0">
                <a:solidFill>
                  <a:schemeClr val="tx1"/>
                </a:solidFill>
                <a:ea typeface="+mn-lt"/>
                <a:cs typeface="+mn-lt"/>
              </a:rPr>
              <a:t>Australian News and Current Affairs </a:t>
            </a:r>
            <a:r>
              <a:rPr lang="en-US" sz="1000" dirty="0">
                <a:solidFill>
                  <a:schemeClr val="tx1"/>
                </a:solidFill>
              </a:rPr>
              <a:t>was higher for: </a:t>
            </a:r>
            <a:endParaRPr lang="en-US" sz="1000" dirty="0">
              <a:solidFill>
                <a:schemeClr val="tx1"/>
              </a:solidFill>
              <a:cs typeface="Arial"/>
            </a:endParaRPr>
          </a:p>
          <a:p>
            <a:pPr marL="361950" lvl="1" indent="-180975">
              <a:lnSpc>
                <a:spcPct val="125000"/>
              </a:lnSpc>
              <a:buFont typeface="Courier New" panose="02070309020205020404" pitchFamily="49" charset="0"/>
              <a:buChar char="o"/>
            </a:pPr>
            <a:r>
              <a:rPr lang="en-US" sz="1000" dirty="0">
                <a:solidFill>
                  <a:schemeClr val="tx1"/>
                </a:solidFill>
                <a:cs typeface="Arial"/>
              </a:rPr>
              <a:t>Ages 16-17 (23% vs 9% of ages 11-15 and 10% of ages 8-10)</a:t>
            </a:r>
          </a:p>
          <a:p>
            <a:pPr marL="628650" lvl="1" indent="-171450">
              <a:lnSpc>
                <a:spcPct val="125000"/>
              </a:lnSpc>
              <a:buFont typeface="Courier New" panose="02070309020205020404" pitchFamily="49" charset="0"/>
              <a:buChar char="o"/>
            </a:pPr>
            <a:endParaRPr lang="en-US" sz="1000" dirty="0">
              <a:solidFill>
                <a:schemeClr val="tx1"/>
              </a:solidFill>
              <a:cs typeface="Arial"/>
            </a:endParaRP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457200" lvl="2">
              <a:lnSpc>
                <a:spcPct val="114000"/>
              </a:lnSpc>
            </a:pPr>
            <a:endParaRPr lang="en-US" sz="900" dirty="0">
              <a:solidFill>
                <a:schemeClr val="tx1"/>
              </a:solidFill>
              <a:cs typeface="Arial"/>
            </a:endParaRPr>
          </a:p>
          <a:p>
            <a:pPr marL="9525" lvl="2">
              <a:lnSpc>
                <a:spcPct val="114000"/>
              </a:lnSpc>
            </a:pPr>
            <a:endParaRPr lang="en-US" sz="1000" dirty="0">
              <a:solidFill>
                <a:schemeClr val="tx1"/>
              </a:solidFill>
            </a:endParaRPr>
          </a:p>
        </p:txBody>
      </p:sp>
      <p:sp>
        <p:nvSpPr>
          <p:cNvPr id="4" name="Rectangle 3">
            <a:extLst>
              <a:ext uri="{FF2B5EF4-FFF2-40B4-BE49-F238E27FC236}">
                <a16:creationId xmlns:a16="http://schemas.microsoft.com/office/drawing/2014/main" id="{2F13831E-4FB0-00B5-04D3-CFA5AC2638EA}"/>
              </a:ext>
            </a:extLst>
          </p:cNvPr>
          <p:cNvSpPr/>
          <p:nvPr/>
        </p:nvSpPr>
        <p:spPr>
          <a:xfrm>
            <a:off x="279239" y="6063267"/>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Children aged 8-10 enjoy watching Australian animation or cartoons, but this tends to decline as age increases. Those aged 11-15 and 16-17 prefer to watch a broader range of content and genres.</a:t>
            </a:r>
            <a:endParaRPr lang="en-AU" sz="1000" b="1" dirty="0">
              <a:solidFill>
                <a:schemeClr val="bg1"/>
              </a:solidFill>
            </a:endParaRPr>
          </a:p>
        </p:txBody>
      </p:sp>
      <p:pic>
        <p:nvPicPr>
          <p:cNvPr id="9" name="Graphic 8">
            <a:extLst>
              <a:ext uri="{FF2B5EF4-FFF2-40B4-BE49-F238E27FC236}">
                <a16:creationId xmlns:a16="http://schemas.microsoft.com/office/drawing/2014/main" id="{9F7B1FCA-F7CA-4518-03F4-7C5C8F47C95D}"/>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3757544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a:solidFill>
            <a:schemeClr val="tx2"/>
          </a:solidFill>
        </p:spPr>
        <p:txBody>
          <a:bodyPr/>
          <a:lstStyle/>
          <a:p>
            <a:r>
              <a:rPr lang="en-AU" dirty="0"/>
              <a:t>42</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73311" y="256788"/>
            <a:ext cx="8270614" cy="438517"/>
          </a:xfrm>
        </p:spPr>
        <p:txBody>
          <a:bodyPr>
            <a:noAutofit/>
          </a:bodyPr>
          <a:lstStyle/>
          <a:p>
            <a:r>
              <a:rPr lang="en-AU" sz="2000" dirty="0"/>
              <a:t>Types of content children like watching most (</a:t>
            </a:r>
            <a:r>
              <a:rPr lang="en-AU" sz="2000" u="sng" dirty="0"/>
              <a:t>International</a:t>
            </a:r>
            <a:r>
              <a:rPr lang="en-AU" sz="2000" dirty="0"/>
              <a:t> content, children aged 8-17)</a:t>
            </a:r>
          </a:p>
        </p:txBody>
      </p:sp>
      <p:pic>
        <p:nvPicPr>
          <p:cNvPr id="5" name="Graphic 4">
            <a:extLst>
              <a:ext uri="{FF2B5EF4-FFF2-40B4-BE49-F238E27FC236}">
                <a16:creationId xmlns:a16="http://schemas.microsoft.com/office/drawing/2014/main" id="{361C54D7-E20C-D8FE-DB5C-0149B181B2A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24962" y="250239"/>
            <a:ext cx="453418" cy="453418"/>
          </a:xfrm>
          <a:prstGeom prst="rect">
            <a:avLst/>
          </a:prstGeom>
        </p:spPr>
      </p:pic>
      <p:grpSp>
        <p:nvGrpSpPr>
          <p:cNvPr id="32" name="Group 31">
            <a:extLst>
              <a:ext uri="{FF2B5EF4-FFF2-40B4-BE49-F238E27FC236}">
                <a16:creationId xmlns:a16="http://schemas.microsoft.com/office/drawing/2014/main" id="{A019E0EE-48EC-64C2-61DC-7A21BE912F86}"/>
              </a:ext>
              <a:ext uri="{C183D7F6-B498-43B3-948B-1728B52AA6E4}">
                <adec:decorative xmlns:adec="http://schemas.microsoft.com/office/drawing/2017/decorative" val="1"/>
              </a:ext>
            </a:extLst>
          </p:cNvPr>
          <p:cNvGrpSpPr>
            <a:grpSpLocks noChangeAspect="1"/>
          </p:cNvGrpSpPr>
          <p:nvPr/>
        </p:nvGrpSpPr>
        <p:grpSpPr>
          <a:xfrm>
            <a:off x="8796673" y="256788"/>
            <a:ext cx="351558" cy="351558"/>
            <a:chOff x="3721100" y="6330951"/>
            <a:chExt cx="530225" cy="530225"/>
          </a:xfrm>
          <a:solidFill>
            <a:srgbClr val="004DCF"/>
          </a:solidFill>
        </p:grpSpPr>
        <p:sp>
          <p:nvSpPr>
            <p:cNvPr id="33" name="Freeform 26">
              <a:extLst>
                <a:ext uri="{FF2B5EF4-FFF2-40B4-BE49-F238E27FC236}">
                  <a16:creationId xmlns:a16="http://schemas.microsoft.com/office/drawing/2014/main" id="{8D2A7F47-333A-2E49-0980-A64A68337B73}"/>
                </a:ext>
              </a:extLst>
            </p:cNvPr>
            <p:cNvSpPr>
              <a:spLocks noEditPoints="1"/>
            </p:cNvSpPr>
            <p:nvPr/>
          </p:nvSpPr>
          <p:spPr bwMode="auto">
            <a:xfrm>
              <a:off x="3959225" y="6383338"/>
              <a:ext cx="292100" cy="469900"/>
            </a:xfrm>
            <a:custGeom>
              <a:avLst/>
              <a:gdLst/>
              <a:ahLst/>
              <a:cxnLst>
                <a:cxn ang="0">
                  <a:pos x="126" y="33"/>
                </a:cxn>
                <a:cxn ang="0">
                  <a:pos x="122" y="34"/>
                </a:cxn>
                <a:cxn ang="0">
                  <a:pos x="101" y="36"/>
                </a:cxn>
                <a:cxn ang="0">
                  <a:pos x="95" y="46"/>
                </a:cxn>
                <a:cxn ang="0">
                  <a:pos x="90" y="44"/>
                </a:cxn>
                <a:cxn ang="0">
                  <a:pos x="73" y="29"/>
                </a:cxn>
                <a:cxn ang="0">
                  <a:pos x="70" y="21"/>
                </a:cxn>
                <a:cxn ang="0">
                  <a:pos x="67" y="12"/>
                </a:cxn>
                <a:cxn ang="0">
                  <a:pos x="56" y="2"/>
                </a:cxn>
                <a:cxn ang="0">
                  <a:pos x="43" y="0"/>
                </a:cxn>
                <a:cxn ang="0">
                  <a:pos x="43" y="6"/>
                </a:cxn>
                <a:cxn ang="0">
                  <a:pos x="56" y="18"/>
                </a:cxn>
                <a:cxn ang="0">
                  <a:pos x="62" y="25"/>
                </a:cxn>
                <a:cxn ang="0">
                  <a:pos x="55" y="29"/>
                </a:cxn>
                <a:cxn ang="0">
                  <a:pos x="49" y="27"/>
                </a:cxn>
                <a:cxn ang="0">
                  <a:pos x="41" y="24"/>
                </a:cxn>
                <a:cxn ang="0">
                  <a:pos x="41" y="17"/>
                </a:cxn>
                <a:cxn ang="0">
                  <a:pos x="30" y="12"/>
                </a:cxn>
                <a:cxn ang="0">
                  <a:pos x="27" y="28"/>
                </a:cxn>
                <a:cxn ang="0">
                  <a:pos x="15" y="31"/>
                </a:cxn>
                <a:cxn ang="0">
                  <a:pos x="17" y="40"/>
                </a:cxn>
                <a:cxn ang="0">
                  <a:pos x="31" y="42"/>
                </a:cxn>
                <a:cxn ang="0">
                  <a:pos x="34" y="28"/>
                </a:cxn>
                <a:cxn ang="0">
                  <a:pos x="45" y="30"/>
                </a:cxn>
                <a:cxn ang="0">
                  <a:pos x="51" y="33"/>
                </a:cxn>
                <a:cxn ang="0">
                  <a:pos x="60" y="33"/>
                </a:cxn>
                <a:cxn ang="0">
                  <a:pos x="66" y="45"/>
                </a:cxn>
                <a:cxn ang="0">
                  <a:pos x="82" y="62"/>
                </a:cxn>
                <a:cxn ang="0">
                  <a:pos x="81" y="68"/>
                </a:cxn>
                <a:cxn ang="0">
                  <a:pos x="68" y="66"/>
                </a:cxn>
                <a:cxn ang="0">
                  <a:pos x="45" y="78"/>
                </a:cxn>
                <a:cxn ang="0">
                  <a:pos x="29" y="97"/>
                </a:cxn>
                <a:cxn ang="0">
                  <a:pos x="27" y="106"/>
                </a:cxn>
                <a:cxn ang="0">
                  <a:pos x="21" y="106"/>
                </a:cxn>
                <a:cxn ang="0">
                  <a:pos x="11" y="101"/>
                </a:cxn>
                <a:cxn ang="0">
                  <a:pos x="0" y="106"/>
                </a:cxn>
                <a:cxn ang="0">
                  <a:pos x="3" y="117"/>
                </a:cxn>
                <a:cxn ang="0">
                  <a:pos x="7" y="112"/>
                </a:cxn>
                <a:cxn ang="0">
                  <a:pos x="15" y="111"/>
                </a:cxn>
                <a:cxn ang="0">
                  <a:pos x="15" y="121"/>
                </a:cxn>
                <a:cxn ang="0">
                  <a:pos x="21" y="123"/>
                </a:cxn>
                <a:cxn ang="0">
                  <a:pos x="28" y="131"/>
                </a:cxn>
                <a:cxn ang="0">
                  <a:pos x="39" y="128"/>
                </a:cxn>
                <a:cxn ang="0">
                  <a:pos x="51" y="130"/>
                </a:cxn>
                <a:cxn ang="0">
                  <a:pos x="66" y="134"/>
                </a:cxn>
                <a:cxn ang="0">
                  <a:pos x="73" y="134"/>
                </a:cxn>
                <a:cxn ang="0">
                  <a:pos x="85" y="148"/>
                </a:cxn>
                <a:cxn ang="0">
                  <a:pos x="109" y="162"/>
                </a:cxn>
                <a:cxn ang="0">
                  <a:pos x="93" y="191"/>
                </a:cxn>
                <a:cxn ang="0">
                  <a:pos x="77" y="199"/>
                </a:cxn>
                <a:cxn ang="0">
                  <a:pos x="71" y="215"/>
                </a:cxn>
                <a:cxn ang="0">
                  <a:pos x="48" y="231"/>
                </a:cxn>
                <a:cxn ang="0">
                  <a:pos x="45" y="240"/>
                </a:cxn>
                <a:cxn ang="0">
                  <a:pos x="149" y="108"/>
                </a:cxn>
                <a:cxn ang="0">
                  <a:pos x="126" y="33"/>
                </a:cxn>
                <a:cxn ang="0">
                  <a:pos x="126" y="33"/>
                </a:cxn>
                <a:cxn ang="0">
                  <a:pos x="126" y="33"/>
                </a:cxn>
              </a:cxnLst>
              <a:rect l="0" t="0" r="r" b="b"/>
              <a:pathLst>
                <a:path w="149" h="240">
                  <a:moveTo>
                    <a:pt x="126" y="33"/>
                  </a:moveTo>
                  <a:cubicBezTo>
                    <a:pt x="122" y="34"/>
                    <a:pt x="122" y="34"/>
                    <a:pt x="122" y="34"/>
                  </a:cubicBezTo>
                  <a:cubicBezTo>
                    <a:pt x="101" y="36"/>
                    <a:pt x="101" y="36"/>
                    <a:pt x="101" y="36"/>
                  </a:cubicBezTo>
                  <a:cubicBezTo>
                    <a:pt x="95" y="46"/>
                    <a:pt x="95" y="46"/>
                    <a:pt x="95" y="46"/>
                  </a:cubicBezTo>
                  <a:cubicBezTo>
                    <a:pt x="90" y="44"/>
                    <a:pt x="90" y="44"/>
                    <a:pt x="90" y="44"/>
                  </a:cubicBezTo>
                  <a:cubicBezTo>
                    <a:pt x="73" y="29"/>
                    <a:pt x="73" y="29"/>
                    <a:pt x="73" y="29"/>
                  </a:cubicBezTo>
                  <a:cubicBezTo>
                    <a:pt x="70" y="21"/>
                    <a:pt x="70" y="21"/>
                    <a:pt x="70" y="21"/>
                  </a:cubicBezTo>
                  <a:cubicBezTo>
                    <a:pt x="67" y="12"/>
                    <a:pt x="67" y="12"/>
                    <a:pt x="67" y="12"/>
                  </a:cubicBezTo>
                  <a:cubicBezTo>
                    <a:pt x="56" y="2"/>
                    <a:pt x="56" y="2"/>
                    <a:pt x="56" y="2"/>
                  </a:cubicBezTo>
                  <a:cubicBezTo>
                    <a:pt x="43" y="0"/>
                    <a:pt x="43" y="0"/>
                    <a:pt x="43" y="0"/>
                  </a:cubicBezTo>
                  <a:cubicBezTo>
                    <a:pt x="43" y="6"/>
                    <a:pt x="43" y="6"/>
                    <a:pt x="43" y="6"/>
                  </a:cubicBezTo>
                  <a:cubicBezTo>
                    <a:pt x="56" y="18"/>
                    <a:pt x="56" y="18"/>
                    <a:pt x="56" y="18"/>
                  </a:cubicBezTo>
                  <a:cubicBezTo>
                    <a:pt x="62" y="25"/>
                    <a:pt x="62" y="25"/>
                    <a:pt x="62" y="25"/>
                  </a:cubicBezTo>
                  <a:cubicBezTo>
                    <a:pt x="55" y="29"/>
                    <a:pt x="55" y="29"/>
                    <a:pt x="55" y="29"/>
                  </a:cubicBezTo>
                  <a:cubicBezTo>
                    <a:pt x="49" y="27"/>
                    <a:pt x="49" y="27"/>
                    <a:pt x="49" y="27"/>
                  </a:cubicBezTo>
                  <a:cubicBezTo>
                    <a:pt x="41" y="24"/>
                    <a:pt x="41" y="24"/>
                    <a:pt x="41" y="24"/>
                  </a:cubicBezTo>
                  <a:cubicBezTo>
                    <a:pt x="41" y="17"/>
                    <a:pt x="41" y="17"/>
                    <a:pt x="41" y="17"/>
                  </a:cubicBezTo>
                  <a:cubicBezTo>
                    <a:pt x="30" y="12"/>
                    <a:pt x="30" y="12"/>
                    <a:pt x="30" y="12"/>
                  </a:cubicBezTo>
                  <a:cubicBezTo>
                    <a:pt x="27" y="28"/>
                    <a:pt x="27" y="28"/>
                    <a:pt x="27" y="28"/>
                  </a:cubicBezTo>
                  <a:cubicBezTo>
                    <a:pt x="15" y="31"/>
                    <a:pt x="15" y="31"/>
                    <a:pt x="15" y="31"/>
                  </a:cubicBezTo>
                  <a:cubicBezTo>
                    <a:pt x="17" y="40"/>
                    <a:pt x="17" y="40"/>
                    <a:pt x="17" y="40"/>
                  </a:cubicBezTo>
                  <a:cubicBezTo>
                    <a:pt x="31" y="42"/>
                    <a:pt x="31" y="42"/>
                    <a:pt x="31" y="42"/>
                  </a:cubicBezTo>
                  <a:cubicBezTo>
                    <a:pt x="34" y="28"/>
                    <a:pt x="34" y="28"/>
                    <a:pt x="34" y="28"/>
                  </a:cubicBezTo>
                  <a:cubicBezTo>
                    <a:pt x="45" y="30"/>
                    <a:pt x="45" y="30"/>
                    <a:pt x="45" y="30"/>
                  </a:cubicBezTo>
                  <a:cubicBezTo>
                    <a:pt x="51" y="33"/>
                    <a:pt x="51" y="33"/>
                    <a:pt x="51" y="33"/>
                  </a:cubicBezTo>
                  <a:cubicBezTo>
                    <a:pt x="60" y="33"/>
                    <a:pt x="60" y="33"/>
                    <a:pt x="60" y="33"/>
                  </a:cubicBezTo>
                  <a:cubicBezTo>
                    <a:pt x="66" y="45"/>
                    <a:pt x="66" y="45"/>
                    <a:pt x="66" y="45"/>
                  </a:cubicBezTo>
                  <a:cubicBezTo>
                    <a:pt x="82" y="62"/>
                    <a:pt x="82" y="62"/>
                    <a:pt x="82" y="62"/>
                  </a:cubicBezTo>
                  <a:cubicBezTo>
                    <a:pt x="81" y="68"/>
                    <a:pt x="81" y="68"/>
                    <a:pt x="81" y="68"/>
                  </a:cubicBezTo>
                  <a:cubicBezTo>
                    <a:pt x="68" y="66"/>
                    <a:pt x="68" y="66"/>
                    <a:pt x="68" y="66"/>
                  </a:cubicBezTo>
                  <a:cubicBezTo>
                    <a:pt x="45" y="78"/>
                    <a:pt x="45" y="78"/>
                    <a:pt x="45" y="78"/>
                  </a:cubicBezTo>
                  <a:cubicBezTo>
                    <a:pt x="29" y="97"/>
                    <a:pt x="29" y="97"/>
                    <a:pt x="29" y="97"/>
                  </a:cubicBezTo>
                  <a:cubicBezTo>
                    <a:pt x="27" y="106"/>
                    <a:pt x="27" y="106"/>
                    <a:pt x="27" y="106"/>
                  </a:cubicBezTo>
                  <a:cubicBezTo>
                    <a:pt x="21" y="106"/>
                    <a:pt x="21" y="106"/>
                    <a:pt x="21" y="106"/>
                  </a:cubicBezTo>
                  <a:cubicBezTo>
                    <a:pt x="11" y="101"/>
                    <a:pt x="11" y="101"/>
                    <a:pt x="11" y="101"/>
                  </a:cubicBezTo>
                  <a:cubicBezTo>
                    <a:pt x="0" y="106"/>
                    <a:pt x="0" y="106"/>
                    <a:pt x="0" y="106"/>
                  </a:cubicBezTo>
                  <a:cubicBezTo>
                    <a:pt x="3" y="117"/>
                    <a:pt x="3" y="117"/>
                    <a:pt x="3" y="117"/>
                  </a:cubicBezTo>
                  <a:cubicBezTo>
                    <a:pt x="7" y="112"/>
                    <a:pt x="7" y="112"/>
                    <a:pt x="7" y="112"/>
                  </a:cubicBezTo>
                  <a:cubicBezTo>
                    <a:pt x="15" y="111"/>
                    <a:pt x="15" y="111"/>
                    <a:pt x="15" y="111"/>
                  </a:cubicBezTo>
                  <a:cubicBezTo>
                    <a:pt x="15" y="121"/>
                    <a:pt x="15" y="121"/>
                    <a:pt x="15" y="121"/>
                  </a:cubicBezTo>
                  <a:cubicBezTo>
                    <a:pt x="21" y="123"/>
                    <a:pt x="21" y="123"/>
                    <a:pt x="21" y="123"/>
                  </a:cubicBezTo>
                  <a:cubicBezTo>
                    <a:pt x="28" y="131"/>
                    <a:pt x="28" y="131"/>
                    <a:pt x="28" y="131"/>
                  </a:cubicBezTo>
                  <a:cubicBezTo>
                    <a:pt x="39" y="128"/>
                    <a:pt x="39" y="128"/>
                    <a:pt x="39" y="128"/>
                  </a:cubicBezTo>
                  <a:cubicBezTo>
                    <a:pt x="51" y="130"/>
                    <a:pt x="51" y="130"/>
                    <a:pt x="51" y="130"/>
                  </a:cubicBezTo>
                  <a:cubicBezTo>
                    <a:pt x="66" y="134"/>
                    <a:pt x="66" y="134"/>
                    <a:pt x="66" y="134"/>
                  </a:cubicBezTo>
                  <a:cubicBezTo>
                    <a:pt x="73" y="134"/>
                    <a:pt x="73" y="134"/>
                    <a:pt x="73" y="134"/>
                  </a:cubicBezTo>
                  <a:cubicBezTo>
                    <a:pt x="85" y="148"/>
                    <a:pt x="85" y="148"/>
                    <a:pt x="85" y="148"/>
                  </a:cubicBezTo>
                  <a:cubicBezTo>
                    <a:pt x="109" y="162"/>
                    <a:pt x="109" y="162"/>
                    <a:pt x="109" y="162"/>
                  </a:cubicBezTo>
                  <a:cubicBezTo>
                    <a:pt x="93" y="191"/>
                    <a:pt x="93" y="191"/>
                    <a:pt x="93" y="191"/>
                  </a:cubicBezTo>
                  <a:cubicBezTo>
                    <a:pt x="77" y="199"/>
                    <a:pt x="77" y="199"/>
                    <a:pt x="77" y="199"/>
                  </a:cubicBezTo>
                  <a:cubicBezTo>
                    <a:pt x="71" y="215"/>
                    <a:pt x="71" y="215"/>
                    <a:pt x="71" y="215"/>
                  </a:cubicBezTo>
                  <a:cubicBezTo>
                    <a:pt x="48" y="231"/>
                    <a:pt x="48" y="231"/>
                    <a:pt x="48" y="231"/>
                  </a:cubicBezTo>
                  <a:cubicBezTo>
                    <a:pt x="45" y="240"/>
                    <a:pt x="45" y="240"/>
                    <a:pt x="45" y="240"/>
                  </a:cubicBezTo>
                  <a:cubicBezTo>
                    <a:pt x="105" y="226"/>
                    <a:pt x="149" y="172"/>
                    <a:pt x="149" y="108"/>
                  </a:cubicBezTo>
                  <a:cubicBezTo>
                    <a:pt x="149" y="80"/>
                    <a:pt x="141" y="54"/>
                    <a:pt x="126" y="33"/>
                  </a:cubicBezTo>
                  <a:close/>
                  <a:moveTo>
                    <a:pt x="126" y="33"/>
                  </a:moveTo>
                  <a:cubicBezTo>
                    <a:pt x="126" y="33"/>
                    <a:pt x="126" y="33"/>
                    <a:pt x="126" y="3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2"/>
                </a:solidFill>
              </a:endParaRPr>
            </a:p>
          </p:txBody>
        </p:sp>
        <p:sp>
          <p:nvSpPr>
            <p:cNvPr id="34" name="Freeform 27">
              <a:extLst>
                <a:ext uri="{FF2B5EF4-FFF2-40B4-BE49-F238E27FC236}">
                  <a16:creationId xmlns:a16="http://schemas.microsoft.com/office/drawing/2014/main" id="{D0EE0D87-D345-78ED-C9C7-7F3D06CE5D83}"/>
                </a:ext>
              </a:extLst>
            </p:cNvPr>
            <p:cNvSpPr>
              <a:spLocks noEditPoints="1"/>
            </p:cNvSpPr>
            <p:nvPr/>
          </p:nvSpPr>
          <p:spPr bwMode="auto">
            <a:xfrm>
              <a:off x="3721100" y="6457951"/>
              <a:ext cx="307975" cy="403225"/>
            </a:xfrm>
            <a:custGeom>
              <a:avLst/>
              <a:gdLst/>
              <a:ahLst/>
              <a:cxnLst>
                <a:cxn ang="0">
                  <a:pos x="151" y="141"/>
                </a:cxn>
                <a:cxn ang="0">
                  <a:pos x="141" y="123"/>
                </a:cxn>
                <a:cxn ang="0">
                  <a:pos x="150" y="104"/>
                </a:cxn>
                <a:cxn ang="0">
                  <a:pos x="141" y="101"/>
                </a:cxn>
                <a:cxn ang="0">
                  <a:pos x="131" y="91"/>
                </a:cxn>
                <a:cxn ang="0">
                  <a:pos x="109" y="86"/>
                </a:cxn>
                <a:cxn ang="0">
                  <a:pos x="101" y="70"/>
                </a:cxn>
                <a:cxn ang="0">
                  <a:pos x="101" y="80"/>
                </a:cxn>
                <a:cxn ang="0">
                  <a:pos x="98" y="80"/>
                </a:cxn>
                <a:cxn ang="0">
                  <a:pos x="78" y="53"/>
                </a:cxn>
                <a:cxn ang="0">
                  <a:pos x="78" y="31"/>
                </a:cxn>
                <a:cxn ang="0">
                  <a:pos x="64" y="8"/>
                </a:cxn>
                <a:cxn ang="0">
                  <a:pos x="42" y="12"/>
                </a:cxn>
                <a:cxn ang="0">
                  <a:pos x="26" y="12"/>
                </a:cxn>
                <a:cxn ang="0">
                  <a:pos x="19" y="7"/>
                </a:cxn>
                <a:cxn ang="0">
                  <a:pos x="28" y="0"/>
                </a:cxn>
                <a:cxn ang="0">
                  <a:pos x="19" y="2"/>
                </a:cxn>
                <a:cxn ang="0">
                  <a:pos x="0" y="70"/>
                </a:cxn>
                <a:cxn ang="0">
                  <a:pos x="136" y="206"/>
                </a:cxn>
                <a:cxn ang="0">
                  <a:pos x="153" y="205"/>
                </a:cxn>
                <a:cxn ang="0">
                  <a:pos x="151" y="188"/>
                </a:cxn>
                <a:cxn ang="0">
                  <a:pos x="157" y="163"/>
                </a:cxn>
                <a:cxn ang="0">
                  <a:pos x="151" y="141"/>
                </a:cxn>
                <a:cxn ang="0">
                  <a:pos x="151" y="141"/>
                </a:cxn>
                <a:cxn ang="0">
                  <a:pos x="151" y="141"/>
                </a:cxn>
              </a:cxnLst>
              <a:rect l="0" t="0" r="r" b="b"/>
              <a:pathLst>
                <a:path w="157" h="206">
                  <a:moveTo>
                    <a:pt x="151" y="141"/>
                  </a:moveTo>
                  <a:cubicBezTo>
                    <a:pt x="141" y="123"/>
                    <a:pt x="141" y="123"/>
                    <a:pt x="141" y="123"/>
                  </a:cubicBezTo>
                  <a:cubicBezTo>
                    <a:pt x="150" y="104"/>
                    <a:pt x="150" y="104"/>
                    <a:pt x="150" y="104"/>
                  </a:cubicBezTo>
                  <a:cubicBezTo>
                    <a:pt x="141" y="101"/>
                    <a:pt x="141" y="101"/>
                    <a:pt x="141" y="101"/>
                  </a:cubicBezTo>
                  <a:cubicBezTo>
                    <a:pt x="131" y="91"/>
                    <a:pt x="131" y="91"/>
                    <a:pt x="131" y="91"/>
                  </a:cubicBezTo>
                  <a:cubicBezTo>
                    <a:pt x="109" y="86"/>
                    <a:pt x="109" y="86"/>
                    <a:pt x="109" y="86"/>
                  </a:cubicBezTo>
                  <a:cubicBezTo>
                    <a:pt x="101" y="70"/>
                    <a:pt x="101" y="70"/>
                    <a:pt x="101" y="70"/>
                  </a:cubicBezTo>
                  <a:cubicBezTo>
                    <a:pt x="101" y="80"/>
                    <a:pt x="101" y="80"/>
                    <a:pt x="101" y="80"/>
                  </a:cubicBezTo>
                  <a:cubicBezTo>
                    <a:pt x="98" y="80"/>
                    <a:pt x="98" y="80"/>
                    <a:pt x="98" y="80"/>
                  </a:cubicBezTo>
                  <a:cubicBezTo>
                    <a:pt x="78" y="53"/>
                    <a:pt x="78" y="53"/>
                    <a:pt x="78" y="53"/>
                  </a:cubicBezTo>
                  <a:cubicBezTo>
                    <a:pt x="78" y="31"/>
                    <a:pt x="78" y="31"/>
                    <a:pt x="78" y="31"/>
                  </a:cubicBezTo>
                  <a:cubicBezTo>
                    <a:pt x="64" y="8"/>
                    <a:pt x="64" y="8"/>
                    <a:pt x="64" y="8"/>
                  </a:cubicBezTo>
                  <a:cubicBezTo>
                    <a:pt x="42" y="12"/>
                    <a:pt x="42" y="12"/>
                    <a:pt x="42" y="12"/>
                  </a:cubicBezTo>
                  <a:cubicBezTo>
                    <a:pt x="26" y="12"/>
                    <a:pt x="26" y="12"/>
                    <a:pt x="26" y="12"/>
                  </a:cubicBezTo>
                  <a:cubicBezTo>
                    <a:pt x="19" y="7"/>
                    <a:pt x="19" y="7"/>
                    <a:pt x="19" y="7"/>
                  </a:cubicBezTo>
                  <a:cubicBezTo>
                    <a:pt x="28" y="0"/>
                    <a:pt x="28" y="0"/>
                    <a:pt x="28" y="0"/>
                  </a:cubicBezTo>
                  <a:cubicBezTo>
                    <a:pt x="19" y="2"/>
                    <a:pt x="19" y="2"/>
                    <a:pt x="19" y="2"/>
                  </a:cubicBezTo>
                  <a:cubicBezTo>
                    <a:pt x="7" y="22"/>
                    <a:pt x="0" y="45"/>
                    <a:pt x="0" y="70"/>
                  </a:cubicBezTo>
                  <a:cubicBezTo>
                    <a:pt x="0" y="145"/>
                    <a:pt x="61" y="206"/>
                    <a:pt x="136" y="206"/>
                  </a:cubicBezTo>
                  <a:cubicBezTo>
                    <a:pt x="141" y="206"/>
                    <a:pt x="147" y="205"/>
                    <a:pt x="153" y="205"/>
                  </a:cubicBezTo>
                  <a:cubicBezTo>
                    <a:pt x="151" y="188"/>
                    <a:pt x="151" y="188"/>
                    <a:pt x="151" y="188"/>
                  </a:cubicBezTo>
                  <a:cubicBezTo>
                    <a:pt x="151" y="188"/>
                    <a:pt x="157" y="164"/>
                    <a:pt x="157" y="163"/>
                  </a:cubicBezTo>
                  <a:cubicBezTo>
                    <a:pt x="157" y="162"/>
                    <a:pt x="151" y="141"/>
                    <a:pt x="151" y="141"/>
                  </a:cubicBezTo>
                  <a:close/>
                  <a:moveTo>
                    <a:pt x="151" y="141"/>
                  </a:moveTo>
                  <a:cubicBezTo>
                    <a:pt x="151" y="141"/>
                    <a:pt x="151" y="141"/>
                    <a:pt x="151" y="14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2"/>
                </a:solidFill>
              </a:endParaRPr>
            </a:p>
          </p:txBody>
        </p:sp>
        <p:sp>
          <p:nvSpPr>
            <p:cNvPr id="35" name="Freeform 28">
              <a:extLst>
                <a:ext uri="{FF2B5EF4-FFF2-40B4-BE49-F238E27FC236}">
                  <a16:creationId xmlns:a16="http://schemas.microsoft.com/office/drawing/2014/main" id="{9D0C5370-A7E0-05D1-16C9-308781EAAD98}"/>
                </a:ext>
              </a:extLst>
            </p:cNvPr>
            <p:cNvSpPr>
              <a:spLocks noEditPoints="1"/>
            </p:cNvSpPr>
            <p:nvPr/>
          </p:nvSpPr>
          <p:spPr bwMode="auto">
            <a:xfrm>
              <a:off x="3781425" y="6330951"/>
              <a:ext cx="317500" cy="95250"/>
            </a:xfrm>
            <a:custGeom>
              <a:avLst/>
              <a:gdLst/>
              <a:ahLst/>
              <a:cxnLst>
                <a:cxn ang="0">
                  <a:pos x="19" y="43"/>
                </a:cxn>
                <a:cxn ang="0">
                  <a:pos x="44" y="40"/>
                </a:cxn>
                <a:cxn ang="0">
                  <a:pos x="55" y="34"/>
                </a:cxn>
                <a:cxn ang="0">
                  <a:pos x="67" y="37"/>
                </a:cxn>
                <a:cxn ang="0">
                  <a:pos x="87" y="36"/>
                </a:cxn>
                <a:cxn ang="0">
                  <a:pos x="94" y="26"/>
                </a:cxn>
                <a:cxn ang="0">
                  <a:pos x="104" y="27"/>
                </a:cxn>
                <a:cxn ang="0">
                  <a:pos x="128" y="25"/>
                </a:cxn>
                <a:cxn ang="0">
                  <a:pos x="135" y="18"/>
                </a:cxn>
                <a:cxn ang="0">
                  <a:pos x="144" y="11"/>
                </a:cxn>
                <a:cxn ang="0">
                  <a:pos x="157" y="13"/>
                </a:cxn>
                <a:cxn ang="0">
                  <a:pos x="162" y="13"/>
                </a:cxn>
                <a:cxn ang="0">
                  <a:pos x="105" y="0"/>
                </a:cxn>
                <a:cxn ang="0">
                  <a:pos x="0" y="49"/>
                </a:cxn>
                <a:cxn ang="0">
                  <a:pos x="0" y="49"/>
                </a:cxn>
                <a:cxn ang="0">
                  <a:pos x="19" y="43"/>
                </a:cxn>
                <a:cxn ang="0">
                  <a:pos x="110" y="13"/>
                </a:cxn>
                <a:cxn ang="0">
                  <a:pos x="124" y="5"/>
                </a:cxn>
                <a:cxn ang="0">
                  <a:pos x="133" y="11"/>
                </a:cxn>
                <a:cxn ang="0">
                  <a:pos x="120" y="20"/>
                </a:cxn>
                <a:cxn ang="0">
                  <a:pos x="108" y="22"/>
                </a:cxn>
                <a:cxn ang="0">
                  <a:pos x="102" y="18"/>
                </a:cxn>
                <a:cxn ang="0">
                  <a:pos x="110" y="13"/>
                </a:cxn>
                <a:cxn ang="0">
                  <a:pos x="69" y="14"/>
                </a:cxn>
                <a:cxn ang="0">
                  <a:pos x="75" y="17"/>
                </a:cxn>
                <a:cxn ang="0">
                  <a:pos x="83" y="14"/>
                </a:cxn>
                <a:cxn ang="0">
                  <a:pos x="88" y="22"/>
                </a:cxn>
                <a:cxn ang="0">
                  <a:pos x="69" y="27"/>
                </a:cxn>
                <a:cxn ang="0">
                  <a:pos x="60" y="21"/>
                </a:cxn>
                <a:cxn ang="0">
                  <a:pos x="69" y="14"/>
                </a:cxn>
                <a:cxn ang="0">
                  <a:pos x="69" y="14"/>
                </a:cxn>
                <a:cxn ang="0">
                  <a:pos x="69" y="14"/>
                </a:cxn>
              </a:cxnLst>
              <a:rect l="0" t="0" r="r" b="b"/>
              <a:pathLst>
                <a:path w="162" h="49">
                  <a:moveTo>
                    <a:pt x="19" y="43"/>
                  </a:moveTo>
                  <a:cubicBezTo>
                    <a:pt x="44" y="40"/>
                    <a:pt x="44" y="40"/>
                    <a:pt x="44" y="40"/>
                  </a:cubicBezTo>
                  <a:cubicBezTo>
                    <a:pt x="55" y="34"/>
                    <a:pt x="55" y="34"/>
                    <a:pt x="55" y="34"/>
                  </a:cubicBezTo>
                  <a:cubicBezTo>
                    <a:pt x="67" y="37"/>
                    <a:pt x="67" y="37"/>
                    <a:pt x="67" y="37"/>
                  </a:cubicBezTo>
                  <a:cubicBezTo>
                    <a:pt x="87" y="36"/>
                    <a:pt x="87" y="36"/>
                    <a:pt x="87" y="36"/>
                  </a:cubicBezTo>
                  <a:cubicBezTo>
                    <a:pt x="94" y="26"/>
                    <a:pt x="94" y="26"/>
                    <a:pt x="94" y="26"/>
                  </a:cubicBezTo>
                  <a:cubicBezTo>
                    <a:pt x="104" y="27"/>
                    <a:pt x="104" y="27"/>
                    <a:pt x="104" y="27"/>
                  </a:cubicBezTo>
                  <a:cubicBezTo>
                    <a:pt x="128" y="25"/>
                    <a:pt x="128" y="25"/>
                    <a:pt x="128" y="25"/>
                  </a:cubicBezTo>
                  <a:cubicBezTo>
                    <a:pt x="135" y="18"/>
                    <a:pt x="135" y="18"/>
                    <a:pt x="135" y="18"/>
                  </a:cubicBezTo>
                  <a:cubicBezTo>
                    <a:pt x="144" y="11"/>
                    <a:pt x="144" y="11"/>
                    <a:pt x="144" y="11"/>
                  </a:cubicBezTo>
                  <a:cubicBezTo>
                    <a:pt x="157" y="13"/>
                    <a:pt x="157" y="13"/>
                    <a:pt x="157" y="13"/>
                  </a:cubicBezTo>
                  <a:cubicBezTo>
                    <a:pt x="162" y="13"/>
                    <a:pt x="162" y="13"/>
                    <a:pt x="162" y="13"/>
                  </a:cubicBezTo>
                  <a:cubicBezTo>
                    <a:pt x="145" y="4"/>
                    <a:pt x="125" y="0"/>
                    <a:pt x="105" y="0"/>
                  </a:cubicBezTo>
                  <a:cubicBezTo>
                    <a:pt x="63" y="0"/>
                    <a:pt x="25" y="19"/>
                    <a:pt x="0" y="49"/>
                  </a:cubicBezTo>
                  <a:cubicBezTo>
                    <a:pt x="0" y="49"/>
                    <a:pt x="0" y="49"/>
                    <a:pt x="0" y="49"/>
                  </a:cubicBezTo>
                  <a:lnTo>
                    <a:pt x="19" y="43"/>
                  </a:lnTo>
                  <a:close/>
                  <a:moveTo>
                    <a:pt x="110" y="13"/>
                  </a:moveTo>
                  <a:cubicBezTo>
                    <a:pt x="124" y="5"/>
                    <a:pt x="124" y="5"/>
                    <a:pt x="124" y="5"/>
                  </a:cubicBezTo>
                  <a:cubicBezTo>
                    <a:pt x="133" y="11"/>
                    <a:pt x="133" y="11"/>
                    <a:pt x="133" y="11"/>
                  </a:cubicBezTo>
                  <a:cubicBezTo>
                    <a:pt x="120" y="20"/>
                    <a:pt x="120" y="20"/>
                    <a:pt x="120" y="20"/>
                  </a:cubicBezTo>
                  <a:cubicBezTo>
                    <a:pt x="108" y="22"/>
                    <a:pt x="108" y="22"/>
                    <a:pt x="108" y="22"/>
                  </a:cubicBezTo>
                  <a:cubicBezTo>
                    <a:pt x="102" y="18"/>
                    <a:pt x="102" y="18"/>
                    <a:pt x="102" y="18"/>
                  </a:cubicBezTo>
                  <a:lnTo>
                    <a:pt x="110" y="13"/>
                  </a:lnTo>
                  <a:close/>
                  <a:moveTo>
                    <a:pt x="69" y="14"/>
                  </a:moveTo>
                  <a:cubicBezTo>
                    <a:pt x="75" y="17"/>
                    <a:pt x="75" y="17"/>
                    <a:pt x="75" y="17"/>
                  </a:cubicBezTo>
                  <a:cubicBezTo>
                    <a:pt x="83" y="14"/>
                    <a:pt x="83" y="14"/>
                    <a:pt x="83" y="14"/>
                  </a:cubicBezTo>
                  <a:cubicBezTo>
                    <a:pt x="88" y="22"/>
                    <a:pt x="88" y="22"/>
                    <a:pt x="88" y="22"/>
                  </a:cubicBezTo>
                  <a:cubicBezTo>
                    <a:pt x="69" y="27"/>
                    <a:pt x="69" y="27"/>
                    <a:pt x="69" y="27"/>
                  </a:cubicBezTo>
                  <a:cubicBezTo>
                    <a:pt x="60" y="21"/>
                    <a:pt x="60" y="21"/>
                    <a:pt x="60" y="21"/>
                  </a:cubicBezTo>
                  <a:cubicBezTo>
                    <a:pt x="60" y="21"/>
                    <a:pt x="69" y="16"/>
                    <a:pt x="69" y="14"/>
                  </a:cubicBezTo>
                  <a:close/>
                  <a:moveTo>
                    <a:pt x="69" y="14"/>
                  </a:moveTo>
                  <a:cubicBezTo>
                    <a:pt x="69" y="14"/>
                    <a:pt x="69" y="14"/>
                    <a:pt x="69" y="1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2"/>
                </a:solidFill>
              </a:endParaRPr>
            </a:p>
          </p:txBody>
        </p:sp>
      </p:grpSp>
      <p:sp>
        <p:nvSpPr>
          <p:cNvPr id="6" name="Rectangle 5">
            <a:extLst>
              <a:ext uri="{FF2B5EF4-FFF2-40B4-BE49-F238E27FC236}">
                <a16:creationId xmlns:a16="http://schemas.microsoft.com/office/drawing/2014/main" id="{EE17961E-18A8-3EAC-D157-6D79342C4133}"/>
              </a:ext>
            </a:extLst>
          </p:cNvPr>
          <p:cNvSpPr/>
          <p:nvPr/>
        </p:nvSpPr>
        <p:spPr>
          <a:xfrm>
            <a:off x="310032" y="960496"/>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When considering international content, children’s animation or cartoons remained the most liked type of content for children aged 8-10. User-generated content was the most common response reported by children aged 11-15 (37%) and 16-17 (27%).</a:t>
            </a:r>
            <a:endParaRPr lang="en-AU" sz="1000" dirty="0">
              <a:solidFill>
                <a:schemeClr val="tx1"/>
              </a:solidFill>
            </a:endParaRPr>
          </a:p>
        </p:txBody>
      </p:sp>
      <p:sp>
        <p:nvSpPr>
          <p:cNvPr id="12" name="Rectangle 11">
            <a:extLst>
              <a:ext uri="{FF2B5EF4-FFF2-40B4-BE49-F238E27FC236}">
                <a16:creationId xmlns:a16="http://schemas.microsoft.com/office/drawing/2014/main" id="{203955D1-B173-7CF3-D105-93B36558D9A5}"/>
              </a:ext>
              <a:ext uri="{C183D7F6-B498-43B3-948B-1728B52AA6E4}">
                <adec:decorative xmlns:adec="http://schemas.microsoft.com/office/drawing/2017/decorative" val="1"/>
              </a:ext>
            </a:extLst>
          </p:cNvPr>
          <p:cNvSpPr/>
          <p:nvPr/>
        </p:nvSpPr>
        <p:spPr>
          <a:xfrm>
            <a:off x="285258" y="1767296"/>
            <a:ext cx="5277072" cy="411793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graphicFrame>
        <p:nvGraphicFramePr>
          <p:cNvPr id="10" name="Chart 9" descr="Figure 41: Types of content children like watching most (International content, children 8-17).&#10;&#10;Results listed are for 2023.&#10;&#10;Children's animation or cartoons, 8-10, 55%, 11-15, 28%, 16-17, 13%.&#10;Children's comedy, 8-10, 34%, 11-15, 17%, 16-17, 16%.&#10;User-generated content, 8-10, 27%, 11-15, 37%, 16-17, 27%.&#10;Children's educational programs, 8-10, 22%, 11-15, 12%, 16-17, 11%.&#10;Children's drama, 8-10, 21%, 11-15, 18%, 16-17, 17%.&#10;Sport, 8-10, 16%, 11-15, 16%, 16-17, 23%.&#10;Reality, talk shows, game shows, 8-10, 15%, 11-15, 12%, 16-17, 17%.&#10;Other content, 8-10, 7%, 11-15, 10%, 16-17, 13%.&#10;Content that adults in my household watch, 8-10, 6%, 11-15, 16%, 16-17, 23%.&#10;News and Current Affairs, 8-10, 4%, 11-15, 7%, 16-17, 16%.&#10;&#10;Source: KB3, KC3, KD3. Which types of content do you like watching most?&#10;Base: MCCS, Children who have watched screen content in past 7 days.  8-10 (n=192), 11-15 (n=189), 16-17 (n=132).&#10;Notes: Don’t know/refused responses not shown: 8-10 DK = 0%, Ref = 0%. 11-15 DK = 0.4%, Ref = 0%. 16-17 DK = 0%, Ref = 0%.&#10;">
            <a:extLst>
              <a:ext uri="{FF2B5EF4-FFF2-40B4-BE49-F238E27FC236}">
                <a16:creationId xmlns:a16="http://schemas.microsoft.com/office/drawing/2014/main" id="{F9D26CF8-080B-C4F0-3811-52A6D397B5C6}"/>
              </a:ext>
            </a:extLst>
          </p:cNvPr>
          <p:cNvGraphicFramePr/>
          <p:nvPr>
            <p:extLst>
              <p:ext uri="{D42A27DB-BD31-4B8C-83A1-F6EECF244321}">
                <p14:modId xmlns:p14="http://schemas.microsoft.com/office/powerpoint/2010/main" val="2671078242"/>
              </p:ext>
            </p:extLst>
          </p:nvPr>
        </p:nvGraphicFramePr>
        <p:xfrm>
          <a:off x="147427" y="1534964"/>
          <a:ext cx="5162308" cy="3863995"/>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249045" y="5398959"/>
            <a:ext cx="5277071" cy="446276"/>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KB3, KC3, KD3. Which types of content do you like watching most?</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Children who have watched screen content in past 7 days.  8-10 (n=192), 11-15 (n=189), 16-17 (n=132).</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a:t>
            </a:r>
            <a:r>
              <a:rPr lang="en-GB" sz="600" dirty="0">
                <a:latin typeface="Arial" panose="020B0604020202020204" pitchFamily="34" charset="0"/>
                <a:ea typeface="Calibri" panose="020F0502020204030204" pitchFamily="34" charset="0"/>
                <a:cs typeface="Times New Roman" panose="02020603050405020304" pitchFamily="18" charset="0"/>
              </a:rPr>
              <a:t>8-10</a:t>
            </a:r>
            <a:r>
              <a:rPr lang="en-GB" sz="600" dirty="0">
                <a:effectLst/>
                <a:latin typeface="Arial" panose="020B0604020202020204" pitchFamily="34" charset="0"/>
                <a:ea typeface="Calibri" panose="020F0502020204030204" pitchFamily="34" charset="0"/>
                <a:cs typeface="Times New Roman" panose="02020603050405020304" pitchFamily="18" charset="0"/>
              </a:rPr>
              <a:t> DK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11-15 DK = 0.4%, Ref = 0%. 16-17 DK = 0%, Ref = 0%.</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598543" y="1601560"/>
            <a:ext cx="3943102" cy="4781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76213" lvl="1" indent="4763">
              <a:lnSpc>
                <a:spcPct val="114000"/>
              </a:lnSpc>
            </a:pPr>
            <a:r>
              <a:rPr lang="en-AU" sz="1200" b="1" dirty="0">
                <a:solidFill>
                  <a:schemeClr val="tx2"/>
                </a:solidFill>
              </a:rPr>
              <a:t>Subgroups</a:t>
            </a:r>
          </a:p>
          <a:p>
            <a:pPr marL="171450" indent="-171450">
              <a:lnSpc>
                <a:spcPct val="114000"/>
              </a:lnSpc>
              <a:buFont typeface="Arial,Sans-Serif"/>
              <a:buChar char="↑"/>
            </a:pPr>
            <a:r>
              <a:rPr lang="en-US" sz="1000" b="1" dirty="0">
                <a:solidFill>
                  <a:schemeClr val="tx1"/>
                </a:solidFill>
                <a:ea typeface="+mn-lt"/>
                <a:cs typeface="+mn-lt"/>
              </a:rPr>
              <a:t>International children’s educational programs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8-10 (22% vs 12% of ages 11-15 and 11% of ages 16-17)</a:t>
            </a:r>
          </a:p>
          <a:p>
            <a:pPr marL="628650" lvl="2" indent="-171450">
              <a:lnSpc>
                <a:spcPct val="114000"/>
              </a:lnSpc>
              <a:buFont typeface="Courier New" panose="02070309020205020404" pitchFamily="49" charset="0"/>
              <a:buChar char="o"/>
            </a:pPr>
            <a:endParaRPr lang="en-US" sz="1000" b="1" dirty="0">
              <a:solidFill>
                <a:schemeClr val="tx1"/>
              </a:solidFill>
              <a:ea typeface="+mn-lt"/>
              <a:cs typeface="+mn-lt"/>
            </a:endParaRPr>
          </a:p>
          <a:p>
            <a:pPr marL="182245" lvl="2" indent="-182245">
              <a:lnSpc>
                <a:spcPct val="114000"/>
              </a:lnSpc>
              <a:buFont typeface="Arial" panose="020B0604020202020204" pitchFamily="34" charset="0"/>
              <a:buChar char="↑"/>
            </a:pPr>
            <a:r>
              <a:rPr lang="en-US" sz="1000" b="1" dirty="0">
                <a:solidFill>
                  <a:schemeClr val="tx1"/>
                </a:solidFill>
                <a:ea typeface="+mn-lt"/>
                <a:cs typeface="+mn-lt"/>
              </a:rPr>
              <a:t>International children’s comedy </a:t>
            </a:r>
            <a:r>
              <a:rPr lang="en-US" sz="1000" dirty="0">
                <a:solidFill>
                  <a:schemeClr val="tx1"/>
                </a:solidFill>
              </a:rPr>
              <a:t>was higher for: </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Ages 8-10 (34% vs 17% of ages 11-15 and 16% of ages 16-17)</a:t>
            </a:r>
          </a:p>
          <a:p>
            <a:pPr lvl="1">
              <a:lnSpc>
                <a:spcPct val="125000"/>
              </a:lnSpc>
            </a:pPr>
            <a:endParaRPr lang="en-US" sz="1000" dirty="0">
              <a:solidFill>
                <a:schemeClr val="tx1"/>
              </a:solidFill>
              <a:cs typeface="Arial"/>
            </a:endParaRPr>
          </a:p>
          <a:p>
            <a:pPr marL="182245" lvl="2" indent="-182245">
              <a:lnSpc>
                <a:spcPct val="114000"/>
              </a:lnSpc>
              <a:buFont typeface="Arial" panose="020B0604020202020204" pitchFamily="34" charset="0"/>
              <a:buChar char="↑"/>
            </a:pPr>
            <a:r>
              <a:rPr lang="en-US" sz="1000" b="1" dirty="0">
                <a:solidFill>
                  <a:schemeClr val="tx1"/>
                </a:solidFill>
                <a:ea typeface="+mn-lt"/>
                <a:cs typeface="+mn-lt"/>
              </a:rPr>
              <a:t>International children’s animation or cartoons </a:t>
            </a:r>
            <a:r>
              <a:rPr lang="en-US" sz="1000" dirty="0">
                <a:solidFill>
                  <a:schemeClr val="tx1"/>
                </a:solidFill>
              </a:rPr>
              <a:t>was higher for: </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Ages 8-10 (55% vs 28% of ages 11-15 and 13% of ages 16-17)</a:t>
            </a:r>
          </a:p>
          <a:p>
            <a:pPr lvl="1">
              <a:lnSpc>
                <a:spcPct val="125000"/>
              </a:lnSpc>
            </a:pPr>
            <a:endParaRPr lang="en-US" sz="1000" dirty="0">
              <a:solidFill>
                <a:schemeClr val="tx1"/>
              </a:solidFill>
              <a:cs typeface="Arial"/>
            </a:endParaRPr>
          </a:p>
          <a:p>
            <a:pPr marL="182245" lvl="2" indent="-182245">
              <a:lnSpc>
                <a:spcPct val="114000"/>
              </a:lnSpc>
              <a:buFont typeface="Arial" panose="020B0604020202020204" pitchFamily="34" charset="0"/>
              <a:buChar char="↑"/>
            </a:pPr>
            <a:r>
              <a:rPr lang="en-US" sz="1000" b="1" dirty="0">
                <a:solidFill>
                  <a:schemeClr val="tx1"/>
                </a:solidFill>
                <a:ea typeface="+mn-lt"/>
                <a:cs typeface="+mn-lt"/>
              </a:rPr>
              <a:t>International news and current affairs </a:t>
            </a:r>
            <a:r>
              <a:rPr lang="en-US" sz="1000" dirty="0">
                <a:solidFill>
                  <a:schemeClr val="tx1"/>
                </a:solidFill>
              </a:rPr>
              <a:t>was higher for: </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Ages 16-17 (16% vs 7% of ages 11-15 and 4% of ages 8-10)</a:t>
            </a:r>
          </a:p>
          <a:p>
            <a:pPr lvl="1">
              <a:lnSpc>
                <a:spcPct val="125000"/>
              </a:lnSpc>
            </a:pPr>
            <a:endParaRPr lang="en-US" sz="1000" dirty="0">
              <a:solidFill>
                <a:schemeClr val="tx1"/>
              </a:solidFill>
              <a:cs typeface="Arial"/>
            </a:endParaRPr>
          </a:p>
          <a:p>
            <a:pPr marL="182245" lvl="2" indent="-182245">
              <a:lnSpc>
                <a:spcPct val="114000"/>
              </a:lnSpc>
              <a:buFont typeface="Arial" panose="020B0604020202020204" pitchFamily="34" charset="0"/>
              <a:buChar char="↑"/>
            </a:pPr>
            <a:r>
              <a:rPr lang="en-US" sz="1000" b="1" dirty="0">
                <a:solidFill>
                  <a:schemeClr val="tx1"/>
                </a:solidFill>
                <a:ea typeface="+mn-lt"/>
                <a:cs typeface="+mn-lt"/>
              </a:rPr>
              <a:t>International content that adults in my household watch </a:t>
            </a:r>
            <a:r>
              <a:rPr lang="en-US" sz="1000" dirty="0">
                <a:solidFill>
                  <a:schemeClr val="tx1"/>
                </a:solidFill>
              </a:rPr>
              <a:t>was higher for: </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Ages 16-17 (23%) and ages 11-15 (16% vs 6% of ages 8-10)</a:t>
            </a:r>
          </a:p>
          <a:p>
            <a:pPr marL="628650" lvl="1" indent="-171450">
              <a:lnSpc>
                <a:spcPct val="125000"/>
              </a:lnSpc>
              <a:buFont typeface="Courier New" panose="02070309020205020404" pitchFamily="49" charset="0"/>
              <a:buChar char="o"/>
            </a:pPr>
            <a:endParaRPr lang="en-US" sz="1000" dirty="0">
              <a:solidFill>
                <a:schemeClr val="tx1"/>
              </a:solidFill>
              <a:cs typeface="Arial"/>
            </a:endParaRP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457200" lvl="2">
              <a:lnSpc>
                <a:spcPct val="114000"/>
              </a:lnSpc>
            </a:pPr>
            <a:endParaRPr lang="en-US" sz="900" dirty="0">
              <a:solidFill>
                <a:schemeClr val="tx1"/>
              </a:solidFill>
              <a:cs typeface="Arial"/>
            </a:endParaRPr>
          </a:p>
          <a:p>
            <a:pPr marL="9525" lvl="2">
              <a:lnSpc>
                <a:spcPct val="114000"/>
              </a:lnSpc>
            </a:pPr>
            <a:endParaRPr lang="en-US" sz="1000" dirty="0">
              <a:solidFill>
                <a:schemeClr val="tx1"/>
              </a:solidFill>
            </a:endParaRPr>
          </a:p>
        </p:txBody>
      </p:sp>
      <p:sp>
        <p:nvSpPr>
          <p:cNvPr id="4" name="Rectangle 3">
            <a:extLst>
              <a:ext uri="{FF2B5EF4-FFF2-40B4-BE49-F238E27FC236}">
                <a16:creationId xmlns:a16="http://schemas.microsoft.com/office/drawing/2014/main" id="{2F13831E-4FB0-00B5-04D3-CFA5AC2638EA}"/>
              </a:ext>
            </a:extLst>
          </p:cNvPr>
          <p:cNvSpPr/>
          <p:nvPr/>
        </p:nvSpPr>
        <p:spPr>
          <a:xfrm>
            <a:off x="273311" y="6063267"/>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Children aged 8-10 enjoy watching International animation or cartoons, while user-generated content is most preferred by those aged 11-17.</a:t>
            </a:r>
            <a:endParaRPr lang="en-AU" sz="1000" b="1" dirty="0">
              <a:solidFill>
                <a:schemeClr val="bg1"/>
              </a:solidFill>
            </a:endParaRPr>
          </a:p>
        </p:txBody>
      </p:sp>
      <p:pic>
        <p:nvPicPr>
          <p:cNvPr id="9" name="Graphic 8">
            <a:extLst>
              <a:ext uri="{FF2B5EF4-FFF2-40B4-BE49-F238E27FC236}">
                <a16:creationId xmlns:a16="http://schemas.microsoft.com/office/drawing/2014/main" id="{9F7B1FCA-F7CA-4518-03F4-7C5C8F47C95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3008221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43</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73311" y="256788"/>
            <a:ext cx="7957813" cy="438517"/>
          </a:xfrm>
        </p:spPr>
        <p:txBody>
          <a:bodyPr>
            <a:noAutofit/>
          </a:bodyPr>
          <a:lstStyle/>
          <a:p>
            <a:r>
              <a:rPr lang="en-AU" sz="2000" dirty="0"/>
              <a:t>Types of content children like watching most (children aged 0-7)</a:t>
            </a:r>
          </a:p>
        </p:txBody>
      </p:sp>
      <p:grpSp>
        <p:nvGrpSpPr>
          <p:cNvPr id="5" name="Group 4">
            <a:extLst>
              <a:ext uri="{FF2B5EF4-FFF2-40B4-BE49-F238E27FC236}">
                <a16:creationId xmlns:a16="http://schemas.microsoft.com/office/drawing/2014/main" id="{EF83A1FA-A1AA-3F15-D4CB-FDB892DDEE89}"/>
              </a:ext>
              <a:ext uri="{C183D7F6-B498-43B3-948B-1728B52AA6E4}">
                <adec:decorative xmlns:adec="http://schemas.microsoft.com/office/drawing/2017/decorative" val="1"/>
              </a:ext>
            </a:extLst>
          </p:cNvPr>
          <p:cNvGrpSpPr/>
          <p:nvPr/>
        </p:nvGrpSpPr>
        <p:grpSpPr>
          <a:xfrm>
            <a:off x="9256008" y="326233"/>
            <a:ext cx="309563" cy="283689"/>
            <a:chOff x="1374439" y="1820800"/>
            <a:chExt cx="1041541" cy="1003601"/>
          </a:xfrm>
          <a:solidFill>
            <a:schemeClr val="tx2"/>
          </a:solidFill>
        </p:grpSpPr>
        <p:sp>
          <p:nvSpPr>
            <p:cNvPr id="8" name="Freeform 116">
              <a:extLst>
                <a:ext uri="{FF2B5EF4-FFF2-40B4-BE49-F238E27FC236}">
                  <a16:creationId xmlns:a16="http://schemas.microsoft.com/office/drawing/2014/main" id="{3B51688F-6AFD-3259-D99F-95BACA653E8A}"/>
                </a:ext>
              </a:extLst>
            </p:cNvPr>
            <p:cNvSpPr>
              <a:spLocks/>
            </p:cNvSpPr>
            <p:nvPr/>
          </p:nvSpPr>
          <p:spPr bwMode="auto">
            <a:xfrm>
              <a:off x="1760527" y="2035026"/>
              <a:ext cx="655452" cy="461050"/>
            </a:xfrm>
            <a:custGeom>
              <a:avLst/>
              <a:gdLst>
                <a:gd name="T0" fmla="*/ 299 w 332"/>
                <a:gd name="T1" fmla="*/ 0 h 224"/>
                <a:gd name="T2" fmla="*/ 331 w 332"/>
                <a:gd name="T3" fmla="*/ 86 h 224"/>
                <a:gd name="T4" fmla="*/ 331 w 332"/>
                <a:gd name="T5" fmla="*/ 188 h 224"/>
                <a:gd name="T6" fmla="*/ 296 w 332"/>
                <a:gd name="T7" fmla="*/ 223 h 224"/>
                <a:gd name="T8" fmla="*/ 35 w 332"/>
                <a:gd name="T9" fmla="*/ 223 h 224"/>
                <a:gd name="T10" fmla="*/ 1 w 332"/>
                <a:gd name="T11" fmla="*/ 186 h 224"/>
                <a:gd name="T12" fmla="*/ 0 w 332"/>
                <a:gd name="T13" fmla="*/ 112 h 224"/>
                <a:gd name="T14" fmla="*/ 17 w 332"/>
                <a:gd name="T15" fmla="*/ 95 h 224"/>
                <a:gd name="T16" fmla="*/ 158 w 332"/>
                <a:gd name="T17" fmla="*/ 95 h 224"/>
                <a:gd name="T18" fmla="*/ 186 w 332"/>
                <a:gd name="T19" fmla="*/ 85 h 224"/>
                <a:gd name="T20" fmla="*/ 299 w 332"/>
                <a:gd name="T2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2" h="224">
                  <a:moveTo>
                    <a:pt x="299" y="0"/>
                  </a:moveTo>
                  <a:cubicBezTo>
                    <a:pt x="320" y="26"/>
                    <a:pt x="330" y="55"/>
                    <a:pt x="331" y="86"/>
                  </a:cubicBezTo>
                  <a:cubicBezTo>
                    <a:pt x="332" y="120"/>
                    <a:pt x="331" y="154"/>
                    <a:pt x="331" y="188"/>
                  </a:cubicBezTo>
                  <a:cubicBezTo>
                    <a:pt x="330" y="210"/>
                    <a:pt x="318" y="223"/>
                    <a:pt x="296" y="223"/>
                  </a:cubicBezTo>
                  <a:cubicBezTo>
                    <a:pt x="209" y="224"/>
                    <a:pt x="122" y="224"/>
                    <a:pt x="35" y="223"/>
                  </a:cubicBezTo>
                  <a:cubicBezTo>
                    <a:pt x="13" y="223"/>
                    <a:pt x="1" y="209"/>
                    <a:pt x="1" y="186"/>
                  </a:cubicBezTo>
                  <a:cubicBezTo>
                    <a:pt x="1" y="161"/>
                    <a:pt x="1" y="137"/>
                    <a:pt x="0" y="112"/>
                  </a:cubicBezTo>
                  <a:cubicBezTo>
                    <a:pt x="0" y="99"/>
                    <a:pt x="4" y="95"/>
                    <a:pt x="17" y="95"/>
                  </a:cubicBezTo>
                  <a:cubicBezTo>
                    <a:pt x="64" y="96"/>
                    <a:pt x="111" y="96"/>
                    <a:pt x="158" y="95"/>
                  </a:cubicBezTo>
                  <a:cubicBezTo>
                    <a:pt x="167" y="95"/>
                    <a:pt x="178" y="91"/>
                    <a:pt x="186" y="85"/>
                  </a:cubicBezTo>
                  <a:cubicBezTo>
                    <a:pt x="224" y="58"/>
                    <a:pt x="260" y="29"/>
                    <a:pt x="29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119">
              <a:extLst>
                <a:ext uri="{FF2B5EF4-FFF2-40B4-BE49-F238E27FC236}">
                  <a16:creationId xmlns:a16="http://schemas.microsoft.com/office/drawing/2014/main" id="{8AB7D9A5-9CA2-CE18-D66C-FBB67911F71E}"/>
                </a:ext>
              </a:extLst>
            </p:cNvPr>
            <p:cNvSpPr>
              <a:spLocks/>
            </p:cNvSpPr>
            <p:nvPr/>
          </p:nvSpPr>
          <p:spPr bwMode="auto">
            <a:xfrm>
              <a:off x="1760527" y="1899971"/>
              <a:ext cx="457919" cy="298053"/>
            </a:xfrm>
            <a:custGeom>
              <a:avLst/>
              <a:gdLst>
                <a:gd name="T0" fmla="*/ 168 w 230"/>
                <a:gd name="T1" fmla="*/ 146 h 146"/>
                <a:gd name="T2" fmla="*/ 64 w 230"/>
                <a:gd name="T3" fmla="*/ 146 h 146"/>
                <a:gd name="T4" fmla="*/ 62 w 230"/>
                <a:gd name="T5" fmla="*/ 142 h 146"/>
                <a:gd name="T6" fmla="*/ 33 w 230"/>
                <a:gd name="T7" fmla="*/ 81 h 146"/>
                <a:gd name="T8" fmla="*/ 4 w 230"/>
                <a:gd name="T9" fmla="*/ 28 h 146"/>
                <a:gd name="T10" fmla="*/ 17 w 230"/>
                <a:gd name="T11" fmla="*/ 3 h 146"/>
                <a:gd name="T12" fmla="*/ 40 w 230"/>
                <a:gd name="T13" fmla="*/ 19 h 146"/>
                <a:gd name="T14" fmla="*/ 107 w 230"/>
                <a:gd name="T15" fmla="*/ 79 h 146"/>
                <a:gd name="T16" fmla="*/ 181 w 230"/>
                <a:gd name="T17" fmla="*/ 43 h 146"/>
                <a:gd name="T18" fmla="*/ 190 w 230"/>
                <a:gd name="T19" fmla="*/ 20 h 146"/>
                <a:gd name="T20" fmla="*/ 214 w 230"/>
                <a:gd name="T21" fmla="*/ 3 h 146"/>
                <a:gd name="T22" fmla="*/ 226 w 230"/>
                <a:gd name="T23" fmla="*/ 30 h 146"/>
                <a:gd name="T24" fmla="*/ 182 w 230"/>
                <a:gd name="T25" fmla="*/ 94 h 146"/>
                <a:gd name="T26" fmla="*/ 168 w 230"/>
                <a:gd name="T27" fmla="*/ 123 h 146"/>
                <a:gd name="T28" fmla="*/ 168 w 230"/>
                <a:gd name="T29"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0" h="146">
                  <a:moveTo>
                    <a:pt x="168" y="146"/>
                  </a:moveTo>
                  <a:cubicBezTo>
                    <a:pt x="132" y="146"/>
                    <a:pt x="98" y="146"/>
                    <a:pt x="64" y="146"/>
                  </a:cubicBezTo>
                  <a:cubicBezTo>
                    <a:pt x="63" y="144"/>
                    <a:pt x="62" y="143"/>
                    <a:pt x="62" y="142"/>
                  </a:cubicBezTo>
                  <a:cubicBezTo>
                    <a:pt x="67" y="115"/>
                    <a:pt x="55" y="97"/>
                    <a:pt x="33" y="81"/>
                  </a:cubicBezTo>
                  <a:cubicBezTo>
                    <a:pt x="16" y="68"/>
                    <a:pt x="8" y="48"/>
                    <a:pt x="4" y="28"/>
                  </a:cubicBezTo>
                  <a:cubicBezTo>
                    <a:pt x="0" y="15"/>
                    <a:pt x="4" y="6"/>
                    <a:pt x="17" y="3"/>
                  </a:cubicBezTo>
                  <a:cubicBezTo>
                    <a:pt x="30" y="0"/>
                    <a:pt x="38" y="7"/>
                    <a:pt x="40" y="19"/>
                  </a:cubicBezTo>
                  <a:cubicBezTo>
                    <a:pt x="48" y="56"/>
                    <a:pt x="73" y="74"/>
                    <a:pt x="107" y="79"/>
                  </a:cubicBezTo>
                  <a:cubicBezTo>
                    <a:pt x="138" y="83"/>
                    <a:pt x="164" y="69"/>
                    <a:pt x="181" y="43"/>
                  </a:cubicBezTo>
                  <a:cubicBezTo>
                    <a:pt x="185" y="36"/>
                    <a:pt x="187" y="28"/>
                    <a:pt x="190" y="20"/>
                  </a:cubicBezTo>
                  <a:cubicBezTo>
                    <a:pt x="194" y="6"/>
                    <a:pt x="203" y="0"/>
                    <a:pt x="214" y="3"/>
                  </a:cubicBezTo>
                  <a:cubicBezTo>
                    <a:pt x="226" y="6"/>
                    <a:pt x="230" y="16"/>
                    <a:pt x="226" y="30"/>
                  </a:cubicBezTo>
                  <a:cubicBezTo>
                    <a:pt x="219" y="57"/>
                    <a:pt x="205" y="79"/>
                    <a:pt x="182" y="94"/>
                  </a:cubicBezTo>
                  <a:cubicBezTo>
                    <a:pt x="171" y="101"/>
                    <a:pt x="166" y="109"/>
                    <a:pt x="168" y="123"/>
                  </a:cubicBezTo>
                  <a:cubicBezTo>
                    <a:pt x="169" y="130"/>
                    <a:pt x="168" y="137"/>
                    <a:pt x="168" y="1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139">
              <a:extLst>
                <a:ext uri="{FF2B5EF4-FFF2-40B4-BE49-F238E27FC236}">
                  <a16:creationId xmlns:a16="http://schemas.microsoft.com/office/drawing/2014/main" id="{F8E35A2A-A1D8-9FEF-4B09-29787BA45A0D}"/>
                </a:ext>
              </a:extLst>
            </p:cNvPr>
            <p:cNvSpPr>
              <a:spLocks/>
            </p:cNvSpPr>
            <p:nvPr/>
          </p:nvSpPr>
          <p:spPr bwMode="auto">
            <a:xfrm>
              <a:off x="1374439" y="1916271"/>
              <a:ext cx="386088" cy="284082"/>
            </a:xfrm>
            <a:custGeom>
              <a:avLst/>
              <a:gdLst>
                <a:gd name="T0" fmla="*/ 36 w 196"/>
                <a:gd name="T1" fmla="*/ 1 h 138"/>
                <a:gd name="T2" fmla="*/ 79 w 196"/>
                <a:gd name="T3" fmla="*/ 18 h 138"/>
                <a:gd name="T4" fmla="*/ 180 w 196"/>
                <a:gd name="T5" fmla="*/ 111 h 138"/>
                <a:gd name="T6" fmla="*/ 183 w 196"/>
                <a:gd name="T7" fmla="*/ 114 h 138"/>
                <a:gd name="T8" fmla="*/ 187 w 196"/>
                <a:gd name="T9" fmla="*/ 135 h 138"/>
                <a:gd name="T10" fmla="*/ 167 w 196"/>
                <a:gd name="T11" fmla="*/ 131 h 138"/>
                <a:gd name="T12" fmla="*/ 130 w 196"/>
                <a:gd name="T13" fmla="*/ 97 h 138"/>
                <a:gd name="T14" fmla="*/ 62 w 196"/>
                <a:gd name="T15" fmla="*/ 34 h 138"/>
                <a:gd name="T16" fmla="*/ 36 w 196"/>
                <a:gd name="T17" fmla="*/ 24 h 138"/>
                <a:gd name="T18" fmla="*/ 11 w 196"/>
                <a:gd name="T19" fmla="*/ 24 h 138"/>
                <a:gd name="T20" fmla="*/ 0 w 196"/>
                <a:gd name="T21" fmla="*/ 12 h 138"/>
                <a:gd name="T22" fmla="*/ 11 w 196"/>
                <a:gd name="T23" fmla="*/ 2 h 138"/>
                <a:gd name="T24" fmla="*/ 36 w 196"/>
                <a:gd name="T25" fmla="*/ 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38">
                  <a:moveTo>
                    <a:pt x="36" y="1"/>
                  </a:moveTo>
                  <a:cubicBezTo>
                    <a:pt x="53" y="1"/>
                    <a:pt x="66" y="5"/>
                    <a:pt x="79" y="18"/>
                  </a:cubicBezTo>
                  <a:cubicBezTo>
                    <a:pt x="112" y="49"/>
                    <a:pt x="146" y="80"/>
                    <a:pt x="180" y="111"/>
                  </a:cubicBezTo>
                  <a:cubicBezTo>
                    <a:pt x="181" y="112"/>
                    <a:pt x="182" y="113"/>
                    <a:pt x="183" y="114"/>
                  </a:cubicBezTo>
                  <a:cubicBezTo>
                    <a:pt x="190" y="120"/>
                    <a:pt x="196" y="128"/>
                    <a:pt x="187" y="135"/>
                  </a:cubicBezTo>
                  <a:cubicBezTo>
                    <a:pt x="183" y="138"/>
                    <a:pt x="172" y="135"/>
                    <a:pt x="167" y="131"/>
                  </a:cubicBezTo>
                  <a:cubicBezTo>
                    <a:pt x="154" y="121"/>
                    <a:pt x="142" y="109"/>
                    <a:pt x="130" y="97"/>
                  </a:cubicBezTo>
                  <a:cubicBezTo>
                    <a:pt x="107" y="76"/>
                    <a:pt x="84" y="56"/>
                    <a:pt x="62" y="34"/>
                  </a:cubicBezTo>
                  <a:cubicBezTo>
                    <a:pt x="55" y="27"/>
                    <a:pt x="47" y="25"/>
                    <a:pt x="36" y="24"/>
                  </a:cubicBezTo>
                  <a:cubicBezTo>
                    <a:pt x="28" y="24"/>
                    <a:pt x="19" y="26"/>
                    <a:pt x="11" y="24"/>
                  </a:cubicBezTo>
                  <a:cubicBezTo>
                    <a:pt x="7" y="23"/>
                    <a:pt x="0" y="19"/>
                    <a:pt x="0" y="12"/>
                  </a:cubicBezTo>
                  <a:cubicBezTo>
                    <a:pt x="1" y="5"/>
                    <a:pt x="7" y="3"/>
                    <a:pt x="11" y="2"/>
                  </a:cubicBezTo>
                  <a:cubicBezTo>
                    <a:pt x="18" y="0"/>
                    <a:pt x="27" y="1"/>
                    <a:pt x="3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41">
              <a:extLst>
                <a:ext uri="{FF2B5EF4-FFF2-40B4-BE49-F238E27FC236}">
                  <a16:creationId xmlns:a16="http://schemas.microsoft.com/office/drawing/2014/main" id="{50C8F13F-CEC7-DAFF-5AE4-68FC44D2595F}"/>
                </a:ext>
              </a:extLst>
            </p:cNvPr>
            <p:cNvSpPr>
              <a:spLocks/>
            </p:cNvSpPr>
            <p:nvPr/>
          </p:nvSpPr>
          <p:spPr bwMode="auto">
            <a:xfrm>
              <a:off x="1895209" y="1865043"/>
              <a:ext cx="193046" cy="162998"/>
            </a:xfrm>
            <a:custGeom>
              <a:avLst/>
              <a:gdLst>
                <a:gd name="T0" fmla="*/ 0 w 97"/>
                <a:gd name="T1" fmla="*/ 35 h 80"/>
                <a:gd name="T2" fmla="*/ 47 w 97"/>
                <a:gd name="T3" fmla="*/ 0 h 80"/>
                <a:gd name="T4" fmla="*/ 97 w 97"/>
                <a:gd name="T5" fmla="*/ 35 h 80"/>
                <a:gd name="T6" fmla="*/ 53 w 97"/>
                <a:gd name="T7" fmla="*/ 77 h 80"/>
                <a:gd name="T8" fmla="*/ 0 w 97"/>
                <a:gd name="T9" fmla="*/ 35 h 80"/>
              </a:gdLst>
              <a:ahLst/>
              <a:cxnLst>
                <a:cxn ang="0">
                  <a:pos x="T0" y="T1"/>
                </a:cxn>
                <a:cxn ang="0">
                  <a:pos x="T2" y="T3"/>
                </a:cxn>
                <a:cxn ang="0">
                  <a:pos x="T4" y="T5"/>
                </a:cxn>
                <a:cxn ang="0">
                  <a:pos x="T6" y="T7"/>
                </a:cxn>
                <a:cxn ang="0">
                  <a:pos x="T8" y="T9"/>
                </a:cxn>
              </a:cxnLst>
              <a:rect l="0" t="0" r="r" b="b"/>
              <a:pathLst>
                <a:path w="97" h="80">
                  <a:moveTo>
                    <a:pt x="0" y="35"/>
                  </a:moveTo>
                  <a:cubicBezTo>
                    <a:pt x="22" y="33"/>
                    <a:pt x="37" y="21"/>
                    <a:pt x="47" y="0"/>
                  </a:cubicBezTo>
                  <a:cubicBezTo>
                    <a:pt x="59" y="20"/>
                    <a:pt x="75" y="34"/>
                    <a:pt x="97" y="35"/>
                  </a:cubicBezTo>
                  <a:cubicBezTo>
                    <a:pt x="93" y="61"/>
                    <a:pt x="77" y="75"/>
                    <a:pt x="53" y="77"/>
                  </a:cubicBezTo>
                  <a:cubicBezTo>
                    <a:pt x="29" y="80"/>
                    <a:pt x="4" y="63"/>
                    <a:pt x="0"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142">
              <a:extLst>
                <a:ext uri="{FF2B5EF4-FFF2-40B4-BE49-F238E27FC236}">
                  <a16:creationId xmlns:a16="http://schemas.microsoft.com/office/drawing/2014/main" id="{2D6C5DFE-4E49-19B3-3099-3558A9A7EE28}"/>
                </a:ext>
              </a:extLst>
            </p:cNvPr>
            <p:cNvSpPr>
              <a:spLocks/>
            </p:cNvSpPr>
            <p:nvPr/>
          </p:nvSpPr>
          <p:spPr bwMode="auto">
            <a:xfrm>
              <a:off x="1886231" y="1820800"/>
              <a:ext cx="202024" cy="107113"/>
            </a:xfrm>
            <a:custGeom>
              <a:avLst/>
              <a:gdLst>
                <a:gd name="T0" fmla="*/ 2 w 102"/>
                <a:gd name="T1" fmla="*/ 52 h 52"/>
                <a:gd name="T2" fmla="*/ 52 w 102"/>
                <a:gd name="T3" fmla="*/ 1 h 52"/>
                <a:gd name="T4" fmla="*/ 100 w 102"/>
                <a:gd name="T5" fmla="*/ 51 h 52"/>
                <a:gd name="T6" fmla="*/ 51 w 102"/>
                <a:gd name="T7" fmla="*/ 5 h 52"/>
                <a:gd name="T8" fmla="*/ 2 w 102"/>
                <a:gd name="T9" fmla="*/ 52 h 52"/>
              </a:gdLst>
              <a:ahLst/>
              <a:cxnLst>
                <a:cxn ang="0">
                  <a:pos x="T0" y="T1"/>
                </a:cxn>
                <a:cxn ang="0">
                  <a:pos x="T2" y="T3"/>
                </a:cxn>
                <a:cxn ang="0">
                  <a:pos x="T4" y="T5"/>
                </a:cxn>
                <a:cxn ang="0">
                  <a:pos x="T6" y="T7"/>
                </a:cxn>
                <a:cxn ang="0">
                  <a:pos x="T8" y="T9"/>
                </a:cxn>
              </a:cxnLst>
              <a:rect l="0" t="0" r="r" b="b"/>
              <a:pathLst>
                <a:path w="102" h="52">
                  <a:moveTo>
                    <a:pt x="2" y="52"/>
                  </a:moveTo>
                  <a:cubicBezTo>
                    <a:pt x="0" y="22"/>
                    <a:pt x="23" y="0"/>
                    <a:pt x="52" y="1"/>
                  </a:cubicBezTo>
                  <a:cubicBezTo>
                    <a:pt x="81" y="1"/>
                    <a:pt x="102" y="23"/>
                    <a:pt x="100" y="51"/>
                  </a:cubicBezTo>
                  <a:cubicBezTo>
                    <a:pt x="72" y="48"/>
                    <a:pt x="58" y="32"/>
                    <a:pt x="51" y="5"/>
                  </a:cubicBezTo>
                  <a:cubicBezTo>
                    <a:pt x="44" y="31"/>
                    <a:pt x="30" y="48"/>
                    <a:pt x="2" y="5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62">
              <a:extLst>
                <a:ext uri="{FF2B5EF4-FFF2-40B4-BE49-F238E27FC236}">
                  <a16:creationId xmlns:a16="http://schemas.microsoft.com/office/drawing/2014/main" id="{47316FAE-5C10-DCCD-DC75-128590D0FC33}"/>
                </a:ext>
              </a:extLst>
            </p:cNvPr>
            <p:cNvSpPr>
              <a:spLocks noEditPoints="1"/>
            </p:cNvSpPr>
            <p:nvPr/>
          </p:nvSpPr>
          <p:spPr bwMode="auto">
            <a:xfrm>
              <a:off x="2146616" y="2542647"/>
              <a:ext cx="269364" cy="281754"/>
            </a:xfrm>
            <a:custGeom>
              <a:avLst/>
              <a:gdLst>
                <a:gd name="T0" fmla="*/ 68 w 136"/>
                <a:gd name="T1" fmla="*/ 0 h 137"/>
                <a:gd name="T2" fmla="*/ 0 w 136"/>
                <a:gd name="T3" fmla="*/ 68 h 137"/>
                <a:gd name="T4" fmla="*/ 68 w 136"/>
                <a:gd name="T5" fmla="*/ 137 h 137"/>
                <a:gd name="T6" fmla="*/ 136 w 136"/>
                <a:gd name="T7" fmla="*/ 68 h 137"/>
                <a:gd name="T8" fmla="*/ 68 w 136"/>
                <a:gd name="T9" fmla="*/ 0 h 137"/>
                <a:gd name="T10" fmla="*/ 68 w 136"/>
                <a:gd name="T11" fmla="*/ 108 h 137"/>
                <a:gd name="T12" fmla="*/ 28 w 136"/>
                <a:gd name="T13" fmla="*/ 68 h 137"/>
                <a:gd name="T14" fmla="*/ 68 w 136"/>
                <a:gd name="T15" fmla="*/ 29 h 137"/>
                <a:gd name="T16" fmla="*/ 108 w 136"/>
                <a:gd name="T17" fmla="*/ 68 h 137"/>
                <a:gd name="T18" fmla="*/ 68 w 136"/>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7">
                  <a:moveTo>
                    <a:pt x="68" y="0"/>
                  </a:moveTo>
                  <a:cubicBezTo>
                    <a:pt x="30" y="0"/>
                    <a:pt x="0" y="31"/>
                    <a:pt x="0" y="68"/>
                  </a:cubicBezTo>
                  <a:cubicBezTo>
                    <a:pt x="0" y="106"/>
                    <a:pt x="30" y="137"/>
                    <a:pt x="68" y="137"/>
                  </a:cubicBezTo>
                  <a:cubicBezTo>
                    <a:pt x="106" y="137"/>
                    <a:pt x="136" y="106"/>
                    <a:pt x="136" y="68"/>
                  </a:cubicBezTo>
                  <a:cubicBezTo>
                    <a:pt x="136" y="31"/>
                    <a:pt x="106" y="0"/>
                    <a:pt x="68" y="0"/>
                  </a:cubicBezTo>
                  <a:close/>
                  <a:moveTo>
                    <a:pt x="68" y="108"/>
                  </a:moveTo>
                  <a:cubicBezTo>
                    <a:pt x="46" y="108"/>
                    <a:pt x="28" y="90"/>
                    <a:pt x="28" y="68"/>
                  </a:cubicBezTo>
                  <a:cubicBezTo>
                    <a:pt x="28"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64">
              <a:extLst>
                <a:ext uri="{FF2B5EF4-FFF2-40B4-BE49-F238E27FC236}">
                  <a16:creationId xmlns:a16="http://schemas.microsoft.com/office/drawing/2014/main" id="{C6D51A64-3CDB-171A-7E58-8E53E20BE3EA}"/>
                </a:ext>
              </a:extLst>
            </p:cNvPr>
            <p:cNvSpPr>
              <a:spLocks noEditPoints="1"/>
            </p:cNvSpPr>
            <p:nvPr/>
          </p:nvSpPr>
          <p:spPr bwMode="auto">
            <a:xfrm>
              <a:off x="1756037" y="2542647"/>
              <a:ext cx="269364" cy="281754"/>
            </a:xfrm>
            <a:custGeom>
              <a:avLst/>
              <a:gdLst>
                <a:gd name="T0" fmla="*/ 68 w 137"/>
                <a:gd name="T1" fmla="*/ 0 h 137"/>
                <a:gd name="T2" fmla="*/ 0 w 137"/>
                <a:gd name="T3" fmla="*/ 68 h 137"/>
                <a:gd name="T4" fmla="*/ 68 w 137"/>
                <a:gd name="T5" fmla="*/ 137 h 137"/>
                <a:gd name="T6" fmla="*/ 137 w 137"/>
                <a:gd name="T7" fmla="*/ 68 h 137"/>
                <a:gd name="T8" fmla="*/ 68 w 137"/>
                <a:gd name="T9" fmla="*/ 0 h 137"/>
                <a:gd name="T10" fmla="*/ 68 w 137"/>
                <a:gd name="T11" fmla="*/ 108 h 137"/>
                <a:gd name="T12" fmla="*/ 29 w 137"/>
                <a:gd name="T13" fmla="*/ 68 h 137"/>
                <a:gd name="T14" fmla="*/ 68 w 137"/>
                <a:gd name="T15" fmla="*/ 29 h 137"/>
                <a:gd name="T16" fmla="*/ 108 w 137"/>
                <a:gd name="T17" fmla="*/ 68 h 137"/>
                <a:gd name="T18" fmla="*/ 68 w 137"/>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7">
                  <a:moveTo>
                    <a:pt x="68" y="0"/>
                  </a:moveTo>
                  <a:cubicBezTo>
                    <a:pt x="31" y="0"/>
                    <a:pt x="0" y="31"/>
                    <a:pt x="0" y="68"/>
                  </a:cubicBezTo>
                  <a:cubicBezTo>
                    <a:pt x="0" y="106"/>
                    <a:pt x="31" y="137"/>
                    <a:pt x="68" y="137"/>
                  </a:cubicBezTo>
                  <a:cubicBezTo>
                    <a:pt x="106" y="137"/>
                    <a:pt x="137" y="106"/>
                    <a:pt x="137" y="68"/>
                  </a:cubicBezTo>
                  <a:cubicBezTo>
                    <a:pt x="137" y="31"/>
                    <a:pt x="106" y="0"/>
                    <a:pt x="68" y="0"/>
                  </a:cubicBezTo>
                  <a:close/>
                  <a:moveTo>
                    <a:pt x="68" y="108"/>
                  </a:moveTo>
                  <a:cubicBezTo>
                    <a:pt x="46" y="108"/>
                    <a:pt x="29" y="90"/>
                    <a:pt x="29" y="68"/>
                  </a:cubicBezTo>
                  <a:cubicBezTo>
                    <a:pt x="29"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10032" y="960496"/>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Parents/legal guardians/carers most commonly reported that their 0-7 year old child most liked watching children’s animation or cartoons (73%), followed by international children’s animation or cartoons (58%), and Australian children’s educational programs (54%).</a:t>
            </a:r>
            <a:endParaRPr lang="en-AU" sz="1000" dirty="0">
              <a:solidFill>
                <a:schemeClr val="tx1"/>
              </a:solidFill>
            </a:endParaRPr>
          </a:p>
        </p:txBody>
      </p:sp>
      <p:sp>
        <p:nvSpPr>
          <p:cNvPr id="12" name="Rectangle 11">
            <a:extLst>
              <a:ext uri="{FF2B5EF4-FFF2-40B4-BE49-F238E27FC236}">
                <a16:creationId xmlns:a16="http://schemas.microsoft.com/office/drawing/2014/main" id="{203955D1-B173-7CF3-D105-93B36558D9A5}"/>
              </a:ext>
              <a:ext uri="{C183D7F6-B498-43B3-948B-1728B52AA6E4}">
                <adec:decorative xmlns:adec="http://schemas.microsoft.com/office/drawing/2017/decorative" val="1"/>
              </a:ext>
            </a:extLst>
          </p:cNvPr>
          <p:cNvSpPr/>
          <p:nvPr/>
        </p:nvSpPr>
        <p:spPr>
          <a:xfrm>
            <a:off x="292650" y="1750291"/>
            <a:ext cx="5277072" cy="411793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graphicFrame>
        <p:nvGraphicFramePr>
          <p:cNvPr id="10" name="Chart 9" descr="Figure 42: Types of content children like watching most (children 0-7).&#10;&#10;Results listed are for 2023.&#10;&#10;Children's animation or cartoons, Australian content, 73%, International content, 58%.&#10;Children's educational programs, Australian content, 54%, International content, 43%.&#10;Children's comedy, Australian content, 27%, International content, 22%.&#10;Children's drama, Australian content, 19%, International content, 15%.&#10;User-generated content, Australian content, 9%, International content, 13%.&#10;Sport, Australian content, 8%, International content, 5%.&#10;Reality, talk shows, game shows, Australian content, 5%, International content, 5%.&#10;News and current affairs, Australian content, 3%, International content, 2%.&#10;Content that I watch as an adult, Australian content, 2%, International content, 3%.&#10;Other content, Australian content, 1%, International content, 1%.&#10;&#10;Source: KA3. Which types of content does your child like watching most?&#10;Base: MCCS, All parents answering on behalf of their 0-7 year old child (n=359).&#10;Notes: Don’t know/refused responses not shown: 2023 DK = 1%, Ref = 0%.">
            <a:extLst>
              <a:ext uri="{FF2B5EF4-FFF2-40B4-BE49-F238E27FC236}">
                <a16:creationId xmlns:a16="http://schemas.microsoft.com/office/drawing/2014/main" id="{F9D26CF8-080B-C4F0-3811-52A6D397B5C6}"/>
              </a:ext>
            </a:extLst>
          </p:cNvPr>
          <p:cNvGraphicFramePr/>
          <p:nvPr>
            <p:extLst>
              <p:ext uri="{D42A27DB-BD31-4B8C-83A1-F6EECF244321}">
                <p14:modId xmlns:p14="http://schemas.microsoft.com/office/powerpoint/2010/main" val="3532110238"/>
              </p:ext>
            </p:extLst>
          </p:nvPr>
        </p:nvGraphicFramePr>
        <p:xfrm>
          <a:off x="147427" y="1534964"/>
          <a:ext cx="5162308" cy="3863995"/>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249045" y="5398959"/>
            <a:ext cx="5277071" cy="446276"/>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KA3. Which types of content does your child like watching most?</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All parents/legal guardians/carers answering on behalf of their 0-7 year old child (n=359).</a:t>
            </a:r>
          </a:p>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a:t>
            </a:r>
            <a:r>
              <a:rPr lang="en-GB" sz="600" dirty="0">
                <a:latin typeface="Arial" panose="020B0604020202020204" pitchFamily="34" charset="0"/>
                <a:ea typeface="Calibri" panose="020F0502020204030204" pitchFamily="34" charset="0"/>
                <a:cs typeface="Times New Roman" panose="02020603050405020304" pitchFamily="18" charset="0"/>
              </a:rPr>
              <a:t>023</a:t>
            </a:r>
            <a:r>
              <a:rPr lang="en-GB" sz="600" dirty="0">
                <a:effectLst/>
                <a:latin typeface="Arial" panose="020B0604020202020204" pitchFamily="34" charset="0"/>
                <a:ea typeface="Calibri" panose="020F0502020204030204" pitchFamily="34" charset="0"/>
                <a:cs typeface="Times New Roman" panose="02020603050405020304" pitchFamily="18" charset="0"/>
              </a:rPr>
              <a:t> DK = 1%, Ref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627739" y="1703909"/>
            <a:ext cx="3413360" cy="4781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76213" lvl="1">
              <a:lnSpc>
                <a:spcPct val="114000"/>
              </a:lnSpc>
            </a:pPr>
            <a:r>
              <a:rPr lang="en-AU" sz="1200" b="1" dirty="0">
                <a:solidFill>
                  <a:schemeClr val="tx2"/>
                </a:solidFill>
              </a:rPr>
              <a:t>Subgroups</a:t>
            </a:r>
          </a:p>
          <a:p>
            <a:pPr marL="171450" indent="-171450">
              <a:lnSpc>
                <a:spcPct val="114000"/>
              </a:lnSpc>
              <a:buFont typeface="Arial,Sans-Serif"/>
              <a:buChar char="↑"/>
            </a:pPr>
            <a:r>
              <a:rPr lang="en-US" sz="1000" b="1" dirty="0">
                <a:solidFill>
                  <a:schemeClr val="tx1"/>
                </a:solidFill>
                <a:ea typeface="+mn-lt"/>
                <a:cs typeface="+mn-lt"/>
              </a:rPr>
              <a:t>Australian children’s animation or cartoons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not aware of Generative AI (79% vs 48% of those who are aware of Generative AI)</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prefer using search engines to find information (74%) and those who have no preference (81% vs 43% of those who prefer to use Generative AI / chat bots)</a:t>
            </a:r>
          </a:p>
          <a:p>
            <a:pPr marL="628650" lvl="2" indent="-171450">
              <a:lnSpc>
                <a:spcPct val="114000"/>
              </a:lnSpc>
              <a:buFont typeface="Courier New" panose="02070309020205020404" pitchFamily="49" charset="0"/>
              <a:buChar char="o"/>
            </a:pPr>
            <a:endParaRPr lang="en-US" sz="1000" b="1" dirty="0">
              <a:solidFill>
                <a:schemeClr val="tx1"/>
              </a:solidFill>
              <a:ea typeface="+mn-lt"/>
              <a:cs typeface="+mn-lt"/>
            </a:endParaRPr>
          </a:p>
          <a:p>
            <a:pPr marL="182245" lvl="2" indent="-182245">
              <a:lnSpc>
                <a:spcPct val="114000"/>
              </a:lnSpc>
              <a:buFont typeface="Arial" panose="020B0604020202020204" pitchFamily="34" charset="0"/>
              <a:buChar char="↑"/>
            </a:pPr>
            <a:r>
              <a:rPr lang="en-US" sz="1000" b="1" dirty="0">
                <a:solidFill>
                  <a:schemeClr val="tx1"/>
                </a:solidFill>
                <a:ea typeface="+mn-lt"/>
                <a:cs typeface="+mn-lt"/>
              </a:rPr>
              <a:t>Australian children’s educational programs </a:t>
            </a:r>
            <a:r>
              <a:rPr lang="en-US" sz="1000" dirty="0">
                <a:solidFill>
                  <a:schemeClr val="tx1"/>
                </a:solidFill>
              </a:rPr>
              <a:t>was higher for: </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Those who watched publicly owned free-to-air TV or publicly owned free-to-air on-demand in P7D (61% vs 54% of those who watched commercial free-to-air TV or commercial free-to-air on-demand)</a:t>
            </a:r>
          </a:p>
          <a:p>
            <a:pPr marL="457200" lvl="2">
              <a:lnSpc>
                <a:spcPct val="114000"/>
              </a:lnSpc>
            </a:pPr>
            <a:endParaRPr lang="en-US" sz="1000" dirty="0">
              <a:solidFill>
                <a:schemeClr val="tx1"/>
              </a:solidFill>
              <a:cs typeface="Arial"/>
            </a:endParaRPr>
          </a:p>
          <a:p>
            <a:pPr marL="9525" lvl="2">
              <a:lnSpc>
                <a:spcPct val="114000"/>
              </a:lnSpc>
            </a:pPr>
            <a:endParaRPr lang="en-US" sz="1000" dirty="0">
              <a:solidFill>
                <a:schemeClr val="tx1"/>
              </a:solidFill>
            </a:endParaRPr>
          </a:p>
        </p:txBody>
      </p:sp>
      <p:sp>
        <p:nvSpPr>
          <p:cNvPr id="4" name="Rectangle 3">
            <a:extLst>
              <a:ext uri="{FF2B5EF4-FFF2-40B4-BE49-F238E27FC236}">
                <a16:creationId xmlns:a16="http://schemas.microsoft.com/office/drawing/2014/main" id="{2F13831E-4FB0-00B5-04D3-CFA5AC2638EA}"/>
              </a:ext>
            </a:extLst>
          </p:cNvPr>
          <p:cNvSpPr/>
          <p:nvPr/>
        </p:nvSpPr>
        <p:spPr>
          <a:xfrm>
            <a:off x="273311" y="6065471"/>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Parents/legal guardians/carers report that Australian and international animation or cartoons and Australian or international education content are the leading types of content consumed by children aged 0-7.</a:t>
            </a:r>
            <a:endParaRPr lang="en-AU" sz="1000" b="1" dirty="0">
              <a:solidFill>
                <a:schemeClr val="bg1"/>
              </a:solidFill>
            </a:endParaRPr>
          </a:p>
        </p:txBody>
      </p:sp>
      <p:pic>
        <p:nvPicPr>
          <p:cNvPr id="9" name="Graphic 8">
            <a:extLst>
              <a:ext uri="{FF2B5EF4-FFF2-40B4-BE49-F238E27FC236}">
                <a16:creationId xmlns:a16="http://schemas.microsoft.com/office/drawing/2014/main" id="{9F7B1FCA-F7CA-4518-03F4-7C5C8F47C95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2476056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44</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59057"/>
            <a:ext cx="7957813" cy="438517"/>
          </a:xfrm>
        </p:spPr>
        <p:txBody>
          <a:bodyPr>
            <a:noAutofit/>
          </a:bodyPr>
          <a:lstStyle/>
          <a:p>
            <a:r>
              <a:rPr lang="en-AU" sz="2000" dirty="0"/>
              <a:t>Types of content children watch</a:t>
            </a:r>
          </a:p>
        </p:txBody>
      </p:sp>
      <p:grpSp>
        <p:nvGrpSpPr>
          <p:cNvPr id="8" name="Group 7">
            <a:extLst>
              <a:ext uri="{FF2B5EF4-FFF2-40B4-BE49-F238E27FC236}">
                <a16:creationId xmlns:a16="http://schemas.microsoft.com/office/drawing/2014/main" id="{7B61BE88-AB7F-53C6-7393-69DB8573929F}"/>
              </a:ext>
              <a:ext uri="{C183D7F6-B498-43B3-948B-1728B52AA6E4}">
                <adec:decorative xmlns:adec="http://schemas.microsoft.com/office/drawing/2017/decorative" val="1"/>
              </a:ext>
            </a:extLst>
          </p:cNvPr>
          <p:cNvGrpSpPr/>
          <p:nvPr/>
        </p:nvGrpSpPr>
        <p:grpSpPr>
          <a:xfrm>
            <a:off x="9125527" y="256925"/>
            <a:ext cx="623784" cy="404189"/>
            <a:chOff x="4154047" y="3125976"/>
            <a:chExt cx="1411191" cy="914400"/>
          </a:xfrm>
          <a:solidFill>
            <a:schemeClr val="tx2"/>
          </a:solidFill>
        </p:grpSpPr>
        <p:pic>
          <p:nvPicPr>
            <p:cNvPr id="10" name="Graphic 9" descr="Woman with kid with solid fill">
              <a:extLst>
                <a:ext uri="{FF2B5EF4-FFF2-40B4-BE49-F238E27FC236}">
                  <a16:creationId xmlns:a16="http://schemas.microsoft.com/office/drawing/2014/main" id="{CC498580-3AB2-692D-57A9-F624EE69E9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650838" y="3125976"/>
              <a:ext cx="914400" cy="914400"/>
            </a:xfrm>
            <a:prstGeom prst="rect">
              <a:avLst/>
            </a:prstGeom>
          </p:spPr>
        </p:pic>
        <p:pic>
          <p:nvPicPr>
            <p:cNvPr id="11" name="Graphic 10" descr="Man with kid with solid fill">
              <a:extLst>
                <a:ext uri="{FF2B5EF4-FFF2-40B4-BE49-F238E27FC236}">
                  <a16:creationId xmlns:a16="http://schemas.microsoft.com/office/drawing/2014/main" id="{930B03DA-FC23-990C-A7C3-D8527A708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4047" y="3125976"/>
              <a:ext cx="914400" cy="914400"/>
            </a:xfrm>
            <a:prstGeom prst="rect">
              <a:avLst/>
            </a:prstGeom>
          </p:spPr>
        </p:pic>
      </p:grpSp>
      <p:sp>
        <p:nvSpPr>
          <p:cNvPr id="6" name="Rectangle 5">
            <a:extLst>
              <a:ext uri="{FF2B5EF4-FFF2-40B4-BE49-F238E27FC236}">
                <a16:creationId xmlns:a16="http://schemas.microsoft.com/office/drawing/2014/main" id="{EE17961E-18A8-3EAC-D157-6D79342C4133}"/>
              </a:ext>
            </a:extLst>
          </p:cNvPr>
          <p:cNvSpPr/>
          <p:nvPr/>
        </p:nvSpPr>
        <p:spPr>
          <a:xfrm>
            <a:off x="388075" y="689834"/>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Parents/legal guardians/carers were also asked what types of screen content their child watches most. Children’s animation or cartoons were the most commonly reported type of content that children like watching most, for both Australian (50%) and international (42%) content. The next most commonly reported types were children’s educational programs (33%, Australian; 25%, international), children’s comedy (26%, Australian; 21% international), and user-generated content (22%, Australian; 26% international). Parents’/legal guardians’/carers’ responses were most consistent with younger children, those aged 0-7 and 8-10, while older children tended to most commonly report enjoying content such as user-generated content and sport.</a:t>
            </a:r>
            <a:endParaRPr lang="en-AU" sz="1000" dirty="0">
              <a:solidFill>
                <a:schemeClr val="tx1"/>
              </a:solidFill>
            </a:endParaRPr>
          </a:p>
        </p:txBody>
      </p:sp>
      <p:sp>
        <p:nvSpPr>
          <p:cNvPr id="12" name="Rectangle 11">
            <a:extLst>
              <a:ext uri="{FF2B5EF4-FFF2-40B4-BE49-F238E27FC236}">
                <a16:creationId xmlns:a16="http://schemas.microsoft.com/office/drawing/2014/main" id="{203955D1-B173-7CF3-D105-93B36558D9A5}"/>
              </a:ext>
              <a:ext uri="{C183D7F6-B498-43B3-948B-1728B52AA6E4}">
                <adec:decorative xmlns:adec="http://schemas.microsoft.com/office/drawing/2017/decorative" val="1"/>
              </a:ext>
            </a:extLst>
          </p:cNvPr>
          <p:cNvSpPr/>
          <p:nvPr/>
        </p:nvSpPr>
        <p:spPr>
          <a:xfrm>
            <a:off x="310033" y="1538584"/>
            <a:ext cx="5120605" cy="427666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5" name="Rectangle 4">
            <a:extLst>
              <a:ext uri="{FF2B5EF4-FFF2-40B4-BE49-F238E27FC236}">
                <a16:creationId xmlns:a16="http://schemas.microsoft.com/office/drawing/2014/main" id="{CF85FF98-71CC-5FFD-15D5-E99F17E321DD}"/>
              </a:ext>
              <a:ext uri="{C183D7F6-B498-43B3-948B-1728B52AA6E4}">
                <adec:decorative xmlns:adec="http://schemas.microsoft.com/office/drawing/2017/decorative" val="1"/>
              </a:ext>
            </a:extLst>
          </p:cNvPr>
          <p:cNvSpPr/>
          <p:nvPr/>
        </p:nvSpPr>
        <p:spPr>
          <a:xfrm>
            <a:off x="2160617" y="1566572"/>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14" name="Chart 13" descr="Figure 43: Types of content children watch, reported by parents.&#10;&#10;Results listed are for 2023.&#10;&#10;Children's animation or cartoons, Australian content, 50%, International content, 42%.&#10;Children's educational programs, Australian content, 33%, International content, 25%.&#10;Children's comedy, Australian content, 26%, International content, 21%.&#10;User-Generated content, Australian content, 22%, International content, 26%.&#10;Sport, Australian content, 18%, International content, 12%.&#10;Children's drama, Australian content, 17%, International content, 15%.&#10;Reality, talk shows, game shows, Australian content, 12%, International content, 11%.&#10;Content that I watch as an adult, Australian content, 10%, International content, 15%.&#10;News and Current Affairs, Australian content, 6%, International content, 5%.&#10;Other content, Australian content, 5%, International content, 9%.&#10;&#10;Source: NEWF4b. Which types of content does your child watch most? &#10;Base: MCCS, Respondents whose child watched screen content in past 7 days. 2023: n=2,285.&#10;Notes: Don’t know/refused responses not shown: 2023 DK = 0.4%, Ref = 0.2%.&#10;">
            <a:extLst>
              <a:ext uri="{FF2B5EF4-FFF2-40B4-BE49-F238E27FC236}">
                <a16:creationId xmlns:a16="http://schemas.microsoft.com/office/drawing/2014/main" id="{242141B7-8158-F94B-C6E2-B3FF55A3D324}"/>
              </a:ext>
            </a:extLst>
          </p:cNvPr>
          <p:cNvGraphicFramePr/>
          <p:nvPr>
            <p:extLst>
              <p:ext uri="{D42A27DB-BD31-4B8C-83A1-F6EECF244321}">
                <p14:modId xmlns:p14="http://schemas.microsoft.com/office/powerpoint/2010/main" val="1058758594"/>
              </p:ext>
            </p:extLst>
          </p:nvPr>
        </p:nvGraphicFramePr>
        <p:xfrm>
          <a:off x="523814" y="1418803"/>
          <a:ext cx="5120605" cy="4150313"/>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310032" y="5345978"/>
            <a:ext cx="4627808" cy="446276"/>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NEWF4b. Which types of content does your child watch most? </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Respondents whose child watched screen content in past 7 days</a:t>
            </a:r>
            <a:r>
              <a:rPr lang="en-US" sz="600" dirty="0">
                <a:latin typeface="Arial" panose="020B0604020202020204" pitchFamily="34" charset="0"/>
                <a:ea typeface="Calibri" panose="020F0502020204030204" pitchFamily="34" charset="0"/>
                <a:cs typeface="Times New Roman" panose="02020603050405020304" pitchFamily="18" charset="0"/>
              </a:rPr>
              <a:t>.</a:t>
            </a:r>
            <a:r>
              <a:rPr lang="en-US" sz="600" dirty="0">
                <a:effectLst/>
                <a:latin typeface="Arial" panose="020B0604020202020204" pitchFamily="34" charset="0"/>
                <a:ea typeface="Calibri" panose="020F0502020204030204" pitchFamily="34" charset="0"/>
                <a:cs typeface="Times New Roman" panose="02020603050405020304" pitchFamily="18" charset="0"/>
              </a:rPr>
              <a:t> 2023: n=2,285.</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0.4</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0.2</a:t>
            </a:r>
            <a:r>
              <a:rPr lang="en-GB" sz="600" dirty="0">
                <a:effectLst/>
                <a:latin typeface="Arial" panose="020B0604020202020204" pitchFamily="34" charset="0"/>
                <a:ea typeface="Calibri" panose="020F0502020204030204" pitchFamily="34" charset="0"/>
                <a:cs typeface="Times New Roman" panose="02020603050405020304" pitchFamily="18" charset="0"/>
              </a:rPr>
              <a: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555493" y="1530351"/>
            <a:ext cx="3951548" cy="4781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76213" lvl="1">
              <a:lnSpc>
                <a:spcPct val="114000"/>
              </a:lnSpc>
            </a:pPr>
            <a:r>
              <a:rPr lang="en-AU" sz="1200" b="1" dirty="0">
                <a:solidFill>
                  <a:schemeClr val="tx2"/>
                </a:solidFill>
              </a:rPr>
              <a:t>Subgroups</a:t>
            </a:r>
          </a:p>
          <a:p>
            <a:pPr marL="171450" indent="-171450">
              <a:lnSpc>
                <a:spcPct val="114000"/>
              </a:lnSpc>
              <a:buFont typeface="Arial,Sans-Serif"/>
              <a:buChar char="↑"/>
            </a:pPr>
            <a:r>
              <a:rPr lang="en-US" sz="1000" b="1" dirty="0">
                <a:solidFill>
                  <a:schemeClr val="tx1"/>
                </a:solidFill>
                <a:ea typeface="+mn-lt"/>
                <a:cs typeface="+mn-lt"/>
              </a:rPr>
              <a:t>Australian children’s animation or cartoons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born in a mainly non-English speaking country (57% vs 47% of those born in a mainly English speaking country)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whose child watched publicly owned free-to-air TV (live or on-demand) in P7D (72% vs 51% of those whose child watched commercial free-to-air TV (live or on-demand))</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whose child is aged 0-7 (77%), 8-10 (66%), or 11-15 (36% vs 12% of those whose child is aged 16-17)</a:t>
            </a:r>
          </a:p>
          <a:p>
            <a:pPr marL="628650" lvl="2" indent="-171450">
              <a:lnSpc>
                <a:spcPct val="114000"/>
              </a:lnSpc>
              <a:buFont typeface="Courier New" panose="02070309020205020404" pitchFamily="49" charset="0"/>
              <a:buChar char="o"/>
            </a:pPr>
            <a:endParaRPr lang="en-US" sz="1000" b="1" dirty="0">
              <a:solidFill>
                <a:schemeClr val="tx1"/>
              </a:solidFill>
              <a:ea typeface="+mn-lt"/>
              <a:cs typeface="+mn-lt"/>
            </a:endParaRPr>
          </a:p>
          <a:p>
            <a:pPr marL="182245" lvl="2" indent="-182245">
              <a:lnSpc>
                <a:spcPct val="114000"/>
              </a:lnSpc>
              <a:buFont typeface="Arial" panose="020B0604020202020204" pitchFamily="34" charset="0"/>
              <a:buChar char="↑"/>
            </a:pPr>
            <a:r>
              <a:rPr lang="en-US" sz="1000" b="1" dirty="0">
                <a:solidFill>
                  <a:schemeClr val="tx1"/>
                </a:solidFill>
                <a:ea typeface="+mn-lt"/>
                <a:cs typeface="+mn-lt"/>
              </a:rPr>
              <a:t>International children’s animation or cartoons </a:t>
            </a:r>
            <a:r>
              <a:rPr lang="en-US" sz="1000" dirty="0">
                <a:solidFill>
                  <a:schemeClr val="tx1"/>
                </a:solidFill>
              </a:rPr>
              <a:t>was higher for: </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Those born in a mainly non-English speaking country (48% vs 40% of those born in a mainly English speaking country)</a:t>
            </a:r>
          </a:p>
          <a:p>
            <a:pPr marL="628650" lvl="1" indent="-171450">
              <a:lnSpc>
                <a:spcPct val="125000"/>
              </a:lnSpc>
              <a:buFont typeface="Courier New" panose="02070309020205020404" pitchFamily="49" charset="0"/>
              <a:buChar char="o"/>
            </a:pPr>
            <a:r>
              <a:rPr lang="en-US" sz="1000" dirty="0">
                <a:solidFill>
                  <a:schemeClr val="tx1"/>
                </a:solidFill>
                <a:cs typeface="Arial"/>
              </a:rPr>
              <a:t>Those whose child watched publicly owned free-to-air TV (live or on-demand) in P7D (60% vs 41% of those whose child watched commercial free-to-air TV (live or on-demand))</a:t>
            </a:r>
          </a:p>
          <a:p>
            <a:pPr marL="628650" lvl="1" indent="-171450">
              <a:lnSpc>
                <a:spcPct val="125000"/>
              </a:lnSpc>
              <a:buFont typeface="Courier New" panose="02070309020205020404" pitchFamily="49" charset="0"/>
              <a:buChar char="o"/>
            </a:pPr>
            <a:r>
              <a:rPr lang="en-US" sz="1000" dirty="0">
                <a:solidFill>
                  <a:schemeClr val="tx1"/>
                </a:solidFill>
                <a:cs typeface="Arial"/>
              </a:rPr>
              <a:t>Those whose child is aged 0-7 (63%), 8-10 (60%), or 11-15 (28% vs 9% of those whose child is aged 16-17).</a:t>
            </a:r>
            <a:br>
              <a:rPr lang="en-US" sz="800" dirty="0">
                <a:solidFill>
                  <a:schemeClr val="tx1"/>
                </a:solidFill>
                <a:cs typeface="Arial"/>
              </a:rPr>
            </a:br>
            <a:endParaRPr lang="en-US" sz="800" dirty="0">
              <a:solidFill>
                <a:schemeClr val="tx1"/>
              </a:solidFill>
              <a:cs typeface="Arial"/>
            </a:endParaRPr>
          </a:p>
          <a:p>
            <a:pPr marL="457200" lvl="2">
              <a:lnSpc>
                <a:spcPct val="114000"/>
              </a:lnSpc>
            </a:pPr>
            <a:endParaRPr lang="en-US" sz="800" dirty="0">
              <a:solidFill>
                <a:schemeClr val="tx1"/>
              </a:solidFill>
              <a:cs typeface="Arial"/>
            </a:endParaRPr>
          </a:p>
          <a:p>
            <a:pPr marL="9525" lvl="2">
              <a:lnSpc>
                <a:spcPct val="114000"/>
              </a:lnSpc>
            </a:pPr>
            <a:endParaRPr lang="en-US" sz="1000" dirty="0">
              <a:solidFill>
                <a:schemeClr val="tx1"/>
              </a:solidFill>
            </a:endParaRPr>
          </a:p>
        </p:txBody>
      </p:sp>
      <p:sp>
        <p:nvSpPr>
          <p:cNvPr id="4" name="Rectangle 3">
            <a:extLst>
              <a:ext uri="{FF2B5EF4-FFF2-40B4-BE49-F238E27FC236}">
                <a16:creationId xmlns:a16="http://schemas.microsoft.com/office/drawing/2014/main" id="{2F13831E-4FB0-00B5-04D3-CFA5AC2638EA}"/>
              </a:ext>
            </a:extLst>
          </p:cNvPr>
          <p:cNvSpPr/>
          <p:nvPr/>
        </p:nvSpPr>
        <p:spPr>
          <a:xfrm>
            <a:off x="283278" y="6078972"/>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Parents/legal guardians/carers report children’s animation or cartoons remain the primary type of content watched by children. This is consistent with the responses of younger children. </a:t>
            </a:r>
            <a:endParaRPr lang="en-AU" sz="1000" b="1" dirty="0">
              <a:solidFill>
                <a:schemeClr val="bg1"/>
              </a:solidFill>
            </a:endParaRPr>
          </a:p>
        </p:txBody>
      </p:sp>
      <p:pic>
        <p:nvPicPr>
          <p:cNvPr id="9" name="Graphic 8">
            <a:extLst>
              <a:ext uri="{FF2B5EF4-FFF2-40B4-BE49-F238E27FC236}">
                <a16:creationId xmlns:a16="http://schemas.microsoft.com/office/drawing/2014/main" id="{9F7B1FCA-F7CA-4518-03F4-7C5C8F47C95D}"/>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2005015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US" dirty="0"/>
              <a:t>45</a:t>
            </a:r>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79175"/>
            <a:ext cx="7957813" cy="438517"/>
          </a:xfrm>
        </p:spPr>
        <p:txBody>
          <a:bodyPr>
            <a:noAutofit/>
          </a:bodyPr>
          <a:lstStyle/>
          <a:p>
            <a:r>
              <a:rPr lang="en-AU" sz="2000" dirty="0"/>
              <a:t>Types of content most important to be available to children</a:t>
            </a:r>
          </a:p>
        </p:txBody>
      </p:sp>
      <p:grpSp>
        <p:nvGrpSpPr>
          <p:cNvPr id="10" name="Group 9">
            <a:extLst>
              <a:ext uri="{FF2B5EF4-FFF2-40B4-BE49-F238E27FC236}">
                <a16:creationId xmlns:a16="http://schemas.microsoft.com/office/drawing/2014/main" id="{579B9079-6329-22C3-AA44-651B8ACD544C}"/>
              </a:ext>
              <a:ext uri="{C183D7F6-B498-43B3-948B-1728B52AA6E4}">
                <adec:decorative xmlns:adec="http://schemas.microsoft.com/office/drawing/2017/decorative" val="1"/>
              </a:ext>
            </a:extLst>
          </p:cNvPr>
          <p:cNvGrpSpPr/>
          <p:nvPr/>
        </p:nvGrpSpPr>
        <p:grpSpPr>
          <a:xfrm>
            <a:off x="9125527" y="256925"/>
            <a:ext cx="623784" cy="404189"/>
            <a:chOff x="4154047" y="3125976"/>
            <a:chExt cx="1411191" cy="914400"/>
          </a:xfrm>
        </p:grpSpPr>
        <p:pic>
          <p:nvPicPr>
            <p:cNvPr id="11" name="Graphic 10" descr="Woman with kid with solid fill">
              <a:extLst>
                <a:ext uri="{FF2B5EF4-FFF2-40B4-BE49-F238E27FC236}">
                  <a16:creationId xmlns:a16="http://schemas.microsoft.com/office/drawing/2014/main" id="{E2F4EDC7-EFF4-04DB-9656-1679B6BD45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650838" y="3125976"/>
              <a:ext cx="914400" cy="914400"/>
            </a:xfrm>
            <a:prstGeom prst="rect">
              <a:avLst/>
            </a:prstGeom>
          </p:spPr>
        </p:pic>
        <p:pic>
          <p:nvPicPr>
            <p:cNvPr id="13" name="Graphic 12" descr="Man with kid with solid fill">
              <a:extLst>
                <a:ext uri="{FF2B5EF4-FFF2-40B4-BE49-F238E27FC236}">
                  <a16:creationId xmlns:a16="http://schemas.microsoft.com/office/drawing/2014/main" id="{6421DD6C-1827-F938-A4AB-662906AD1C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4047" y="3125976"/>
              <a:ext cx="914400" cy="914400"/>
            </a:xfrm>
            <a:prstGeom prst="rect">
              <a:avLst/>
            </a:prstGeom>
          </p:spPr>
        </p:pic>
      </p:grpSp>
      <p:sp>
        <p:nvSpPr>
          <p:cNvPr id="6" name="Rectangle 5">
            <a:extLst>
              <a:ext uri="{FF2B5EF4-FFF2-40B4-BE49-F238E27FC236}">
                <a16:creationId xmlns:a16="http://schemas.microsoft.com/office/drawing/2014/main" id="{EE17961E-18A8-3EAC-D157-6D79342C4133}"/>
              </a:ext>
            </a:extLst>
          </p:cNvPr>
          <p:cNvSpPr/>
          <p:nvPr/>
        </p:nvSpPr>
        <p:spPr>
          <a:xfrm>
            <a:off x="388075" y="779663"/>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Although parents/legal guardians/carers most commonly reported that their child likes watching children’s animation or cartoon’s most, children’s educational programs (both Australian, 72% and international, 61%) were most commonly reported to be the type of content most important to be available to children. Almost three-quarters of parents/legal guardians/carers (72%) considered Australian children’s educational programs to be the most important content to be made available to children, followed by international children’s educational programs (61%), Australian children’s animation or cartoons (49%), and international children’s animation or cartoons (43%).</a:t>
            </a:r>
            <a:endParaRPr lang="en-AU" sz="1000" dirty="0">
              <a:solidFill>
                <a:schemeClr val="tx1"/>
              </a:solidFill>
            </a:endParaRPr>
          </a:p>
        </p:txBody>
      </p:sp>
      <p:sp>
        <p:nvSpPr>
          <p:cNvPr id="12" name="Rectangle 11">
            <a:extLst>
              <a:ext uri="{FF2B5EF4-FFF2-40B4-BE49-F238E27FC236}">
                <a16:creationId xmlns:a16="http://schemas.microsoft.com/office/drawing/2014/main" id="{203955D1-B173-7CF3-D105-93B36558D9A5}"/>
              </a:ext>
              <a:ext uri="{C183D7F6-B498-43B3-948B-1728B52AA6E4}">
                <adec:decorative xmlns:adec="http://schemas.microsoft.com/office/drawing/2017/decorative" val="1"/>
              </a:ext>
            </a:extLst>
          </p:cNvPr>
          <p:cNvSpPr/>
          <p:nvPr/>
        </p:nvSpPr>
        <p:spPr>
          <a:xfrm>
            <a:off x="338472" y="1688303"/>
            <a:ext cx="4877788" cy="427666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5" name="Rectangle 4">
            <a:extLst>
              <a:ext uri="{FF2B5EF4-FFF2-40B4-BE49-F238E27FC236}">
                <a16:creationId xmlns:a16="http://schemas.microsoft.com/office/drawing/2014/main" id="{9474D8BE-EA33-A58F-FBBB-0D44F025802A}"/>
              </a:ext>
              <a:ext uri="{C183D7F6-B498-43B3-948B-1728B52AA6E4}">
                <adec:decorative xmlns:adec="http://schemas.microsoft.com/office/drawing/2017/decorative" val="1"/>
              </a:ext>
            </a:extLst>
          </p:cNvPr>
          <p:cNvSpPr/>
          <p:nvPr/>
        </p:nvSpPr>
        <p:spPr>
          <a:xfrm>
            <a:off x="2151286" y="1669291"/>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8" name="Chart 7" descr="Figure 44: Types of content most important to be made available to children, reported by parents.&#10;&#10;Results listed are for 2023.&#10;&#10;Children's educational programs, Australian content, 72%, International content, 61%.&#10;Children's animation or cartoons, Australian content, 49%, International content, 43%.&#10;Children's comedy, Australian content, 38%, International content, 33%.&#10;Children's drama, Australian content, 30%, International content, 25%.&#10;Sport, Australian content, 24%, International content, 19%.&#10;News and Current Affairs, Australian content, 20%, International content, 16%.&#10;Reality, talk shows, game shows, Australian content, 9%, International content, 9%.&#10;Content that I watch as an adult, Australian content, 9%, International content, 7%.&#10;User-Generated Content, Australian content, 9%, International content, 10%.&#10;Other content, Australian content, 7%, International content, 5%.&#10;&#10;Source: NEWF5b. Which types of content are most important to be made available to children?&#10;Base: MCCS, Respondents who are parents of a child aged 17 or under. 2023: n=2,409. &#10;Notes: Don’t know/refused responses not shown: 2023 DK = 1%, Ref = 1%. &#10;">
            <a:extLst>
              <a:ext uri="{FF2B5EF4-FFF2-40B4-BE49-F238E27FC236}">
                <a16:creationId xmlns:a16="http://schemas.microsoft.com/office/drawing/2014/main" id="{B8B6A276-217F-558A-0F76-9A0931CC29CD}"/>
              </a:ext>
            </a:extLst>
          </p:cNvPr>
          <p:cNvGraphicFramePr/>
          <p:nvPr>
            <p:extLst>
              <p:ext uri="{D42A27DB-BD31-4B8C-83A1-F6EECF244321}">
                <p14:modId xmlns:p14="http://schemas.microsoft.com/office/powerpoint/2010/main" val="1208638914"/>
              </p:ext>
            </p:extLst>
          </p:nvPr>
        </p:nvGraphicFramePr>
        <p:xfrm>
          <a:off x="541712" y="1492390"/>
          <a:ext cx="4504533" cy="4150313"/>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301750" y="5486622"/>
            <a:ext cx="4627808" cy="446276"/>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NEWF5b. Which types of content are most important to be made available to children?</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Respondents who are parents/legal guardians/carers of a child aged 17 or under</a:t>
            </a:r>
            <a:r>
              <a:rPr lang="en-US" sz="600" dirty="0">
                <a:latin typeface="Arial" panose="020B0604020202020204" pitchFamily="34" charset="0"/>
                <a:ea typeface="Calibri" panose="020F0502020204030204" pitchFamily="34" charset="0"/>
                <a:cs typeface="Times New Roman" panose="02020603050405020304" pitchFamily="18" charset="0"/>
              </a:rPr>
              <a:t>. 2023: n=2,409. </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1</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1</a:t>
            </a:r>
            <a:r>
              <a:rPr lang="en-GB" sz="600" dirty="0">
                <a:effectLst/>
                <a:latin typeface="Arial" panose="020B0604020202020204" pitchFamily="34" charset="0"/>
                <a:ea typeface="Calibri" panose="020F0502020204030204" pitchFamily="34" charset="0"/>
                <a:cs typeface="Times New Roman" panose="02020603050405020304" pitchFamily="18" charset="0"/>
              </a:rPr>
              <a:t>%. </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494264" y="1549756"/>
            <a:ext cx="3888496" cy="4781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76213" lvl="1">
              <a:lnSpc>
                <a:spcPct val="114000"/>
              </a:lnSpc>
            </a:pPr>
            <a:r>
              <a:rPr lang="en-AU" sz="1200" b="1" dirty="0">
                <a:solidFill>
                  <a:schemeClr val="tx2"/>
                </a:solidFill>
              </a:rPr>
              <a:t>Subgroups</a:t>
            </a:r>
          </a:p>
          <a:p>
            <a:pPr marL="171450" indent="-171450">
              <a:lnSpc>
                <a:spcPct val="114000"/>
              </a:lnSpc>
              <a:buFont typeface="Arial,Sans-Serif"/>
              <a:buChar char="↑"/>
            </a:pPr>
            <a:r>
              <a:rPr lang="en-US" sz="1000" b="1" dirty="0">
                <a:solidFill>
                  <a:schemeClr val="tx1"/>
                </a:solidFill>
                <a:ea typeface="+mn-lt"/>
                <a:cs typeface="+mn-lt"/>
              </a:rPr>
              <a:t>Australian children’s educational programs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whose child watched publicly owned free-to-air TV (live or on-demand) in P7D (83% vs 70% of those whose child watched commercial free-to-air (live or on-demand))</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whose child is aged 0-7 (82%) or 8-10 (77% vs 67% of those whose child is aged 11-15 and 60% of those whose child is aged 16-17)</a:t>
            </a:r>
            <a:br>
              <a:rPr lang="en-US" sz="1000" dirty="0">
                <a:solidFill>
                  <a:schemeClr val="tx1"/>
                </a:solidFill>
                <a:cs typeface="Arial" panose="020B0604020202020204"/>
              </a:rPr>
            </a:br>
            <a:endParaRPr lang="en-US" sz="1000" dirty="0">
              <a:solidFill>
                <a:schemeClr val="tx1"/>
              </a:solidFill>
              <a:cs typeface="Arial" panose="020B0604020202020204"/>
            </a:endParaRPr>
          </a:p>
          <a:p>
            <a:pPr marL="628650" lvl="2" indent="-171450">
              <a:lnSpc>
                <a:spcPct val="114000"/>
              </a:lnSpc>
              <a:buFont typeface="Courier New" panose="02070309020205020404" pitchFamily="49" charset="0"/>
              <a:buChar char="o"/>
            </a:pPr>
            <a:endParaRPr lang="en-US" sz="1000" b="1" dirty="0">
              <a:solidFill>
                <a:schemeClr val="tx1"/>
              </a:solidFill>
              <a:ea typeface="+mn-lt"/>
              <a:cs typeface="+mn-lt"/>
            </a:endParaRPr>
          </a:p>
          <a:p>
            <a:pPr marL="182245" lvl="2" indent="-182245">
              <a:lnSpc>
                <a:spcPct val="114000"/>
              </a:lnSpc>
              <a:buFont typeface="Arial" panose="020B0604020202020204" pitchFamily="34" charset="0"/>
              <a:buChar char="↑"/>
            </a:pPr>
            <a:r>
              <a:rPr lang="en-US" sz="1000" b="1" dirty="0">
                <a:solidFill>
                  <a:schemeClr val="tx1"/>
                </a:solidFill>
                <a:ea typeface="+mn-lt"/>
                <a:cs typeface="+mn-lt"/>
              </a:rPr>
              <a:t>International children’s educational programs </a:t>
            </a:r>
            <a:r>
              <a:rPr lang="en-US" sz="1000" dirty="0">
                <a:solidFill>
                  <a:schemeClr val="tx1"/>
                </a:solidFill>
              </a:rPr>
              <a:t>was higher for: </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Those whose child watched publicly owned free-to-air TV (live or on-demand) in P7D (69% vs 56% of those whose child watched commercial free-to-air TV (live or on-demand))</a:t>
            </a:r>
          </a:p>
          <a:p>
            <a:pPr marL="628650" lvl="1" indent="-171450">
              <a:lnSpc>
                <a:spcPct val="125000"/>
              </a:lnSpc>
              <a:buFont typeface="Courier New" panose="02070309020205020404" pitchFamily="49" charset="0"/>
              <a:buChar char="o"/>
            </a:pPr>
            <a:r>
              <a:rPr lang="en-US" sz="1000" dirty="0">
                <a:solidFill>
                  <a:schemeClr val="tx1"/>
                </a:solidFill>
                <a:cs typeface="Arial"/>
              </a:rPr>
              <a:t>Those born in a mainly non-English speaking country (65% vs 58% of those born in a mainly English speaking country)</a:t>
            </a:r>
          </a:p>
          <a:p>
            <a:pPr marL="628650" lvl="1" indent="-171450">
              <a:lnSpc>
                <a:spcPct val="125000"/>
              </a:lnSpc>
              <a:buFont typeface="Courier New" panose="02070309020205020404" pitchFamily="49" charset="0"/>
              <a:buChar char="o"/>
            </a:pPr>
            <a:r>
              <a:rPr lang="en-US" sz="1000" dirty="0">
                <a:solidFill>
                  <a:schemeClr val="tx1"/>
                </a:solidFill>
                <a:cs typeface="Arial"/>
              </a:rPr>
              <a:t>Those whose child is aged 0-7 (71%), 8-10 (64%), or 11-15 (57% vs 46% of those whose child Is aged 16-17)</a:t>
            </a: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457200" lvl="2">
              <a:lnSpc>
                <a:spcPct val="114000"/>
              </a:lnSpc>
            </a:pPr>
            <a:endParaRPr lang="en-US" sz="900" dirty="0">
              <a:solidFill>
                <a:schemeClr val="tx1"/>
              </a:solidFill>
              <a:cs typeface="Arial"/>
            </a:endParaRPr>
          </a:p>
          <a:p>
            <a:pPr marL="9525" lvl="2">
              <a:lnSpc>
                <a:spcPct val="114000"/>
              </a:lnSpc>
            </a:pPr>
            <a:endParaRPr lang="en-US" sz="1000" dirty="0">
              <a:solidFill>
                <a:schemeClr val="tx1"/>
              </a:solidFill>
            </a:endParaRPr>
          </a:p>
        </p:txBody>
      </p:sp>
      <p:sp>
        <p:nvSpPr>
          <p:cNvPr id="4" name="Rectangle 3">
            <a:extLst>
              <a:ext uri="{FF2B5EF4-FFF2-40B4-BE49-F238E27FC236}">
                <a16:creationId xmlns:a16="http://schemas.microsoft.com/office/drawing/2014/main" id="{2F13831E-4FB0-00B5-04D3-CFA5AC2638EA}"/>
              </a:ext>
            </a:extLst>
          </p:cNvPr>
          <p:cNvSpPr/>
          <p:nvPr/>
        </p:nvSpPr>
        <p:spPr>
          <a:xfrm>
            <a:off x="283278" y="6078972"/>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Parents/legal guardians/carers indicate that educational programs are the most important type of content to be available to children. </a:t>
            </a:r>
            <a:endParaRPr lang="en-AU" sz="1000" b="1" dirty="0">
              <a:solidFill>
                <a:schemeClr val="bg1"/>
              </a:solidFill>
            </a:endParaRPr>
          </a:p>
        </p:txBody>
      </p:sp>
      <p:pic>
        <p:nvPicPr>
          <p:cNvPr id="9" name="Graphic 8">
            <a:extLst>
              <a:ext uri="{FF2B5EF4-FFF2-40B4-BE49-F238E27FC236}">
                <a16:creationId xmlns:a16="http://schemas.microsoft.com/office/drawing/2014/main" id="{9F7B1FCA-F7CA-4518-03F4-7C5C8F47C95D}"/>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2039744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46</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74357"/>
            <a:ext cx="8546939" cy="438517"/>
          </a:xfrm>
        </p:spPr>
        <p:txBody>
          <a:bodyPr>
            <a:normAutofit fontScale="90000"/>
          </a:bodyPr>
          <a:lstStyle/>
          <a:p>
            <a:r>
              <a:rPr lang="en-AU" dirty="0"/>
              <a:t>Watching content meant for someone older (children aged 8-17)</a:t>
            </a:r>
          </a:p>
        </p:txBody>
      </p:sp>
      <p:pic>
        <p:nvPicPr>
          <p:cNvPr id="5" name="Graphic 4">
            <a:extLst>
              <a:ext uri="{FF2B5EF4-FFF2-40B4-BE49-F238E27FC236}">
                <a16:creationId xmlns:a16="http://schemas.microsoft.com/office/drawing/2014/main" id="{C0F6153E-AB2D-E8CD-C713-A1E11CB1EF6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24962" y="250239"/>
            <a:ext cx="453418" cy="453418"/>
          </a:xfrm>
          <a:prstGeom prst="rect">
            <a:avLst/>
          </a:prstGeom>
        </p:spPr>
      </p:pic>
      <p:sp>
        <p:nvSpPr>
          <p:cNvPr id="6" name="Rectangle 5">
            <a:extLst>
              <a:ext uri="{FF2B5EF4-FFF2-40B4-BE49-F238E27FC236}">
                <a16:creationId xmlns:a16="http://schemas.microsoft.com/office/drawing/2014/main" id="{EE17961E-18A8-3EAC-D157-6D79342C4133}"/>
              </a:ext>
            </a:extLst>
          </p:cNvPr>
          <p:cNvSpPr/>
          <p:nvPr/>
        </p:nvSpPr>
        <p:spPr>
          <a:xfrm>
            <a:off x="388075" y="708312"/>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Children were then asked whether they had ever watched screen content meant for an older audience, and if so where they had seen this content. More than half of children aged 8-10 (60%), 11-15 (70%), and 16-17 (61%) reported watching TV shows or online content that was meant for an older audience. Among all age groups, children who had seen content meant for someone older most often reported seeing this content on online subscription services (8-10, 53%; 11-15, 57%; 16-17, 69%), although those aged 8-10 also commonly mentioned that they watched it on free video streaming services (53%). </a:t>
            </a:r>
            <a:endParaRPr lang="en-AU" sz="1000" dirty="0">
              <a:solidFill>
                <a:schemeClr val="tx1"/>
              </a:solidFill>
            </a:endParaRPr>
          </a:p>
        </p:txBody>
      </p:sp>
      <p:sp>
        <p:nvSpPr>
          <p:cNvPr id="15" name="Oval 14" descr="Yes, I have watched TV shows or content online that was meant for or rates for someone older.&#10;8-10, 60%. 11-15, 70%, 16-17, 61%.">
            <a:extLst>
              <a:ext uri="{FF2B5EF4-FFF2-40B4-BE49-F238E27FC236}">
                <a16:creationId xmlns:a16="http://schemas.microsoft.com/office/drawing/2014/main" id="{FAD3AA25-6CE7-60FB-7A79-F56EAF3921DA}"/>
              </a:ext>
            </a:extLst>
          </p:cNvPr>
          <p:cNvSpPr/>
          <p:nvPr/>
        </p:nvSpPr>
        <p:spPr>
          <a:xfrm>
            <a:off x="467041" y="2157276"/>
            <a:ext cx="2047732" cy="2048609"/>
          </a:xfrm>
          <a:prstGeom prst="ellipse">
            <a:avLst/>
          </a:prstGeom>
          <a:solidFill>
            <a:srgbClr val="5CC0E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1200" dirty="0">
                <a:solidFill>
                  <a:schemeClr val="tx1"/>
                </a:solidFill>
              </a:rPr>
              <a:t>“</a:t>
            </a:r>
            <a:r>
              <a:rPr lang="en-AU" sz="1100" dirty="0">
                <a:solidFill>
                  <a:schemeClr val="tx1"/>
                </a:solidFill>
              </a:rPr>
              <a:t>Yes, I have watched TV shows or content online that was meant for or rated for someone older”</a:t>
            </a:r>
          </a:p>
          <a:p>
            <a:pPr algn="ctr"/>
            <a:r>
              <a:rPr lang="en-AU" sz="1400" b="1" dirty="0">
                <a:solidFill>
                  <a:schemeClr val="tx1"/>
                </a:solidFill>
              </a:rPr>
              <a:t>8-10 – 60%</a:t>
            </a:r>
          </a:p>
          <a:p>
            <a:pPr algn="ctr"/>
            <a:r>
              <a:rPr lang="en-AU" sz="1400" b="1" dirty="0">
                <a:solidFill>
                  <a:schemeClr val="tx1"/>
                </a:solidFill>
              </a:rPr>
              <a:t>11-15 – 70%</a:t>
            </a:r>
          </a:p>
          <a:p>
            <a:pPr algn="ctr"/>
            <a:r>
              <a:rPr lang="en-AU" sz="1400" b="1" dirty="0">
                <a:solidFill>
                  <a:schemeClr val="tx1"/>
                </a:solidFill>
              </a:rPr>
              <a:t>16-17 – 61%</a:t>
            </a:r>
            <a:endParaRPr lang="en-AU" sz="2400" b="1" dirty="0">
              <a:solidFill>
                <a:schemeClr val="tx1"/>
              </a:solidFill>
            </a:endParaRPr>
          </a:p>
        </p:txBody>
      </p:sp>
      <p:sp>
        <p:nvSpPr>
          <p:cNvPr id="16" name="TextBox 15">
            <a:extLst>
              <a:ext uri="{FF2B5EF4-FFF2-40B4-BE49-F238E27FC236}">
                <a16:creationId xmlns:a16="http://schemas.microsoft.com/office/drawing/2014/main" id="{F01A04E7-79BF-DAAD-AE5D-9C819E182DF6}"/>
              </a:ext>
            </a:extLst>
          </p:cNvPr>
          <p:cNvSpPr txBox="1"/>
          <p:nvPr/>
        </p:nvSpPr>
        <p:spPr>
          <a:xfrm>
            <a:off x="482860" y="4288253"/>
            <a:ext cx="2230975" cy="907941"/>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KB8, KC8, KD8. Have you ever watched any TV shows or content online that was meant for or rated for someone older than you were?</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All children aged 8-17. 8-10 (n=197), 11-15 (n=191), 16-17 (n=137).</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No/Don’t know/refused responses not shown: 8-10 No = 39%, DK = </a:t>
            </a:r>
            <a:r>
              <a:rPr lang="en-GB" sz="600" dirty="0">
                <a:latin typeface="Arial" panose="020B0604020202020204" pitchFamily="34" charset="0"/>
                <a:ea typeface="Calibri" panose="020F0502020204030204" pitchFamily="34" charset="0"/>
                <a:cs typeface="Times New Roman" panose="02020603050405020304" pitchFamily="18" charset="0"/>
              </a:rPr>
              <a:t>0.5</a:t>
            </a:r>
            <a:r>
              <a:rPr lang="en-GB" sz="600" dirty="0">
                <a:effectLst/>
                <a:latin typeface="Arial" panose="020B0604020202020204" pitchFamily="34" charset="0"/>
                <a:ea typeface="Calibri" panose="020F0502020204030204" pitchFamily="34" charset="0"/>
                <a:cs typeface="Times New Roman" panose="02020603050405020304" pitchFamily="18" charset="0"/>
              </a:rPr>
              <a:t>%, Ref = 0%. 11-15 No = 29%, DK = 1%, Ref = 0%. 16-17 No = 38%, DK = 1%, Ref = 0%.</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161882" y="1488733"/>
            <a:ext cx="4727113" cy="440751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graphicFrame>
        <p:nvGraphicFramePr>
          <p:cNvPr id="13" name="Chart 12" descr="Figure 45: Where children saw content meant for someone older (Children 8-17).&#10;&#10;Results listed are for 2023.&#10;&#10;Online subscription services, 8-10, 53%, 11-15, 57%, 16-17, 69%.&#10;Free video streaming services, 8-10, 53%, 11-15, 45%, 16-17, 29%.&#10;Commercial free-to-air TV, excluding on-demand, 8-10, 17%, 11-15, 21%, 16-17, 20%.&#10;Commercial free-to-air on-demand TV, 8-10, 14%, 11-15, 13%, 16-17, 17%.&#10;Other websites or apps (e.g. Facebook, TikTok, Instagram), 8-10, 14%, 11-15, 20%, 16-17, 25%.&#10;Publicly owned free-to-air TV, excluding on-demand, 8-10, 11%, 11-15, 10%, 16-17, 12%.&#10;Publicly owned free-to-air on-demand TV, 8-10, 7%, 11-15, 10%, 16-17, 9%.&#10;Pay TV, 8-10, 7%, 11-15, 11%, 16-17, 19%.&#10;Sports specific website or app, 8-10, 2%, 11-15, 3%, 16-17, 2%.&#10;Pay-per-view services, 8-10, 2%, 11-15, 5%, 16-17, 1%.&#10;None of the above, 8-10, 2%, 11-15, 2%, 16-17, 0%.&#10;&#10;Source: KB8, KC8, KD8. Have you ever watched any TV shows or content online that was meant for or rated for someone older than you were?&#10;Base: MCCS, All children aged 8-17. 8-10 (n=197), 11-15 (n=191), 16-17 (n=137).&#10;Notes: No/Don’t know/refused responses not shown: 8-10 No = 39%, DK = 0.5%, Ref = 0%. 11-15 No = 29%, DK = 1%, Ref = 0%. 16-17 No = 38%, DK = 1%, Ref = 0%.&#10;&#10;Source: KB9, KC9, KD9. And where did you see this show or content that was meant for someone older than you?&#10;Base: MCCS, Children aged 8-17 who have ever watched content meant for someone older than them. 8-10 (n=119), 11-15 (n=135), 16-17 (n=86) &#10;Notes: Don’t know/refused responses not shown: DK = 0% for all ages, Ref = 0% for al ages.&#10;">
            <a:extLst>
              <a:ext uri="{FF2B5EF4-FFF2-40B4-BE49-F238E27FC236}">
                <a16:creationId xmlns:a16="http://schemas.microsoft.com/office/drawing/2014/main" id="{277C722E-87CC-04CE-F74B-6424D3EBEE67}"/>
              </a:ext>
            </a:extLst>
          </p:cNvPr>
          <p:cNvGraphicFramePr/>
          <p:nvPr>
            <p:extLst>
              <p:ext uri="{D42A27DB-BD31-4B8C-83A1-F6EECF244321}">
                <p14:modId xmlns:p14="http://schemas.microsoft.com/office/powerpoint/2010/main" val="661951745"/>
              </p:ext>
            </p:extLst>
          </p:nvPr>
        </p:nvGraphicFramePr>
        <p:xfrm>
          <a:off x="2406424" y="1108995"/>
          <a:ext cx="5547967" cy="4407511"/>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3161882" y="5296114"/>
            <a:ext cx="4710263" cy="538609"/>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KB9, KC9, KD9. And where did you see this show or content that was meant for someone older than you?</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Children aged 8-17 who have ever watched content meant for someone older than them. 8-10 (n=119), 11-15 (n=135), 16-17 (n=86) </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a:t>
            </a:r>
            <a:r>
              <a:rPr lang="en-GB" sz="600" dirty="0">
                <a:latin typeface="Arial" panose="020B0604020202020204" pitchFamily="34" charset="0"/>
                <a:ea typeface="Calibri" panose="020F0502020204030204" pitchFamily="34" charset="0"/>
                <a:cs typeface="Times New Roman" panose="02020603050405020304" pitchFamily="18" charset="0"/>
              </a:rPr>
              <a:t> </a:t>
            </a:r>
            <a:r>
              <a:rPr lang="en-GB" sz="600" dirty="0">
                <a:effectLst/>
                <a:latin typeface="Arial" panose="020B0604020202020204" pitchFamily="34" charset="0"/>
                <a:ea typeface="Calibri" panose="020F0502020204030204" pitchFamily="34" charset="0"/>
                <a:cs typeface="Times New Roman" panose="02020603050405020304" pitchFamily="18" charset="0"/>
              </a:rPr>
              <a:t>DK = 0% for all ages, Ref = 0% for al ages.</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7872145" y="1488734"/>
            <a:ext cx="1756262" cy="2799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76213"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Free video streaming services </a:t>
            </a:r>
            <a:r>
              <a:rPr lang="en-US" sz="1000" dirty="0">
                <a:solidFill>
                  <a:schemeClr val="tx1"/>
                </a:solidFill>
              </a:rPr>
              <a:t>was higher for: </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8-10 (53%) and ages 11-15 (45% vs 29% of ages 16-17)</a:t>
            </a:r>
          </a:p>
          <a:p>
            <a:pPr marL="171450" indent="-171450">
              <a:lnSpc>
                <a:spcPct val="125000"/>
              </a:lnSpc>
              <a:buFont typeface="Arial,Sans-Serif"/>
              <a:buChar char="↑"/>
            </a:pPr>
            <a:endParaRPr lang="en-US" sz="1000" b="1" dirty="0">
              <a:solidFill>
                <a:schemeClr val="tx1"/>
              </a:solidFill>
              <a:ea typeface="+mn-lt"/>
              <a:cs typeface="+mn-lt"/>
            </a:endParaRPr>
          </a:p>
          <a:p>
            <a:pPr marL="171450" indent="-171450">
              <a:lnSpc>
                <a:spcPct val="125000"/>
              </a:lnSpc>
              <a:buFont typeface="Arial,Sans-Serif"/>
              <a:buChar char="↑"/>
            </a:pPr>
            <a:r>
              <a:rPr lang="en-US" sz="1000" b="1" dirty="0">
                <a:solidFill>
                  <a:schemeClr val="tx1"/>
                </a:solidFill>
                <a:ea typeface="+mn-lt"/>
                <a:cs typeface="+mn-lt"/>
              </a:rPr>
              <a:t>Pay TV</a:t>
            </a:r>
            <a:r>
              <a:rPr lang="en-US" sz="1000" dirty="0">
                <a:solidFill>
                  <a:schemeClr val="tx1"/>
                </a:solidFill>
              </a:rPr>
              <a:t> was higher for: </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16-17 (19% vs 7% of ages 8-10)</a:t>
            </a:r>
          </a:p>
        </p:txBody>
      </p:sp>
      <p:sp>
        <p:nvSpPr>
          <p:cNvPr id="8" name="Rectangle 7">
            <a:extLst>
              <a:ext uri="{FF2B5EF4-FFF2-40B4-BE49-F238E27FC236}">
                <a16:creationId xmlns:a16="http://schemas.microsoft.com/office/drawing/2014/main" id="{9144CCB8-6E34-2586-5942-740EDE23CB84}"/>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Most children aged 8-17 say they have watched age-inappropriate content, in particular via online subscription services (e.g. Netflix, Amazon Prime Video, Binge, etc.).</a:t>
            </a:r>
            <a:endParaRPr lang="en-AU" sz="1000" b="1" dirty="0"/>
          </a:p>
        </p:txBody>
      </p:sp>
      <p:pic>
        <p:nvPicPr>
          <p:cNvPr id="10" name="Graphic 9">
            <a:extLst>
              <a:ext uri="{FF2B5EF4-FFF2-40B4-BE49-F238E27FC236}">
                <a16:creationId xmlns:a16="http://schemas.microsoft.com/office/drawing/2014/main" id="{117F0463-D460-7E69-CA11-ED31BBAFE91E}"/>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0032" y="6083860"/>
            <a:ext cx="387795" cy="387795"/>
          </a:xfrm>
          <a:prstGeom prst="rect">
            <a:avLst/>
          </a:prstGeom>
        </p:spPr>
      </p:pic>
      <p:sp>
        <p:nvSpPr>
          <p:cNvPr id="37" name="Arrow: Right 36">
            <a:extLst>
              <a:ext uri="{FF2B5EF4-FFF2-40B4-BE49-F238E27FC236}">
                <a16:creationId xmlns:a16="http://schemas.microsoft.com/office/drawing/2014/main" id="{6742BB01-B18E-CDE0-0362-3C7338BF0DBE}"/>
              </a:ext>
              <a:ext uri="{C183D7F6-B498-43B3-948B-1728B52AA6E4}">
                <adec:decorative xmlns:adec="http://schemas.microsoft.com/office/drawing/2017/decorative" val="1"/>
              </a:ext>
            </a:extLst>
          </p:cNvPr>
          <p:cNvSpPr/>
          <p:nvPr/>
        </p:nvSpPr>
        <p:spPr>
          <a:xfrm>
            <a:off x="2574746" y="2933230"/>
            <a:ext cx="540000" cy="526212"/>
          </a:xfrm>
          <a:prstGeom prst="rightArrow">
            <a:avLst/>
          </a:prstGeom>
          <a:solidFill>
            <a:srgbClr val="1CC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77006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47</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74357"/>
            <a:ext cx="8403513" cy="438517"/>
          </a:xfrm>
        </p:spPr>
        <p:txBody>
          <a:bodyPr>
            <a:normAutofit fontScale="90000"/>
          </a:bodyPr>
          <a:lstStyle/>
          <a:p>
            <a:r>
              <a:rPr lang="en-AU" dirty="0"/>
              <a:t>Watching content meant for someone older (children aged 0-7)</a:t>
            </a:r>
          </a:p>
        </p:txBody>
      </p:sp>
      <p:grpSp>
        <p:nvGrpSpPr>
          <p:cNvPr id="5" name="Group 4">
            <a:extLst>
              <a:ext uri="{FF2B5EF4-FFF2-40B4-BE49-F238E27FC236}">
                <a16:creationId xmlns:a16="http://schemas.microsoft.com/office/drawing/2014/main" id="{B4E2015F-AB3A-DF71-1B6D-5BAA4A5B836B}"/>
              </a:ext>
              <a:ext uri="{C183D7F6-B498-43B3-948B-1728B52AA6E4}">
                <adec:decorative xmlns:adec="http://schemas.microsoft.com/office/drawing/2017/decorative" val="1"/>
              </a:ext>
            </a:extLst>
          </p:cNvPr>
          <p:cNvGrpSpPr/>
          <p:nvPr/>
        </p:nvGrpSpPr>
        <p:grpSpPr>
          <a:xfrm>
            <a:off x="9256008" y="326233"/>
            <a:ext cx="309563" cy="283689"/>
            <a:chOff x="1374439" y="1820800"/>
            <a:chExt cx="1041541" cy="1003601"/>
          </a:xfrm>
          <a:solidFill>
            <a:schemeClr val="tx2"/>
          </a:solidFill>
        </p:grpSpPr>
        <p:sp>
          <p:nvSpPr>
            <p:cNvPr id="7" name="Freeform 116">
              <a:extLst>
                <a:ext uri="{FF2B5EF4-FFF2-40B4-BE49-F238E27FC236}">
                  <a16:creationId xmlns:a16="http://schemas.microsoft.com/office/drawing/2014/main" id="{65295982-EA53-F89E-5E75-06F200779BB9}"/>
                </a:ext>
              </a:extLst>
            </p:cNvPr>
            <p:cNvSpPr>
              <a:spLocks/>
            </p:cNvSpPr>
            <p:nvPr/>
          </p:nvSpPr>
          <p:spPr bwMode="auto">
            <a:xfrm>
              <a:off x="1760527" y="2035026"/>
              <a:ext cx="655452" cy="461050"/>
            </a:xfrm>
            <a:custGeom>
              <a:avLst/>
              <a:gdLst>
                <a:gd name="T0" fmla="*/ 299 w 332"/>
                <a:gd name="T1" fmla="*/ 0 h 224"/>
                <a:gd name="T2" fmla="*/ 331 w 332"/>
                <a:gd name="T3" fmla="*/ 86 h 224"/>
                <a:gd name="T4" fmla="*/ 331 w 332"/>
                <a:gd name="T5" fmla="*/ 188 h 224"/>
                <a:gd name="T6" fmla="*/ 296 w 332"/>
                <a:gd name="T7" fmla="*/ 223 h 224"/>
                <a:gd name="T8" fmla="*/ 35 w 332"/>
                <a:gd name="T9" fmla="*/ 223 h 224"/>
                <a:gd name="T10" fmla="*/ 1 w 332"/>
                <a:gd name="T11" fmla="*/ 186 h 224"/>
                <a:gd name="T12" fmla="*/ 0 w 332"/>
                <a:gd name="T13" fmla="*/ 112 h 224"/>
                <a:gd name="T14" fmla="*/ 17 w 332"/>
                <a:gd name="T15" fmla="*/ 95 h 224"/>
                <a:gd name="T16" fmla="*/ 158 w 332"/>
                <a:gd name="T17" fmla="*/ 95 h 224"/>
                <a:gd name="T18" fmla="*/ 186 w 332"/>
                <a:gd name="T19" fmla="*/ 85 h 224"/>
                <a:gd name="T20" fmla="*/ 299 w 332"/>
                <a:gd name="T2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2" h="224">
                  <a:moveTo>
                    <a:pt x="299" y="0"/>
                  </a:moveTo>
                  <a:cubicBezTo>
                    <a:pt x="320" y="26"/>
                    <a:pt x="330" y="55"/>
                    <a:pt x="331" y="86"/>
                  </a:cubicBezTo>
                  <a:cubicBezTo>
                    <a:pt x="332" y="120"/>
                    <a:pt x="331" y="154"/>
                    <a:pt x="331" y="188"/>
                  </a:cubicBezTo>
                  <a:cubicBezTo>
                    <a:pt x="330" y="210"/>
                    <a:pt x="318" y="223"/>
                    <a:pt x="296" y="223"/>
                  </a:cubicBezTo>
                  <a:cubicBezTo>
                    <a:pt x="209" y="224"/>
                    <a:pt x="122" y="224"/>
                    <a:pt x="35" y="223"/>
                  </a:cubicBezTo>
                  <a:cubicBezTo>
                    <a:pt x="13" y="223"/>
                    <a:pt x="1" y="209"/>
                    <a:pt x="1" y="186"/>
                  </a:cubicBezTo>
                  <a:cubicBezTo>
                    <a:pt x="1" y="161"/>
                    <a:pt x="1" y="137"/>
                    <a:pt x="0" y="112"/>
                  </a:cubicBezTo>
                  <a:cubicBezTo>
                    <a:pt x="0" y="99"/>
                    <a:pt x="4" y="95"/>
                    <a:pt x="17" y="95"/>
                  </a:cubicBezTo>
                  <a:cubicBezTo>
                    <a:pt x="64" y="96"/>
                    <a:pt x="111" y="96"/>
                    <a:pt x="158" y="95"/>
                  </a:cubicBezTo>
                  <a:cubicBezTo>
                    <a:pt x="167" y="95"/>
                    <a:pt x="178" y="91"/>
                    <a:pt x="186" y="85"/>
                  </a:cubicBezTo>
                  <a:cubicBezTo>
                    <a:pt x="224" y="58"/>
                    <a:pt x="260" y="29"/>
                    <a:pt x="29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Freeform 119">
              <a:extLst>
                <a:ext uri="{FF2B5EF4-FFF2-40B4-BE49-F238E27FC236}">
                  <a16:creationId xmlns:a16="http://schemas.microsoft.com/office/drawing/2014/main" id="{21F56B64-7077-60DF-E185-FA31BDE694BB}"/>
                </a:ext>
              </a:extLst>
            </p:cNvPr>
            <p:cNvSpPr>
              <a:spLocks/>
            </p:cNvSpPr>
            <p:nvPr/>
          </p:nvSpPr>
          <p:spPr bwMode="auto">
            <a:xfrm>
              <a:off x="1760527" y="1899971"/>
              <a:ext cx="457919" cy="298053"/>
            </a:xfrm>
            <a:custGeom>
              <a:avLst/>
              <a:gdLst>
                <a:gd name="T0" fmla="*/ 168 w 230"/>
                <a:gd name="T1" fmla="*/ 146 h 146"/>
                <a:gd name="T2" fmla="*/ 64 w 230"/>
                <a:gd name="T3" fmla="*/ 146 h 146"/>
                <a:gd name="T4" fmla="*/ 62 w 230"/>
                <a:gd name="T5" fmla="*/ 142 h 146"/>
                <a:gd name="T6" fmla="*/ 33 w 230"/>
                <a:gd name="T7" fmla="*/ 81 h 146"/>
                <a:gd name="T8" fmla="*/ 4 w 230"/>
                <a:gd name="T9" fmla="*/ 28 h 146"/>
                <a:gd name="T10" fmla="*/ 17 w 230"/>
                <a:gd name="T11" fmla="*/ 3 h 146"/>
                <a:gd name="T12" fmla="*/ 40 w 230"/>
                <a:gd name="T13" fmla="*/ 19 h 146"/>
                <a:gd name="T14" fmla="*/ 107 w 230"/>
                <a:gd name="T15" fmla="*/ 79 h 146"/>
                <a:gd name="T16" fmla="*/ 181 w 230"/>
                <a:gd name="T17" fmla="*/ 43 h 146"/>
                <a:gd name="T18" fmla="*/ 190 w 230"/>
                <a:gd name="T19" fmla="*/ 20 h 146"/>
                <a:gd name="T20" fmla="*/ 214 w 230"/>
                <a:gd name="T21" fmla="*/ 3 h 146"/>
                <a:gd name="T22" fmla="*/ 226 w 230"/>
                <a:gd name="T23" fmla="*/ 30 h 146"/>
                <a:gd name="T24" fmla="*/ 182 w 230"/>
                <a:gd name="T25" fmla="*/ 94 h 146"/>
                <a:gd name="T26" fmla="*/ 168 w 230"/>
                <a:gd name="T27" fmla="*/ 123 h 146"/>
                <a:gd name="T28" fmla="*/ 168 w 230"/>
                <a:gd name="T29"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0" h="146">
                  <a:moveTo>
                    <a:pt x="168" y="146"/>
                  </a:moveTo>
                  <a:cubicBezTo>
                    <a:pt x="132" y="146"/>
                    <a:pt x="98" y="146"/>
                    <a:pt x="64" y="146"/>
                  </a:cubicBezTo>
                  <a:cubicBezTo>
                    <a:pt x="63" y="144"/>
                    <a:pt x="62" y="143"/>
                    <a:pt x="62" y="142"/>
                  </a:cubicBezTo>
                  <a:cubicBezTo>
                    <a:pt x="67" y="115"/>
                    <a:pt x="55" y="97"/>
                    <a:pt x="33" y="81"/>
                  </a:cubicBezTo>
                  <a:cubicBezTo>
                    <a:pt x="16" y="68"/>
                    <a:pt x="8" y="48"/>
                    <a:pt x="4" y="28"/>
                  </a:cubicBezTo>
                  <a:cubicBezTo>
                    <a:pt x="0" y="15"/>
                    <a:pt x="4" y="6"/>
                    <a:pt x="17" y="3"/>
                  </a:cubicBezTo>
                  <a:cubicBezTo>
                    <a:pt x="30" y="0"/>
                    <a:pt x="38" y="7"/>
                    <a:pt x="40" y="19"/>
                  </a:cubicBezTo>
                  <a:cubicBezTo>
                    <a:pt x="48" y="56"/>
                    <a:pt x="73" y="74"/>
                    <a:pt x="107" y="79"/>
                  </a:cubicBezTo>
                  <a:cubicBezTo>
                    <a:pt x="138" y="83"/>
                    <a:pt x="164" y="69"/>
                    <a:pt x="181" y="43"/>
                  </a:cubicBezTo>
                  <a:cubicBezTo>
                    <a:pt x="185" y="36"/>
                    <a:pt x="187" y="28"/>
                    <a:pt x="190" y="20"/>
                  </a:cubicBezTo>
                  <a:cubicBezTo>
                    <a:pt x="194" y="6"/>
                    <a:pt x="203" y="0"/>
                    <a:pt x="214" y="3"/>
                  </a:cubicBezTo>
                  <a:cubicBezTo>
                    <a:pt x="226" y="6"/>
                    <a:pt x="230" y="16"/>
                    <a:pt x="226" y="30"/>
                  </a:cubicBezTo>
                  <a:cubicBezTo>
                    <a:pt x="219" y="57"/>
                    <a:pt x="205" y="79"/>
                    <a:pt x="182" y="94"/>
                  </a:cubicBezTo>
                  <a:cubicBezTo>
                    <a:pt x="171" y="101"/>
                    <a:pt x="166" y="109"/>
                    <a:pt x="168" y="123"/>
                  </a:cubicBezTo>
                  <a:cubicBezTo>
                    <a:pt x="169" y="130"/>
                    <a:pt x="168" y="137"/>
                    <a:pt x="168" y="1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139">
              <a:extLst>
                <a:ext uri="{FF2B5EF4-FFF2-40B4-BE49-F238E27FC236}">
                  <a16:creationId xmlns:a16="http://schemas.microsoft.com/office/drawing/2014/main" id="{308A0A3E-BCF6-9997-3B26-0616630E838C}"/>
                </a:ext>
              </a:extLst>
            </p:cNvPr>
            <p:cNvSpPr>
              <a:spLocks/>
            </p:cNvSpPr>
            <p:nvPr/>
          </p:nvSpPr>
          <p:spPr bwMode="auto">
            <a:xfrm>
              <a:off x="1374439" y="1916271"/>
              <a:ext cx="386088" cy="284082"/>
            </a:xfrm>
            <a:custGeom>
              <a:avLst/>
              <a:gdLst>
                <a:gd name="T0" fmla="*/ 36 w 196"/>
                <a:gd name="T1" fmla="*/ 1 h 138"/>
                <a:gd name="T2" fmla="*/ 79 w 196"/>
                <a:gd name="T3" fmla="*/ 18 h 138"/>
                <a:gd name="T4" fmla="*/ 180 w 196"/>
                <a:gd name="T5" fmla="*/ 111 h 138"/>
                <a:gd name="T6" fmla="*/ 183 w 196"/>
                <a:gd name="T7" fmla="*/ 114 h 138"/>
                <a:gd name="T8" fmla="*/ 187 w 196"/>
                <a:gd name="T9" fmla="*/ 135 h 138"/>
                <a:gd name="T10" fmla="*/ 167 w 196"/>
                <a:gd name="T11" fmla="*/ 131 h 138"/>
                <a:gd name="T12" fmla="*/ 130 w 196"/>
                <a:gd name="T13" fmla="*/ 97 h 138"/>
                <a:gd name="T14" fmla="*/ 62 w 196"/>
                <a:gd name="T15" fmla="*/ 34 h 138"/>
                <a:gd name="T16" fmla="*/ 36 w 196"/>
                <a:gd name="T17" fmla="*/ 24 h 138"/>
                <a:gd name="T18" fmla="*/ 11 w 196"/>
                <a:gd name="T19" fmla="*/ 24 h 138"/>
                <a:gd name="T20" fmla="*/ 0 w 196"/>
                <a:gd name="T21" fmla="*/ 12 h 138"/>
                <a:gd name="T22" fmla="*/ 11 w 196"/>
                <a:gd name="T23" fmla="*/ 2 h 138"/>
                <a:gd name="T24" fmla="*/ 36 w 196"/>
                <a:gd name="T25" fmla="*/ 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38">
                  <a:moveTo>
                    <a:pt x="36" y="1"/>
                  </a:moveTo>
                  <a:cubicBezTo>
                    <a:pt x="53" y="1"/>
                    <a:pt x="66" y="5"/>
                    <a:pt x="79" y="18"/>
                  </a:cubicBezTo>
                  <a:cubicBezTo>
                    <a:pt x="112" y="49"/>
                    <a:pt x="146" y="80"/>
                    <a:pt x="180" y="111"/>
                  </a:cubicBezTo>
                  <a:cubicBezTo>
                    <a:pt x="181" y="112"/>
                    <a:pt x="182" y="113"/>
                    <a:pt x="183" y="114"/>
                  </a:cubicBezTo>
                  <a:cubicBezTo>
                    <a:pt x="190" y="120"/>
                    <a:pt x="196" y="128"/>
                    <a:pt x="187" y="135"/>
                  </a:cubicBezTo>
                  <a:cubicBezTo>
                    <a:pt x="183" y="138"/>
                    <a:pt x="172" y="135"/>
                    <a:pt x="167" y="131"/>
                  </a:cubicBezTo>
                  <a:cubicBezTo>
                    <a:pt x="154" y="121"/>
                    <a:pt x="142" y="109"/>
                    <a:pt x="130" y="97"/>
                  </a:cubicBezTo>
                  <a:cubicBezTo>
                    <a:pt x="107" y="76"/>
                    <a:pt x="84" y="56"/>
                    <a:pt x="62" y="34"/>
                  </a:cubicBezTo>
                  <a:cubicBezTo>
                    <a:pt x="55" y="27"/>
                    <a:pt x="47" y="25"/>
                    <a:pt x="36" y="24"/>
                  </a:cubicBezTo>
                  <a:cubicBezTo>
                    <a:pt x="28" y="24"/>
                    <a:pt x="19" y="26"/>
                    <a:pt x="11" y="24"/>
                  </a:cubicBezTo>
                  <a:cubicBezTo>
                    <a:pt x="7" y="23"/>
                    <a:pt x="0" y="19"/>
                    <a:pt x="0" y="12"/>
                  </a:cubicBezTo>
                  <a:cubicBezTo>
                    <a:pt x="1" y="5"/>
                    <a:pt x="7" y="3"/>
                    <a:pt x="11" y="2"/>
                  </a:cubicBezTo>
                  <a:cubicBezTo>
                    <a:pt x="18" y="0"/>
                    <a:pt x="27" y="1"/>
                    <a:pt x="3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141">
              <a:extLst>
                <a:ext uri="{FF2B5EF4-FFF2-40B4-BE49-F238E27FC236}">
                  <a16:creationId xmlns:a16="http://schemas.microsoft.com/office/drawing/2014/main" id="{C017421C-3333-7864-4D22-55ED2DD2ABD7}"/>
                </a:ext>
              </a:extLst>
            </p:cNvPr>
            <p:cNvSpPr>
              <a:spLocks/>
            </p:cNvSpPr>
            <p:nvPr/>
          </p:nvSpPr>
          <p:spPr bwMode="auto">
            <a:xfrm>
              <a:off x="1895209" y="1865043"/>
              <a:ext cx="193046" cy="162998"/>
            </a:xfrm>
            <a:custGeom>
              <a:avLst/>
              <a:gdLst>
                <a:gd name="T0" fmla="*/ 0 w 97"/>
                <a:gd name="T1" fmla="*/ 35 h 80"/>
                <a:gd name="T2" fmla="*/ 47 w 97"/>
                <a:gd name="T3" fmla="*/ 0 h 80"/>
                <a:gd name="T4" fmla="*/ 97 w 97"/>
                <a:gd name="T5" fmla="*/ 35 h 80"/>
                <a:gd name="T6" fmla="*/ 53 w 97"/>
                <a:gd name="T7" fmla="*/ 77 h 80"/>
                <a:gd name="T8" fmla="*/ 0 w 97"/>
                <a:gd name="T9" fmla="*/ 35 h 80"/>
              </a:gdLst>
              <a:ahLst/>
              <a:cxnLst>
                <a:cxn ang="0">
                  <a:pos x="T0" y="T1"/>
                </a:cxn>
                <a:cxn ang="0">
                  <a:pos x="T2" y="T3"/>
                </a:cxn>
                <a:cxn ang="0">
                  <a:pos x="T4" y="T5"/>
                </a:cxn>
                <a:cxn ang="0">
                  <a:pos x="T6" y="T7"/>
                </a:cxn>
                <a:cxn ang="0">
                  <a:pos x="T8" y="T9"/>
                </a:cxn>
              </a:cxnLst>
              <a:rect l="0" t="0" r="r" b="b"/>
              <a:pathLst>
                <a:path w="97" h="80">
                  <a:moveTo>
                    <a:pt x="0" y="35"/>
                  </a:moveTo>
                  <a:cubicBezTo>
                    <a:pt x="22" y="33"/>
                    <a:pt x="37" y="21"/>
                    <a:pt x="47" y="0"/>
                  </a:cubicBezTo>
                  <a:cubicBezTo>
                    <a:pt x="59" y="20"/>
                    <a:pt x="75" y="34"/>
                    <a:pt x="97" y="35"/>
                  </a:cubicBezTo>
                  <a:cubicBezTo>
                    <a:pt x="93" y="61"/>
                    <a:pt x="77" y="75"/>
                    <a:pt x="53" y="77"/>
                  </a:cubicBezTo>
                  <a:cubicBezTo>
                    <a:pt x="29" y="80"/>
                    <a:pt x="4" y="63"/>
                    <a:pt x="0"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42">
              <a:extLst>
                <a:ext uri="{FF2B5EF4-FFF2-40B4-BE49-F238E27FC236}">
                  <a16:creationId xmlns:a16="http://schemas.microsoft.com/office/drawing/2014/main" id="{BE8FF86D-4E37-713D-40C5-31028E112C5A}"/>
                </a:ext>
              </a:extLst>
            </p:cNvPr>
            <p:cNvSpPr>
              <a:spLocks/>
            </p:cNvSpPr>
            <p:nvPr/>
          </p:nvSpPr>
          <p:spPr bwMode="auto">
            <a:xfrm>
              <a:off x="1886231" y="1820800"/>
              <a:ext cx="202024" cy="107113"/>
            </a:xfrm>
            <a:custGeom>
              <a:avLst/>
              <a:gdLst>
                <a:gd name="T0" fmla="*/ 2 w 102"/>
                <a:gd name="T1" fmla="*/ 52 h 52"/>
                <a:gd name="T2" fmla="*/ 52 w 102"/>
                <a:gd name="T3" fmla="*/ 1 h 52"/>
                <a:gd name="T4" fmla="*/ 100 w 102"/>
                <a:gd name="T5" fmla="*/ 51 h 52"/>
                <a:gd name="T6" fmla="*/ 51 w 102"/>
                <a:gd name="T7" fmla="*/ 5 h 52"/>
                <a:gd name="T8" fmla="*/ 2 w 102"/>
                <a:gd name="T9" fmla="*/ 52 h 52"/>
              </a:gdLst>
              <a:ahLst/>
              <a:cxnLst>
                <a:cxn ang="0">
                  <a:pos x="T0" y="T1"/>
                </a:cxn>
                <a:cxn ang="0">
                  <a:pos x="T2" y="T3"/>
                </a:cxn>
                <a:cxn ang="0">
                  <a:pos x="T4" y="T5"/>
                </a:cxn>
                <a:cxn ang="0">
                  <a:pos x="T6" y="T7"/>
                </a:cxn>
                <a:cxn ang="0">
                  <a:pos x="T8" y="T9"/>
                </a:cxn>
              </a:cxnLst>
              <a:rect l="0" t="0" r="r" b="b"/>
              <a:pathLst>
                <a:path w="102" h="52">
                  <a:moveTo>
                    <a:pt x="2" y="52"/>
                  </a:moveTo>
                  <a:cubicBezTo>
                    <a:pt x="0" y="22"/>
                    <a:pt x="23" y="0"/>
                    <a:pt x="52" y="1"/>
                  </a:cubicBezTo>
                  <a:cubicBezTo>
                    <a:pt x="81" y="1"/>
                    <a:pt x="102" y="23"/>
                    <a:pt x="100" y="51"/>
                  </a:cubicBezTo>
                  <a:cubicBezTo>
                    <a:pt x="72" y="48"/>
                    <a:pt x="58" y="32"/>
                    <a:pt x="51" y="5"/>
                  </a:cubicBezTo>
                  <a:cubicBezTo>
                    <a:pt x="44" y="31"/>
                    <a:pt x="30" y="48"/>
                    <a:pt x="2" y="5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62">
              <a:extLst>
                <a:ext uri="{FF2B5EF4-FFF2-40B4-BE49-F238E27FC236}">
                  <a16:creationId xmlns:a16="http://schemas.microsoft.com/office/drawing/2014/main" id="{DAA2CAAC-3C08-6322-45A7-70D69D9FBB43}"/>
                </a:ext>
              </a:extLst>
            </p:cNvPr>
            <p:cNvSpPr>
              <a:spLocks noEditPoints="1"/>
            </p:cNvSpPr>
            <p:nvPr/>
          </p:nvSpPr>
          <p:spPr bwMode="auto">
            <a:xfrm>
              <a:off x="2146616" y="2542647"/>
              <a:ext cx="269364" cy="281754"/>
            </a:xfrm>
            <a:custGeom>
              <a:avLst/>
              <a:gdLst>
                <a:gd name="T0" fmla="*/ 68 w 136"/>
                <a:gd name="T1" fmla="*/ 0 h 137"/>
                <a:gd name="T2" fmla="*/ 0 w 136"/>
                <a:gd name="T3" fmla="*/ 68 h 137"/>
                <a:gd name="T4" fmla="*/ 68 w 136"/>
                <a:gd name="T5" fmla="*/ 137 h 137"/>
                <a:gd name="T6" fmla="*/ 136 w 136"/>
                <a:gd name="T7" fmla="*/ 68 h 137"/>
                <a:gd name="T8" fmla="*/ 68 w 136"/>
                <a:gd name="T9" fmla="*/ 0 h 137"/>
                <a:gd name="T10" fmla="*/ 68 w 136"/>
                <a:gd name="T11" fmla="*/ 108 h 137"/>
                <a:gd name="T12" fmla="*/ 28 w 136"/>
                <a:gd name="T13" fmla="*/ 68 h 137"/>
                <a:gd name="T14" fmla="*/ 68 w 136"/>
                <a:gd name="T15" fmla="*/ 29 h 137"/>
                <a:gd name="T16" fmla="*/ 108 w 136"/>
                <a:gd name="T17" fmla="*/ 68 h 137"/>
                <a:gd name="T18" fmla="*/ 68 w 136"/>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7">
                  <a:moveTo>
                    <a:pt x="68" y="0"/>
                  </a:moveTo>
                  <a:cubicBezTo>
                    <a:pt x="30" y="0"/>
                    <a:pt x="0" y="31"/>
                    <a:pt x="0" y="68"/>
                  </a:cubicBezTo>
                  <a:cubicBezTo>
                    <a:pt x="0" y="106"/>
                    <a:pt x="30" y="137"/>
                    <a:pt x="68" y="137"/>
                  </a:cubicBezTo>
                  <a:cubicBezTo>
                    <a:pt x="106" y="137"/>
                    <a:pt x="136" y="106"/>
                    <a:pt x="136" y="68"/>
                  </a:cubicBezTo>
                  <a:cubicBezTo>
                    <a:pt x="136" y="31"/>
                    <a:pt x="106" y="0"/>
                    <a:pt x="68" y="0"/>
                  </a:cubicBezTo>
                  <a:close/>
                  <a:moveTo>
                    <a:pt x="68" y="108"/>
                  </a:moveTo>
                  <a:cubicBezTo>
                    <a:pt x="46" y="108"/>
                    <a:pt x="28" y="90"/>
                    <a:pt x="28" y="68"/>
                  </a:cubicBezTo>
                  <a:cubicBezTo>
                    <a:pt x="28"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64">
              <a:extLst>
                <a:ext uri="{FF2B5EF4-FFF2-40B4-BE49-F238E27FC236}">
                  <a16:creationId xmlns:a16="http://schemas.microsoft.com/office/drawing/2014/main" id="{810D5460-CF49-0BE4-0CED-B279514C5C7D}"/>
                </a:ext>
              </a:extLst>
            </p:cNvPr>
            <p:cNvSpPr>
              <a:spLocks noEditPoints="1"/>
            </p:cNvSpPr>
            <p:nvPr/>
          </p:nvSpPr>
          <p:spPr bwMode="auto">
            <a:xfrm>
              <a:off x="1756037" y="2542647"/>
              <a:ext cx="269364" cy="281754"/>
            </a:xfrm>
            <a:custGeom>
              <a:avLst/>
              <a:gdLst>
                <a:gd name="T0" fmla="*/ 68 w 137"/>
                <a:gd name="T1" fmla="*/ 0 h 137"/>
                <a:gd name="T2" fmla="*/ 0 w 137"/>
                <a:gd name="T3" fmla="*/ 68 h 137"/>
                <a:gd name="T4" fmla="*/ 68 w 137"/>
                <a:gd name="T5" fmla="*/ 137 h 137"/>
                <a:gd name="T6" fmla="*/ 137 w 137"/>
                <a:gd name="T7" fmla="*/ 68 h 137"/>
                <a:gd name="T8" fmla="*/ 68 w 137"/>
                <a:gd name="T9" fmla="*/ 0 h 137"/>
                <a:gd name="T10" fmla="*/ 68 w 137"/>
                <a:gd name="T11" fmla="*/ 108 h 137"/>
                <a:gd name="T12" fmla="*/ 29 w 137"/>
                <a:gd name="T13" fmla="*/ 68 h 137"/>
                <a:gd name="T14" fmla="*/ 68 w 137"/>
                <a:gd name="T15" fmla="*/ 29 h 137"/>
                <a:gd name="T16" fmla="*/ 108 w 137"/>
                <a:gd name="T17" fmla="*/ 68 h 137"/>
                <a:gd name="T18" fmla="*/ 68 w 137"/>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7">
                  <a:moveTo>
                    <a:pt x="68" y="0"/>
                  </a:moveTo>
                  <a:cubicBezTo>
                    <a:pt x="31" y="0"/>
                    <a:pt x="0" y="31"/>
                    <a:pt x="0" y="68"/>
                  </a:cubicBezTo>
                  <a:cubicBezTo>
                    <a:pt x="0" y="106"/>
                    <a:pt x="31" y="137"/>
                    <a:pt x="68" y="137"/>
                  </a:cubicBezTo>
                  <a:cubicBezTo>
                    <a:pt x="106" y="137"/>
                    <a:pt x="137" y="106"/>
                    <a:pt x="137" y="68"/>
                  </a:cubicBezTo>
                  <a:cubicBezTo>
                    <a:pt x="137" y="31"/>
                    <a:pt x="106" y="0"/>
                    <a:pt x="68" y="0"/>
                  </a:cubicBezTo>
                  <a:close/>
                  <a:moveTo>
                    <a:pt x="68" y="108"/>
                  </a:moveTo>
                  <a:cubicBezTo>
                    <a:pt x="46" y="108"/>
                    <a:pt x="29" y="90"/>
                    <a:pt x="29" y="68"/>
                  </a:cubicBezTo>
                  <a:cubicBezTo>
                    <a:pt x="29"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8075" y="902268"/>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Just over two-fifths (42%) of children aged 0-7 had watched TV shows or online content that was meant for an older audience. Among children that had seen content meant for someone older, this content was most commonly watched via free video streaming services (48%), online subscription services (40%), and, less commonly, commercial free-to-air TV (25%).</a:t>
            </a:r>
            <a:endParaRPr lang="en-AU" sz="1000" dirty="0">
              <a:solidFill>
                <a:schemeClr val="tx1"/>
              </a:solidFill>
            </a:endParaRPr>
          </a:p>
        </p:txBody>
      </p:sp>
      <p:sp>
        <p:nvSpPr>
          <p:cNvPr id="15" name="Oval 14" descr="Yes, my child has watched TV shows or content online that was meant for or rated for someone older, 42%.&#10;&#10;Source: KA8. Has your child ever watched any TV shows or content online that was meant for or rated for someone older than they are?&#10;Base: MCCS, All parents answering on behalf of their 0-7 year old child (n=359).&#10;Notes: No/Don’t know/refused responses not shown: No = 58%, DK = 0.3%, Ref = 0%.&#10;">
            <a:extLst>
              <a:ext uri="{FF2B5EF4-FFF2-40B4-BE49-F238E27FC236}">
                <a16:creationId xmlns:a16="http://schemas.microsoft.com/office/drawing/2014/main" id="{FAD3AA25-6CE7-60FB-7A79-F56EAF3921DA}"/>
              </a:ext>
            </a:extLst>
          </p:cNvPr>
          <p:cNvSpPr/>
          <p:nvPr/>
        </p:nvSpPr>
        <p:spPr>
          <a:xfrm>
            <a:off x="461615" y="2103098"/>
            <a:ext cx="2230974" cy="2231930"/>
          </a:xfrm>
          <a:prstGeom prst="ellipse">
            <a:avLst/>
          </a:prstGeom>
          <a:solidFill>
            <a:srgbClr val="5CC0E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1200" dirty="0">
                <a:solidFill>
                  <a:schemeClr val="tx1"/>
                </a:solidFill>
              </a:rPr>
              <a:t>“Yes, my child has watched TV shows or content online that was meant for or rated for someone older”</a:t>
            </a:r>
          </a:p>
          <a:p>
            <a:pPr algn="ctr"/>
            <a:endParaRPr lang="en-AU" sz="1200" i="1" dirty="0">
              <a:solidFill>
                <a:schemeClr val="tx1"/>
              </a:solidFill>
            </a:endParaRPr>
          </a:p>
          <a:p>
            <a:pPr algn="ctr"/>
            <a:r>
              <a:rPr lang="en-AU" sz="2000" b="1" dirty="0">
                <a:solidFill>
                  <a:schemeClr val="tx1"/>
                </a:solidFill>
              </a:rPr>
              <a:t>42%</a:t>
            </a:r>
            <a:endParaRPr lang="en-AU" sz="2400" b="1" dirty="0">
              <a:solidFill>
                <a:schemeClr val="tx1"/>
              </a:solidFill>
            </a:endParaRPr>
          </a:p>
        </p:txBody>
      </p:sp>
      <p:sp>
        <p:nvSpPr>
          <p:cNvPr id="16" name="TextBox 15">
            <a:extLst>
              <a:ext uri="{FF2B5EF4-FFF2-40B4-BE49-F238E27FC236}">
                <a16:creationId xmlns:a16="http://schemas.microsoft.com/office/drawing/2014/main" id="{F01A04E7-79BF-DAAD-AE5D-9C819E182DF6}"/>
              </a:ext>
            </a:extLst>
          </p:cNvPr>
          <p:cNvSpPr txBox="1"/>
          <p:nvPr/>
        </p:nvSpPr>
        <p:spPr>
          <a:xfrm>
            <a:off x="468726" y="4383493"/>
            <a:ext cx="2230975" cy="815608"/>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KA8. Has your child ever watched any TV shows or content online that was meant for or rated for someone older than they are?</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All parents/legal guardians/carers answering on behal</a:t>
            </a:r>
            <a:r>
              <a:rPr lang="en-US" sz="600" dirty="0">
                <a:latin typeface="Arial" panose="020B0604020202020204" pitchFamily="34" charset="0"/>
                <a:ea typeface="Calibri" panose="020F0502020204030204" pitchFamily="34" charset="0"/>
                <a:cs typeface="Times New Roman" panose="02020603050405020304" pitchFamily="18" charset="0"/>
              </a:rPr>
              <a:t>f of their 0-7 year old child (n=359).</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No/Don’t know/refused responses not shown: No = 58%, DK = 0.3%, Ref = 0%.</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540884" y="1488733"/>
            <a:ext cx="5845717" cy="440751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graphicFrame>
        <p:nvGraphicFramePr>
          <p:cNvPr id="13" name="Chart 12" descr="Figure 46: Where children watched content meant for someone older (children 0-7).&#10;&#10;Results listed are for 2023.&#10;&#10;Free video streaming services, 48%.&#10;Online subscription services, 40%.&#10;Commercial free-to-air TV, excluding on-demand, 25%.&#10;Publicly owned free-to-air TV, excluding on-demand, 16%.&#10;Publicly owned free-to-air on-demand TV, 14%.&#10;Other websites or apps (e.g. Facebook, TikTok, Instagram), 12%.&#10;Commercial free-to-air on-demand TV, 12%.&#10;Pay TV, 10%.&#10;Sports specific website or app, 5%.&#10;Pay-per-view services, 4%.&#10;None of the above, 1%.&#10;&#10;Source: KA9. And where did they see this show or content that was meant for someone older than them?&#10;Base: MCCS, Parents whose 0-7 year old child has ever watched content meant for someone older than them (n=150).&#10;Notes: Don’t know/refused responses not shown: DK = 0%, Ref = 0%.&#10;">
            <a:extLst>
              <a:ext uri="{FF2B5EF4-FFF2-40B4-BE49-F238E27FC236}">
                <a16:creationId xmlns:a16="http://schemas.microsoft.com/office/drawing/2014/main" id="{277C722E-87CC-04CE-F74B-6424D3EBEE67}"/>
              </a:ext>
            </a:extLst>
          </p:cNvPr>
          <p:cNvGraphicFramePr/>
          <p:nvPr>
            <p:extLst>
              <p:ext uri="{D42A27DB-BD31-4B8C-83A1-F6EECF244321}">
                <p14:modId xmlns:p14="http://schemas.microsoft.com/office/powerpoint/2010/main" val="2972916141"/>
              </p:ext>
            </p:extLst>
          </p:nvPr>
        </p:nvGraphicFramePr>
        <p:xfrm>
          <a:off x="2436105" y="1206006"/>
          <a:ext cx="7484510" cy="4335198"/>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3540884" y="5393087"/>
            <a:ext cx="4957711" cy="538609"/>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KA9. And where did they see this show or content that was meant for someone older than them?</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Parents/legal guardians/carers whose 0-7 year old child has ever watched content meant for someone older than them (n=150).</a:t>
            </a:r>
          </a:p>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a:t>
            </a:r>
            <a:r>
              <a:rPr lang="en-GB" sz="600" dirty="0">
                <a:latin typeface="Arial" panose="020B0604020202020204" pitchFamily="34" charset="0"/>
                <a:ea typeface="Calibri" panose="020F0502020204030204" pitchFamily="34" charset="0"/>
                <a:cs typeface="Times New Roman" panose="02020603050405020304" pitchFamily="18" charset="0"/>
              </a:rPr>
              <a:t> </a:t>
            </a:r>
            <a:r>
              <a:rPr lang="en-GB" sz="600" dirty="0">
                <a:effectLst/>
                <a:latin typeface="Arial" panose="020B0604020202020204" pitchFamily="34" charset="0"/>
                <a:ea typeface="Calibri" panose="020F0502020204030204" pitchFamily="34" charset="0"/>
                <a:cs typeface="Times New Roman" panose="02020603050405020304" pitchFamily="18" charset="0"/>
              </a:rPr>
              <a:t>DK = 0%, Ref = 0%.</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9144CCB8-6E34-2586-5942-740EDE23CB84}"/>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solidFill>
                  <a:schemeClr val="bg1"/>
                </a:solidFill>
              </a:rPr>
              <a:t>Parents/legal guardians/carers report that children aged 0-7 are being exposed to age-inappropriate content, especially via free video streaming services and online subscription services.</a:t>
            </a:r>
            <a:endParaRPr lang="en-AU" sz="1000" b="1" dirty="0">
              <a:solidFill>
                <a:schemeClr val="bg1"/>
              </a:solidFill>
            </a:endParaRPr>
          </a:p>
        </p:txBody>
      </p:sp>
      <p:pic>
        <p:nvPicPr>
          <p:cNvPr id="10" name="Graphic 9">
            <a:extLst>
              <a:ext uri="{FF2B5EF4-FFF2-40B4-BE49-F238E27FC236}">
                <a16:creationId xmlns:a16="http://schemas.microsoft.com/office/drawing/2014/main" id="{117F0463-D460-7E69-CA11-ED31BBAFE91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032" y="6083860"/>
            <a:ext cx="387795" cy="387795"/>
          </a:xfrm>
          <a:prstGeom prst="rect">
            <a:avLst/>
          </a:prstGeom>
        </p:spPr>
      </p:pic>
      <p:sp>
        <p:nvSpPr>
          <p:cNvPr id="20" name="Arrow: Right 19">
            <a:extLst>
              <a:ext uri="{FF2B5EF4-FFF2-40B4-BE49-F238E27FC236}">
                <a16:creationId xmlns:a16="http://schemas.microsoft.com/office/drawing/2014/main" id="{5F92E3A1-7CB9-17CE-9BE7-6FF6A838FD89}"/>
              </a:ext>
              <a:ext uri="{C183D7F6-B498-43B3-948B-1728B52AA6E4}">
                <adec:decorative xmlns:adec="http://schemas.microsoft.com/office/drawing/2017/decorative" val="1"/>
              </a:ext>
            </a:extLst>
          </p:cNvPr>
          <p:cNvSpPr/>
          <p:nvPr/>
        </p:nvSpPr>
        <p:spPr>
          <a:xfrm>
            <a:off x="2875827" y="3016056"/>
            <a:ext cx="514683" cy="526212"/>
          </a:xfrm>
          <a:prstGeom prst="rightArrow">
            <a:avLst/>
          </a:prstGeom>
          <a:solidFill>
            <a:srgbClr val="1CC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072879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48</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79267" y="300501"/>
            <a:ext cx="8727589" cy="438517"/>
          </a:xfrm>
        </p:spPr>
        <p:txBody>
          <a:bodyPr>
            <a:noAutofit/>
          </a:bodyPr>
          <a:lstStyle/>
          <a:p>
            <a:r>
              <a:rPr lang="en-US" sz="2000" dirty="0"/>
              <a:t>Platforms used to watch Australian screen content (children aged 8-17)</a:t>
            </a:r>
            <a:endParaRPr lang="en-AU" sz="2000" dirty="0"/>
          </a:p>
        </p:txBody>
      </p:sp>
      <p:pic>
        <p:nvPicPr>
          <p:cNvPr id="5" name="Graphic 4">
            <a:extLst>
              <a:ext uri="{FF2B5EF4-FFF2-40B4-BE49-F238E27FC236}">
                <a16:creationId xmlns:a16="http://schemas.microsoft.com/office/drawing/2014/main" id="{51F1ACA3-AB69-29C4-6603-C09B6633BF6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24962" y="250239"/>
            <a:ext cx="453418" cy="453418"/>
          </a:xfrm>
          <a:prstGeom prst="rect">
            <a:avLst/>
          </a:prstGeom>
        </p:spPr>
      </p:pic>
      <p:sp>
        <p:nvSpPr>
          <p:cNvPr id="6" name="Rectangle 5">
            <a:extLst>
              <a:ext uri="{FF2B5EF4-FFF2-40B4-BE49-F238E27FC236}">
                <a16:creationId xmlns:a16="http://schemas.microsoft.com/office/drawing/2014/main" id="{EE17961E-18A8-3EAC-D157-6D79342C4133}"/>
              </a:ext>
            </a:extLst>
          </p:cNvPr>
          <p:cNvSpPr/>
          <p:nvPr/>
        </p:nvSpPr>
        <p:spPr>
          <a:xfrm>
            <a:off x="279267" y="845984"/>
            <a:ext cx="9129850" cy="558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Children aged 8-10 most commonly reported using free video streaming services (43%), online subscription services (39%), and publicly owned free-to-air on-demand TV (26%) to watch Australian content. For older children, the three platforms most commonly used to watch Australian content were free video streaming services (11-15, 41%; 16-17, 42%), online subscription services (11-15, 35%; 16-17, 42%), and commercial free-to-air TV (11-15, 14%; 16-17, 25%). </a:t>
            </a:r>
            <a:endParaRPr lang="en-AU" sz="1000" dirty="0">
              <a:solidFill>
                <a:schemeClr val="tx1"/>
              </a:solidFill>
            </a:endParaRPr>
          </a:p>
        </p:txBody>
      </p:sp>
      <p:sp>
        <p:nvSpPr>
          <p:cNvPr id="8" name="Rectangle 7">
            <a:extLst>
              <a:ext uri="{FF2B5EF4-FFF2-40B4-BE49-F238E27FC236}">
                <a16:creationId xmlns:a16="http://schemas.microsoft.com/office/drawing/2014/main" id="{CFD5A45D-C6C8-8B71-1534-31A01C76B004}"/>
              </a:ext>
              <a:ext uri="{C183D7F6-B498-43B3-948B-1728B52AA6E4}">
                <adec:decorative xmlns:adec="http://schemas.microsoft.com/office/drawing/2017/decorative" val="1"/>
              </a:ext>
            </a:extLst>
          </p:cNvPr>
          <p:cNvSpPr/>
          <p:nvPr/>
        </p:nvSpPr>
        <p:spPr>
          <a:xfrm>
            <a:off x="279267" y="1601940"/>
            <a:ext cx="5496550" cy="439326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graphicFrame>
        <p:nvGraphicFramePr>
          <p:cNvPr id="4" name="Chart 3" descr="Figure 47: Platforms used to watch Australian screen content (children 8-17).&#10;&#10;Results listed are for 2023.&#10;&#10;Free video streaming services, 8-10, 43%, 11-15, 41%, 16-17, 42%.&#10;Online subscription services, 8-10, 39%, 11-15, 35%, 16-17, 42%.&#10;Publicly owned free-to-air on-demand TV, 8-10, 26%, 11-15, 9%, 16-17, 9%.&#10;Publicly owned free-to-air TV, excluding on-demand, 8-10, 17%, 11-15, 12%, 16-17, 10%.&#10;Commercial free-to-air TV, excluding on-demand, 8-10, 10%, 11-15, 14%, 16-17, 25%.&#10;Commercial free-to-air on-demand TV, 8-10, 10%, 11-15, 8%, 16-17, 12%.&#10;Pay TV, 8-10, 5%, 11-15, 7%, 16-17, 6%.&#10;Sports specific website or app, 8-10, 3%, 11-15, 5%, 16-17, 10%.&#10;Other websites or apps (e.g. Facebook, TikTok, Instagram), 8-10, 2%, 11-15, 14%, 16-17, 21%.&#10;Pay-per-view services, 8-10, 1%, 11-15, 1%, 16-17, 2%.&#10;None of the above, 8-10, 4%, 11-15, 11%, 16-17, 15%.&#10;&#10;Source: KB4, KC4, KD4. Now thinking only about Australian children’s programs, which do you usually watch these on?&#10;Base: MCCS, Children who watch Australian content. 8-10 (n=185), 11-15 (n=174), 16-17 (n=120).&#10;Notes: Don’t know/refused responses not shown: 8-10 DK = 0%, Ref = 0%, 11-15 DK = 0%, Ref = 0%, 16-17 DK = 1%, Ref = 0%.&#10;">
            <a:extLst>
              <a:ext uri="{FF2B5EF4-FFF2-40B4-BE49-F238E27FC236}">
                <a16:creationId xmlns:a16="http://schemas.microsoft.com/office/drawing/2014/main" id="{58E47BA8-4447-9CB8-FF52-0EF7C0404388}"/>
              </a:ext>
            </a:extLst>
          </p:cNvPr>
          <p:cNvGraphicFramePr/>
          <p:nvPr>
            <p:extLst>
              <p:ext uri="{D42A27DB-BD31-4B8C-83A1-F6EECF244321}">
                <p14:modId xmlns:p14="http://schemas.microsoft.com/office/powerpoint/2010/main" val="2937211851"/>
              </p:ext>
            </p:extLst>
          </p:nvPr>
        </p:nvGraphicFramePr>
        <p:xfrm>
          <a:off x="-318484" y="1225244"/>
          <a:ext cx="6644639" cy="4407511"/>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279267" y="5548926"/>
            <a:ext cx="5384415" cy="446276"/>
          </a:xfrm>
          <a:prstGeom prst="rect">
            <a:avLst/>
          </a:prstGeom>
          <a:noFill/>
        </p:spPr>
        <p:txBody>
          <a:bodyPr wrap="square">
            <a:spAutoFit/>
          </a:bodyPr>
          <a:lstStyle/>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KB4, KC4, KD4. Now thinking only about Australian children’s programs, which do you usually watch these on?</a:t>
            </a:r>
          </a:p>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Children who watch Australian content. 8-10 (n=185), 11-15 (n=174), 16-17 (n=120).</a:t>
            </a:r>
          </a:p>
          <a:p>
            <a:pPr algn="just">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a:t>
            </a:r>
            <a:r>
              <a:rPr lang="en-GB" sz="600" dirty="0">
                <a:latin typeface="Arial" panose="020B0604020202020204" pitchFamily="34" charset="0"/>
                <a:ea typeface="Calibri" panose="020F0502020204030204" pitchFamily="34" charset="0"/>
                <a:cs typeface="Times New Roman" panose="02020603050405020304" pitchFamily="18" charset="0"/>
              </a:rPr>
              <a:t>8-10</a:t>
            </a:r>
            <a:r>
              <a:rPr lang="en-GB" sz="600" dirty="0">
                <a:effectLst/>
                <a:latin typeface="Arial" panose="020B0604020202020204" pitchFamily="34" charset="0"/>
                <a:ea typeface="Calibri" panose="020F0502020204030204" pitchFamily="34" charset="0"/>
                <a:cs typeface="Times New Roman" panose="02020603050405020304" pitchFamily="18" charset="0"/>
              </a:rPr>
              <a:t> DK = 0%, Ref = 0%, 11-15 DK = 0%, Ref = 0%, 16-17 DK = 1%, Ref = 0%.</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849790" y="1601940"/>
            <a:ext cx="3822259"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6213" lvl="1"/>
            <a:r>
              <a:rPr lang="en-AU" sz="1200" b="1" dirty="0">
                <a:solidFill>
                  <a:schemeClr val="tx2"/>
                </a:solidFill>
              </a:rPr>
              <a:t>Subgroups</a:t>
            </a:r>
          </a:p>
          <a:p>
            <a:pPr marL="171450" indent="-171450">
              <a:buFont typeface="Arial" panose="020B0604020202020204" pitchFamily="34" charset="0"/>
              <a:buChar char="↑"/>
            </a:pPr>
            <a:r>
              <a:rPr lang="en-US" sz="1000" b="1" dirty="0">
                <a:solidFill>
                  <a:schemeClr val="tx1"/>
                </a:solidFill>
              </a:rPr>
              <a:t>Commercial free-to-air TV, excluding on-demand</a:t>
            </a:r>
            <a:r>
              <a:rPr lang="en-US" sz="1000" dirty="0">
                <a:solidFill>
                  <a:schemeClr val="tx1"/>
                </a:solidFill>
              </a:rPr>
              <a:t> was higher for:</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16-17 (25% vs 14% of ages 11-15 and 10% of ages 8-10)</a:t>
            </a:r>
          </a:p>
          <a:p>
            <a:pPr lvl="1">
              <a:lnSpc>
                <a:spcPct val="125000"/>
              </a:lnSpc>
            </a:pPr>
            <a:endParaRPr lang="en-US" sz="1000" dirty="0">
              <a:solidFill>
                <a:schemeClr val="tx1"/>
              </a:solidFill>
              <a:cs typeface="Arial" panose="020B0604020202020204"/>
            </a:endParaRPr>
          </a:p>
          <a:p>
            <a:pPr marL="171450" indent="-171450">
              <a:buFont typeface="Arial" panose="020B0604020202020204" pitchFamily="34" charset="0"/>
              <a:buChar char="↑"/>
            </a:pPr>
            <a:r>
              <a:rPr lang="en-US" sz="1000" b="1" dirty="0">
                <a:solidFill>
                  <a:schemeClr val="tx1"/>
                </a:solidFill>
              </a:rPr>
              <a:t>Sports specific website or app </a:t>
            </a:r>
            <a:r>
              <a:rPr lang="en-US" sz="1000" dirty="0">
                <a:solidFill>
                  <a:schemeClr val="tx1"/>
                </a:solidFill>
              </a:rPr>
              <a:t>was higher for:</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16-17 (10% vs 3% of ages 8-10)</a:t>
            </a:r>
          </a:p>
          <a:p>
            <a:pPr lvl="1">
              <a:lnSpc>
                <a:spcPct val="125000"/>
              </a:lnSpc>
            </a:pPr>
            <a:endParaRPr lang="en-US" sz="1000" dirty="0">
              <a:solidFill>
                <a:schemeClr val="tx1"/>
              </a:solidFill>
              <a:cs typeface="Arial" panose="020B0604020202020204"/>
            </a:endParaRPr>
          </a:p>
          <a:p>
            <a:pPr marL="171450" indent="-171450">
              <a:buFont typeface="Arial" panose="020B0604020202020204" pitchFamily="34" charset="0"/>
              <a:buChar char="↑"/>
            </a:pPr>
            <a:r>
              <a:rPr lang="en-US" sz="1000" b="1" dirty="0">
                <a:solidFill>
                  <a:schemeClr val="tx1"/>
                </a:solidFill>
              </a:rPr>
              <a:t>Other websites or apps </a:t>
            </a:r>
            <a:r>
              <a:rPr lang="en-US" sz="1000" dirty="0">
                <a:solidFill>
                  <a:schemeClr val="tx1"/>
                </a:solidFill>
              </a:rPr>
              <a:t>was higher for:</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16-17 (21%) and ages 11-15 (14% vs 2% of ages 8-10)</a:t>
            </a:r>
          </a:p>
          <a:p>
            <a:pPr lvl="1">
              <a:lnSpc>
                <a:spcPct val="125000"/>
              </a:lnSpc>
            </a:pPr>
            <a:endParaRPr lang="en-US" sz="1000" dirty="0">
              <a:solidFill>
                <a:schemeClr val="tx1"/>
              </a:solidFill>
              <a:cs typeface="Arial" panose="020B0604020202020204"/>
            </a:endParaRPr>
          </a:p>
          <a:p>
            <a:pPr marL="171450" indent="-171450">
              <a:buFont typeface="Arial" panose="020B0604020202020204" pitchFamily="34" charset="0"/>
              <a:buChar char="↑"/>
            </a:pPr>
            <a:r>
              <a:rPr lang="en-US" sz="1000" b="1" dirty="0">
                <a:solidFill>
                  <a:schemeClr val="tx1"/>
                </a:solidFill>
              </a:rPr>
              <a:t>Publicly owned free-to-air on-demand TV </a:t>
            </a:r>
            <a:r>
              <a:rPr lang="en-US" sz="1000" dirty="0">
                <a:solidFill>
                  <a:schemeClr val="tx1"/>
                </a:solidFill>
              </a:rPr>
              <a:t>was higher for:</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8-10 (26% vs 9% of ages 11-15 and 9% of ages 16-17)</a:t>
            </a:r>
          </a:p>
          <a:p>
            <a:pPr marL="628650" lvl="1" indent="-171450">
              <a:lnSpc>
                <a:spcPct val="125000"/>
              </a:lnSpc>
              <a:buFont typeface="Courier New" panose="02070309020205020404" pitchFamily="49" charset="0"/>
              <a:buChar char="o"/>
            </a:pP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endParaRPr lang="en-US" sz="1000" dirty="0">
              <a:solidFill>
                <a:schemeClr val="tx1"/>
              </a:solidFill>
              <a:cs typeface="Arial" panose="020B0604020202020204"/>
            </a:endParaRPr>
          </a:p>
          <a:p>
            <a:pPr marL="628650" lvl="1" indent="-171450">
              <a:buFont typeface="Courier New" panose="02070309020205020404" pitchFamily="49" charset="0"/>
              <a:buChar char="o"/>
            </a:pPr>
            <a:endParaRPr lang="en-US" sz="1000" dirty="0">
              <a:solidFill>
                <a:schemeClr val="tx1"/>
              </a:solidFill>
            </a:endParaRPr>
          </a:p>
        </p:txBody>
      </p:sp>
      <p:sp>
        <p:nvSpPr>
          <p:cNvPr id="9" name="Rectangle 8">
            <a:extLst>
              <a:ext uri="{FF2B5EF4-FFF2-40B4-BE49-F238E27FC236}">
                <a16:creationId xmlns:a16="http://schemas.microsoft.com/office/drawing/2014/main" id="{D358627D-F779-4B24-5FCE-77E824115808}"/>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The platforms most commonly used to watch Australian screen content are free video streaming services and online subscription services</a:t>
            </a:r>
            <a:endParaRPr lang="en-AU" sz="1000" b="1" dirty="0"/>
          </a:p>
        </p:txBody>
      </p:sp>
      <p:pic>
        <p:nvPicPr>
          <p:cNvPr id="10" name="Graphic 9">
            <a:extLst>
              <a:ext uri="{FF2B5EF4-FFF2-40B4-BE49-F238E27FC236}">
                <a16:creationId xmlns:a16="http://schemas.microsoft.com/office/drawing/2014/main" id="{072EFB48-452B-5AFA-4C9D-48BCF909DA1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2084610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5795BA-4B7F-FB0D-491B-601C9F8EDF60}"/>
              </a:ext>
            </a:extLst>
          </p:cNvPr>
          <p:cNvSpPr>
            <a:spLocks noGrp="1"/>
          </p:cNvSpPr>
          <p:nvPr>
            <p:ph type="sldNum" sz="quarter" idx="12"/>
          </p:nvPr>
        </p:nvSpPr>
        <p:spPr>
          <a:solidFill>
            <a:schemeClr val="tx2"/>
          </a:solidFill>
        </p:spPr>
        <p:txBody>
          <a:bodyPr/>
          <a:lstStyle/>
          <a:p>
            <a:fld id="{EB9AB7F9-1CFC-4687-A283-05394C823D94}" type="slidenum">
              <a:rPr lang="en-AU" smtClean="0"/>
              <a:t>5</a:t>
            </a:fld>
            <a:endParaRPr lang="en-AU" dirty="0"/>
          </a:p>
        </p:txBody>
      </p:sp>
      <p:sp>
        <p:nvSpPr>
          <p:cNvPr id="2" name="Title 1">
            <a:extLst>
              <a:ext uri="{FF2B5EF4-FFF2-40B4-BE49-F238E27FC236}">
                <a16:creationId xmlns:a16="http://schemas.microsoft.com/office/drawing/2014/main" id="{F76C3AB6-D0D3-2285-BC05-257A3A944C84}"/>
              </a:ext>
            </a:extLst>
          </p:cNvPr>
          <p:cNvSpPr>
            <a:spLocks noGrp="1"/>
          </p:cNvSpPr>
          <p:nvPr>
            <p:ph type="title"/>
          </p:nvPr>
        </p:nvSpPr>
        <p:spPr/>
        <p:txBody>
          <a:bodyPr/>
          <a:lstStyle/>
          <a:p>
            <a:r>
              <a:rPr lang="en-US" dirty="0"/>
              <a:t>List of abbreviations and terms</a:t>
            </a:r>
            <a:endParaRPr lang="en-AU" dirty="0"/>
          </a:p>
        </p:txBody>
      </p:sp>
      <p:graphicFrame>
        <p:nvGraphicFramePr>
          <p:cNvPr id="7" name="Table 6" descr="Figure 1, Abbreviations used in the report.&#10;Abbreviation: AI, Full description: Artificial Intelligence.&#10;Abbreviation: B2B, Full description: Bottom Two Box score – sum of the results for the bottom two options in a response frame with a scale (e.g., ‘Disagree’ and ‘Strongly disagree’).&#10;Abbreviation: HH, Full description: Household.&#10;Abbreviation: MCCS, Full description: Media Content Consumption Survey.&#10;Abbreviation: ORU, Full description: Online Research Unit non-probability panel – in the MCCS the panel was parents of children aged 15 years old and under, in the TVCS the panel was adults living in regional Australia.&#10;Abbreviation: P7D, Full description: Past 7 days. &#10;Abbreviation: SEIFA Quintile , Full description: Socio-Economic Indexes for Areas (where Quintile 1 is most disadvantage, and Quintile 5 is least disadvantage).&#10;Abbreviation: T2B, Full description: Top Two Box score – sum of the results for the top two options in a response frame with a scale (e.g., ‘Strongly agree’ and ‘Agree’).&#10;Abbreviation: TVCS, Full description: Television Consumer Survey.&#10;&#10;">
            <a:extLst>
              <a:ext uri="{FF2B5EF4-FFF2-40B4-BE49-F238E27FC236}">
                <a16:creationId xmlns:a16="http://schemas.microsoft.com/office/drawing/2014/main" id="{66AC7411-B825-B073-6AE7-37C3914E597C}"/>
              </a:ext>
            </a:extLst>
          </p:cNvPr>
          <p:cNvGraphicFramePr>
            <a:graphicFrameLocks noGrp="1"/>
          </p:cNvGraphicFramePr>
          <p:nvPr>
            <p:extLst>
              <p:ext uri="{D42A27DB-BD31-4B8C-83A1-F6EECF244321}">
                <p14:modId xmlns:p14="http://schemas.microsoft.com/office/powerpoint/2010/main" val="4073753897"/>
              </p:ext>
            </p:extLst>
          </p:nvPr>
        </p:nvGraphicFramePr>
        <p:xfrm>
          <a:off x="747206" y="835221"/>
          <a:ext cx="8111044" cy="2608103"/>
        </p:xfrm>
        <a:graphic>
          <a:graphicData uri="http://schemas.openxmlformats.org/drawingml/2006/table">
            <a:tbl>
              <a:tblPr firstRow="1" firstCol="1" bandRow="1">
                <a:tableStyleId>{69012ECD-51FC-41F1-AA8D-1B2483CD663E}</a:tableStyleId>
              </a:tblPr>
              <a:tblGrid>
                <a:gridCol w="2024409">
                  <a:extLst>
                    <a:ext uri="{9D8B030D-6E8A-4147-A177-3AD203B41FA5}">
                      <a16:colId xmlns:a16="http://schemas.microsoft.com/office/drawing/2014/main" val="504004262"/>
                    </a:ext>
                  </a:extLst>
                </a:gridCol>
                <a:gridCol w="6086635">
                  <a:extLst>
                    <a:ext uri="{9D8B030D-6E8A-4147-A177-3AD203B41FA5}">
                      <a16:colId xmlns:a16="http://schemas.microsoft.com/office/drawing/2014/main" val="1757392893"/>
                    </a:ext>
                  </a:extLst>
                </a:gridCol>
              </a:tblGrid>
              <a:tr h="249572">
                <a:tc>
                  <a:txBody>
                    <a:bodyPr/>
                    <a:lstStyle/>
                    <a:p>
                      <a:pPr algn="l">
                        <a:spcBef>
                          <a:spcPts val="200"/>
                        </a:spcBef>
                        <a:spcAft>
                          <a:spcPts val="200"/>
                        </a:spcAft>
                      </a:pPr>
                      <a:r>
                        <a:rPr lang="en-AU" sz="1000" b="1" dirty="0">
                          <a:solidFill>
                            <a:srgbClr val="FFFFFF"/>
                          </a:solidFill>
                          <a:effectLst/>
                        </a:rPr>
                        <a:t>Abbreviation</a:t>
                      </a:r>
                      <a:endParaRPr lang="en-A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spcBef>
                          <a:spcPts val="200"/>
                        </a:spcBef>
                        <a:spcAft>
                          <a:spcPts val="200"/>
                        </a:spcAft>
                      </a:pPr>
                      <a:r>
                        <a:rPr lang="en-AU" sz="1000" b="1" dirty="0">
                          <a:solidFill>
                            <a:srgbClr val="FFFFFF"/>
                          </a:solidFill>
                          <a:effectLst/>
                        </a:rPr>
                        <a:t>Full description</a:t>
                      </a:r>
                      <a:endParaRPr lang="en-A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09114521"/>
                  </a:ext>
                </a:extLst>
              </a:tr>
              <a:tr h="198584">
                <a:tc>
                  <a:txBody>
                    <a:bodyPr/>
                    <a:lstStyle/>
                    <a:p>
                      <a:pPr marL="0" algn="l" defTabSz="742927" rtl="0" eaLnBrk="1" latinLnBrk="0" hangingPunct="1">
                        <a:spcBef>
                          <a:spcPts val="300"/>
                        </a:spcBef>
                        <a:spcAft>
                          <a:spcPts val="300"/>
                        </a:spcAft>
                      </a:pPr>
                      <a:r>
                        <a:rPr lang="en-US" sz="1000" kern="1200" dirty="0">
                          <a:solidFill>
                            <a:schemeClr val="tx1"/>
                          </a:solidFill>
                          <a:effectLst/>
                        </a:rPr>
                        <a:t>AI</a:t>
                      </a:r>
                      <a:endParaRPr lang="en-AU" sz="1000" kern="1200" dirty="0">
                        <a:solidFill>
                          <a:schemeClr val="tx1"/>
                        </a:solidFill>
                        <a:effectLst/>
                        <a:latin typeface="+mn-lt"/>
                        <a:ea typeface="+mn-ea"/>
                        <a:cs typeface="Arial" panose="020B0604020202020204" pitchFamily="34" charset="0"/>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742927" rtl="0" eaLnBrk="1" latinLnBrk="0" hangingPunct="1">
                        <a:spcBef>
                          <a:spcPts val="300"/>
                        </a:spcBef>
                        <a:spcAft>
                          <a:spcPts val="300"/>
                        </a:spcAft>
                      </a:pPr>
                      <a:r>
                        <a:rPr lang="en-US" sz="1000" kern="1200" dirty="0">
                          <a:solidFill>
                            <a:schemeClr val="tx1"/>
                          </a:solidFill>
                          <a:effectLst/>
                        </a:rPr>
                        <a:t>Artificial Intelligence</a:t>
                      </a:r>
                      <a:endParaRPr lang="en-AU" sz="1000" kern="1200" dirty="0">
                        <a:solidFill>
                          <a:schemeClr val="tx1"/>
                        </a:solidFill>
                        <a:effectLst/>
                        <a:latin typeface="+mn-lt"/>
                        <a:ea typeface="+mn-ea"/>
                        <a:cs typeface="Arial" panose="020B0604020202020204" pitchFamily="34" charset="0"/>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4027098"/>
                  </a:ext>
                </a:extLst>
              </a:tr>
              <a:tr h="326546">
                <a:tc>
                  <a:txBody>
                    <a:bodyPr/>
                    <a:lstStyle/>
                    <a:p>
                      <a:pPr marL="0" algn="l" defTabSz="742927" rtl="0" eaLnBrk="1" latinLnBrk="0" hangingPunct="1">
                        <a:spcBef>
                          <a:spcPts val="300"/>
                        </a:spcBef>
                        <a:spcAft>
                          <a:spcPts val="300"/>
                        </a:spcAft>
                      </a:pPr>
                      <a:r>
                        <a:rPr lang="en-US" sz="1000" kern="1200" dirty="0">
                          <a:solidFill>
                            <a:schemeClr val="tx1"/>
                          </a:solidFill>
                          <a:effectLst/>
                        </a:rPr>
                        <a:t>B2B</a:t>
                      </a:r>
                      <a:endParaRPr lang="en-AU" sz="1000" kern="1200" dirty="0">
                        <a:solidFill>
                          <a:schemeClr val="tx1"/>
                        </a:solidFill>
                        <a:effectLst/>
                        <a:latin typeface="+mn-lt"/>
                        <a:ea typeface="+mn-ea"/>
                        <a:cs typeface="Arial" panose="020B0604020202020204" pitchFamily="34" charset="0"/>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742927" rtl="0" eaLnBrk="1" latinLnBrk="0" hangingPunct="1">
                        <a:spcBef>
                          <a:spcPts val="300"/>
                        </a:spcBef>
                        <a:spcAft>
                          <a:spcPts val="300"/>
                        </a:spcAft>
                      </a:pPr>
                      <a:r>
                        <a:rPr lang="en-US" sz="1000" kern="1200" dirty="0">
                          <a:solidFill>
                            <a:schemeClr val="tx1"/>
                          </a:solidFill>
                          <a:effectLst/>
                        </a:rPr>
                        <a:t>Bottom Two Box score – sum of the results for the bottom two options in a response frame with a scale (e.g., ‘Disagree’ and ‘Strongly disagree’)</a:t>
                      </a:r>
                      <a:endParaRPr lang="en-AU" sz="1000" kern="1200" dirty="0">
                        <a:solidFill>
                          <a:schemeClr val="tx1"/>
                        </a:solidFill>
                        <a:effectLst/>
                        <a:latin typeface="+mn-lt"/>
                        <a:ea typeface="+mn-ea"/>
                        <a:cs typeface="Arial" panose="020B0604020202020204" pitchFamily="34" charset="0"/>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4649433"/>
                  </a:ext>
                </a:extLst>
              </a:tr>
              <a:tr h="198584">
                <a:tc>
                  <a:txBody>
                    <a:bodyPr/>
                    <a:lstStyle/>
                    <a:p>
                      <a:pPr marL="0" algn="l" defTabSz="742927" rtl="0" eaLnBrk="1" latinLnBrk="0" hangingPunct="1">
                        <a:spcBef>
                          <a:spcPts val="300"/>
                        </a:spcBef>
                        <a:spcAft>
                          <a:spcPts val="300"/>
                        </a:spcAft>
                      </a:pPr>
                      <a:r>
                        <a:rPr lang="en-AU" sz="1000" kern="1200" dirty="0">
                          <a:solidFill>
                            <a:schemeClr val="tx1"/>
                          </a:solidFill>
                          <a:effectLst/>
                        </a:rPr>
                        <a:t>HH</a:t>
                      </a:r>
                      <a:endParaRPr lang="en-AU" sz="1000" kern="1200" dirty="0">
                        <a:solidFill>
                          <a:schemeClr val="tx1"/>
                        </a:solidFill>
                        <a:effectLst/>
                        <a:latin typeface="+mn-lt"/>
                        <a:ea typeface="+mn-ea"/>
                        <a:cs typeface="Arial" panose="020B0604020202020204" pitchFamily="34" charset="0"/>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742927" rtl="0" eaLnBrk="1" latinLnBrk="0" hangingPunct="1">
                        <a:spcBef>
                          <a:spcPts val="300"/>
                        </a:spcBef>
                        <a:spcAft>
                          <a:spcPts val="300"/>
                        </a:spcAft>
                      </a:pPr>
                      <a:r>
                        <a:rPr lang="en-AU" sz="1000" kern="1200" dirty="0">
                          <a:solidFill>
                            <a:schemeClr val="tx1"/>
                          </a:solidFill>
                          <a:effectLst/>
                        </a:rPr>
                        <a:t>Household</a:t>
                      </a:r>
                      <a:endParaRPr lang="en-AU" sz="1000" kern="1200" dirty="0">
                        <a:solidFill>
                          <a:schemeClr val="tx1"/>
                        </a:solidFill>
                        <a:effectLst/>
                        <a:latin typeface="+mn-lt"/>
                        <a:ea typeface="+mn-ea"/>
                        <a:cs typeface="Arial" panose="020B0604020202020204" pitchFamily="34" charset="0"/>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6573554"/>
                  </a:ext>
                </a:extLst>
              </a:tr>
              <a:tr h="196030">
                <a:tc>
                  <a:txBody>
                    <a:bodyPr/>
                    <a:lstStyle/>
                    <a:p>
                      <a:pPr algn="l"/>
                      <a:r>
                        <a:rPr lang="en-US" sz="1000" kern="1200" dirty="0">
                          <a:solidFill>
                            <a:schemeClr val="tx1"/>
                          </a:solidFill>
                        </a:rPr>
                        <a:t>MCCS</a:t>
                      </a:r>
                      <a:endParaRPr lang="en-AU" sz="1000" kern="1200" dirty="0">
                        <a:solidFill>
                          <a:schemeClr val="tx1"/>
                        </a:solidFill>
                        <a:latin typeface="+mn-lt"/>
                        <a:ea typeface="+mn-ea"/>
                        <a:cs typeface="+mn-cs"/>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kern="1200" dirty="0">
                          <a:solidFill>
                            <a:schemeClr val="tx1"/>
                          </a:solidFill>
                        </a:rPr>
                        <a:t>Media Content Consumption Survey</a:t>
                      </a:r>
                      <a:endParaRPr lang="en-AU" sz="1000" kern="1200" dirty="0">
                        <a:solidFill>
                          <a:schemeClr val="tx1"/>
                        </a:solidFill>
                        <a:latin typeface="+mn-lt"/>
                        <a:ea typeface="+mn-ea"/>
                        <a:cs typeface="+mn-cs"/>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6969330"/>
                  </a:ext>
                </a:extLst>
              </a:tr>
              <a:tr h="388114">
                <a:tc>
                  <a:txBody>
                    <a:bodyPr/>
                    <a:lstStyle/>
                    <a:p>
                      <a:pPr>
                        <a:spcBef>
                          <a:spcPts val="300"/>
                        </a:spcBef>
                        <a:spcAft>
                          <a:spcPts val="0"/>
                        </a:spcAft>
                      </a:pPr>
                      <a:r>
                        <a:rPr lang="en-US" sz="1000" dirty="0">
                          <a:effectLst/>
                        </a:rPr>
                        <a:t>ORU</a:t>
                      </a:r>
                      <a:endParaRPr lang="en-AU" sz="1000" dirty="0">
                        <a:effectLst/>
                        <a:latin typeface="+mn-lt"/>
                        <a:ea typeface="Calibri" panose="020F0502020204030204" pitchFamily="34" charset="0"/>
                        <a:cs typeface="Arial" panose="020B0604020202020204" pitchFamily="34" charset="0"/>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5000"/>
                        </a:lnSpc>
                        <a:spcAft>
                          <a:spcPts val="0"/>
                        </a:spcAft>
                        <a:tabLst>
                          <a:tab pos="2970530" algn="ctr"/>
                        </a:tabLst>
                      </a:pPr>
                      <a:r>
                        <a:rPr lang="en-US" sz="1000" dirty="0">
                          <a:effectLst/>
                        </a:rPr>
                        <a:t>Online Research Unit non-probability panel – in the MCCS the panel was parents/legal guardians/carers of children aged 17 years old and under, in the TVCS the panel was adults living in regional Australia</a:t>
                      </a:r>
                      <a:endParaRPr lang="en-AU" sz="1000" dirty="0">
                        <a:effectLst/>
                        <a:latin typeface="+mn-lt"/>
                        <a:ea typeface="Calibri" panose="020F0502020204030204" pitchFamily="34" charset="0"/>
                        <a:cs typeface="Arial" panose="020B0604020202020204" pitchFamily="34" charset="0"/>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8100033"/>
                  </a:ext>
                </a:extLst>
              </a:tr>
              <a:tr h="211468">
                <a:tc>
                  <a:txBody>
                    <a:bodyPr/>
                    <a:lstStyle/>
                    <a:p>
                      <a:pPr marL="0" algn="l" defTabSz="742927" rtl="0" eaLnBrk="1" latinLnBrk="0" hangingPunct="1">
                        <a:spcBef>
                          <a:spcPts val="200"/>
                        </a:spcBef>
                        <a:spcAft>
                          <a:spcPts val="200"/>
                        </a:spcAft>
                      </a:pPr>
                      <a:r>
                        <a:rPr lang="en-AU" sz="1000" kern="1200" dirty="0">
                          <a:solidFill>
                            <a:schemeClr val="tx1"/>
                          </a:solidFill>
                        </a:rPr>
                        <a:t>P7D</a:t>
                      </a:r>
                      <a:endParaRPr lang="en-AU" sz="1000" kern="1200" dirty="0">
                        <a:solidFill>
                          <a:schemeClr val="tx1"/>
                        </a:solidFill>
                        <a:latin typeface="+mn-lt"/>
                        <a:ea typeface="+mn-ea"/>
                        <a:cs typeface="+mn-cs"/>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742927" rtl="0" eaLnBrk="1" latinLnBrk="0" hangingPunct="1">
                        <a:spcBef>
                          <a:spcPts val="200"/>
                        </a:spcBef>
                        <a:spcAft>
                          <a:spcPts val="200"/>
                        </a:spcAft>
                      </a:pPr>
                      <a:r>
                        <a:rPr lang="en-AU" sz="1000" kern="1200" dirty="0">
                          <a:solidFill>
                            <a:schemeClr val="tx1"/>
                          </a:solidFill>
                        </a:rPr>
                        <a:t>Past 7 days </a:t>
                      </a:r>
                      <a:endParaRPr lang="en-AU" sz="1000" kern="1200" dirty="0">
                        <a:solidFill>
                          <a:schemeClr val="tx1"/>
                        </a:solidFill>
                        <a:latin typeface="+mn-lt"/>
                        <a:ea typeface="+mn-ea"/>
                        <a:cs typeface="+mn-cs"/>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0983063"/>
                  </a:ext>
                </a:extLst>
              </a:tr>
              <a:tr h="326546">
                <a:tc>
                  <a:txBody>
                    <a:bodyPr/>
                    <a:lstStyle/>
                    <a:p>
                      <a:pPr marL="0" marR="0" lvl="0" indent="0" algn="l" defTabSz="742927" rtl="0" eaLnBrk="1" fontAlgn="auto" latinLnBrk="0" hangingPunct="1">
                        <a:lnSpc>
                          <a:spcPct val="100000"/>
                        </a:lnSpc>
                        <a:spcBef>
                          <a:spcPts val="200"/>
                        </a:spcBef>
                        <a:spcAft>
                          <a:spcPts val="200"/>
                        </a:spcAft>
                        <a:buClrTx/>
                        <a:buSzTx/>
                        <a:buFontTx/>
                        <a:buNone/>
                        <a:tabLst/>
                        <a:defRPr/>
                      </a:pPr>
                      <a:r>
                        <a:rPr lang="en-AU" sz="1000" dirty="0">
                          <a:solidFill>
                            <a:schemeClr val="tx1"/>
                          </a:solidFill>
                        </a:rPr>
                        <a:t>SEIFA Quintile </a:t>
                      </a:r>
                      <a:endParaRPr lang="en-AU" sz="1000" kern="1200" dirty="0">
                        <a:solidFill>
                          <a:schemeClr val="tx1"/>
                        </a:solidFill>
                        <a:latin typeface="+mn-lt"/>
                        <a:ea typeface="+mn-ea"/>
                        <a:cs typeface="+mn-cs"/>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742927" rtl="0" eaLnBrk="1" latinLnBrk="0" hangingPunct="1">
                        <a:spcBef>
                          <a:spcPts val="200"/>
                        </a:spcBef>
                        <a:spcAft>
                          <a:spcPts val="200"/>
                        </a:spcAft>
                      </a:pPr>
                      <a:r>
                        <a:rPr lang="en-AU" sz="1000" kern="1200" dirty="0">
                          <a:solidFill>
                            <a:schemeClr val="tx1"/>
                          </a:solidFill>
                        </a:rPr>
                        <a:t>Socio-Economic Indexes for Areas (where Quintile 1 is most disadvantaged, and Quintile 5 is least disadvantaged)</a:t>
                      </a:r>
                      <a:endParaRPr lang="en-AU" sz="1000" kern="1200" dirty="0">
                        <a:solidFill>
                          <a:schemeClr val="tx1"/>
                        </a:solidFill>
                        <a:latin typeface="+mn-lt"/>
                        <a:ea typeface="+mn-ea"/>
                        <a:cs typeface="+mn-cs"/>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9022981"/>
                  </a:ext>
                </a:extLst>
              </a:tr>
              <a:tr h="326546">
                <a:tc>
                  <a:txBody>
                    <a:bodyPr/>
                    <a:lstStyle/>
                    <a:p>
                      <a:pPr marL="0" algn="l" defTabSz="742927" rtl="0" eaLnBrk="1" latinLnBrk="0" hangingPunct="1">
                        <a:spcBef>
                          <a:spcPts val="300"/>
                        </a:spcBef>
                        <a:spcAft>
                          <a:spcPts val="300"/>
                        </a:spcAft>
                      </a:pPr>
                      <a:r>
                        <a:rPr lang="en-US" sz="1000" kern="1200" dirty="0">
                          <a:solidFill>
                            <a:schemeClr val="tx1"/>
                          </a:solidFill>
                          <a:effectLst/>
                        </a:rPr>
                        <a:t>T2B</a:t>
                      </a:r>
                      <a:endParaRPr lang="en-AU" sz="1000" kern="1200" dirty="0">
                        <a:solidFill>
                          <a:schemeClr val="tx1"/>
                        </a:solidFill>
                        <a:effectLst/>
                        <a:latin typeface="+mn-lt"/>
                        <a:ea typeface="+mn-ea"/>
                        <a:cs typeface="Arial" panose="020B0604020202020204" pitchFamily="34" charset="0"/>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742927" rtl="0" eaLnBrk="1" latinLnBrk="0" hangingPunct="1">
                        <a:spcBef>
                          <a:spcPts val="300"/>
                        </a:spcBef>
                        <a:spcAft>
                          <a:spcPts val="300"/>
                        </a:spcAft>
                      </a:pPr>
                      <a:r>
                        <a:rPr lang="en-US" sz="1000" kern="1200" dirty="0">
                          <a:solidFill>
                            <a:schemeClr val="tx1"/>
                          </a:solidFill>
                          <a:effectLst/>
                        </a:rPr>
                        <a:t>Top Two Box score – sum of the results for the top two options in a response frame with a scale (e.g., ‘Strongly agree’ and ‘Agree’)</a:t>
                      </a:r>
                      <a:endParaRPr lang="en-AU" sz="1000" kern="1200" dirty="0">
                        <a:solidFill>
                          <a:schemeClr val="tx1"/>
                        </a:solidFill>
                        <a:effectLst/>
                        <a:latin typeface="+mn-lt"/>
                        <a:ea typeface="+mn-ea"/>
                        <a:cs typeface="Arial" panose="020B0604020202020204" pitchFamily="34" charset="0"/>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8968693"/>
                  </a:ext>
                </a:extLst>
              </a:tr>
              <a:tr h="186113">
                <a:tc>
                  <a:txBody>
                    <a:bodyPr/>
                    <a:lstStyle/>
                    <a:p>
                      <a:pPr algn="l">
                        <a:spcBef>
                          <a:spcPts val="200"/>
                        </a:spcBef>
                        <a:spcAft>
                          <a:spcPts val="200"/>
                        </a:spcAft>
                      </a:pPr>
                      <a:r>
                        <a:rPr lang="en-US" sz="1000" dirty="0">
                          <a:effectLst/>
                        </a:rPr>
                        <a:t>TVCS</a:t>
                      </a:r>
                      <a:endParaRPr lang="en-AU" sz="1000" dirty="0">
                        <a:effectLst/>
                        <a:latin typeface="+mn-lt"/>
                        <a:ea typeface="Calibri" panose="020F0502020204030204" pitchFamily="34" charset="0"/>
                        <a:cs typeface="Arial" panose="020B0604020202020204" pitchFamily="34" charset="0"/>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742927" rtl="0" eaLnBrk="1" fontAlgn="auto" latinLnBrk="0" hangingPunct="1">
                        <a:lnSpc>
                          <a:spcPct val="100000"/>
                        </a:lnSpc>
                        <a:spcBef>
                          <a:spcPts val="200"/>
                        </a:spcBef>
                        <a:spcAft>
                          <a:spcPts val="200"/>
                        </a:spcAft>
                        <a:buClrTx/>
                        <a:buSzTx/>
                        <a:buFontTx/>
                        <a:buNone/>
                        <a:tabLst/>
                        <a:defRPr/>
                      </a:pPr>
                      <a:r>
                        <a:rPr lang="en-US" sz="1000" dirty="0"/>
                        <a:t>Television Consumer Survey</a:t>
                      </a:r>
                      <a:endParaRPr lang="en-AU" sz="1000" dirty="0">
                        <a:latin typeface="+mn-lt"/>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9992326"/>
                  </a:ext>
                </a:extLst>
              </a:tr>
            </a:tbl>
          </a:graphicData>
        </a:graphic>
      </p:graphicFrame>
      <p:sp>
        <p:nvSpPr>
          <p:cNvPr id="11" name="TextBox 10">
            <a:extLst>
              <a:ext uri="{FF2B5EF4-FFF2-40B4-BE49-F238E27FC236}">
                <a16:creationId xmlns:a16="http://schemas.microsoft.com/office/drawing/2014/main" id="{3EFE420F-0019-B500-0631-B9ADEEE14C1D}"/>
              </a:ext>
            </a:extLst>
          </p:cNvPr>
          <p:cNvSpPr txBox="1"/>
          <p:nvPr/>
        </p:nvSpPr>
        <p:spPr>
          <a:xfrm>
            <a:off x="681038" y="3512562"/>
            <a:ext cx="4955308" cy="338554"/>
          </a:xfrm>
          <a:prstGeom prst="rect">
            <a:avLst/>
          </a:prstGeom>
          <a:noFill/>
        </p:spPr>
        <p:txBody>
          <a:bodyPr wrap="square">
            <a:spAutoFit/>
          </a:bodyPr>
          <a:lstStyle/>
          <a:p>
            <a:r>
              <a:rPr lang="en-US" sz="1600" dirty="0"/>
              <a:t>Definitions of terms</a:t>
            </a:r>
            <a:endParaRPr lang="en-AU" sz="1600" dirty="0"/>
          </a:p>
        </p:txBody>
      </p:sp>
      <p:graphicFrame>
        <p:nvGraphicFramePr>
          <p:cNvPr id="9" name="Table 8" descr="Figure 2, Definition of terms.&#10;Term: Children, Definition: Children aged 0-17 years, except where a more specific age range is given.&#10;Term: Respondents, Definition: People who responded to the quantitative survey.&#10;Term: the Department , Definition: The Department of Infrastructure, Transport, Regional Development, Communications and the Arts.&#10;Term: Parents, Definition: Respondents who are parents / guardians / carers of a child / children aged 17 years and under.&#10;Term: Screen content, Definition: Content watched on a screen, including things like television shows or programs, movies, documentaries and sports.&#10;Term: Net, Definition: Sum of results for two or more categories.&#10;Term: the Survey, Definition: The Television and Media Survey 2023&#10;">
            <a:extLst>
              <a:ext uri="{FF2B5EF4-FFF2-40B4-BE49-F238E27FC236}">
                <a16:creationId xmlns:a16="http://schemas.microsoft.com/office/drawing/2014/main" id="{56253623-4B7F-B7B8-371F-451EF8055296}"/>
              </a:ext>
            </a:extLst>
          </p:cNvPr>
          <p:cNvGraphicFramePr>
            <a:graphicFrameLocks noGrp="1"/>
          </p:cNvGraphicFramePr>
          <p:nvPr>
            <p:extLst>
              <p:ext uri="{D42A27DB-BD31-4B8C-83A1-F6EECF244321}">
                <p14:modId xmlns:p14="http://schemas.microsoft.com/office/powerpoint/2010/main" val="1961991248"/>
              </p:ext>
            </p:extLst>
          </p:nvPr>
        </p:nvGraphicFramePr>
        <p:xfrm>
          <a:off x="747206" y="3920354"/>
          <a:ext cx="8111044" cy="1814407"/>
        </p:xfrm>
        <a:graphic>
          <a:graphicData uri="http://schemas.openxmlformats.org/drawingml/2006/table">
            <a:tbl>
              <a:tblPr firstRow="1" firstCol="1">
                <a:tableStyleId>{B301B821-A1FF-4177-AEE7-76D212191A09}</a:tableStyleId>
              </a:tblPr>
              <a:tblGrid>
                <a:gridCol w="2107665">
                  <a:extLst>
                    <a:ext uri="{9D8B030D-6E8A-4147-A177-3AD203B41FA5}">
                      <a16:colId xmlns:a16="http://schemas.microsoft.com/office/drawing/2014/main" val="744166003"/>
                    </a:ext>
                  </a:extLst>
                </a:gridCol>
                <a:gridCol w="6003379">
                  <a:extLst>
                    <a:ext uri="{9D8B030D-6E8A-4147-A177-3AD203B41FA5}">
                      <a16:colId xmlns:a16="http://schemas.microsoft.com/office/drawing/2014/main" val="2742104920"/>
                    </a:ext>
                  </a:extLst>
                </a:gridCol>
              </a:tblGrid>
              <a:tr h="216000">
                <a:tc>
                  <a:txBody>
                    <a:bodyPr/>
                    <a:lstStyle/>
                    <a:p>
                      <a:pPr>
                        <a:spcBef>
                          <a:spcPts val="300"/>
                        </a:spcBef>
                        <a:spcAft>
                          <a:spcPts val="300"/>
                        </a:spcAft>
                      </a:pPr>
                      <a:r>
                        <a:rPr lang="en-AU" sz="1000" b="1" dirty="0">
                          <a:solidFill>
                            <a:srgbClr val="FFFFFF"/>
                          </a:solidFill>
                          <a:effectLst/>
                        </a:rPr>
                        <a:t>Term</a:t>
                      </a:r>
                      <a:endParaRPr lang="en-A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spcBef>
                          <a:spcPts val="300"/>
                        </a:spcBef>
                        <a:spcAft>
                          <a:spcPts val="300"/>
                        </a:spcAft>
                      </a:pPr>
                      <a:r>
                        <a:rPr lang="en-AU" sz="1000" b="1" dirty="0">
                          <a:solidFill>
                            <a:srgbClr val="FFFFFF"/>
                          </a:solidFill>
                          <a:effectLst/>
                        </a:rPr>
                        <a:t>Definition</a:t>
                      </a:r>
                      <a:endParaRPr lang="en-AU" sz="1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650074278"/>
                  </a:ext>
                </a:extLst>
              </a:tr>
              <a:tr h="182954">
                <a:tc>
                  <a:txBody>
                    <a:bodyPr/>
                    <a:lstStyle/>
                    <a:p>
                      <a:pPr>
                        <a:spcBef>
                          <a:spcPts val="300"/>
                        </a:spcBef>
                        <a:spcAft>
                          <a:spcPts val="0"/>
                        </a:spcAft>
                      </a:pPr>
                      <a:r>
                        <a:rPr lang="en-US" sz="1000" dirty="0">
                          <a:effectLst/>
                          <a:latin typeface="+mn-lt"/>
                          <a:ea typeface="Calibri" panose="020F0502020204030204" pitchFamily="34" charset="0"/>
                          <a:cs typeface="Arial" panose="020B0604020202020204" pitchFamily="34" charset="0"/>
                        </a:rPr>
                        <a:t>Children</a:t>
                      </a:r>
                      <a:endParaRPr lang="en-AU" sz="1000" dirty="0">
                        <a:effectLst/>
                        <a:latin typeface="+mn-lt"/>
                        <a:ea typeface="Calibri" panose="020F0502020204030204" pitchFamily="34" charset="0"/>
                        <a:cs typeface="Arial" panose="020B0604020202020204" pitchFamily="34" charset="0"/>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5000"/>
                        </a:lnSpc>
                        <a:spcAft>
                          <a:spcPts val="0"/>
                        </a:spcAft>
                        <a:tabLst>
                          <a:tab pos="2970530" algn="ctr"/>
                        </a:tabLst>
                      </a:pPr>
                      <a:r>
                        <a:rPr lang="en-US" sz="1000" dirty="0">
                          <a:effectLst/>
                          <a:latin typeface="+mn-lt"/>
                          <a:ea typeface="Calibri" panose="020F0502020204030204" pitchFamily="34" charset="0"/>
                          <a:cs typeface="Arial" panose="020B0604020202020204" pitchFamily="34" charset="0"/>
                        </a:rPr>
                        <a:t>Children aged 0-17 years, except where a more specific age range is given</a:t>
                      </a:r>
                      <a:endParaRPr lang="en-AU" sz="1000" dirty="0">
                        <a:effectLst/>
                        <a:latin typeface="+mn-lt"/>
                        <a:ea typeface="Calibri" panose="020F0502020204030204" pitchFamily="34" charset="0"/>
                        <a:cs typeface="Arial" panose="020B0604020202020204" pitchFamily="34" charset="0"/>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4942223"/>
                  </a:ext>
                </a:extLst>
              </a:tr>
              <a:tr h="182954">
                <a:tc>
                  <a:txBody>
                    <a:bodyPr/>
                    <a:lstStyle/>
                    <a:p>
                      <a:pPr>
                        <a:spcBef>
                          <a:spcPts val="300"/>
                        </a:spcBef>
                        <a:spcAft>
                          <a:spcPts val="0"/>
                        </a:spcAft>
                      </a:pPr>
                      <a:r>
                        <a:rPr lang="en-AU" sz="1000" dirty="0">
                          <a:solidFill>
                            <a:srgbClr val="000000"/>
                          </a:solidFill>
                          <a:effectLst/>
                        </a:rPr>
                        <a:t>the Department </a:t>
                      </a:r>
                      <a:endParaRPr lang="en-AU" sz="1000" dirty="0">
                        <a:effectLst/>
                        <a:latin typeface="+mn-lt"/>
                        <a:ea typeface="Calibri" panose="020F0502020204030204" pitchFamily="34" charset="0"/>
                        <a:cs typeface="Arial" panose="020B0604020202020204" pitchFamily="34" charset="0"/>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5000"/>
                        </a:lnSpc>
                        <a:spcAft>
                          <a:spcPts val="0"/>
                        </a:spcAft>
                        <a:tabLst>
                          <a:tab pos="2970530" algn="ctr"/>
                        </a:tabLst>
                      </a:pPr>
                      <a:r>
                        <a:rPr lang="en-AU" sz="1000" dirty="0">
                          <a:solidFill>
                            <a:srgbClr val="000000"/>
                          </a:solidFill>
                          <a:effectLst/>
                        </a:rPr>
                        <a:t>The Department of Infrastructure, Transport, Regional Development, Communications and the Arts</a:t>
                      </a:r>
                      <a:endParaRPr lang="en-AU" sz="1000" dirty="0">
                        <a:effectLst/>
                        <a:latin typeface="+mn-lt"/>
                        <a:ea typeface="Calibri" panose="020F0502020204030204" pitchFamily="34" charset="0"/>
                        <a:cs typeface="Arial" panose="020B0604020202020204" pitchFamily="34" charset="0"/>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8949888"/>
                  </a:ext>
                </a:extLst>
              </a:tr>
              <a:tr h="281361">
                <a:tc>
                  <a:txBody>
                    <a:bodyPr/>
                    <a:lstStyle/>
                    <a:p>
                      <a:pPr marL="0" algn="l" defTabSz="742927" rtl="0" eaLnBrk="1" latinLnBrk="0" hangingPunct="1">
                        <a:spcBef>
                          <a:spcPts val="200"/>
                        </a:spcBef>
                        <a:spcAft>
                          <a:spcPts val="200"/>
                        </a:spcAft>
                      </a:pPr>
                      <a:r>
                        <a:rPr lang="en-AU" sz="1000" kern="1200" dirty="0">
                          <a:solidFill>
                            <a:schemeClr val="tx1"/>
                          </a:solidFill>
                        </a:rPr>
                        <a:t>Net</a:t>
                      </a:r>
                      <a:endParaRPr lang="en-AU" sz="1000" kern="1200" dirty="0">
                        <a:solidFill>
                          <a:schemeClr val="tx1"/>
                        </a:solidFill>
                        <a:latin typeface="+mn-lt"/>
                        <a:ea typeface="+mn-ea"/>
                        <a:cs typeface="+mn-cs"/>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42927" rtl="0" eaLnBrk="1" latinLnBrk="0" hangingPunct="1">
                        <a:spcBef>
                          <a:spcPts val="200"/>
                        </a:spcBef>
                        <a:spcAft>
                          <a:spcPts val="200"/>
                        </a:spcAft>
                      </a:pPr>
                      <a:r>
                        <a:rPr lang="en-AU" sz="1000" kern="1200" dirty="0">
                          <a:solidFill>
                            <a:schemeClr val="tx1"/>
                          </a:solidFill>
                        </a:rPr>
                        <a:t>Sum of results for two or more categories</a:t>
                      </a:r>
                      <a:endParaRPr lang="en-AU" sz="1000" kern="1200" dirty="0">
                        <a:solidFill>
                          <a:schemeClr val="tx1"/>
                        </a:solidFill>
                        <a:latin typeface="+mn-lt"/>
                        <a:ea typeface="+mn-ea"/>
                        <a:cs typeface="+mn-cs"/>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0671191"/>
                  </a:ext>
                </a:extLst>
              </a:tr>
              <a:tr h="236728">
                <a:tc>
                  <a:txBody>
                    <a:bodyPr/>
                    <a:lstStyle/>
                    <a:p>
                      <a:pPr marL="0" algn="l" defTabSz="742927" rtl="0" eaLnBrk="1" latinLnBrk="0" hangingPunct="1">
                        <a:spcBef>
                          <a:spcPts val="200"/>
                        </a:spcBef>
                        <a:spcAft>
                          <a:spcPts val="200"/>
                        </a:spcAft>
                      </a:pPr>
                      <a:r>
                        <a:rPr lang="en-AU" sz="1000" kern="1200" dirty="0">
                          <a:solidFill>
                            <a:schemeClr val="tx1"/>
                          </a:solidFill>
                        </a:rPr>
                        <a:t>Parents</a:t>
                      </a:r>
                      <a:endParaRPr lang="en-AU" sz="1000" kern="1200" dirty="0">
                        <a:solidFill>
                          <a:schemeClr val="tx1"/>
                        </a:solidFill>
                        <a:latin typeface="+mn-lt"/>
                        <a:ea typeface="+mn-ea"/>
                        <a:cs typeface="+mn-cs"/>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42927" rtl="0" eaLnBrk="1" latinLnBrk="0" hangingPunct="1">
                        <a:spcBef>
                          <a:spcPts val="200"/>
                        </a:spcBef>
                        <a:spcAft>
                          <a:spcPts val="200"/>
                        </a:spcAft>
                      </a:pPr>
                      <a:r>
                        <a:rPr lang="en-AU" sz="1000" kern="1200" dirty="0">
                          <a:solidFill>
                            <a:schemeClr val="tx1"/>
                          </a:solidFill>
                        </a:rPr>
                        <a:t>Respondents who are parents/legal guardians/carers of a child/children aged 17 years and under </a:t>
                      </a:r>
                      <a:endParaRPr lang="en-AU" sz="1000" kern="1200" dirty="0">
                        <a:solidFill>
                          <a:schemeClr val="tx1"/>
                        </a:solidFill>
                        <a:latin typeface="+mn-lt"/>
                        <a:ea typeface="+mn-ea"/>
                        <a:cs typeface="+mn-cs"/>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4136252"/>
                  </a:ext>
                </a:extLst>
              </a:tr>
              <a:tr h="194880">
                <a:tc>
                  <a:txBody>
                    <a:bodyPr/>
                    <a:lstStyle/>
                    <a:p>
                      <a:pPr>
                        <a:spcBef>
                          <a:spcPts val="300"/>
                        </a:spcBef>
                        <a:spcAft>
                          <a:spcPts val="300"/>
                        </a:spcAft>
                      </a:pPr>
                      <a:r>
                        <a:rPr lang="en-AU" sz="1000" dirty="0">
                          <a:solidFill>
                            <a:srgbClr val="000000"/>
                          </a:solidFill>
                          <a:effectLst/>
                        </a:rPr>
                        <a:t>Respondents</a:t>
                      </a:r>
                      <a:endParaRPr lang="en-AU" sz="1000" dirty="0">
                        <a:effectLst/>
                        <a:latin typeface="+mn-lt"/>
                        <a:ea typeface="Calibri" panose="020F0502020204030204" pitchFamily="34" charset="0"/>
                        <a:cs typeface="Arial" panose="020B0604020202020204" pitchFamily="34" charset="0"/>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300"/>
                        </a:spcBef>
                        <a:spcAft>
                          <a:spcPts val="300"/>
                        </a:spcAft>
                      </a:pPr>
                      <a:r>
                        <a:rPr lang="en-AU" sz="1000" dirty="0">
                          <a:solidFill>
                            <a:srgbClr val="000000"/>
                          </a:solidFill>
                          <a:effectLst/>
                        </a:rPr>
                        <a:t>People who responded to the quantitative survey</a:t>
                      </a:r>
                      <a:endParaRPr lang="en-AU" sz="1000" dirty="0">
                        <a:effectLst/>
                        <a:latin typeface="+mn-lt"/>
                        <a:ea typeface="Calibri" panose="020F0502020204030204" pitchFamily="34" charset="0"/>
                        <a:cs typeface="Arial" panose="020B0604020202020204" pitchFamily="34" charset="0"/>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8441588"/>
                  </a:ext>
                </a:extLst>
              </a:tr>
              <a:tr h="324650">
                <a:tc>
                  <a:txBody>
                    <a:bodyPr/>
                    <a:lstStyle/>
                    <a:p>
                      <a:pPr marL="0" algn="l" defTabSz="742927" rtl="0" eaLnBrk="1" latinLnBrk="0" hangingPunct="1">
                        <a:spcBef>
                          <a:spcPts val="200"/>
                        </a:spcBef>
                        <a:spcAft>
                          <a:spcPts val="200"/>
                        </a:spcAft>
                      </a:pPr>
                      <a:r>
                        <a:rPr lang="en-AU" sz="1000" kern="1200" dirty="0">
                          <a:solidFill>
                            <a:schemeClr val="tx1"/>
                          </a:solidFill>
                        </a:rPr>
                        <a:t>Screen content</a:t>
                      </a:r>
                      <a:endParaRPr lang="en-AU" sz="1000" kern="1200" dirty="0">
                        <a:solidFill>
                          <a:schemeClr val="tx1"/>
                        </a:solidFill>
                        <a:latin typeface="+mn-lt"/>
                        <a:ea typeface="+mn-ea"/>
                        <a:cs typeface="+mn-cs"/>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42927" rtl="0" eaLnBrk="1" latinLnBrk="0" hangingPunct="1">
                        <a:spcBef>
                          <a:spcPts val="200"/>
                        </a:spcBef>
                        <a:spcAft>
                          <a:spcPts val="200"/>
                        </a:spcAft>
                      </a:pPr>
                      <a:r>
                        <a:rPr lang="en-US" sz="1000" kern="1200" dirty="0">
                          <a:solidFill>
                            <a:schemeClr val="tx1"/>
                          </a:solidFill>
                        </a:rPr>
                        <a:t>Content watched on a screen, including things like television shows or programs, movies, documentaries and sports</a:t>
                      </a:r>
                      <a:endParaRPr lang="en-AU" sz="1000" kern="1200" dirty="0">
                        <a:solidFill>
                          <a:schemeClr val="tx1"/>
                        </a:solidFill>
                        <a:latin typeface="+mn-lt"/>
                        <a:ea typeface="+mn-ea"/>
                        <a:cs typeface="+mn-cs"/>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4797198"/>
                  </a:ext>
                </a:extLst>
              </a:tr>
              <a:tr h="194880">
                <a:tc>
                  <a:txBody>
                    <a:bodyPr/>
                    <a:lstStyle/>
                    <a:p>
                      <a:pPr marL="0" algn="l" defTabSz="742927" rtl="0" eaLnBrk="1" latinLnBrk="0" hangingPunct="1">
                        <a:spcBef>
                          <a:spcPts val="200"/>
                        </a:spcBef>
                        <a:spcAft>
                          <a:spcPts val="200"/>
                        </a:spcAft>
                      </a:pPr>
                      <a:r>
                        <a:rPr lang="en-US" sz="1000" kern="1200" dirty="0">
                          <a:solidFill>
                            <a:schemeClr val="tx1"/>
                          </a:solidFill>
                        </a:rPr>
                        <a:t>the Survey</a:t>
                      </a:r>
                      <a:endParaRPr lang="en-AU" sz="1000" kern="1200" dirty="0">
                        <a:solidFill>
                          <a:schemeClr val="tx1"/>
                        </a:solidFill>
                        <a:latin typeface="+mn-lt"/>
                        <a:ea typeface="+mn-ea"/>
                        <a:cs typeface="+mn-cs"/>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42927" rtl="0" eaLnBrk="1" latinLnBrk="0" hangingPunct="1">
                        <a:spcBef>
                          <a:spcPts val="200"/>
                        </a:spcBef>
                        <a:spcAft>
                          <a:spcPts val="200"/>
                        </a:spcAft>
                      </a:pPr>
                      <a:r>
                        <a:rPr lang="en-US" sz="1000" kern="1200" dirty="0">
                          <a:solidFill>
                            <a:schemeClr val="tx1"/>
                          </a:solidFill>
                        </a:rPr>
                        <a:t>The Television and Media Survey 2023</a:t>
                      </a:r>
                      <a:endParaRPr lang="en-AU" sz="1000" kern="1200" dirty="0">
                        <a:solidFill>
                          <a:schemeClr val="tx1"/>
                        </a:solidFill>
                        <a:latin typeface="+mn-lt"/>
                        <a:ea typeface="+mn-ea"/>
                        <a:cs typeface="+mn-cs"/>
                      </a:endParaRPr>
                    </a:p>
                  </a:txBody>
                  <a:tcPr marL="68580" marR="68580" marT="0" marB="0"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5210513"/>
                  </a:ext>
                </a:extLst>
              </a:tr>
            </a:tbl>
          </a:graphicData>
        </a:graphic>
      </p:graphicFrame>
      <p:sp>
        <p:nvSpPr>
          <p:cNvPr id="3" name="TextBox 2">
            <a:extLst>
              <a:ext uri="{FF2B5EF4-FFF2-40B4-BE49-F238E27FC236}">
                <a16:creationId xmlns:a16="http://schemas.microsoft.com/office/drawing/2014/main" id="{9CB1FB4D-658B-599D-DD6B-05F4BFA9D003}"/>
              </a:ext>
            </a:extLst>
          </p:cNvPr>
          <p:cNvSpPr txBox="1"/>
          <p:nvPr/>
        </p:nvSpPr>
        <p:spPr>
          <a:xfrm>
            <a:off x="681038" y="5902036"/>
            <a:ext cx="8111044" cy="461665"/>
          </a:xfrm>
          <a:prstGeom prst="rect">
            <a:avLst/>
          </a:prstGeom>
          <a:noFill/>
        </p:spPr>
        <p:txBody>
          <a:bodyPr wrap="square" rtlCol="0">
            <a:spAutoFit/>
          </a:bodyPr>
          <a:lstStyle/>
          <a:p>
            <a:r>
              <a:rPr lang="en-US" sz="1200" dirty="0"/>
              <a:t>Note: Where age is referenced throughout the report, this should be taken as a reference to respondents in those age ranges (e.g., Ages 18-24 refers to respondents aged between 18 and 24 years).</a:t>
            </a:r>
            <a:endParaRPr lang="en-AU" sz="1200" dirty="0"/>
          </a:p>
        </p:txBody>
      </p:sp>
    </p:spTree>
    <p:extLst>
      <p:ext uri="{BB962C8B-B14F-4D97-AF65-F5344CB8AC3E}">
        <p14:creationId xmlns:p14="http://schemas.microsoft.com/office/powerpoint/2010/main" val="950488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49</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79267" y="300501"/>
            <a:ext cx="8213561" cy="438517"/>
          </a:xfrm>
        </p:spPr>
        <p:txBody>
          <a:bodyPr>
            <a:noAutofit/>
          </a:bodyPr>
          <a:lstStyle/>
          <a:p>
            <a:r>
              <a:rPr lang="en-US" sz="2000" dirty="0"/>
              <a:t>Platforms used to watch Australian screen content (children aged 0-7)</a:t>
            </a:r>
            <a:endParaRPr lang="en-AU" sz="2000" dirty="0"/>
          </a:p>
        </p:txBody>
      </p:sp>
      <p:grpSp>
        <p:nvGrpSpPr>
          <p:cNvPr id="4" name="Group 3">
            <a:extLst>
              <a:ext uri="{FF2B5EF4-FFF2-40B4-BE49-F238E27FC236}">
                <a16:creationId xmlns:a16="http://schemas.microsoft.com/office/drawing/2014/main" id="{2CE13ABC-AEA8-D7C4-17DB-A898051478AD}"/>
              </a:ext>
              <a:ext uri="{C183D7F6-B498-43B3-948B-1728B52AA6E4}">
                <adec:decorative xmlns:adec="http://schemas.microsoft.com/office/drawing/2017/decorative" val="1"/>
              </a:ext>
            </a:extLst>
          </p:cNvPr>
          <p:cNvGrpSpPr/>
          <p:nvPr/>
        </p:nvGrpSpPr>
        <p:grpSpPr>
          <a:xfrm>
            <a:off x="9256008" y="326233"/>
            <a:ext cx="309563" cy="283689"/>
            <a:chOff x="1374439" y="1820800"/>
            <a:chExt cx="1041541" cy="1003601"/>
          </a:xfrm>
          <a:solidFill>
            <a:schemeClr val="tx2"/>
          </a:solidFill>
        </p:grpSpPr>
        <p:sp>
          <p:nvSpPr>
            <p:cNvPr id="5" name="Freeform 116">
              <a:extLst>
                <a:ext uri="{FF2B5EF4-FFF2-40B4-BE49-F238E27FC236}">
                  <a16:creationId xmlns:a16="http://schemas.microsoft.com/office/drawing/2014/main" id="{0B1DE141-1905-F0A5-66B0-E23A2FD238D7}"/>
                </a:ext>
              </a:extLst>
            </p:cNvPr>
            <p:cNvSpPr>
              <a:spLocks/>
            </p:cNvSpPr>
            <p:nvPr/>
          </p:nvSpPr>
          <p:spPr bwMode="auto">
            <a:xfrm>
              <a:off x="1760527" y="2035026"/>
              <a:ext cx="655452" cy="461050"/>
            </a:xfrm>
            <a:custGeom>
              <a:avLst/>
              <a:gdLst>
                <a:gd name="T0" fmla="*/ 299 w 332"/>
                <a:gd name="T1" fmla="*/ 0 h 224"/>
                <a:gd name="T2" fmla="*/ 331 w 332"/>
                <a:gd name="T3" fmla="*/ 86 h 224"/>
                <a:gd name="T4" fmla="*/ 331 w 332"/>
                <a:gd name="T5" fmla="*/ 188 h 224"/>
                <a:gd name="T6" fmla="*/ 296 w 332"/>
                <a:gd name="T7" fmla="*/ 223 h 224"/>
                <a:gd name="T8" fmla="*/ 35 w 332"/>
                <a:gd name="T9" fmla="*/ 223 h 224"/>
                <a:gd name="T10" fmla="*/ 1 w 332"/>
                <a:gd name="T11" fmla="*/ 186 h 224"/>
                <a:gd name="T12" fmla="*/ 0 w 332"/>
                <a:gd name="T13" fmla="*/ 112 h 224"/>
                <a:gd name="T14" fmla="*/ 17 w 332"/>
                <a:gd name="T15" fmla="*/ 95 h 224"/>
                <a:gd name="T16" fmla="*/ 158 w 332"/>
                <a:gd name="T17" fmla="*/ 95 h 224"/>
                <a:gd name="T18" fmla="*/ 186 w 332"/>
                <a:gd name="T19" fmla="*/ 85 h 224"/>
                <a:gd name="T20" fmla="*/ 299 w 332"/>
                <a:gd name="T2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2" h="224">
                  <a:moveTo>
                    <a:pt x="299" y="0"/>
                  </a:moveTo>
                  <a:cubicBezTo>
                    <a:pt x="320" y="26"/>
                    <a:pt x="330" y="55"/>
                    <a:pt x="331" y="86"/>
                  </a:cubicBezTo>
                  <a:cubicBezTo>
                    <a:pt x="332" y="120"/>
                    <a:pt x="331" y="154"/>
                    <a:pt x="331" y="188"/>
                  </a:cubicBezTo>
                  <a:cubicBezTo>
                    <a:pt x="330" y="210"/>
                    <a:pt x="318" y="223"/>
                    <a:pt x="296" y="223"/>
                  </a:cubicBezTo>
                  <a:cubicBezTo>
                    <a:pt x="209" y="224"/>
                    <a:pt x="122" y="224"/>
                    <a:pt x="35" y="223"/>
                  </a:cubicBezTo>
                  <a:cubicBezTo>
                    <a:pt x="13" y="223"/>
                    <a:pt x="1" y="209"/>
                    <a:pt x="1" y="186"/>
                  </a:cubicBezTo>
                  <a:cubicBezTo>
                    <a:pt x="1" y="161"/>
                    <a:pt x="1" y="137"/>
                    <a:pt x="0" y="112"/>
                  </a:cubicBezTo>
                  <a:cubicBezTo>
                    <a:pt x="0" y="99"/>
                    <a:pt x="4" y="95"/>
                    <a:pt x="17" y="95"/>
                  </a:cubicBezTo>
                  <a:cubicBezTo>
                    <a:pt x="64" y="96"/>
                    <a:pt x="111" y="96"/>
                    <a:pt x="158" y="95"/>
                  </a:cubicBezTo>
                  <a:cubicBezTo>
                    <a:pt x="167" y="95"/>
                    <a:pt x="178" y="91"/>
                    <a:pt x="186" y="85"/>
                  </a:cubicBezTo>
                  <a:cubicBezTo>
                    <a:pt x="224" y="58"/>
                    <a:pt x="260" y="29"/>
                    <a:pt x="29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119">
              <a:extLst>
                <a:ext uri="{FF2B5EF4-FFF2-40B4-BE49-F238E27FC236}">
                  <a16:creationId xmlns:a16="http://schemas.microsoft.com/office/drawing/2014/main" id="{43005552-57C4-7383-5A08-6444CD39C2E4}"/>
                </a:ext>
              </a:extLst>
            </p:cNvPr>
            <p:cNvSpPr>
              <a:spLocks/>
            </p:cNvSpPr>
            <p:nvPr/>
          </p:nvSpPr>
          <p:spPr bwMode="auto">
            <a:xfrm>
              <a:off x="1760527" y="1899971"/>
              <a:ext cx="457919" cy="298053"/>
            </a:xfrm>
            <a:custGeom>
              <a:avLst/>
              <a:gdLst>
                <a:gd name="T0" fmla="*/ 168 w 230"/>
                <a:gd name="T1" fmla="*/ 146 h 146"/>
                <a:gd name="T2" fmla="*/ 64 w 230"/>
                <a:gd name="T3" fmla="*/ 146 h 146"/>
                <a:gd name="T4" fmla="*/ 62 w 230"/>
                <a:gd name="T5" fmla="*/ 142 h 146"/>
                <a:gd name="T6" fmla="*/ 33 w 230"/>
                <a:gd name="T7" fmla="*/ 81 h 146"/>
                <a:gd name="T8" fmla="*/ 4 w 230"/>
                <a:gd name="T9" fmla="*/ 28 h 146"/>
                <a:gd name="T10" fmla="*/ 17 w 230"/>
                <a:gd name="T11" fmla="*/ 3 h 146"/>
                <a:gd name="T12" fmla="*/ 40 w 230"/>
                <a:gd name="T13" fmla="*/ 19 h 146"/>
                <a:gd name="T14" fmla="*/ 107 w 230"/>
                <a:gd name="T15" fmla="*/ 79 h 146"/>
                <a:gd name="T16" fmla="*/ 181 w 230"/>
                <a:gd name="T17" fmla="*/ 43 h 146"/>
                <a:gd name="T18" fmla="*/ 190 w 230"/>
                <a:gd name="T19" fmla="*/ 20 h 146"/>
                <a:gd name="T20" fmla="*/ 214 w 230"/>
                <a:gd name="T21" fmla="*/ 3 h 146"/>
                <a:gd name="T22" fmla="*/ 226 w 230"/>
                <a:gd name="T23" fmla="*/ 30 h 146"/>
                <a:gd name="T24" fmla="*/ 182 w 230"/>
                <a:gd name="T25" fmla="*/ 94 h 146"/>
                <a:gd name="T26" fmla="*/ 168 w 230"/>
                <a:gd name="T27" fmla="*/ 123 h 146"/>
                <a:gd name="T28" fmla="*/ 168 w 230"/>
                <a:gd name="T29"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0" h="146">
                  <a:moveTo>
                    <a:pt x="168" y="146"/>
                  </a:moveTo>
                  <a:cubicBezTo>
                    <a:pt x="132" y="146"/>
                    <a:pt x="98" y="146"/>
                    <a:pt x="64" y="146"/>
                  </a:cubicBezTo>
                  <a:cubicBezTo>
                    <a:pt x="63" y="144"/>
                    <a:pt x="62" y="143"/>
                    <a:pt x="62" y="142"/>
                  </a:cubicBezTo>
                  <a:cubicBezTo>
                    <a:pt x="67" y="115"/>
                    <a:pt x="55" y="97"/>
                    <a:pt x="33" y="81"/>
                  </a:cubicBezTo>
                  <a:cubicBezTo>
                    <a:pt x="16" y="68"/>
                    <a:pt x="8" y="48"/>
                    <a:pt x="4" y="28"/>
                  </a:cubicBezTo>
                  <a:cubicBezTo>
                    <a:pt x="0" y="15"/>
                    <a:pt x="4" y="6"/>
                    <a:pt x="17" y="3"/>
                  </a:cubicBezTo>
                  <a:cubicBezTo>
                    <a:pt x="30" y="0"/>
                    <a:pt x="38" y="7"/>
                    <a:pt x="40" y="19"/>
                  </a:cubicBezTo>
                  <a:cubicBezTo>
                    <a:pt x="48" y="56"/>
                    <a:pt x="73" y="74"/>
                    <a:pt x="107" y="79"/>
                  </a:cubicBezTo>
                  <a:cubicBezTo>
                    <a:pt x="138" y="83"/>
                    <a:pt x="164" y="69"/>
                    <a:pt x="181" y="43"/>
                  </a:cubicBezTo>
                  <a:cubicBezTo>
                    <a:pt x="185" y="36"/>
                    <a:pt x="187" y="28"/>
                    <a:pt x="190" y="20"/>
                  </a:cubicBezTo>
                  <a:cubicBezTo>
                    <a:pt x="194" y="6"/>
                    <a:pt x="203" y="0"/>
                    <a:pt x="214" y="3"/>
                  </a:cubicBezTo>
                  <a:cubicBezTo>
                    <a:pt x="226" y="6"/>
                    <a:pt x="230" y="16"/>
                    <a:pt x="226" y="30"/>
                  </a:cubicBezTo>
                  <a:cubicBezTo>
                    <a:pt x="219" y="57"/>
                    <a:pt x="205" y="79"/>
                    <a:pt x="182" y="94"/>
                  </a:cubicBezTo>
                  <a:cubicBezTo>
                    <a:pt x="171" y="101"/>
                    <a:pt x="166" y="109"/>
                    <a:pt x="168" y="123"/>
                  </a:cubicBezTo>
                  <a:cubicBezTo>
                    <a:pt x="169" y="130"/>
                    <a:pt x="168" y="137"/>
                    <a:pt x="168" y="1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139">
              <a:extLst>
                <a:ext uri="{FF2B5EF4-FFF2-40B4-BE49-F238E27FC236}">
                  <a16:creationId xmlns:a16="http://schemas.microsoft.com/office/drawing/2014/main" id="{C3549E12-00B0-F86E-FAEA-EBE9A198C28D}"/>
                </a:ext>
              </a:extLst>
            </p:cNvPr>
            <p:cNvSpPr>
              <a:spLocks/>
            </p:cNvSpPr>
            <p:nvPr/>
          </p:nvSpPr>
          <p:spPr bwMode="auto">
            <a:xfrm>
              <a:off x="1374439" y="1916271"/>
              <a:ext cx="386088" cy="284082"/>
            </a:xfrm>
            <a:custGeom>
              <a:avLst/>
              <a:gdLst>
                <a:gd name="T0" fmla="*/ 36 w 196"/>
                <a:gd name="T1" fmla="*/ 1 h 138"/>
                <a:gd name="T2" fmla="*/ 79 w 196"/>
                <a:gd name="T3" fmla="*/ 18 h 138"/>
                <a:gd name="T4" fmla="*/ 180 w 196"/>
                <a:gd name="T5" fmla="*/ 111 h 138"/>
                <a:gd name="T6" fmla="*/ 183 w 196"/>
                <a:gd name="T7" fmla="*/ 114 h 138"/>
                <a:gd name="T8" fmla="*/ 187 w 196"/>
                <a:gd name="T9" fmla="*/ 135 h 138"/>
                <a:gd name="T10" fmla="*/ 167 w 196"/>
                <a:gd name="T11" fmla="*/ 131 h 138"/>
                <a:gd name="T12" fmla="*/ 130 w 196"/>
                <a:gd name="T13" fmla="*/ 97 h 138"/>
                <a:gd name="T14" fmla="*/ 62 w 196"/>
                <a:gd name="T15" fmla="*/ 34 h 138"/>
                <a:gd name="T16" fmla="*/ 36 w 196"/>
                <a:gd name="T17" fmla="*/ 24 h 138"/>
                <a:gd name="T18" fmla="*/ 11 w 196"/>
                <a:gd name="T19" fmla="*/ 24 h 138"/>
                <a:gd name="T20" fmla="*/ 0 w 196"/>
                <a:gd name="T21" fmla="*/ 12 h 138"/>
                <a:gd name="T22" fmla="*/ 11 w 196"/>
                <a:gd name="T23" fmla="*/ 2 h 138"/>
                <a:gd name="T24" fmla="*/ 36 w 196"/>
                <a:gd name="T25" fmla="*/ 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38">
                  <a:moveTo>
                    <a:pt x="36" y="1"/>
                  </a:moveTo>
                  <a:cubicBezTo>
                    <a:pt x="53" y="1"/>
                    <a:pt x="66" y="5"/>
                    <a:pt x="79" y="18"/>
                  </a:cubicBezTo>
                  <a:cubicBezTo>
                    <a:pt x="112" y="49"/>
                    <a:pt x="146" y="80"/>
                    <a:pt x="180" y="111"/>
                  </a:cubicBezTo>
                  <a:cubicBezTo>
                    <a:pt x="181" y="112"/>
                    <a:pt x="182" y="113"/>
                    <a:pt x="183" y="114"/>
                  </a:cubicBezTo>
                  <a:cubicBezTo>
                    <a:pt x="190" y="120"/>
                    <a:pt x="196" y="128"/>
                    <a:pt x="187" y="135"/>
                  </a:cubicBezTo>
                  <a:cubicBezTo>
                    <a:pt x="183" y="138"/>
                    <a:pt x="172" y="135"/>
                    <a:pt x="167" y="131"/>
                  </a:cubicBezTo>
                  <a:cubicBezTo>
                    <a:pt x="154" y="121"/>
                    <a:pt x="142" y="109"/>
                    <a:pt x="130" y="97"/>
                  </a:cubicBezTo>
                  <a:cubicBezTo>
                    <a:pt x="107" y="76"/>
                    <a:pt x="84" y="56"/>
                    <a:pt x="62" y="34"/>
                  </a:cubicBezTo>
                  <a:cubicBezTo>
                    <a:pt x="55" y="27"/>
                    <a:pt x="47" y="25"/>
                    <a:pt x="36" y="24"/>
                  </a:cubicBezTo>
                  <a:cubicBezTo>
                    <a:pt x="28" y="24"/>
                    <a:pt x="19" y="26"/>
                    <a:pt x="11" y="24"/>
                  </a:cubicBezTo>
                  <a:cubicBezTo>
                    <a:pt x="7" y="23"/>
                    <a:pt x="0" y="19"/>
                    <a:pt x="0" y="12"/>
                  </a:cubicBezTo>
                  <a:cubicBezTo>
                    <a:pt x="1" y="5"/>
                    <a:pt x="7" y="3"/>
                    <a:pt x="11" y="2"/>
                  </a:cubicBezTo>
                  <a:cubicBezTo>
                    <a:pt x="18" y="0"/>
                    <a:pt x="27" y="1"/>
                    <a:pt x="3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141">
              <a:extLst>
                <a:ext uri="{FF2B5EF4-FFF2-40B4-BE49-F238E27FC236}">
                  <a16:creationId xmlns:a16="http://schemas.microsoft.com/office/drawing/2014/main" id="{101FFC6A-C26A-E07A-5C9C-0D6C463E3CFA}"/>
                </a:ext>
              </a:extLst>
            </p:cNvPr>
            <p:cNvSpPr>
              <a:spLocks/>
            </p:cNvSpPr>
            <p:nvPr/>
          </p:nvSpPr>
          <p:spPr bwMode="auto">
            <a:xfrm>
              <a:off x="1895209" y="1865043"/>
              <a:ext cx="193046" cy="162998"/>
            </a:xfrm>
            <a:custGeom>
              <a:avLst/>
              <a:gdLst>
                <a:gd name="T0" fmla="*/ 0 w 97"/>
                <a:gd name="T1" fmla="*/ 35 h 80"/>
                <a:gd name="T2" fmla="*/ 47 w 97"/>
                <a:gd name="T3" fmla="*/ 0 h 80"/>
                <a:gd name="T4" fmla="*/ 97 w 97"/>
                <a:gd name="T5" fmla="*/ 35 h 80"/>
                <a:gd name="T6" fmla="*/ 53 w 97"/>
                <a:gd name="T7" fmla="*/ 77 h 80"/>
                <a:gd name="T8" fmla="*/ 0 w 97"/>
                <a:gd name="T9" fmla="*/ 35 h 80"/>
              </a:gdLst>
              <a:ahLst/>
              <a:cxnLst>
                <a:cxn ang="0">
                  <a:pos x="T0" y="T1"/>
                </a:cxn>
                <a:cxn ang="0">
                  <a:pos x="T2" y="T3"/>
                </a:cxn>
                <a:cxn ang="0">
                  <a:pos x="T4" y="T5"/>
                </a:cxn>
                <a:cxn ang="0">
                  <a:pos x="T6" y="T7"/>
                </a:cxn>
                <a:cxn ang="0">
                  <a:pos x="T8" y="T9"/>
                </a:cxn>
              </a:cxnLst>
              <a:rect l="0" t="0" r="r" b="b"/>
              <a:pathLst>
                <a:path w="97" h="80">
                  <a:moveTo>
                    <a:pt x="0" y="35"/>
                  </a:moveTo>
                  <a:cubicBezTo>
                    <a:pt x="22" y="33"/>
                    <a:pt x="37" y="21"/>
                    <a:pt x="47" y="0"/>
                  </a:cubicBezTo>
                  <a:cubicBezTo>
                    <a:pt x="59" y="20"/>
                    <a:pt x="75" y="34"/>
                    <a:pt x="97" y="35"/>
                  </a:cubicBezTo>
                  <a:cubicBezTo>
                    <a:pt x="93" y="61"/>
                    <a:pt x="77" y="75"/>
                    <a:pt x="53" y="77"/>
                  </a:cubicBezTo>
                  <a:cubicBezTo>
                    <a:pt x="29" y="80"/>
                    <a:pt x="4" y="63"/>
                    <a:pt x="0"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42">
              <a:extLst>
                <a:ext uri="{FF2B5EF4-FFF2-40B4-BE49-F238E27FC236}">
                  <a16:creationId xmlns:a16="http://schemas.microsoft.com/office/drawing/2014/main" id="{5301D787-43A2-001D-5003-D170D389F1B2}"/>
                </a:ext>
              </a:extLst>
            </p:cNvPr>
            <p:cNvSpPr>
              <a:spLocks/>
            </p:cNvSpPr>
            <p:nvPr/>
          </p:nvSpPr>
          <p:spPr bwMode="auto">
            <a:xfrm>
              <a:off x="1886231" y="1820800"/>
              <a:ext cx="202024" cy="107113"/>
            </a:xfrm>
            <a:custGeom>
              <a:avLst/>
              <a:gdLst>
                <a:gd name="T0" fmla="*/ 2 w 102"/>
                <a:gd name="T1" fmla="*/ 52 h 52"/>
                <a:gd name="T2" fmla="*/ 52 w 102"/>
                <a:gd name="T3" fmla="*/ 1 h 52"/>
                <a:gd name="T4" fmla="*/ 100 w 102"/>
                <a:gd name="T5" fmla="*/ 51 h 52"/>
                <a:gd name="T6" fmla="*/ 51 w 102"/>
                <a:gd name="T7" fmla="*/ 5 h 52"/>
                <a:gd name="T8" fmla="*/ 2 w 102"/>
                <a:gd name="T9" fmla="*/ 52 h 52"/>
              </a:gdLst>
              <a:ahLst/>
              <a:cxnLst>
                <a:cxn ang="0">
                  <a:pos x="T0" y="T1"/>
                </a:cxn>
                <a:cxn ang="0">
                  <a:pos x="T2" y="T3"/>
                </a:cxn>
                <a:cxn ang="0">
                  <a:pos x="T4" y="T5"/>
                </a:cxn>
                <a:cxn ang="0">
                  <a:pos x="T6" y="T7"/>
                </a:cxn>
                <a:cxn ang="0">
                  <a:pos x="T8" y="T9"/>
                </a:cxn>
              </a:cxnLst>
              <a:rect l="0" t="0" r="r" b="b"/>
              <a:pathLst>
                <a:path w="102" h="52">
                  <a:moveTo>
                    <a:pt x="2" y="52"/>
                  </a:moveTo>
                  <a:cubicBezTo>
                    <a:pt x="0" y="22"/>
                    <a:pt x="23" y="0"/>
                    <a:pt x="52" y="1"/>
                  </a:cubicBezTo>
                  <a:cubicBezTo>
                    <a:pt x="81" y="1"/>
                    <a:pt x="102" y="23"/>
                    <a:pt x="100" y="51"/>
                  </a:cubicBezTo>
                  <a:cubicBezTo>
                    <a:pt x="72" y="48"/>
                    <a:pt x="58" y="32"/>
                    <a:pt x="51" y="5"/>
                  </a:cubicBezTo>
                  <a:cubicBezTo>
                    <a:pt x="44" y="31"/>
                    <a:pt x="30" y="48"/>
                    <a:pt x="2" y="5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162">
              <a:extLst>
                <a:ext uri="{FF2B5EF4-FFF2-40B4-BE49-F238E27FC236}">
                  <a16:creationId xmlns:a16="http://schemas.microsoft.com/office/drawing/2014/main" id="{511B575B-242E-1FD8-B730-F78ABD6BDBD0}"/>
                </a:ext>
              </a:extLst>
            </p:cNvPr>
            <p:cNvSpPr>
              <a:spLocks noEditPoints="1"/>
            </p:cNvSpPr>
            <p:nvPr/>
          </p:nvSpPr>
          <p:spPr bwMode="auto">
            <a:xfrm>
              <a:off x="2146616" y="2542647"/>
              <a:ext cx="269364" cy="281754"/>
            </a:xfrm>
            <a:custGeom>
              <a:avLst/>
              <a:gdLst>
                <a:gd name="T0" fmla="*/ 68 w 136"/>
                <a:gd name="T1" fmla="*/ 0 h 137"/>
                <a:gd name="T2" fmla="*/ 0 w 136"/>
                <a:gd name="T3" fmla="*/ 68 h 137"/>
                <a:gd name="T4" fmla="*/ 68 w 136"/>
                <a:gd name="T5" fmla="*/ 137 h 137"/>
                <a:gd name="T6" fmla="*/ 136 w 136"/>
                <a:gd name="T7" fmla="*/ 68 h 137"/>
                <a:gd name="T8" fmla="*/ 68 w 136"/>
                <a:gd name="T9" fmla="*/ 0 h 137"/>
                <a:gd name="T10" fmla="*/ 68 w 136"/>
                <a:gd name="T11" fmla="*/ 108 h 137"/>
                <a:gd name="T12" fmla="*/ 28 w 136"/>
                <a:gd name="T13" fmla="*/ 68 h 137"/>
                <a:gd name="T14" fmla="*/ 68 w 136"/>
                <a:gd name="T15" fmla="*/ 29 h 137"/>
                <a:gd name="T16" fmla="*/ 108 w 136"/>
                <a:gd name="T17" fmla="*/ 68 h 137"/>
                <a:gd name="T18" fmla="*/ 68 w 136"/>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7">
                  <a:moveTo>
                    <a:pt x="68" y="0"/>
                  </a:moveTo>
                  <a:cubicBezTo>
                    <a:pt x="30" y="0"/>
                    <a:pt x="0" y="31"/>
                    <a:pt x="0" y="68"/>
                  </a:cubicBezTo>
                  <a:cubicBezTo>
                    <a:pt x="0" y="106"/>
                    <a:pt x="30" y="137"/>
                    <a:pt x="68" y="137"/>
                  </a:cubicBezTo>
                  <a:cubicBezTo>
                    <a:pt x="106" y="137"/>
                    <a:pt x="136" y="106"/>
                    <a:pt x="136" y="68"/>
                  </a:cubicBezTo>
                  <a:cubicBezTo>
                    <a:pt x="136" y="31"/>
                    <a:pt x="106" y="0"/>
                    <a:pt x="68" y="0"/>
                  </a:cubicBezTo>
                  <a:close/>
                  <a:moveTo>
                    <a:pt x="68" y="108"/>
                  </a:moveTo>
                  <a:cubicBezTo>
                    <a:pt x="46" y="108"/>
                    <a:pt x="28" y="90"/>
                    <a:pt x="28" y="68"/>
                  </a:cubicBezTo>
                  <a:cubicBezTo>
                    <a:pt x="28"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64">
              <a:extLst>
                <a:ext uri="{FF2B5EF4-FFF2-40B4-BE49-F238E27FC236}">
                  <a16:creationId xmlns:a16="http://schemas.microsoft.com/office/drawing/2014/main" id="{33F0D2F2-6BC3-CF93-43D6-131CE5F19D10}"/>
                </a:ext>
              </a:extLst>
            </p:cNvPr>
            <p:cNvSpPr>
              <a:spLocks noEditPoints="1"/>
            </p:cNvSpPr>
            <p:nvPr/>
          </p:nvSpPr>
          <p:spPr bwMode="auto">
            <a:xfrm>
              <a:off x="1756037" y="2542647"/>
              <a:ext cx="269364" cy="281754"/>
            </a:xfrm>
            <a:custGeom>
              <a:avLst/>
              <a:gdLst>
                <a:gd name="T0" fmla="*/ 68 w 137"/>
                <a:gd name="T1" fmla="*/ 0 h 137"/>
                <a:gd name="T2" fmla="*/ 0 w 137"/>
                <a:gd name="T3" fmla="*/ 68 h 137"/>
                <a:gd name="T4" fmla="*/ 68 w 137"/>
                <a:gd name="T5" fmla="*/ 137 h 137"/>
                <a:gd name="T6" fmla="*/ 137 w 137"/>
                <a:gd name="T7" fmla="*/ 68 h 137"/>
                <a:gd name="T8" fmla="*/ 68 w 137"/>
                <a:gd name="T9" fmla="*/ 0 h 137"/>
                <a:gd name="T10" fmla="*/ 68 w 137"/>
                <a:gd name="T11" fmla="*/ 108 h 137"/>
                <a:gd name="T12" fmla="*/ 29 w 137"/>
                <a:gd name="T13" fmla="*/ 68 h 137"/>
                <a:gd name="T14" fmla="*/ 68 w 137"/>
                <a:gd name="T15" fmla="*/ 29 h 137"/>
                <a:gd name="T16" fmla="*/ 108 w 137"/>
                <a:gd name="T17" fmla="*/ 68 h 137"/>
                <a:gd name="T18" fmla="*/ 68 w 137"/>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7">
                  <a:moveTo>
                    <a:pt x="68" y="0"/>
                  </a:moveTo>
                  <a:cubicBezTo>
                    <a:pt x="31" y="0"/>
                    <a:pt x="0" y="31"/>
                    <a:pt x="0" y="68"/>
                  </a:cubicBezTo>
                  <a:cubicBezTo>
                    <a:pt x="0" y="106"/>
                    <a:pt x="31" y="137"/>
                    <a:pt x="68" y="137"/>
                  </a:cubicBezTo>
                  <a:cubicBezTo>
                    <a:pt x="106" y="137"/>
                    <a:pt x="137" y="106"/>
                    <a:pt x="137" y="68"/>
                  </a:cubicBezTo>
                  <a:cubicBezTo>
                    <a:pt x="137" y="31"/>
                    <a:pt x="106" y="0"/>
                    <a:pt x="68" y="0"/>
                  </a:cubicBezTo>
                  <a:close/>
                  <a:moveTo>
                    <a:pt x="68" y="108"/>
                  </a:moveTo>
                  <a:cubicBezTo>
                    <a:pt x="46" y="108"/>
                    <a:pt x="29" y="90"/>
                    <a:pt x="29" y="68"/>
                  </a:cubicBezTo>
                  <a:cubicBezTo>
                    <a:pt x="29"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279267" y="985947"/>
            <a:ext cx="9129850" cy="558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A similar proportion of children aged 0-7 watched Australian screen content on free video streaming services (45%), online subscription services (45%), and publicly owned free-to-air on-demand TV (44%).</a:t>
            </a:r>
            <a:endParaRPr lang="en-AU" sz="1000" dirty="0">
              <a:solidFill>
                <a:schemeClr val="tx1"/>
              </a:solidFill>
            </a:endParaRPr>
          </a:p>
        </p:txBody>
      </p:sp>
      <p:sp>
        <p:nvSpPr>
          <p:cNvPr id="8" name="Rectangle 7">
            <a:extLst>
              <a:ext uri="{FF2B5EF4-FFF2-40B4-BE49-F238E27FC236}">
                <a16:creationId xmlns:a16="http://schemas.microsoft.com/office/drawing/2014/main" id="{CFD5A45D-C6C8-8B71-1534-31A01C76B004}"/>
              </a:ext>
              <a:ext uri="{C183D7F6-B498-43B3-948B-1728B52AA6E4}">
                <adec:decorative xmlns:adec="http://schemas.microsoft.com/office/drawing/2017/decorative" val="1"/>
              </a:ext>
            </a:extLst>
          </p:cNvPr>
          <p:cNvSpPr/>
          <p:nvPr/>
        </p:nvSpPr>
        <p:spPr>
          <a:xfrm>
            <a:off x="1837417" y="1533596"/>
            <a:ext cx="6211208" cy="42602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graphicFrame>
        <p:nvGraphicFramePr>
          <p:cNvPr id="13" name="Chart 12" descr="Figure 48: Platforms used to watch Australian screen content (children 0-7).&#10;&#10;Results listed are for 2023.&#10;&#10;Free video streaming services, 45%.&#10;Online subscription services, 45%.&#10;Publicly owned free-to-air on-demand TV, 44%.&#10;Publicly owned free-to-air TV, excluding on-demand, 22%.&#10;Commercial free-to-air TV, excluding on-demand, 15%.&#10;Pay TV, 9%.&#10;Commercial free-to-air on-demand TV, 8%.&#10;Sports specific website or app, 7%.&#10;Pay-per-view services, 5%.&#10;Other websites or apps (e.g. Facebook, TikTok, Instagram), 4%.&#10;None of the above, 2%.&#10;&#10;Source: KA4. Now thinking only about Australian children’s programs, which does your child usually watch these on?&#10;Base: MCCS, Parents whose 0-7 year old child watches Australian content (n=351).&#10;Notes: Don’t know/refused responses not shown: 2023 DK = 0%, Ref = 0%.&#10;&#10;">
            <a:extLst>
              <a:ext uri="{FF2B5EF4-FFF2-40B4-BE49-F238E27FC236}">
                <a16:creationId xmlns:a16="http://schemas.microsoft.com/office/drawing/2014/main" id="{994BE67C-D9A4-1DE6-F2C7-717D02E5ED15}"/>
              </a:ext>
            </a:extLst>
          </p:cNvPr>
          <p:cNvGraphicFramePr/>
          <p:nvPr>
            <p:extLst>
              <p:ext uri="{D42A27DB-BD31-4B8C-83A1-F6EECF244321}">
                <p14:modId xmlns:p14="http://schemas.microsoft.com/office/powerpoint/2010/main" val="871054182"/>
              </p:ext>
            </p:extLst>
          </p:nvPr>
        </p:nvGraphicFramePr>
        <p:xfrm>
          <a:off x="1039034" y="1151704"/>
          <a:ext cx="7610315" cy="4260250"/>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1841367" y="5260020"/>
            <a:ext cx="4199427" cy="446276"/>
          </a:xfrm>
          <a:prstGeom prst="rect">
            <a:avLst/>
          </a:prstGeom>
          <a:noFill/>
        </p:spPr>
        <p:txBody>
          <a:bodyPr wrap="square">
            <a:spAutoFit/>
          </a:bodyPr>
          <a:lstStyle/>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KA4. Now thinking only about Australian children’s programs, which does your child usually watch these on?</a:t>
            </a:r>
          </a:p>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Parents/legal guardians/carers whose 0-7 year old child watches Australian content (n=351).</a:t>
            </a:r>
          </a:p>
          <a:p>
            <a:pPr algn="just">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D358627D-F779-4B24-5FCE-77E824115808}"/>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Parents/legal guardians/carers indicate that children aged 0-7 are also watching Australian content via free video streaming services and online subscription services, as well as publicly owned free to air TV (e.g. ABC iview, SBS On Demand, etc.).</a:t>
            </a:r>
            <a:endParaRPr lang="en-AU" sz="1000" b="1" dirty="0"/>
          </a:p>
        </p:txBody>
      </p:sp>
      <p:pic>
        <p:nvPicPr>
          <p:cNvPr id="10" name="Graphic 9">
            <a:extLst>
              <a:ext uri="{FF2B5EF4-FFF2-40B4-BE49-F238E27FC236}">
                <a16:creationId xmlns:a16="http://schemas.microsoft.com/office/drawing/2014/main" id="{072EFB48-452B-5AFA-4C9D-48BCF909DA1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15249088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US" dirty="0"/>
              <a:t>50</a:t>
            </a:r>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79266" y="241772"/>
            <a:ext cx="8827411" cy="438517"/>
          </a:xfrm>
        </p:spPr>
        <p:txBody>
          <a:bodyPr>
            <a:noAutofit/>
          </a:bodyPr>
          <a:lstStyle/>
          <a:p>
            <a:r>
              <a:rPr lang="en-US" sz="2000" dirty="0"/>
              <a:t>Hours per week spent watching content on various platforms (children aged 8-17)</a:t>
            </a:r>
            <a:endParaRPr lang="en-AU" sz="2000" dirty="0"/>
          </a:p>
        </p:txBody>
      </p:sp>
      <p:pic>
        <p:nvPicPr>
          <p:cNvPr id="7" name="Graphic 6">
            <a:extLst>
              <a:ext uri="{FF2B5EF4-FFF2-40B4-BE49-F238E27FC236}">
                <a16:creationId xmlns:a16="http://schemas.microsoft.com/office/drawing/2014/main" id="{7E145976-FF9D-EADE-12E4-5594491EEA3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24962" y="250239"/>
            <a:ext cx="453418" cy="453418"/>
          </a:xfrm>
          <a:prstGeom prst="rect">
            <a:avLst/>
          </a:prstGeom>
        </p:spPr>
      </p:pic>
      <p:sp>
        <p:nvSpPr>
          <p:cNvPr id="6" name="Rectangle 5">
            <a:extLst>
              <a:ext uri="{FF2B5EF4-FFF2-40B4-BE49-F238E27FC236}">
                <a16:creationId xmlns:a16="http://schemas.microsoft.com/office/drawing/2014/main" id="{EE17961E-18A8-3EAC-D157-6D79342C4133}"/>
              </a:ext>
            </a:extLst>
          </p:cNvPr>
          <p:cNvSpPr/>
          <p:nvPr/>
        </p:nvSpPr>
        <p:spPr>
          <a:xfrm>
            <a:off x="279267" y="808663"/>
            <a:ext cx="9129850" cy="558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Among children aged 8-17, the platforms with the highest weekly average number of hours spent watching screen content were other websites or apps (9.5 hours), free video streaming services (8.3 hours), and online subscription service (7.1 hours). These platforms also had the highest reported usage by children in the past 7 days.</a:t>
            </a:r>
            <a:endParaRPr lang="en-AU" sz="1000" dirty="0">
              <a:solidFill>
                <a:schemeClr val="tx1"/>
              </a:solidFill>
            </a:endParaRPr>
          </a:p>
        </p:txBody>
      </p:sp>
      <p:sp>
        <p:nvSpPr>
          <p:cNvPr id="8" name="Rectangle 7">
            <a:extLst>
              <a:ext uri="{FF2B5EF4-FFF2-40B4-BE49-F238E27FC236}">
                <a16:creationId xmlns:a16="http://schemas.microsoft.com/office/drawing/2014/main" id="{CFD5A45D-C6C8-8B71-1534-31A01C76B004}"/>
              </a:ext>
              <a:ext uri="{C183D7F6-B498-43B3-948B-1728B52AA6E4}">
                <adec:decorative xmlns:adec="http://schemas.microsoft.com/office/drawing/2017/decorative" val="1"/>
              </a:ext>
            </a:extLst>
          </p:cNvPr>
          <p:cNvSpPr/>
          <p:nvPr/>
        </p:nvSpPr>
        <p:spPr>
          <a:xfrm>
            <a:off x="279265" y="1438645"/>
            <a:ext cx="9293753" cy="442833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graphicFrame>
        <p:nvGraphicFramePr>
          <p:cNvPr id="13" name="Chart 12" descr="Figure 49: Hours per week spent watching content on various platforms (children 8-17).&#10;&#10;Results listed are for 2023 and reflect combined results for children aged 8-17.&#10;&#10;First, results for usage of each platform in the past 7 days and average hours spent watching each week per user are presented for context.&#10;&#10;Free video streaming services, Past 7 day usage (%), 70%, Average hours (per user), 8.3 hours.&#10;Online subscription services, Past 7 day usage (%), 61%, Average hours (per user), 7.1 hours.&#10;Other websites or apps, Past 7 day usage (%), 31%, Average hours (per user), 9.5 hours.&#10;Commercial free-to-air TV, excluding on-demand, Past 7 day usage (%), 23%, Average hours (per user), 4.8 hours.&#10;Publicly owned free-to-air on-demand TV, Past 7 day usage (%), 16%, Average hours (per user), 4.4 hours.&#10;Publicly owned free-to-air TV, excluding on-demand, Past 7 day usage (%), 15%, Average hours (per user), 5.1 hours.&#10;Commercial free-to-air on-demand TV, Past 7 day usage (%), 15%, Average hours (per user), 5.3 hours.&#10;Sports specific website or app, Past 7 day usage (%), 12%, Average hours (per user), 5.8 hours.&#10;Pay TV, Past 7 day usage (%), 11%, Average hours (per user), 6.9 hours.&#10;&#10;Hours per week spent watching content on each platform:&#10;&#10;Free video streaming services, Up to 5 hours, 47%, 6-10 hours, 28%, 11-25 hours, 20%, More than 25 hours, 5%&#10;Online subscription services, Up to 5 hours, 52%, 6-10 hours, 30%, 11-25 hours, 15%, More than 25 hours, 4%&#10;Other websites or apps, Up to 5 hours, 38%, 6-10 hours, 30%, 11-25 hours, 23%, More than 25 hours, 10%&#10;Commercial free-to-air TV, excluding on-demand, Up to 5 hours, 72%, 6-10 hours, 19%, 11-25 hours, 7%, More than 25 hours, 2%&#10;Publicly owned free-to-air on-demand TV, Up to 5 hours, 75%, 6-10 hours, 21%, 11-25 hours, 3%, More than 25 hours, 1%&#10;Publicly owned free-to-air TV, excluding on-demand, Up to 5 hours, 76%, 6-10 hours, 11%, 11-25 hours, 9%, More than 25 hours, 2%&#10;Commercial free-to-air on-demand TV, Up to 5 hours, 70%, 6-10 hours, 21%, 11-25 hours, 7%, More than 25 hours, 3%&#10;Sports specific website or app, Up to 5 hours, 64%, 6-10 hours, 25%, 11-25 hours, 6%, More than 25 hours, 5%&#10;Pay TV, Up to 5 hours, 56%, 6-10 hours, 29%, 11-25 hours, 9%, More than 25 hours, 5%&#10;&#10;Source: KB1, KC1, KD1. In the past 7 days, what kinds of things did you watch at home or elsewhere on any device?&#10;Base: MCCS, All children aged 8-17. 8-10 (n=197), 11-15 (n=191), 16-17 (n=137).&#10;Source: KB2, KC2, KD2. On average, how many hours per week do you watch each of the following?&#10;Base: MCCS, Children aged 8-17 who watched screen content in the past 7 days. Total (n= from 21 to 366). Reported at total level due to small base sizes in individual age groups.&#10;Notes: Don’t know/refused responses not shown: % vary per statement. Labels for responses &lt;5% not shown. Results for ‘Google Play (or pay-per-view services)’ not shown due to small base size (n=21).&#10;">
            <a:extLst>
              <a:ext uri="{FF2B5EF4-FFF2-40B4-BE49-F238E27FC236}">
                <a16:creationId xmlns:a16="http://schemas.microsoft.com/office/drawing/2014/main" id="{7980E141-8A28-7880-810D-46ADD0BBC286}"/>
              </a:ext>
            </a:extLst>
          </p:cNvPr>
          <p:cNvGraphicFramePr/>
          <p:nvPr>
            <p:extLst>
              <p:ext uri="{D42A27DB-BD31-4B8C-83A1-F6EECF244321}">
                <p14:modId xmlns:p14="http://schemas.microsoft.com/office/powerpoint/2010/main" val="646103826"/>
              </p:ext>
            </p:extLst>
          </p:nvPr>
        </p:nvGraphicFramePr>
        <p:xfrm>
          <a:off x="1099583" y="1432834"/>
          <a:ext cx="8179537" cy="383622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Table 18" descr="The information contained in this table is included in the alt text for Figure 49.">
            <a:extLst>
              <a:ext uri="{FF2B5EF4-FFF2-40B4-BE49-F238E27FC236}">
                <a16:creationId xmlns:a16="http://schemas.microsoft.com/office/drawing/2014/main" id="{183B769E-2D0C-E309-A79A-7900A17EA792}"/>
              </a:ext>
            </a:extLst>
          </p:cNvPr>
          <p:cNvGraphicFramePr>
            <a:graphicFrameLocks noGrp="1"/>
          </p:cNvGraphicFramePr>
          <p:nvPr>
            <p:extLst>
              <p:ext uri="{D42A27DB-BD31-4B8C-83A1-F6EECF244321}">
                <p14:modId xmlns:p14="http://schemas.microsoft.com/office/powerpoint/2010/main" val="2924830485"/>
              </p:ext>
            </p:extLst>
          </p:nvPr>
        </p:nvGraphicFramePr>
        <p:xfrm>
          <a:off x="379161" y="1525457"/>
          <a:ext cx="3744000" cy="3669600"/>
        </p:xfrm>
        <a:graphic>
          <a:graphicData uri="http://schemas.openxmlformats.org/drawingml/2006/table">
            <a:tbl>
              <a:tblPr firstRow="1" bandRow="1">
                <a:tableStyleId>{5C22544A-7EE6-4342-B048-85BDC9FD1C3A}</a:tableStyleId>
              </a:tblPr>
              <a:tblGrid>
                <a:gridCol w="2664000">
                  <a:extLst>
                    <a:ext uri="{9D8B030D-6E8A-4147-A177-3AD203B41FA5}">
                      <a16:colId xmlns:a16="http://schemas.microsoft.com/office/drawing/2014/main" val="2929365349"/>
                    </a:ext>
                  </a:extLst>
                </a:gridCol>
                <a:gridCol w="576000">
                  <a:extLst>
                    <a:ext uri="{9D8B030D-6E8A-4147-A177-3AD203B41FA5}">
                      <a16:colId xmlns:a16="http://schemas.microsoft.com/office/drawing/2014/main" val="2626844370"/>
                    </a:ext>
                  </a:extLst>
                </a:gridCol>
                <a:gridCol w="504000">
                  <a:extLst>
                    <a:ext uri="{9D8B030D-6E8A-4147-A177-3AD203B41FA5}">
                      <a16:colId xmlns:a16="http://schemas.microsoft.com/office/drawing/2014/main" val="999326704"/>
                    </a:ext>
                  </a:extLst>
                </a:gridCol>
              </a:tblGrid>
              <a:tr h="546519">
                <a:tc>
                  <a:txBody>
                    <a:bodyPr/>
                    <a:lstStyle/>
                    <a:p>
                      <a:pPr algn="r"/>
                      <a:r>
                        <a:rPr lang="en-US" sz="1000" b="1" kern="1200" dirty="0">
                          <a:solidFill>
                            <a:schemeClr val="tx1"/>
                          </a:solidFill>
                          <a:latin typeface="+mn-lt"/>
                          <a:ea typeface="+mn-ea"/>
                          <a:cs typeface="+mn-cs"/>
                        </a:rPr>
                        <a:t>Platform</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1" kern="1200" dirty="0">
                          <a:solidFill>
                            <a:schemeClr val="tx1"/>
                          </a:solidFill>
                          <a:latin typeface="+mn-lt"/>
                          <a:ea typeface="+mn-ea"/>
                          <a:cs typeface="+mn-cs"/>
                        </a:rPr>
                        <a:t>P7D usage (%)</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1" kern="1200" dirty="0">
                          <a:solidFill>
                            <a:schemeClr val="tx1"/>
                          </a:solidFill>
                          <a:latin typeface="+mn-lt"/>
                          <a:ea typeface="+mn-ea"/>
                          <a:cs typeface="+mn-cs"/>
                        </a:rPr>
                        <a:t>AVG hours (per user)</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2891008"/>
                  </a:ext>
                </a:extLst>
              </a:tr>
              <a:tr h="324000">
                <a:tc>
                  <a:txBody>
                    <a:bodyPr/>
                    <a:lstStyle/>
                    <a:p>
                      <a:pPr algn="r" fontAlgn="b"/>
                      <a:r>
                        <a:rPr lang="en-AU" sz="1000" b="0" i="0" u="none" strike="noStrike" dirty="0">
                          <a:solidFill>
                            <a:schemeClr val="tx1"/>
                          </a:solidFill>
                          <a:effectLst/>
                          <a:latin typeface="+mn-lt"/>
                        </a:rPr>
                        <a:t>Free video streaming services</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70</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8.3</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1217358"/>
                  </a:ext>
                </a:extLst>
              </a:tr>
              <a:tr h="324000">
                <a:tc>
                  <a:txBody>
                    <a:bodyPr/>
                    <a:lstStyle/>
                    <a:p>
                      <a:pPr algn="r" fontAlgn="b"/>
                      <a:r>
                        <a:rPr lang="en-AU" sz="1000" b="0" i="0" u="none" strike="noStrike" dirty="0">
                          <a:solidFill>
                            <a:schemeClr val="tx1"/>
                          </a:solidFill>
                          <a:effectLst/>
                          <a:latin typeface="+mn-lt"/>
                        </a:rPr>
                        <a:t>Online subscription services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61</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7.1</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02157655"/>
                  </a:ext>
                </a:extLst>
              </a:tr>
              <a:tr h="360000">
                <a:tc>
                  <a:txBody>
                    <a:bodyPr/>
                    <a:lstStyle/>
                    <a:p>
                      <a:pPr algn="r" fontAlgn="b"/>
                      <a:r>
                        <a:rPr lang="en-AU" sz="1000" b="0" i="0" u="none" strike="noStrike" dirty="0">
                          <a:solidFill>
                            <a:schemeClr val="tx1"/>
                          </a:solidFill>
                          <a:effectLst/>
                          <a:latin typeface="+mn-lt"/>
                        </a:rPr>
                        <a:t>Other websites or apps</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31</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9.5</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1895005"/>
                  </a:ext>
                </a:extLst>
              </a:tr>
              <a:tr h="324000">
                <a:tc>
                  <a:txBody>
                    <a:bodyPr/>
                    <a:lstStyle/>
                    <a:p>
                      <a:pPr algn="r" fontAlgn="b"/>
                      <a:r>
                        <a:rPr lang="en-US" sz="1000" b="0" i="0" u="none" strike="noStrike" dirty="0">
                          <a:solidFill>
                            <a:schemeClr val="tx1"/>
                          </a:solidFill>
                          <a:effectLst/>
                          <a:latin typeface="+mn-lt"/>
                        </a:rPr>
                        <a:t>Commercial free-to-air TV, excluding on-demand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23</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4.8</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1651690"/>
                  </a:ext>
                </a:extLst>
              </a:tr>
              <a:tr h="324000">
                <a:tc>
                  <a:txBody>
                    <a:bodyPr/>
                    <a:lstStyle/>
                    <a:p>
                      <a:pPr algn="r" fontAlgn="b"/>
                      <a:r>
                        <a:rPr lang="en-US" sz="1000" b="0" i="0" u="none" strike="noStrike" dirty="0">
                          <a:solidFill>
                            <a:schemeClr val="tx1"/>
                          </a:solidFill>
                          <a:effectLst/>
                          <a:latin typeface="+mn-lt"/>
                        </a:rPr>
                        <a:t>Publicly owned free-to-air on-demand TV</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16</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4.4</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3506397"/>
                  </a:ext>
                </a:extLst>
              </a:tr>
              <a:tr h="324000">
                <a:tc>
                  <a:txBody>
                    <a:bodyPr/>
                    <a:lstStyle/>
                    <a:p>
                      <a:pPr algn="r" fontAlgn="b"/>
                      <a:r>
                        <a:rPr lang="en-US" sz="1000" b="0" i="0" u="none" strike="noStrike" dirty="0">
                          <a:solidFill>
                            <a:schemeClr val="tx1"/>
                          </a:solidFill>
                          <a:effectLst/>
                          <a:latin typeface="+mn-lt"/>
                        </a:rPr>
                        <a:t>Publicly owned free-to-air TV, excluding on-demand</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15</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5.1</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38194400"/>
                  </a:ext>
                </a:extLst>
              </a:tr>
              <a:tr h="360000">
                <a:tc>
                  <a:txBody>
                    <a:bodyPr/>
                    <a:lstStyle/>
                    <a:p>
                      <a:pPr algn="r" fontAlgn="b"/>
                      <a:r>
                        <a:rPr lang="en-AU" sz="1000" b="0" i="0" u="none" strike="noStrike" dirty="0">
                          <a:solidFill>
                            <a:schemeClr val="tx1"/>
                          </a:solidFill>
                          <a:effectLst/>
                          <a:latin typeface="+mn-lt"/>
                        </a:rPr>
                        <a:t>Commercial free-to-air on-demand TV</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15</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5.3</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513428"/>
                  </a:ext>
                </a:extLst>
              </a:tr>
              <a:tr h="324000">
                <a:tc>
                  <a:txBody>
                    <a:bodyPr/>
                    <a:lstStyle/>
                    <a:p>
                      <a:pPr algn="r" fontAlgn="b"/>
                      <a:r>
                        <a:rPr lang="en-US" sz="1000" b="0" i="0" u="none" strike="noStrike" dirty="0">
                          <a:solidFill>
                            <a:schemeClr val="tx1"/>
                          </a:solidFill>
                          <a:effectLst/>
                          <a:latin typeface="+mn-lt"/>
                        </a:rPr>
                        <a:t>Sports specific website or app</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12</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5.8</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3439671"/>
                  </a:ext>
                </a:extLst>
              </a:tr>
              <a:tr h="396000">
                <a:tc>
                  <a:txBody>
                    <a:bodyPr/>
                    <a:lstStyle/>
                    <a:p>
                      <a:pPr algn="r" fontAlgn="b"/>
                      <a:r>
                        <a:rPr lang="en-AU" sz="1000" b="0" i="0" u="none" strike="noStrike" dirty="0">
                          <a:solidFill>
                            <a:schemeClr val="tx1"/>
                          </a:solidFill>
                          <a:effectLst/>
                          <a:latin typeface="+mn-lt"/>
                        </a:rPr>
                        <a:t>Pay TV</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11</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6.9</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47505140"/>
                  </a:ext>
                </a:extLst>
              </a:tr>
            </a:tbl>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279265" y="5159090"/>
            <a:ext cx="9483108" cy="707886"/>
          </a:xfrm>
          <a:prstGeom prst="rect">
            <a:avLst/>
          </a:prstGeom>
          <a:noFill/>
        </p:spPr>
        <p:txBody>
          <a:bodyPr wrap="square">
            <a:spAutoFit/>
          </a:bodyPr>
          <a:lstStyle/>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KB1, KC1, KD1. In the past 7 days, what kinds of things did you watch at home or elsewhere on any device?</a:t>
            </a:r>
          </a:p>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All children aged 8-17. 8-10 (n=197), 11-15 (n=191), 16-17 (n=137).</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latin typeface="Arial" panose="020B0604020202020204" pitchFamily="34" charset="0"/>
                <a:ea typeface="Calibri" panose="020F0502020204030204" pitchFamily="34" charset="0"/>
                <a:cs typeface="Times New Roman" panose="02020603050405020304" pitchFamily="18" charset="0"/>
              </a:rPr>
              <a:t>KB2, KC2, KD2. On average, how many hours per week do you watch each of the following?</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Children aged 8-17 who watched screen content in the past 7 days. Total (n= from 21 to 366). Reported at total level due to small base sizes </a:t>
            </a:r>
            <a:r>
              <a:rPr lang="en-US" sz="600" dirty="0">
                <a:latin typeface="Arial" panose="020B0604020202020204" pitchFamily="34" charset="0"/>
                <a:ea typeface="Calibri" panose="020F0502020204030204" pitchFamily="34" charset="0"/>
                <a:cs typeface="Times New Roman" panose="02020603050405020304" pitchFamily="18" charset="0"/>
              </a:rPr>
              <a:t>in individual age groups.</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 vary per statement. Labels fo</a:t>
            </a:r>
            <a:r>
              <a:rPr lang="en-GB" sz="600" dirty="0">
                <a:latin typeface="Arial" panose="020B0604020202020204" pitchFamily="34" charset="0"/>
                <a:ea typeface="Calibri" panose="020F0502020204030204" pitchFamily="34" charset="0"/>
                <a:cs typeface="Times New Roman" panose="02020603050405020304" pitchFamily="18" charset="0"/>
              </a:rPr>
              <a:t>r responses &lt;5% not shown. Results for ‘Google Play (or pay-per-view services)’ not shown due to small base size (n=21).</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D358627D-F779-4B24-5FCE-77E824115808}"/>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Other website or apps (e.g. Facebook, TikTok and Instagram) record the highest average weekly viewing hours by those children that use them.</a:t>
            </a:r>
            <a:endParaRPr lang="en-AU" sz="1000" b="1" dirty="0"/>
          </a:p>
        </p:txBody>
      </p:sp>
      <p:pic>
        <p:nvPicPr>
          <p:cNvPr id="10" name="Graphic 9">
            <a:extLst>
              <a:ext uri="{FF2B5EF4-FFF2-40B4-BE49-F238E27FC236}">
                <a16:creationId xmlns:a16="http://schemas.microsoft.com/office/drawing/2014/main" id="{072EFB48-452B-5AFA-4C9D-48BCF909DA1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1015470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51</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79267" y="241772"/>
            <a:ext cx="8752766" cy="438517"/>
          </a:xfrm>
        </p:spPr>
        <p:txBody>
          <a:bodyPr>
            <a:noAutofit/>
          </a:bodyPr>
          <a:lstStyle/>
          <a:p>
            <a:r>
              <a:rPr lang="en-US" sz="2000" dirty="0"/>
              <a:t>Hours per week spent watching content on various platforms (children aged 0-7)</a:t>
            </a:r>
            <a:endParaRPr lang="en-AU" sz="2000" dirty="0"/>
          </a:p>
        </p:txBody>
      </p:sp>
      <p:grpSp>
        <p:nvGrpSpPr>
          <p:cNvPr id="7" name="Group 6">
            <a:extLst>
              <a:ext uri="{FF2B5EF4-FFF2-40B4-BE49-F238E27FC236}">
                <a16:creationId xmlns:a16="http://schemas.microsoft.com/office/drawing/2014/main" id="{AE05BCB3-5C32-8A64-A2D8-6220B886DD3E}"/>
              </a:ext>
              <a:ext uri="{C183D7F6-B498-43B3-948B-1728B52AA6E4}">
                <adec:decorative xmlns:adec="http://schemas.microsoft.com/office/drawing/2017/decorative" val="1"/>
              </a:ext>
            </a:extLst>
          </p:cNvPr>
          <p:cNvGrpSpPr/>
          <p:nvPr/>
        </p:nvGrpSpPr>
        <p:grpSpPr>
          <a:xfrm>
            <a:off x="9256008" y="326233"/>
            <a:ext cx="309563" cy="283689"/>
            <a:chOff x="1374439" y="1820800"/>
            <a:chExt cx="1041541" cy="1003601"/>
          </a:xfrm>
          <a:solidFill>
            <a:schemeClr val="tx2"/>
          </a:solidFill>
        </p:grpSpPr>
        <p:sp>
          <p:nvSpPr>
            <p:cNvPr id="11" name="Freeform 116">
              <a:extLst>
                <a:ext uri="{FF2B5EF4-FFF2-40B4-BE49-F238E27FC236}">
                  <a16:creationId xmlns:a16="http://schemas.microsoft.com/office/drawing/2014/main" id="{ADC882BF-A6D7-5BF8-70E8-6F738DA2B90D}"/>
                </a:ext>
              </a:extLst>
            </p:cNvPr>
            <p:cNvSpPr>
              <a:spLocks/>
            </p:cNvSpPr>
            <p:nvPr/>
          </p:nvSpPr>
          <p:spPr bwMode="auto">
            <a:xfrm>
              <a:off x="1760527" y="2035026"/>
              <a:ext cx="655452" cy="461050"/>
            </a:xfrm>
            <a:custGeom>
              <a:avLst/>
              <a:gdLst>
                <a:gd name="T0" fmla="*/ 299 w 332"/>
                <a:gd name="T1" fmla="*/ 0 h 224"/>
                <a:gd name="T2" fmla="*/ 331 w 332"/>
                <a:gd name="T3" fmla="*/ 86 h 224"/>
                <a:gd name="T4" fmla="*/ 331 w 332"/>
                <a:gd name="T5" fmla="*/ 188 h 224"/>
                <a:gd name="T6" fmla="*/ 296 w 332"/>
                <a:gd name="T7" fmla="*/ 223 h 224"/>
                <a:gd name="T8" fmla="*/ 35 w 332"/>
                <a:gd name="T9" fmla="*/ 223 h 224"/>
                <a:gd name="T10" fmla="*/ 1 w 332"/>
                <a:gd name="T11" fmla="*/ 186 h 224"/>
                <a:gd name="T12" fmla="*/ 0 w 332"/>
                <a:gd name="T13" fmla="*/ 112 h 224"/>
                <a:gd name="T14" fmla="*/ 17 w 332"/>
                <a:gd name="T15" fmla="*/ 95 h 224"/>
                <a:gd name="T16" fmla="*/ 158 w 332"/>
                <a:gd name="T17" fmla="*/ 95 h 224"/>
                <a:gd name="T18" fmla="*/ 186 w 332"/>
                <a:gd name="T19" fmla="*/ 85 h 224"/>
                <a:gd name="T20" fmla="*/ 299 w 332"/>
                <a:gd name="T2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2" h="224">
                  <a:moveTo>
                    <a:pt x="299" y="0"/>
                  </a:moveTo>
                  <a:cubicBezTo>
                    <a:pt x="320" y="26"/>
                    <a:pt x="330" y="55"/>
                    <a:pt x="331" y="86"/>
                  </a:cubicBezTo>
                  <a:cubicBezTo>
                    <a:pt x="332" y="120"/>
                    <a:pt x="331" y="154"/>
                    <a:pt x="331" y="188"/>
                  </a:cubicBezTo>
                  <a:cubicBezTo>
                    <a:pt x="330" y="210"/>
                    <a:pt x="318" y="223"/>
                    <a:pt x="296" y="223"/>
                  </a:cubicBezTo>
                  <a:cubicBezTo>
                    <a:pt x="209" y="224"/>
                    <a:pt x="122" y="224"/>
                    <a:pt x="35" y="223"/>
                  </a:cubicBezTo>
                  <a:cubicBezTo>
                    <a:pt x="13" y="223"/>
                    <a:pt x="1" y="209"/>
                    <a:pt x="1" y="186"/>
                  </a:cubicBezTo>
                  <a:cubicBezTo>
                    <a:pt x="1" y="161"/>
                    <a:pt x="1" y="137"/>
                    <a:pt x="0" y="112"/>
                  </a:cubicBezTo>
                  <a:cubicBezTo>
                    <a:pt x="0" y="99"/>
                    <a:pt x="4" y="95"/>
                    <a:pt x="17" y="95"/>
                  </a:cubicBezTo>
                  <a:cubicBezTo>
                    <a:pt x="64" y="96"/>
                    <a:pt x="111" y="96"/>
                    <a:pt x="158" y="95"/>
                  </a:cubicBezTo>
                  <a:cubicBezTo>
                    <a:pt x="167" y="95"/>
                    <a:pt x="178" y="91"/>
                    <a:pt x="186" y="85"/>
                  </a:cubicBezTo>
                  <a:cubicBezTo>
                    <a:pt x="224" y="58"/>
                    <a:pt x="260" y="29"/>
                    <a:pt x="29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119">
              <a:extLst>
                <a:ext uri="{FF2B5EF4-FFF2-40B4-BE49-F238E27FC236}">
                  <a16:creationId xmlns:a16="http://schemas.microsoft.com/office/drawing/2014/main" id="{8DDFCE1C-0E69-A2A8-2497-CD2ACD29238C}"/>
                </a:ext>
              </a:extLst>
            </p:cNvPr>
            <p:cNvSpPr>
              <a:spLocks/>
            </p:cNvSpPr>
            <p:nvPr/>
          </p:nvSpPr>
          <p:spPr bwMode="auto">
            <a:xfrm>
              <a:off x="1760527" y="1899971"/>
              <a:ext cx="457919" cy="298053"/>
            </a:xfrm>
            <a:custGeom>
              <a:avLst/>
              <a:gdLst>
                <a:gd name="T0" fmla="*/ 168 w 230"/>
                <a:gd name="T1" fmla="*/ 146 h 146"/>
                <a:gd name="T2" fmla="*/ 64 w 230"/>
                <a:gd name="T3" fmla="*/ 146 h 146"/>
                <a:gd name="T4" fmla="*/ 62 w 230"/>
                <a:gd name="T5" fmla="*/ 142 h 146"/>
                <a:gd name="T6" fmla="*/ 33 w 230"/>
                <a:gd name="T7" fmla="*/ 81 h 146"/>
                <a:gd name="T8" fmla="*/ 4 w 230"/>
                <a:gd name="T9" fmla="*/ 28 h 146"/>
                <a:gd name="T10" fmla="*/ 17 w 230"/>
                <a:gd name="T11" fmla="*/ 3 h 146"/>
                <a:gd name="T12" fmla="*/ 40 w 230"/>
                <a:gd name="T13" fmla="*/ 19 h 146"/>
                <a:gd name="T14" fmla="*/ 107 w 230"/>
                <a:gd name="T15" fmla="*/ 79 h 146"/>
                <a:gd name="T16" fmla="*/ 181 w 230"/>
                <a:gd name="T17" fmla="*/ 43 h 146"/>
                <a:gd name="T18" fmla="*/ 190 w 230"/>
                <a:gd name="T19" fmla="*/ 20 h 146"/>
                <a:gd name="T20" fmla="*/ 214 w 230"/>
                <a:gd name="T21" fmla="*/ 3 h 146"/>
                <a:gd name="T22" fmla="*/ 226 w 230"/>
                <a:gd name="T23" fmla="*/ 30 h 146"/>
                <a:gd name="T24" fmla="*/ 182 w 230"/>
                <a:gd name="T25" fmla="*/ 94 h 146"/>
                <a:gd name="T26" fmla="*/ 168 w 230"/>
                <a:gd name="T27" fmla="*/ 123 h 146"/>
                <a:gd name="T28" fmla="*/ 168 w 230"/>
                <a:gd name="T29"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0" h="146">
                  <a:moveTo>
                    <a:pt x="168" y="146"/>
                  </a:moveTo>
                  <a:cubicBezTo>
                    <a:pt x="132" y="146"/>
                    <a:pt x="98" y="146"/>
                    <a:pt x="64" y="146"/>
                  </a:cubicBezTo>
                  <a:cubicBezTo>
                    <a:pt x="63" y="144"/>
                    <a:pt x="62" y="143"/>
                    <a:pt x="62" y="142"/>
                  </a:cubicBezTo>
                  <a:cubicBezTo>
                    <a:pt x="67" y="115"/>
                    <a:pt x="55" y="97"/>
                    <a:pt x="33" y="81"/>
                  </a:cubicBezTo>
                  <a:cubicBezTo>
                    <a:pt x="16" y="68"/>
                    <a:pt x="8" y="48"/>
                    <a:pt x="4" y="28"/>
                  </a:cubicBezTo>
                  <a:cubicBezTo>
                    <a:pt x="0" y="15"/>
                    <a:pt x="4" y="6"/>
                    <a:pt x="17" y="3"/>
                  </a:cubicBezTo>
                  <a:cubicBezTo>
                    <a:pt x="30" y="0"/>
                    <a:pt x="38" y="7"/>
                    <a:pt x="40" y="19"/>
                  </a:cubicBezTo>
                  <a:cubicBezTo>
                    <a:pt x="48" y="56"/>
                    <a:pt x="73" y="74"/>
                    <a:pt x="107" y="79"/>
                  </a:cubicBezTo>
                  <a:cubicBezTo>
                    <a:pt x="138" y="83"/>
                    <a:pt x="164" y="69"/>
                    <a:pt x="181" y="43"/>
                  </a:cubicBezTo>
                  <a:cubicBezTo>
                    <a:pt x="185" y="36"/>
                    <a:pt x="187" y="28"/>
                    <a:pt x="190" y="20"/>
                  </a:cubicBezTo>
                  <a:cubicBezTo>
                    <a:pt x="194" y="6"/>
                    <a:pt x="203" y="0"/>
                    <a:pt x="214" y="3"/>
                  </a:cubicBezTo>
                  <a:cubicBezTo>
                    <a:pt x="226" y="6"/>
                    <a:pt x="230" y="16"/>
                    <a:pt x="226" y="30"/>
                  </a:cubicBezTo>
                  <a:cubicBezTo>
                    <a:pt x="219" y="57"/>
                    <a:pt x="205" y="79"/>
                    <a:pt x="182" y="94"/>
                  </a:cubicBezTo>
                  <a:cubicBezTo>
                    <a:pt x="171" y="101"/>
                    <a:pt x="166" y="109"/>
                    <a:pt x="168" y="123"/>
                  </a:cubicBezTo>
                  <a:cubicBezTo>
                    <a:pt x="169" y="130"/>
                    <a:pt x="168" y="137"/>
                    <a:pt x="168" y="1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39">
              <a:extLst>
                <a:ext uri="{FF2B5EF4-FFF2-40B4-BE49-F238E27FC236}">
                  <a16:creationId xmlns:a16="http://schemas.microsoft.com/office/drawing/2014/main" id="{4954FE71-395A-BD99-D104-5B701084390E}"/>
                </a:ext>
              </a:extLst>
            </p:cNvPr>
            <p:cNvSpPr>
              <a:spLocks/>
            </p:cNvSpPr>
            <p:nvPr/>
          </p:nvSpPr>
          <p:spPr bwMode="auto">
            <a:xfrm>
              <a:off x="1374439" y="1916271"/>
              <a:ext cx="386088" cy="284082"/>
            </a:xfrm>
            <a:custGeom>
              <a:avLst/>
              <a:gdLst>
                <a:gd name="T0" fmla="*/ 36 w 196"/>
                <a:gd name="T1" fmla="*/ 1 h 138"/>
                <a:gd name="T2" fmla="*/ 79 w 196"/>
                <a:gd name="T3" fmla="*/ 18 h 138"/>
                <a:gd name="T4" fmla="*/ 180 w 196"/>
                <a:gd name="T5" fmla="*/ 111 h 138"/>
                <a:gd name="T6" fmla="*/ 183 w 196"/>
                <a:gd name="T7" fmla="*/ 114 h 138"/>
                <a:gd name="T8" fmla="*/ 187 w 196"/>
                <a:gd name="T9" fmla="*/ 135 h 138"/>
                <a:gd name="T10" fmla="*/ 167 w 196"/>
                <a:gd name="T11" fmla="*/ 131 h 138"/>
                <a:gd name="T12" fmla="*/ 130 w 196"/>
                <a:gd name="T13" fmla="*/ 97 h 138"/>
                <a:gd name="T14" fmla="*/ 62 w 196"/>
                <a:gd name="T15" fmla="*/ 34 h 138"/>
                <a:gd name="T16" fmla="*/ 36 w 196"/>
                <a:gd name="T17" fmla="*/ 24 h 138"/>
                <a:gd name="T18" fmla="*/ 11 w 196"/>
                <a:gd name="T19" fmla="*/ 24 h 138"/>
                <a:gd name="T20" fmla="*/ 0 w 196"/>
                <a:gd name="T21" fmla="*/ 12 h 138"/>
                <a:gd name="T22" fmla="*/ 11 w 196"/>
                <a:gd name="T23" fmla="*/ 2 h 138"/>
                <a:gd name="T24" fmla="*/ 36 w 196"/>
                <a:gd name="T25" fmla="*/ 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38">
                  <a:moveTo>
                    <a:pt x="36" y="1"/>
                  </a:moveTo>
                  <a:cubicBezTo>
                    <a:pt x="53" y="1"/>
                    <a:pt x="66" y="5"/>
                    <a:pt x="79" y="18"/>
                  </a:cubicBezTo>
                  <a:cubicBezTo>
                    <a:pt x="112" y="49"/>
                    <a:pt x="146" y="80"/>
                    <a:pt x="180" y="111"/>
                  </a:cubicBezTo>
                  <a:cubicBezTo>
                    <a:pt x="181" y="112"/>
                    <a:pt x="182" y="113"/>
                    <a:pt x="183" y="114"/>
                  </a:cubicBezTo>
                  <a:cubicBezTo>
                    <a:pt x="190" y="120"/>
                    <a:pt x="196" y="128"/>
                    <a:pt x="187" y="135"/>
                  </a:cubicBezTo>
                  <a:cubicBezTo>
                    <a:pt x="183" y="138"/>
                    <a:pt x="172" y="135"/>
                    <a:pt x="167" y="131"/>
                  </a:cubicBezTo>
                  <a:cubicBezTo>
                    <a:pt x="154" y="121"/>
                    <a:pt x="142" y="109"/>
                    <a:pt x="130" y="97"/>
                  </a:cubicBezTo>
                  <a:cubicBezTo>
                    <a:pt x="107" y="76"/>
                    <a:pt x="84" y="56"/>
                    <a:pt x="62" y="34"/>
                  </a:cubicBezTo>
                  <a:cubicBezTo>
                    <a:pt x="55" y="27"/>
                    <a:pt x="47" y="25"/>
                    <a:pt x="36" y="24"/>
                  </a:cubicBezTo>
                  <a:cubicBezTo>
                    <a:pt x="28" y="24"/>
                    <a:pt x="19" y="26"/>
                    <a:pt x="11" y="24"/>
                  </a:cubicBezTo>
                  <a:cubicBezTo>
                    <a:pt x="7" y="23"/>
                    <a:pt x="0" y="19"/>
                    <a:pt x="0" y="12"/>
                  </a:cubicBezTo>
                  <a:cubicBezTo>
                    <a:pt x="1" y="5"/>
                    <a:pt x="7" y="3"/>
                    <a:pt x="11" y="2"/>
                  </a:cubicBezTo>
                  <a:cubicBezTo>
                    <a:pt x="18" y="0"/>
                    <a:pt x="27" y="1"/>
                    <a:pt x="3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141">
              <a:extLst>
                <a:ext uri="{FF2B5EF4-FFF2-40B4-BE49-F238E27FC236}">
                  <a16:creationId xmlns:a16="http://schemas.microsoft.com/office/drawing/2014/main" id="{336303D6-18DB-B9EE-A801-76C87CE71851}"/>
                </a:ext>
              </a:extLst>
            </p:cNvPr>
            <p:cNvSpPr>
              <a:spLocks/>
            </p:cNvSpPr>
            <p:nvPr/>
          </p:nvSpPr>
          <p:spPr bwMode="auto">
            <a:xfrm>
              <a:off x="1895209" y="1865043"/>
              <a:ext cx="193046" cy="162998"/>
            </a:xfrm>
            <a:custGeom>
              <a:avLst/>
              <a:gdLst>
                <a:gd name="T0" fmla="*/ 0 w 97"/>
                <a:gd name="T1" fmla="*/ 35 h 80"/>
                <a:gd name="T2" fmla="*/ 47 w 97"/>
                <a:gd name="T3" fmla="*/ 0 h 80"/>
                <a:gd name="T4" fmla="*/ 97 w 97"/>
                <a:gd name="T5" fmla="*/ 35 h 80"/>
                <a:gd name="T6" fmla="*/ 53 w 97"/>
                <a:gd name="T7" fmla="*/ 77 h 80"/>
                <a:gd name="T8" fmla="*/ 0 w 97"/>
                <a:gd name="T9" fmla="*/ 35 h 80"/>
              </a:gdLst>
              <a:ahLst/>
              <a:cxnLst>
                <a:cxn ang="0">
                  <a:pos x="T0" y="T1"/>
                </a:cxn>
                <a:cxn ang="0">
                  <a:pos x="T2" y="T3"/>
                </a:cxn>
                <a:cxn ang="0">
                  <a:pos x="T4" y="T5"/>
                </a:cxn>
                <a:cxn ang="0">
                  <a:pos x="T6" y="T7"/>
                </a:cxn>
                <a:cxn ang="0">
                  <a:pos x="T8" y="T9"/>
                </a:cxn>
              </a:cxnLst>
              <a:rect l="0" t="0" r="r" b="b"/>
              <a:pathLst>
                <a:path w="97" h="80">
                  <a:moveTo>
                    <a:pt x="0" y="35"/>
                  </a:moveTo>
                  <a:cubicBezTo>
                    <a:pt x="22" y="33"/>
                    <a:pt x="37" y="21"/>
                    <a:pt x="47" y="0"/>
                  </a:cubicBezTo>
                  <a:cubicBezTo>
                    <a:pt x="59" y="20"/>
                    <a:pt x="75" y="34"/>
                    <a:pt x="97" y="35"/>
                  </a:cubicBezTo>
                  <a:cubicBezTo>
                    <a:pt x="93" y="61"/>
                    <a:pt x="77" y="75"/>
                    <a:pt x="53" y="77"/>
                  </a:cubicBezTo>
                  <a:cubicBezTo>
                    <a:pt x="29" y="80"/>
                    <a:pt x="4" y="63"/>
                    <a:pt x="0"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42">
              <a:extLst>
                <a:ext uri="{FF2B5EF4-FFF2-40B4-BE49-F238E27FC236}">
                  <a16:creationId xmlns:a16="http://schemas.microsoft.com/office/drawing/2014/main" id="{373BDB5E-55FE-9F57-0073-3A547F98C7D9}"/>
                </a:ext>
              </a:extLst>
            </p:cNvPr>
            <p:cNvSpPr>
              <a:spLocks/>
            </p:cNvSpPr>
            <p:nvPr/>
          </p:nvSpPr>
          <p:spPr bwMode="auto">
            <a:xfrm>
              <a:off x="1886231" y="1820800"/>
              <a:ext cx="202024" cy="107113"/>
            </a:xfrm>
            <a:custGeom>
              <a:avLst/>
              <a:gdLst>
                <a:gd name="T0" fmla="*/ 2 w 102"/>
                <a:gd name="T1" fmla="*/ 52 h 52"/>
                <a:gd name="T2" fmla="*/ 52 w 102"/>
                <a:gd name="T3" fmla="*/ 1 h 52"/>
                <a:gd name="T4" fmla="*/ 100 w 102"/>
                <a:gd name="T5" fmla="*/ 51 h 52"/>
                <a:gd name="T6" fmla="*/ 51 w 102"/>
                <a:gd name="T7" fmla="*/ 5 h 52"/>
                <a:gd name="T8" fmla="*/ 2 w 102"/>
                <a:gd name="T9" fmla="*/ 52 h 52"/>
              </a:gdLst>
              <a:ahLst/>
              <a:cxnLst>
                <a:cxn ang="0">
                  <a:pos x="T0" y="T1"/>
                </a:cxn>
                <a:cxn ang="0">
                  <a:pos x="T2" y="T3"/>
                </a:cxn>
                <a:cxn ang="0">
                  <a:pos x="T4" y="T5"/>
                </a:cxn>
                <a:cxn ang="0">
                  <a:pos x="T6" y="T7"/>
                </a:cxn>
                <a:cxn ang="0">
                  <a:pos x="T8" y="T9"/>
                </a:cxn>
              </a:cxnLst>
              <a:rect l="0" t="0" r="r" b="b"/>
              <a:pathLst>
                <a:path w="102" h="52">
                  <a:moveTo>
                    <a:pt x="2" y="52"/>
                  </a:moveTo>
                  <a:cubicBezTo>
                    <a:pt x="0" y="22"/>
                    <a:pt x="23" y="0"/>
                    <a:pt x="52" y="1"/>
                  </a:cubicBezTo>
                  <a:cubicBezTo>
                    <a:pt x="81" y="1"/>
                    <a:pt x="102" y="23"/>
                    <a:pt x="100" y="51"/>
                  </a:cubicBezTo>
                  <a:cubicBezTo>
                    <a:pt x="72" y="48"/>
                    <a:pt x="58" y="32"/>
                    <a:pt x="51" y="5"/>
                  </a:cubicBezTo>
                  <a:cubicBezTo>
                    <a:pt x="44" y="31"/>
                    <a:pt x="30" y="48"/>
                    <a:pt x="2" y="5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62">
              <a:extLst>
                <a:ext uri="{FF2B5EF4-FFF2-40B4-BE49-F238E27FC236}">
                  <a16:creationId xmlns:a16="http://schemas.microsoft.com/office/drawing/2014/main" id="{39363D72-9B66-ADD3-C9E8-F05AA0864643}"/>
                </a:ext>
              </a:extLst>
            </p:cNvPr>
            <p:cNvSpPr>
              <a:spLocks noEditPoints="1"/>
            </p:cNvSpPr>
            <p:nvPr/>
          </p:nvSpPr>
          <p:spPr bwMode="auto">
            <a:xfrm>
              <a:off x="2146616" y="2542647"/>
              <a:ext cx="269364" cy="281754"/>
            </a:xfrm>
            <a:custGeom>
              <a:avLst/>
              <a:gdLst>
                <a:gd name="T0" fmla="*/ 68 w 136"/>
                <a:gd name="T1" fmla="*/ 0 h 137"/>
                <a:gd name="T2" fmla="*/ 0 w 136"/>
                <a:gd name="T3" fmla="*/ 68 h 137"/>
                <a:gd name="T4" fmla="*/ 68 w 136"/>
                <a:gd name="T5" fmla="*/ 137 h 137"/>
                <a:gd name="T6" fmla="*/ 136 w 136"/>
                <a:gd name="T7" fmla="*/ 68 h 137"/>
                <a:gd name="T8" fmla="*/ 68 w 136"/>
                <a:gd name="T9" fmla="*/ 0 h 137"/>
                <a:gd name="T10" fmla="*/ 68 w 136"/>
                <a:gd name="T11" fmla="*/ 108 h 137"/>
                <a:gd name="T12" fmla="*/ 28 w 136"/>
                <a:gd name="T13" fmla="*/ 68 h 137"/>
                <a:gd name="T14" fmla="*/ 68 w 136"/>
                <a:gd name="T15" fmla="*/ 29 h 137"/>
                <a:gd name="T16" fmla="*/ 108 w 136"/>
                <a:gd name="T17" fmla="*/ 68 h 137"/>
                <a:gd name="T18" fmla="*/ 68 w 136"/>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7">
                  <a:moveTo>
                    <a:pt x="68" y="0"/>
                  </a:moveTo>
                  <a:cubicBezTo>
                    <a:pt x="30" y="0"/>
                    <a:pt x="0" y="31"/>
                    <a:pt x="0" y="68"/>
                  </a:cubicBezTo>
                  <a:cubicBezTo>
                    <a:pt x="0" y="106"/>
                    <a:pt x="30" y="137"/>
                    <a:pt x="68" y="137"/>
                  </a:cubicBezTo>
                  <a:cubicBezTo>
                    <a:pt x="106" y="137"/>
                    <a:pt x="136" y="106"/>
                    <a:pt x="136" y="68"/>
                  </a:cubicBezTo>
                  <a:cubicBezTo>
                    <a:pt x="136" y="31"/>
                    <a:pt x="106" y="0"/>
                    <a:pt x="68" y="0"/>
                  </a:cubicBezTo>
                  <a:close/>
                  <a:moveTo>
                    <a:pt x="68" y="108"/>
                  </a:moveTo>
                  <a:cubicBezTo>
                    <a:pt x="46" y="108"/>
                    <a:pt x="28" y="90"/>
                    <a:pt x="28" y="68"/>
                  </a:cubicBezTo>
                  <a:cubicBezTo>
                    <a:pt x="28"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64">
              <a:extLst>
                <a:ext uri="{FF2B5EF4-FFF2-40B4-BE49-F238E27FC236}">
                  <a16:creationId xmlns:a16="http://schemas.microsoft.com/office/drawing/2014/main" id="{6CD64A58-820D-577A-B357-DAC0D78CD068}"/>
                </a:ext>
              </a:extLst>
            </p:cNvPr>
            <p:cNvSpPr>
              <a:spLocks noEditPoints="1"/>
            </p:cNvSpPr>
            <p:nvPr/>
          </p:nvSpPr>
          <p:spPr bwMode="auto">
            <a:xfrm>
              <a:off x="1756037" y="2542647"/>
              <a:ext cx="269364" cy="281754"/>
            </a:xfrm>
            <a:custGeom>
              <a:avLst/>
              <a:gdLst>
                <a:gd name="T0" fmla="*/ 68 w 137"/>
                <a:gd name="T1" fmla="*/ 0 h 137"/>
                <a:gd name="T2" fmla="*/ 0 w 137"/>
                <a:gd name="T3" fmla="*/ 68 h 137"/>
                <a:gd name="T4" fmla="*/ 68 w 137"/>
                <a:gd name="T5" fmla="*/ 137 h 137"/>
                <a:gd name="T6" fmla="*/ 137 w 137"/>
                <a:gd name="T7" fmla="*/ 68 h 137"/>
                <a:gd name="T8" fmla="*/ 68 w 137"/>
                <a:gd name="T9" fmla="*/ 0 h 137"/>
                <a:gd name="T10" fmla="*/ 68 w 137"/>
                <a:gd name="T11" fmla="*/ 108 h 137"/>
                <a:gd name="T12" fmla="*/ 29 w 137"/>
                <a:gd name="T13" fmla="*/ 68 h 137"/>
                <a:gd name="T14" fmla="*/ 68 w 137"/>
                <a:gd name="T15" fmla="*/ 29 h 137"/>
                <a:gd name="T16" fmla="*/ 108 w 137"/>
                <a:gd name="T17" fmla="*/ 68 h 137"/>
                <a:gd name="T18" fmla="*/ 68 w 137"/>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7">
                  <a:moveTo>
                    <a:pt x="68" y="0"/>
                  </a:moveTo>
                  <a:cubicBezTo>
                    <a:pt x="31" y="0"/>
                    <a:pt x="0" y="31"/>
                    <a:pt x="0" y="68"/>
                  </a:cubicBezTo>
                  <a:cubicBezTo>
                    <a:pt x="0" y="106"/>
                    <a:pt x="31" y="137"/>
                    <a:pt x="68" y="137"/>
                  </a:cubicBezTo>
                  <a:cubicBezTo>
                    <a:pt x="106" y="137"/>
                    <a:pt x="137" y="106"/>
                    <a:pt x="137" y="68"/>
                  </a:cubicBezTo>
                  <a:cubicBezTo>
                    <a:pt x="137" y="31"/>
                    <a:pt x="106" y="0"/>
                    <a:pt x="68" y="0"/>
                  </a:cubicBezTo>
                  <a:close/>
                  <a:moveTo>
                    <a:pt x="68" y="108"/>
                  </a:moveTo>
                  <a:cubicBezTo>
                    <a:pt x="46" y="108"/>
                    <a:pt x="29" y="90"/>
                    <a:pt x="29" y="68"/>
                  </a:cubicBezTo>
                  <a:cubicBezTo>
                    <a:pt x="29"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279267" y="780673"/>
            <a:ext cx="9129850" cy="558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For children aged 0-7 who watched content on free video streaming services, the average number of hours spent watching content per week was 6.7 hours. The average number of hours per week was slightly higher for online subscription services at 6.9 hours.</a:t>
            </a:r>
            <a:endParaRPr lang="en-AU" sz="1000" dirty="0">
              <a:solidFill>
                <a:schemeClr val="tx1"/>
              </a:solidFill>
            </a:endParaRPr>
          </a:p>
        </p:txBody>
      </p:sp>
      <p:sp>
        <p:nvSpPr>
          <p:cNvPr id="8" name="Rectangle 7">
            <a:extLst>
              <a:ext uri="{FF2B5EF4-FFF2-40B4-BE49-F238E27FC236}">
                <a16:creationId xmlns:a16="http://schemas.microsoft.com/office/drawing/2014/main" id="{CFD5A45D-C6C8-8B71-1534-31A01C76B004}"/>
              </a:ext>
              <a:ext uri="{C183D7F6-B498-43B3-948B-1728B52AA6E4}">
                <adec:decorative xmlns:adec="http://schemas.microsoft.com/office/drawing/2017/decorative" val="1"/>
              </a:ext>
            </a:extLst>
          </p:cNvPr>
          <p:cNvSpPr/>
          <p:nvPr/>
        </p:nvSpPr>
        <p:spPr>
          <a:xfrm>
            <a:off x="325751" y="1308144"/>
            <a:ext cx="9006840" cy="456735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graphicFrame>
        <p:nvGraphicFramePr>
          <p:cNvPr id="13" name="Chart 12" descr="Figure 50: Hours per week spent watching content on various platforms (children 0-7).&#10;&#10;Results listed are for 2023.&#10;&#10;First, results for usage of each platform in the past 7 days and average hours spent watching each week per user are presented for context.&#10;&#10;Free video streaming services, Past 7 day usage (%), 52%, Average hours (per user), 6.7 hours.&#10;Online subscription services, Past 7 day usage (%), 52%, Average hours (per user), 6.9 hours.&#10;Publicly owned free-to-air on-demand TV, Past 7 day usage (%), 37%, Average hours (per user), 5.2 hours.&#10;Publicly owned free-to-air TV, excluding on-demand, Past 7 day usage (%), 20%, Average hours (per user), 6.1 hours.&#10;Commercial free-to-air TV, excluding on-demand, Past 7 day usage (%), 14%, Average hours (per user), 4.6 hours.&#10;Commercial free-to-air on-demand TV, Past 7 day usage (%), 11%, Average hours (per user), 6.3 hours.&#10;Pay TV, Past 7 day usage (%), 9%, Average hours (per user), 9.6 hours.&#10;&#10;Hours per week spent watching content on each platform.&#10;&#10;Free video streaming services, Up to 5 hours, 61%, 6-10 hours, 18%, 11-15 hours, 11%, 16-20 hours, 5%, 21-25 hours, 3%, 26-35 hours, 1%, More than 35 hours, 1%.&#10;Online subscription services, Up to 5 hours, 56%, 6-10 hours, 24%, 11-15 hours, 11%, 16-20 hours, 6%, 21-25 hours, 1%, 26-35 hours, 0%, More than 35 hours, 2%.&#10;Publicly owned free-to-air on-demand TV, Up to 5 hours, 67%, 6-10 hours, 20%, 11-15 hours, 9%, 16-20 hours, 2%, 21-25 hours, 2%, 26-35 hours, 0%, More than 35 hours, 0%.&#10;Publicly owned free-to-air TV, excluding on-demand, Up to 5 hours, 58%, 6-10 hours, 26%, 11-15 hours, 9%, 16-20 hours, 5%, 21-25 hours, 2%, 26-35 hours, 0%, More than 35 hours, 0%.&#10;Commercial free-to-air TV, excluding on-demand, Up to 5 hours, 74%, 6-10 hours, 15%, 11-15 hours, 9%, 16-20 hours, 2%, 21-25 hours, 0%, 26-35 hours, 0%, More than 35 hours, 0%.&#10;Commercial free-to-air on-demand TV, Up to 5 hours, 65%, 6-10 hours, 20%, 11-15 hours, 5%, 16-20 hours, 5%, 21-25 hours, 4%, 26-35 hours, 0%, More than 35 hours, 2%.&#10;Pay TV, Up to 5 hours, 54%, 6-10 hours, 18%, 11-15 hours, 14%, 16-20 hours, 3%, 21-25 hours, 0%, 26-35 hours, 0%, More than 35 hours, 10%.&#10;&#10;Source: F1. In the past 7 days, which of the following did your child watch at home or elsewhere on any device?&#10;Base: MCCS, All parents answering on behalf of 0-7 year old child (n=359). &#10;Source: F2. On average, how many hours per week does your child spend watching each of the following?&#10;Base: MCCS, Parents whose 0-7 year old child watched screen content in the past 7 days (n= from 22 to 187).&#10;Notes: Don’t know/refused responses not shown: DK = 0% for all statements, Ref = 0% for all statements. Labels for responses &lt;5% not shown. Responses for Pay-per-view services (n=22), Sports specific website or app (n=25), and Other websites or apps (n=22) not shown due to small base sizes. &#10;">
            <a:extLst>
              <a:ext uri="{FF2B5EF4-FFF2-40B4-BE49-F238E27FC236}">
                <a16:creationId xmlns:a16="http://schemas.microsoft.com/office/drawing/2014/main" id="{7980E141-8A28-7880-810D-46ADD0BBC286}"/>
              </a:ext>
            </a:extLst>
          </p:cNvPr>
          <p:cNvGraphicFramePr/>
          <p:nvPr>
            <p:extLst>
              <p:ext uri="{D42A27DB-BD31-4B8C-83A1-F6EECF244321}">
                <p14:modId xmlns:p14="http://schemas.microsoft.com/office/powerpoint/2010/main" val="1173152253"/>
              </p:ext>
            </p:extLst>
          </p:nvPr>
        </p:nvGraphicFramePr>
        <p:xfrm>
          <a:off x="774424" y="1352664"/>
          <a:ext cx="8179537" cy="38362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18" descr="The information contained in this table is included in the alt text for Figure 50.">
            <a:extLst>
              <a:ext uri="{FF2B5EF4-FFF2-40B4-BE49-F238E27FC236}">
                <a16:creationId xmlns:a16="http://schemas.microsoft.com/office/drawing/2014/main" id="{2E475355-3B66-C4C2-0034-37929C3F422B}"/>
              </a:ext>
            </a:extLst>
          </p:cNvPr>
          <p:cNvGraphicFramePr>
            <a:graphicFrameLocks noGrp="1"/>
          </p:cNvGraphicFramePr>
          <p:nvPr>
            <p:extLst>
              <p:ext uri="{D42A27DB-BD31-4B8C-83A1-F6EECF244321}">
                <p14:modId xmlns:p14="http://schemas.microsoft.com/office/powerpoint/2010/main" val="3836754939"/>
              </p:ext>
            </p:extLst>
          </p:nvPr>
        </p:nvGraphicFramePr>
        <p:xfrm>
          <a:off x="436634" y="1524110"/>
          <a:ext cx="3364603" cy="3569597"/>
        </p:xfrm>
        <a:graphic>
          <a:graphicData uri="http://schemas.openxmlformats.org/drawingml/2006/table">
            <a:tbl>
              <a:tblPr firstRow="1" bandRow="1">
                <a:tableStyleId>{5C22544A-7EE6-4342-B048-85BDC9FD1C3A}</a:tableStyleId>
              </a:tblPr>
              <a:tblGrid>
                <a:gridCol w="2392603">
                  <a:extLst>
                    <a:ext uri="{9D8B030D-6E8A-4147-A177-3AD203B41FA5}">
                      <a16:colId xmlns:a16="http://schemas.microsoft.com/office/drawing/2014/main" val="2912184425"/>
                    </a:ext>
                  </a:extLst>
                </a:gridCol>
                <a:gridCol w="504000">
                  <a:extLst>
                    <a:ext uri="{9D8B030D-6E8A-4147-A177-3AD203B41FA5}">
                      <a16:colId xmlns:a16="http://schemas.microsoft.com/office/drawing/2014/main" val="2626844370"/>
                    </a:ext>
                  </a:extLst>
                </a:gridCol>
                <a:gridCol w="468000">
                  <a:extLst>
                    <a:ext uri="{9D8B030D-6E8A-4147-A177-3AD203B41FA5}">
                      <a16:colId xmlns:a16="http://schemas.microsoft.com/office/drawing/2014/main" val="3996893632"/>
                    </a:ext>
                  </a:extLst>
                </a:gridCol>
              </a:tblGrid>
              <a:tr h="597121">
                <a:tc>
                  <a:txBody>
                    <a:bodyPr/>
                    <a:lstStyle/>
                    <a:p>
                      <a:pPr algn="r"/>
                      <a:r>
                        <a:rPr lang="en-US" sz="1000" b="1" kern="1200" dirty="0">
                          <a:solidFill>
                            <a:schemeClr val="tx1"/>
                          </a:solidFill>
                          <a:latin typeface="+mn-lt"/>
                          <a:ea typeface="+mn-ea"/>
                          <a:cs typeface="+mn-cs"/>
                        </a:rPr>
                        <a:t>Platform</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1" kern="1200" dirty="0">
                          <a:solidFill>
                            <a:schemeClr val="tx1"/>
                          </a:solidFill>
                          <a:latin typeface="+mn-lt"/>
                          <a:ea typeface="+mn-ea"/>
                          <a:cs typeface="+mn-cs"/>
                        </a:rPr>
                        <a:t>P7D usage (%)</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1" kern="1200" dirty="0">
                          <a:solidFill>
                            <a:schemeClr val="tx1"/>
                          </a:solidFill>
                          <a:latin typeface="+mn-lt"/>
                          <a:ea typeface="+mn-ea"/>
                          <a:cs typeface="+mn-cs"/>
                        </a:rPr>
                        <a:t>AVG hours (per user)</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2891008"/>
                  </a:ext>
                </a:extLst>
              </a:tr>
              <a:tr h="252000">
                <a:tc>
                  <a:txBody>
                    <a:bodyPr/>
                    <a:lstStyle/>
                    <a:p>
                      <a:pPr algn="r" fontAlgn="b"/>
                      <a:r>
                        <a:rPr lang="en-US" sz="1000" b="0" i="0" u="none" strike="noStrike" dirty="0">
                          <a:solidFill>
                            <a:schemeClr val="tx1"/>
                          </a:solidFill>
                          <a:effectLst/>
                          <a:latin typeface="+mn-lt"/>
                        </a:rPr>
                        <a:t>Free video streaming services</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52</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6.7</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1217358"/>
                  </a:ext>
                </a:extLst>
              </a:tr>
              <a:tr h="612000">
                <a:tc>
                  <a:txBody>
                    <a:bodyPr/>
                    <a:lstStyle/>
                    <a:p>
                      <a:pPr algn="r" fontAlgn="b"/>
                      <a:r>
                        <a:rPr lang="en-US" sz="1000" b="0" i="0" u="none" strike="noStrike" dirty="0">
                          <a:solidFill>
                            <a:schemeClr val="tx1"/>
                          </a:solidFill>
                          <a:effectLst/>
                          <a:latin typeface="+mn-lt"/>
                        </a:rPr>
                        <a:t>Online subscription services</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52</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6.9</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02157655"/>
                  </a:ext>
                </a:extLst>
              </a:tr>
              <a:tr h="288000">
                <a:tc>
                  <a:txBody>
                    <a:bodyPr/>
                    <a:lstStyle/>
                    <a:p>
                      <a:pPr algn="r" fontAlgn="b"/>
                      <a:r>
                        <a:rPr lang="en-US" sz="1000" b="0" i="0" u="none" strike="noStrike" dirty="0">
                          <a:solidFill>
                            <a:schemeClr val="tx1"/>
                          </a:solidFill>
                          <a:effectLst/>
                          <a:latin typeface="+mn-lt"/>
                        </a:rPr>
                        <a:t>Publicly owned free-to-air on-demand TV</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37</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5.2</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1895005"/>
                  </a:ext>
                </a:extLst>
              </a:tr>
              <a:tr h="511332">
                <a:tc>
                  <a:txBody>
                    <a:bodyPr/>
                    <a:lstStyle/>
                    <a:p>
                      <a:pPr algn="r" fontAlgn="b"/>
                      <a:r>
                        <a:rPr lang="en-US" sz="1000" b="0" i="0" u="none" strike="noStrike" dirty="0">
                          <a:solidFill>
                            <a:schemeClr val="tx1"/>
                          </a:solidFill>
                          <a:effectLst/>
                          <a:latin typeface="+mn-lt"/>
                        </a:rPr>
                        <a:t>Publicly owned free-to-air TV, excluding on-demand</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20</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6.1</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1651690"/>
                  </a:ext>
                </a:extLst>
              </a:tr>
              <a:tr h="432665">
                <a:tc>
                  <a:txBody>
                    <a:bodyPr/>
                    <a:lstStyle/>
                    <a:p>
                      <a:pPr algn="r" fontAlgn="b"/>
                      <a:r>
                        <a:rPr lang="en-US" sz="1000" b="0" i="0" u="none" strike="noStrike" dirty="0">
                          <a:solidFill>
                            <a:schemeClr val="tx1"/>
                          </a:solidFill>
                          <a:effectLst/>
                          <a:latin typeface="+mn-lt"/>
                        </a:rPr>
                        <a:t>Commercial free-to-air TV, excluding on-demand</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14</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4.6</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3506397"/>
                  </a:ext>
                </a:extLst>
              </a:tr>
              <a:tr h="396000">
                <a:tc>
                  <a:txBody>
                    <a:bodyPr/>
                    <a:lstStyle/>
                    <a:p>
                      <a:pPr algn="r" fontAlgn="b"/>
                      <a:r>
                        <a:rPr lang="en-US" sz="1000" b="0" i="0" u="none" strike="noStrike" dirty="0">
                          <a:solidFill>
                            <a:schemeClr val="tx1"/>
                          </a:solidFill>
                          <a:effectLst/>
                          <a:latin typeface="+mn-lt"/>
                        </a:rPr>
                        <a:t>Commercial free-to-air on-demand TV</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11</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6.3</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38194400"/>
                  </a:ext>
                </a:extLst>
              </a:tr>
              <a:tr h="468000">
                <a:tc>
                  <a:txBody>
                    <a:bodyPr/>
                    <a:lstStyle/>
                    <a:p>
                      <a:pPr algn="r" fontAlgn="b"/>
                      <a:r>
                        <a:rPr lang="en-US" sz="1000" b="0" i="0" u="none" strike="noStrike" dirty="0">
                          <a:solidFill>
                            <a:schemeClr val="tx1"/>
                          </a:solidFill>
                          <a:effectLst/>
                          <a:latin typeface="+mn-lt"/>
                        </a:rPr>
                        <a:t>Pay TV</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9</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9.6</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513428"/>
                  </a:ext>
                </a:extLst>
              </a:tr>
            </a:tbl>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332366" y="5075282"/>
            <a:ext cx="8332888" cy="800219"/>
          </a:xfrm>
          <a:prstGeom prst="rect">
            <a:avLst/>
          </a:prstGeom>
          <a:noFill/>
        </p:spPr>
        <p:txBody>
          <a:bodyPr wrap="square">
            <a:spAutoFit/>
          </a:bodyPr>
          <a:lstStyle/>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F1. In the past 7 days, which of the following did your child watch at home or elsewhere on any device?</a:t>
            </a:r>
          </a:p>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All parents/legal guardians/carers answering on behalf of 0-7 year old child (n=359). </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F2. On average, how many hours per week does your child spend watching each of the following?</a:t>
            </a:r>
          </a:p>
          <a:p>
            <a:pPr algn="just">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Parents/legal guardians/carers whose 0-7 year old child watched screen content in the past 7 days (n= from 22 to 187).</a:t>
            </a:r>
          </a:p>
          <a:p>
            <a:pPr algn="just">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DK = 0</a:t>
            </a:r>
            <a:r>
              <a:rPr lang="en-GB" sz="600" dirty="0">
                <a:latin typeface="Arial" panose="020B0604020202020204" pitchFamily="34" charset="0"/>
                <a:ea typeface="Calibri" panose="020F0502020204030204" pitchFamily="34" charset="0"/>
                <a:cs typeface="Times New Roman" panose="02020603050405020304" pitchFamily="18" charset="0"/>
              </a:rPr>
              <a:t>% for all statements, Ref = 0% for all statements. Labels for responses &lt;5% not shown. Responses for Pay-per-view services (n=22), Sports specific website or app (n=25), and Other websites or apps (n=22) not shown due to small base sizes. </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D358627D-F779-4B24-5FCE-77E824115808}"/>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Pay TV has the highest average weekly viewing hours for children aged 0-7.</a:t>
            </a:r>
            <a:endParaRPr lang="en-AU" sz="1000" b="1" dirty="0"/>
          </a:p>
        </p:txBody>
      </p:sp>
      <p:pic>
        <p:nvPicPr>
          <p:cNvPr id="10" name="Graphic 9">
            <a:extLst>
              <a:ext uri="{FF2B5EF4-FFF2-40B4-BE49-F238E27FC236}">
                <a16:creationId xmlns:a16="http://schemas.microsoft.com/office/drawing/2014/main" id="{072EFB48-452B-5AFA-4C9D-48BCF909DA1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24597529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52</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2768" y="310911"/>
            <a:ext cx="9383965" cy="438517"/>
          </a:xfrm>
        </p:spPr>
        <p:txBody>
          <a:bodyPr>
            <a:normAutofit fontScale="90000"/>
          </a:bodyPr>
          <a:lstStyle/>
          <a:p>
            <a:r>
              <a:rPr lang="en-AU" dirty="0"/>
              <a:t>Hours spent by children watching screen content on various </a:t>
            </a:r>
            <a:br>
              <a:rPr lang="en-AU" dirty="0"/>
            </a:br>
            <a:r>
              <a:rPr lang="en-AU" dirty="0"/>
              <a:t>platforms</a:t>
            </a:r>
          </a:p>
        </p:txBody>
      </p:sp>
      <p:grpSp>
        <p:nvGrpSpPr>
          <p:cNvPr id="11" name="Group 10">
            <a:extLst>
              <a:ext uri="{FF2B5EF4-FFF2-40B4-BE49-F238E27FC236}">
                <a16:creationId xmlns:a16="http://schemas.microsoft.com/office/drawing/2014/main" id="{09C75D49-AF20-4C1A-4B25-241A45011414}"/>
              </a:ext>
              <a:ext uri="{C183D7F6-B498-43B3-948B-1728B52AA6E4}">
                <adec:decorative xmlns:adec="http://schemas.microsoft.com/office/drawing/2017/decorative" val="1"/>
              </a:ext>
            </a:extLst>
          </p:cNvPr>
          <p:cNvGrpSpPr/>
          <p:nvPr/>
        </p:nvGrpSpPr>
        <p:grpSpPr>
          <a:xfrm>
            <a:off x="9125527" y="256925"/>
            <a:ext cx="623784" cy="404189"/>
            <a:chOff x="4154047" y="3125976"/>
            <a:chExt cx="1411191" cy="914400"/>
          </a:xfrm>
        </p:grpSpPr>
        <p:pic>
          <p:nvPicPr>
            <p:cNvPr id="12" name="Graphic 11" descr="Woman with kid with solid fill">
              <a:extLst>
                <a:ext uri="{FF2B5EF4-FFF2-40B4-BE49-F238E27FC236}">
                  <a16:creationId xmlns:a16="http://schemas.microsoft.com/office/drawing/2014/main" id="{1FC14EB7-BEAF-8EEE-6E90-24CDAF0963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650838" y="3125976"/>
              <a:ext cx="914400" cy="914400"/>
            </a:xfrm>
            <a:prstGeom prst="rect">
              <a:avLst/>
            </a:prstGeom>
          </p:spPr>
        </p:pic>
        <p:pic>
          <p:nvPicPr>
            <p:cNvPr id="13" name="Graphic 12" descr="Man with kid with solid fill">
              <a:extLst>
                <a:ext uri="{FF2B5EF4-FFF2-40B4-BE49-F238E27FC236}">
                  <a16:creationId xmlns:a16="http://schemas.microsoft.com/office/drawing/2014/main" id="{E0DA50CD-72C5-01D3-EF44-B0AD37990C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4047" y="3125976"/>
              <a:ext cx="914400" cy="914400"/>
            </a:xfrm>
            <a:prstGeom prst="rect">
              <a:avLst/>
            </a:prstGeom>
          </p:spPr>
        </p:pic>
      </p:grpSp>
      <p:sp>
        <p:nvSpPr>
          <p:cNvPr id="6" name="Rectangle 5">
            <a:extLst>
              <a:ext uri="{FF2B5EF4-FFF2-40B4-BE49-F238E27FC236}">
                <a16:creationId xmlns:a16="http://schemas.microsoft.com/office/drawing/2014/main" id="{EE17961E-18A8-3EAC-D157-6D79342C4133}"/>
              </a:ext>
            </a:extLst>
          </p:cNvPr>
          <p:cNvSpPr/>
          <p:nvPr/>
        </p:nvSpPr>
        <p:spPr>
          <a:xfrm>
            <a:off x="384404" y="853348"/>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Parents/legal guardians/carers were also asked to indicate how much time their child spends watching various platforms per week. In 2023, the average number of hours children spent watching free video streaming services was 8.2 hours per week. For online subscription services the was slightly lower at 7.3 hours per week.</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276694" y="1354393"/>
            <a:ext cx="9339444" cy="465025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graphicFrame>
        <p:nvGraphicFramePr>
          <p:cNvPr id="8" name="Chart 7" descr="Figure 51: Hours spent by children watching screen content on various platforms, reported by parents.&#10;&#10;First, results for usage of each platform in the past 7 days and average hours spent watching each week per user are presented for context.&#10;&#10;Free video streaming services, Past 7 day usage 2023, 63%, Average hours 2023 (per user), 8.2 hours, Average hours 2022 (per user), 8.1 hours. &#10;Online subscription services, Past 7 day usage 2023, 59%, Average hours 2023 (per user), 7.3 hours, Average hours 2022 (per user), 7.4 hours.&#10;Other websites or apps, Past 7 day usage 2023, 26%, Average hours 2023 (per user), 9.9 hours, Average hours 2022 (per user), 9.5 hours.&#10;Publicly owned free-to-air on-demand TV, Past 7 day usage 2023, 20%, Average hours 2023 (per user), 5.6 hours, Average hours 2022 (per user), 4.8 hours.&#10;Commercial free-to-air TV, excluding on-demand, Past 7 day usage 2023, 20%, Average hours 2023 (per user), 5.3 hours, Average hours 2022 (per user), 5.8 hours.&#10;Publicly owned free-to-air TV, excluding on-demand, Past 7 day usage 2023, 15%, Average hours 2023 (per user), 5.7 hours, Average hours 2022 (per user), 5.8 hours.&#10;Commercial free-to-air on-demand TV, Past 7 day usage 2023, 11%, Average hours 2023 (per user), 5.3 hours, Average hours 2022 (per user), 5.7 hours.&#10;Pay TV, Past 7 day usage 2023, 10%, Average hours 2023 (per user), 7.8 hours, Average hours 2022 (per user), 7.1 hours.&#10;Sports specific website or app, Past 7 day usage 2023, 8%, Average hours 2023 (per user), 6.9 hours, Average hours 2022 (per user), 6.3 hours.&#10;Pay-per-view services, Past 7 day usage 2023, 2%, Average hours 2023 (per user), 10.9 hours, Average hours 2022 (per user), 9.4 hours.&#10;&#10;Hours per week spent watching content on each platform. Results listed below are for 2023.&#10;&#10;Free video streaming services, Up to 5 hours, 50%, 6-10 hours, 23%, 11-15 hours, 13%, 16-20 hours, 8%, 21-25 hours, 3%, 26-35 hours, 1%, More than 35 hours, 1%.&#10;Online subscription services, Up to 5 hours, 55%, 6-10 hours, 23%, 11-15 hours, 12%, 16-20 hours, 5%, 21-25 hours, 2%, 26-35 hours, 1%, More than 35 hours, 1%.&#10;Other websites or apps, Up to 5 hours, 43%, 6-10 hours, 20%, 11-15 hours, 13%, 16-20 hours, 10%, 21-25 hours, 8%, 26-35 hours, 2%, More than 35 hours, 3%.&#10;Publicly owned free-to-air on-demand TV, Up to 5 hours, 72%, 6-10 hours, 15%, 11-15 hours, 8%, 16-20 hours, 2%, 21-25 hours, 1%, 26-35 hours, 0.4%, More than 35 hours, 0.1%.&#10;Commercial free-to-air TV, excluding on-demand, Up to 5 hours, 75%, 6-10 hours, 16%, 11-15 hours, 5%, 16-20 hours, 2%, 21-25 hours, 1%, 26-35 hours, 0%, More than 35 hours, 0.5%.&#10;Publicly owned free-to-air TV, excluding on-demand, Up to 5 hours, 72%, 6-10 hours, 20%, 11-15 hours, 4%, 16-20 hours, 3%, 21-25 hours, 1%, 26-35 hours, 0.3%, More than 35 hours, 0.0%.&#10;Commercial free-to-air on-demand TV, Up to 5 hours, 75%, 6-10 hours, 13%, 11-15 hours, 7%, 16-20 hours, 2%, 21-25 hours, 1%, 26-35 hours, 0%, More than 35 hours, 0.3%.&#10;Pay TV, Up to 5 hours, 65%, 6-10 hours, 21%, 11-15 hours, 9%, 16-20 hours, 3%, 21-25 hours, 1%, 26-35 hours, 0.3%, More than 35 hours, 1%.&#10;Sports specific website or app, Up to 5 hours, 72%, 6-10 hours, 17%, 11-15 hours, 3%, 16-20 hours, 5%, 21-25 hours, 2%, 26-35 hours, 0.4%, More than 35 hours, 0.3%.&#10;Pay-per-view services, Up to 5 hours, 57%, 6-10 hours, 12%, 11-15 hours, 12%, 16-20 hours, 8%, 21-25 hours, 8%, 26-35 hours, 2%, More than 35 hours, 1%.&#10;&#10;Source: F1. In the past 7 days, which of the following did your child watch at home or elsewhere on any device?&#10;Base: MCCS, All parents (n=2,409).&#10;Source: F2. On average, how many hours per week does your child spend watching each of the following?&#10;Base: MCCS, Respondents whose child watched screen content in the past 7 days. 2023: n= from 95 to 1,411. 2022: n= from 48 to 885.&#10;Notes: Don’t know/refused responses not shown, % vary per statement. Labels for responses &lt;5% are not shown on chart&#10;">
            <a:extLst>
              <a:ext uri="{FF2B5EF4-FFF2-40B4-BE49-F238E27FC236}">
                <a16:creationId xmlns:a16="http://schemas.microsoft.com/office/drawing/2014/main" id="{E883CFFF-F47F-B875-8916-6936823131A0}"/>
              </a:ext>
            </a:extLst>
          </p:cNvPr>
          <p:cNvGraphicFramePr/>
          <p:nvPr>
            <p:extLst>
              <p:ext uri="{D42A27DB-BD31-4B8C-83A1-F6EECF244321}">
                <p14:modId xmlns:p14="http://schemas.microsoft.com/office/powerpoint/2010/main" val="2518993888"/>
              </p:ext>
            </p:extLst>
          </p:nvPr>
        </p:nvGraphicFramePr>
        <p:xfrm>
          <a:off x="2995514" y="1316177"/>
          <a:ext cx="6562255" cy="434130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 name="Table 45" descr="The information contained in this table is included in the alt text for Figure 51.">
            <a:extLst>
              <a:ext uri="{FF2B5EF4-FFF2-40B4-BE49-F238E27FC236}">
                <a16:creationId xmlns:a16="http://schemas.microsoft.com/office/drawing/2014/main" id="{D80607C4-DEB8-7995-FC90-D84262C68C53}"/>
              </a:ext>
            </a:extLst>
          </p:cNvPr>
          <p:cNvGraphicFramePr>
            <a:graphicFrameLocks noGrp="1"/>
          </p:cNvGraphicFramePr>
          <p:nvPr>
            <p:extLst>
              <p:ext uri="{D42A27DB-BD31-4B8C-83A1-F6EECF244321}">
                <p14:modId xmlns:p14="http://schemas.microsoft.com/office/powerpoint/2010/main" val="3090158972"/>
              </p:ext>
            </p:extLst>
          </p:nvPr>
        </p:nvGraphicFramePr>
        <p:xfrm>
          <a:off x="310032" y="1354393"/>
          <a:ext cx="4968000" cy="4149213"/>
        </p:xfrm>
        <a:graphic>
          <a:graphicData uri="http://schemas.openxmlformats.org/drawingml/2006/table">
            <a:tbl>
              <a:tblPr firstRow="1" bandRow="1">
                <a:tableStyleId>{5C22544A-7EE6-4342-B048-85BDC9FD1C3A}</a:tableStyleId>
              </a:tblPr>
              <a:tblGrid>
                <a:gridCol w="2700000">
                  <a:extLst>
                    <a:ext uri="{9D8B030D-6E8A-4147-A177-3AD203B41FA5}">
                      <a16:colId xmlns:a16="http://schemas.microsoft.com/office/drawing/2014/main" val="3727519807"/>
                    </a:ext>
                  </a:extLst>
                </a:gridCol>
                <a:gridCol w="756000">
                  <a:extLst>
                    <a:ext uri="{9D8B030D-6E8A-4147-A177-3AD203B41FA5}">
                      <a16:colId xmlns:a16="http://schemas.microsoft.com/office/drawing/2014/main" val="3639033366"/>
                    </a:ext>
                  </a:extLst>
                </a:gridCol>
                <a:gridCol w="756000">
                  <a:extLst>
                    <a:ext uri="{9D8B030D-6E8A-4147-A177-3AD203B41FA5}">
                      <a16:colId xmlns:a16="http://schemas.microsoft.com/office/drawing/2014/main" val="4178881202"/>
                    </a:ext>
                  </a:extLst>
                </a:gridCol>
                <a:gridCol w="756000">
                  <a:extLst>
                    <a:ext uri="{9D8B030D-6E8A-4147-A177-3AD203B41FA5}">
                      <a16:colId xmlns:a16="http://schemas.microsoft.com/office/drawing/2014/main" val="1060612497"/>
                    </a:ext>
                  </a:extLst>
                </a:gridCol>
              </a:tblGrid>
              <a:tr h="420814">
                <a:tc>
                  <a:txBody>
                    <a:bodyPr/>
                    <a:lstStyle/>
                    <a:p>
                      <a:pPr algn="r"/>
                      <a:r>
                        <a:rPr lang="en-US" sz="1000" dirty="0">
                          <a:solidFill>
                            <a:schemeClr val="tx1"/>
                          </a:solidFill>
                        </a:rPr>
                        <a:t>Platform</a:t>
                      </a:r>
                      <a:endParaRPr lang="en-AU" sz="100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000" dirty="0">
                          <a:solidFill>
                            <a:schemeClr val="tx1"/>
                          </a:solidFill>
                        </a:rPr>
                        <a:t>P7D usage 2023 (%)</a:t>
                      </a:r>
                      <a:endParaRPr lang="en-AU" sz="10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000" dirty="0">
                          <a:solidFill>
                            <a:schemeClr val="tx1"/>
                          </a:solidFill>
                        </a:rPr>
                        <a:t>AVG hours 2023 (per user)</a:t>
                      </a:r>
                      <a:endParaRPr lang="en-AU" sz="10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000" dirty="0">
                          <a:solidFill>
                            <a:schemeClr val="tx1"/>
                          </a:solidFill>
                        </a:rPr>
                        <a:t>AVG hours 2022 (per user)</a:t>
                      </a:r>
                      <a:endParaRPr lang="en-AU" sz="10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0672503"/>
                  </a:ext>
                </a:extLst>
              </a:tr>
              <a:tr h="321391">
                <a:tc>
                  <a:txBody>
                    <a:bodyPr/>
                    <a:lstStyle/>
                    <a:p>
                      <a:pPr algn="r" fontAlgn="b"/>
                      <a:r>
                        <a:rPr lang="en-US" sz="1000" b="0" i="0" u="none" strike="noStrike" dirty="0">
                          <a:solidFill>
                            <a:schemeClr val="tx1"/>
                          </a:solidFill>
                          <a:effectLst/>
                          <a:latin typeface="+mn-lt"/>
                        </a:rPr>
                        <a:t>Free video streaming services</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63</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8.2</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8.1</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82744512"/>
                  </a:ext>
                </a:extLst>
              </a:tr>
              <a:tr h="396000">
                <a:tc>
                  <a:txBody>
                    <a:bodyPr/>
                    <a:lstStyle/>
                    <a:p>
                      <a:pPr algn="r" fontAlgn="b"/>
                      <a:r>
                        <a:rPr lang="en-US" sz="1000" b="0" i="0" u="none" strike="noStrike" dirty="0">
                          <a:solidFill>
                            <a:schemeClr val="tx1"/>
                          </a:solidFill>
                          <a:effectLst/>
                          <a:latin typeface="+mn-lt"/>
                        </a:rPr>
                        <a:t>Online subscription services</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59</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7.3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7.4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1711538"/>
                  </a:ext>
                </a:extLst>
              </a:tr>
              <a:tr h="288000">
                <a:tc>
                  <a:txBody>
                    <a:bodyPr/>
                    <a:lstStyle/>
                    <a:p>
                      <a:pPr algn="r" fontAlgn="b"/>
                      <a:r>
                        <a:rPr lang="en-US" sz="1000" b="0" i="0" u="none" strike="noStrike" dirty="0">
                          <a:solidFill>
                            <a:schemeClr val="tx1"/>
                          </a:solidFill>
                          <a:effectLst/>
                          <a:latin typeface="+mn-lt"/>
                        </a:rPr>
                        <a:t>Other websites or apps</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26</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9.9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9.5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2615134"/>
                  </a:ext>
                </a:extLst>
              </a:tr>
              <a:tr h="360000">
                <a:tc>
                  <a:txBody>
                    <a:bodyPr/>
                    <a:lstStyle/>
                    <a:p>
                      <a:pPr algn="r" fontAlgn="b"/>
                      <a:r>
                        <a:rPr lang="en-US" sz="1000" b="0" i="0" u="none" strike="noStrike" dirty="0">
                          <a:solidFill>
                            <a:schemeClr val="tx1"/>
                          </a:solidFill>
                          <a:effectLst/>
                          <a:latin typeface="+mn-lt"/>
                        </a:rPr>
                        <a:t>Publicly owned free-to-air on-demand TV</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20</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5.6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4.8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5009673"/>
                  </a:ext>
                </a:extLst>
              </a:tr>
              <a:tr h="321391">
                <a:tc>
                  <a:txBody>
                    <a:bodyPr/>
                    <a:lstStyle/>
                    <a:p>
                      <a:pPr algn="r" fontAlgn="b"/>
                      <a:r>
                        <a:rPr lang="en-US" sz="1000" b="0" i="0" u="none" strike="noStrike" dirty="0">
                          <a:solidFill>
                            <a:schemeClr val="tx1"/>
                          </a:solidFill>
                          <a:effectLst/>
                          <a:latin typeface="+mn-lt"/>
                        </a:rPr>
                        <a:t>Commercial free-to-air TV, excluding on-demand</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20</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5.3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5.8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6164069"/>
                  </a:ext>
                </a:extLst>
              </a:tr>
              <a:tr h="360000">
                <a:tc>
                  <a:txBody>
                    <a:bodyPr/>
                    <a:lstStyle/>
                    <a:p>
                      <a:pPr algn="r" fontAlgn="b"/>
                      <a:r>
                        <a:rPr lang="en-US" sz="1000" b="0" i="0" u="none" strike="noStrike" dirty="0">
                          <a:solidFill>
                            <a:schemeClr val="tx1"/>
                          </a:solidFill>
                          <a:effectLst/>
                          <a:latin typeface="+mn-lt"/>
                        </a:rPr>
                        <a:t>Publicly owned free-to-air TV, excluding on-demand</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15</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5.7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5.8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68036255"/>
                  </a:ext>
                </a:extLst>
              </a:tr>
              <a:tr h="324000">
                <a:tc>
                  <a:txBody>
                    <a:bodyPr/>
                    <a:lstStyle/>
                    <a:p>
                      <a:pPr algn="r" fontAlgn="b"/>
                      <a:r>
                        <a:rPr lang="en-US" sz="1000" b="0" i="0" u="none" strike="noStrike" dirty="0">
                          <a:solidFill>
                            <a:schemeClr val="tx1"/>
                          </a:solidFill>
                          <a:effectLst/>
                          <a:latin typeface="+mn-lt"/>
                        </a:rPr>
                        <a:t>Commercial free-to-air on-demand TV</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11</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5.3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5.7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08559805"/>
                  </a:ext>
                </a:extLst>
              </a:tr>
              <a:tr h="360000">
                <a:tc>
                  <a:txBody>
                    <a:bodyPr/>
                    <a:lstStyle/>
                    <a:p>
                      <a:pPr algn="r" fontAlgn="b"/>
                      <a:r>
                        <a:rPr lang="en-US" sz="1000" b="0" i="0" u="none" strike="noStrike" dirty="0">
                          <a:solidFill>
                            <a:schemeClr val="tx1"/>
                          </a:solidFill>
                          <a:effectLst/>
                          <a:latin typeface="+mn-lt"/>
                        </a:rPr>
                        <a:t>Pay TV</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10</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7.8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7.1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9275957"/>
                  </a:ext>
                </a:extLst>
              </a:tr>
              <a:tr h="321391">
                <a:tc>
                  <a:txBody>
                    <a:bodyPr/>
                    <a:lstStyle/>
                    <a:p>
                      <a:pPr algn="r" fontAlgn="b"/>
                      <a:r>
                        <a:rPr lang="en-US" sz="1000" b="0" i="0" u="none" strike="noStrike" dirty="0">
                          <a:solidFill>
                            <a:schemeClr val="tx1"/>
                          </a:solidFill>
                          <a:effectLst/>
                          <a:latin typeface="+mn-lt"/>
                        </a:rPr>
                        <a:t>Sports specific website or app</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8</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6.9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6.3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59324689"/>
                  </a:ext>
                </a:extLst>
              </a:tr>
              <a:tr h="396000">
                <a:tc>
                  <a:txBody>
                    <a:bodyPr/>
                    <a:lstStyle/>
                    <a:p>
                      <a:pPr algn="r" fontAlgn="b"/>
                      <a:r>
                        <a:rPr lang="en-US" sz="1000" b="0" i="0" u="none" strike="noStrike" dirty="0">
                          <a:solidFill>
                            <a:schemeClr val="tx1"/>
                          </a:solidFill>
                          <a:effectLst/>
                          <a:latin typeface="+mn-lt"/>
                        </a:rPr>
                        <a:t>Pay-per-view services</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000" b="0" i="0" u="none" strike="noStrike" dirty="0">
                          <a:solidFill>
                            <a:schemeClr val="tx1"/>
                          </a:solidFill>
                          <a:effectLst/>
                          <a:latin typeface="+mn-lt"/>
                        </a:rPr>
                        <a:t>2</a:t>
                      </a:r>
                      <a:endParaRPr lang="en-AU" sz="1000" b="0" i="0" u="none" strike="noStrike" dirty="0">
                        <a:solidFill>
                          <a:schemeClr val="tx1"/>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10.9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AU" sz="1000" b="0" i="0" u="none" strike="noStrike" dirty="0">
                          <a:solidFill>
                            <a:schemeClr val="tx1"/>
                          </a:solidFill>
                          <a:effectLst/>
                          <a:latin typeface="+mn-lt"/>
                        </a:rPr>
                        <a:t>9.4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36596042"/>
                  </a:ext>
                </a:extLst>
              </a:tr>
            </a:tbl>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234922" y="5384064"/>
            <a:ext cx="5404445" cy="656590"/>
          </a:xfrm>
          <a:prstGeom prst="rect">
            <a:avLst/>
          </a:prstGeom>
          <a:noFill/>
        </p:spPr>
        <p:txBody>
          <a:bodyPr wrap="square">
            <a:spAutoFit/>
          </a:bodyPr>
          <a:lstStyle/>
          <a:p>
            <a:pPr algn="just">
              <a:spcBef>
                <a:spcPts val="15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F1. In the past 7 days, which of the following did your child watch at home or elsewhere on any device?</a:t>
            </a:r>
          </a:p>
          <a:p>
            <a:pPr algn="just">
              <a:spcBef>
                <a:spcPts val="15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All parents/legal guardians/carers (n=2,409).</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15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F2. On average, how many hours per week does your child spend watching each of the following?</a:t>
            </a:r>
          </a:p>
          <a:p>
            <a:pPr>
              <a:spcBef>
                <a:spcPts val="15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Respondents whose child watched screen content in the past 7 days. 2023: n= from 95 to 1,411.</a:t>
            </a:r>
            <a:r>
              <a:rPr lang="en-US" sz="600" dirty="0">
                <a:effectLst/>
                <a:latin typeface="Arial" panose="020B0604020202020204" pitchFamily="34" charset="0"/>
                <a:ea typeface="Calibri" panose="020F0502020204030204" pitchFamily="34" charset="0"/>
                <a:cs typeface="Times New Roman" panose="02020603050405020304" pitchFamily="18" charset="0"/>
              </a:rPr>
              <a:t> 2022: n= from 48 to 885.</a:t>
            </a:r>
          </a:p>
          <a:p>
            <a:pPr>
              <a:spcBef>
                <a:spcPts val="15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 vary per statement. Labels for responses &lt;5% are not shown on chart</a:t>
            </a:r>
            <a:endParaRPr lang="en-AU" sz="6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E97D4B21-4764-1D15-CA40-A4D2CD8C4829}"/>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The average number of hours that children spend watching content increased across several platforms in 2023.</a:t>
            </a:r>
            <a:endParaRPr lang="en-AU" sz="1000" b="1" dirty="0"/>
          </a:p>
        </p:txBody>
      </p:sp>
      <p:pic>
        <p:nvPicPr>
          <p:cNvPr id="10" name="Graphic 9">
            <a:extLst>
              <a:ext uri="{FF2B5EF4-FFF2-40B4-BE49-F238E27FC236}">
                <a16:creationId xmlns:a16="http://schemas.microsoft.com/office/drawing/2014/main" id="{E66C8A37-F30F-3A3F-2838-9395786E8567}"/>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41078314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5B4D55-E04E-5C41-667F-17AB6BFAAD29}"/>
              </a:ext>
              <a:ext uri="{C183D7F6-B498-43B3-948B-1728B52AA6E4}">
                <adec:decorative xmlns:adec="http://schemas.microsoft.com/office/drawing/2017/decorative" val="1"/>
              </a:ext>
            </a:extLst>
          </p:cNvPr>
          <p:cNvSpPr/>
          <p:nvPr/>
        </p:nvSpPr>
        <p:spPr>
          <a:xfrm>
            <a:off x="0" y="0"/>
            <a:ext cx="9906000" cy="685486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4300EF6-8D01-C896-DEA2-B5EEAF032DED}"/>
              </a:ext>
              <a:ext uri="{C183D7F6-B498-43B3-948B-1728B52AA6E4}">
                <adec:decorative xmlns:adec="http://schemas.microsoft.com/office/drawing/2017/decorative" val="1"/>
              </a:ext>
            </a:extLst>
          </p:cNvPr>
          <p:cNvPicPr>
            <a:picLocks noChangeAspect="1"/>
          </p:cNvPicPr>
          <p:nvPr/>
        </p:nvPicPr>
        <p:blipFill rotWithShape="1">
          <a:blip r:embed="rId2">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4173" r="4577"/>
          <a:stretch/>
        </p:blipFill>
        <p:spPr>
          <a:xfrm>
            <a:off x="0" y="0"/>
            <a:ext cx="9906000" cy="6858000"/>
          </a:xfrm>
          <a:prstGeom prst="rect">
            <a:avLst/>
          </a:prstGeom>
        </p:spPr>
      </p:pic>
      <p:sp>
        <p:nvSpPr>
          <p:cNvPr id="4" name="Title 3">
            <a:extLst>
              <a:ext uri="{FF2B5EF4-FFF2-40B4-BE49-F238E27FC236}">
                <a16:creationId xmlns:a16="http://schemas.microsoft.com/office/drawing/2014/main" id="{5C2E445F-D8DF-C44E-E0B0-86DFD8B0C604}"/>
              </a:ext>
            </a:extLst>
          </p:cNvPr>
          <p:cNvSpPr>
            <a:spLocks noGrp="1"/>
          </p:cNvSpPr>
          <p:nvPr>
            <p:ph type="ctrTitle"/>
          </p:nvPr>
        </p:nvSpPr>
        <p:spPr>
          <a:xfrm>
            <a:off x="0" y="3030007"/>
            <a:ext cx="9906000" cy="794853"/>
          </a:xfrm>
        </p:spPr>
        <p:txBody>
          <a:bodyPr anchor="ctr">
            <a:normAutofit/>
          </a:bodyPr>
          <a:lstStyle/>
          <a:p>
            <a:r>
              <a:rPr lang="en-US" dirty="0">
                <a:solidFill>
                  <a:schemeClr val="bg1"/>
                </a:solidFill>
              </a:rPr>
              <a:t>Accessibility of screen content</a:t>
            </a:r>
            <a:endParaRPr lang="en-AU" dirty="0">
              <a:solidFill>
                <a:schemeClr val="bg1"/>
              </a:solidFill>
            </a:endParaRPr>
          </a:p>
        </p:txBody>
      </p:sp>
      <p:sp>
        <p:nvSpPr>
          <p:cNvPr id="2" name="Title 4">
            <a:extLst>
              <a:ext uri="{FF2B5EF4-FFF2-40B4-BE49-F238E27FC236}">
                <a16:creationId xmlns:a16="http://schemas.microsoft.com/office/drawing/2014/main" id="{E48104D5-02B1-04EF-5677-E54EE16A8EA6}"/>
              </a:ext>
            </a:extLst>
          </p:cNvPr>
          <p:cNvSpPr txBox="1">
            <a:spLocks/>
          </p:cNvSpPr>
          <p:nvPr/>
        </p:nvSpPr>
        <p:spPr>
          <a:xfrm>
            <a:off x="6048888" y="5399457"/>
            <a:ext cx="2736186" cy="644572"/>
          </a:xfrm>
          <a:prstGeom prst="rect">
            <a:avLst/>
          </a:prstGeom>
        </p:spPr>
        <p:txBody>
          <a:bodyPr vert="horz" lIns="0" tIns="0" rIns="0" bIns="0" rtlCol="0" anchor="ctr">
            <a:normAutofit fontScale="97500"/>
          </a:bodyPr>
          <a:lstStyle>
            <a:lvl1pPr algn="l" defTabSz="742950" rtl="0" eaLnBrk="1" latinLnBrk="0" hangingPunct="1">
              <a:lnSpc>
                <a:spcPct val="90000"/>
              </a:lnSpc>
              <a:spcBef>
                <a:spcPct val="0"/>
              </a:spcBef>
              <a:buNone/>
              <a:defRPr sz="2600" kern="1200" spc="-81" baseline="0">
                <a:solidFill>
                  <a:schemeClr val="accent1"/>
                </a:solidFill>
                <a:latin typeface="Montserrat SemiBold" panose="00000700000000000000" pitchFamily="50" charset="0"/>
                <a:ea typeface="+mj-ea"/>
                <a:cs typeface="+mj-cs"/>
              </a:defRPr>
            </a:lvl1pPr>
          </a:lstStyle>
          <a:p>
            <a:pPr algn="r"/>
            <a:r>
              <a:rPr lang="en-AU" sz="1100" dirty="0">
                <a:solidFill>
                  <a:schemeClr val="bg1"/>
                </a:solidFill>
                <a:latin typeface="Montserrat SemiBold"/>
                <a:hlinkClick r:id="rId4" action="ppaction://hlinksldjump">
                  <a:extLst>
                    <a:ext uri="{A12FA001-AC4F-418D-AE19-62706E023703}">
                      <ahyp:hlinkClr xmlns:ahyp="http://schemas.microsoft.com/office/drawing/2018/hyperlinkcolor" val="tx"/>
                    </a:ext>
                  </a:extLst>
                </a:hlinkClick>
              </a:rPr>
              <a:t>Return to table of contents</a:t>
            </a:r>
            <a:endParaRPr lang="en-AU" sz="1100" dirty="0">
              <a:solidFill>
                <a:schemeClr val="bg1"/>
              </a:solidFill>
            </a:endParaRPr>
          </a:p>
        </p:txBody>
      </p:sp>
    </p:spTree>
    <p:extLst>
      <p:ext uri="{BB962C8B-B14F-4D97-AF65-F5344CB8AC3E}">
        <p14:creationId xmlns:p14="http://schemas.microsoft.com/office/powerpoint/2010/main" val="16266556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E6B0FF-2040-37A1-19B6-E492FF1EE384}"/>
              </a:ext>
            </a:extLst>
          </p:cNvPr>
          <p:cNvSpPr>
            <a:spLocks noGrp="1"/>
          </p:cNvSpPr>
          <p:nvPr>
            <p:ph type="sldNum" sz="quarter" idx="12"/>
          </p:nvPr>
        </p:nvSpPr>
        <p:spPr/>
        <p:txBody>
          <a:bodyPr/>
          <a:lstStyle/>
          <a:p>
            <a:r>
              <a:rPr lang="en-AU" dirty="0"/>
              <a:t>54</a:t>
            </a:r>
          </a:p>
        </p:txBody>
      </p:sp>
      <p:sp>
        <p:nvSpPr>
          <p:cNvPr id="2" name="Title 1">
            <a:extLst>
              <a:ext uri="{FF2B5EF4-FFF2-40B4-BE49-F238E27FC236}">
                <a16:creationId xmlns:a16="http://schemas.microsoft.com/office/drawing/2014/main" id="{BE46BE4A-4A99-631E-9EBD-F0BE040ADFEB}"/>
              </a:ext>
            </a:extLst>
          </p:cNvPr>
          <p:cNvSpPr>
            <a:spLocks noGrp="1"/>
          </p:cNvSpPr>
          <p:nvPr>
            <p:ph type="title"/>
          </p:nvPr>
        </p:nvSpPr>
        <p:spPr/>
        <p:txBody>
          <a:bodyPr>
            <a:normAutofit/>
          </a:bodyPr>
          <a:lstStyle/>
          <a:p>
            <a:r>
              <a:rPr lang="en-AU" sz="2300" dirty="0"/>
              <a:t>Chapter Summary – Accessibility of screen content</a:t>
            </a:r>
          </a:p>
        </p:txBody>
      </p:sp>
      <p:sp>
        <p:nvSpPr>
          <p:cNvPr id="9" name="Content Placeholder 8">
            <a:extLst>
              <a:ext uri="{FF2B5EF4-FFF2-40B4-BE49-F238E27FC236}">
                <a16:creationId xmlns:a16="http://schemas.microsoft.com/office/drawing/2014/main" id="{DBDA3E6B-C218-F414-D513-BD661C227A48}"/>
              </a:ext>
            </a:extLst>
          </p:cNvPr>
          <p:cNvSpPr>
            <a:spLocks noGrp="1"/>
          </p:cNvSpPr>
          <p:nvPr>
            <p:ph idx="1"/>
          </p:nvPr>
        </p:nvSpPr>
        <p:spPr/>
        <p:txBody>
          <a:bodyPr/>
          <a:lstStyle/>
          <a:p>
            <a:r>
              <a:rPr lang="en-AU" sz="1200" dirty="0">
                <a:solidFill>
                  <a:schemeClr val="tx2"/>
                </a:solidFill>
                <a:latin typeface="+mj-lt"/>
                <a:ea typeface="+mj-ea"/>
                <a:cs typeface="+mj-cs"/>
              </a:rPr>
              <a:t>Hearing loss and vision impairment are experienced by viewers in Australia</a:t>
            </a:r>
          </a:p>
          <a:p>
            <a:r>
              <a:rPr lang="en-US" sz="1200" dirty="0">
                <a:solidFill>
                  <a:schemeClr val="tx1"/>
                </a:solidFill>
              </a:rPr>
              <a:t>Hearing impairment was experienced by 10% of respondents. Fourteen percent (14%) of respondents reported experiencing vision impairment. </a:t>
            </a:r>
          </a:p>
          <a:p>
            <a:r>
              <a:rPr lang="en-US" sz="1200" dirty="0">
                <a:solidFill>
                  <a:schemeClr val="tx1"/>
                </a:solidFill>
              </a:rPr>
              <a:t>Hearing loss or partial deafness was the most common type of hearing impairment (78%), while Short-sightedness / Myopia / difficulty seeing objects in the distance was the most common type of vision impairment (58%).</a:t>
            </a:r>
          </a:p>
          <a:p>
            <a:endParaRPr lang="en-US" sz="1200" dirty="0">
              <a:solidFill>
                <a:schemeClr val="tx1"/>
              </a:solidFill>
            </a:endParaRPr>
          </a:p>
          <a:p>
            <a:r>
              <a:rPr lang="en-AU" sz="1200" dirty="0">
                <a:solidFill>
                  <a:schemeClr val="tx2"/>
                </a:solidFill>
                <a:latin typeface="+mj-lt"/>
                <a:ea typeface="+mj-ea"/>
                <a:cs typeface="+mj-cs"/>
              </a:rPr>
              <a:t>Accessibility features are being used for access to content in Australia</a:t>
            </a:r>
          </a:p>
          <a:p>
            <a:r>
              <a:rPr lang="en-US" sz="1200" dirty="0">
                <a:solidFill>
                  <a:schemeClr val="tx1"/>
                </a:solidFill>
              </a:rPr>
              <a:t>Subtitles were used by 54% of respondents, while live captions were used by 29%. </a:t>
            </a:r>
          </a:p>
          <a:p>
            <a:r>
              <a:rPr lang="en-US" sz="1200" dirty="0"/>
              <a:t>Accessibility features enabled many to fully or partially understand the TV content they were watching, especially those from a non-English speaking background, or those who were aged 75+ (subtitles were higher for </a:t>
            </a:r>
            <a:r>
              <a:rPr lang="en-US" sz="1200" dirty="0">
                <a:solidFill>
                  <a:schemeClr val="tx1"/>
                </a:solidFill>
                <a:cs typeface="Arial"/>
              </a:rPr>
              <a:t>Ages 75+ to fully understand content (16% vs 5% of ages 18-24).</a:t>
            </a:r>
            <a:endParaRPr lang="en-US" sz="1200" dirty="0"/>
          </a:p>
        </p:txBody>
      </p:sp>
    </p:spTree>
    <p:extLst>
      <p:ext uri="{BB962C8B-B14F-4D97-AF65-F5344CB8AC3E}">
        <p14:creationId xmlns:p14="http://schemas.microsoft.com/office/powerpoint/2010/main" val="6815759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55</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03548"/>
            <a:ext cx="7957813" cy="438517"/>
          </a:xfrm>
        </p:spPr>
        <p:txBody>
          <a:bodyPr>
            <a:normAutofit fontScale="90000"/>
          </a:bodyPr>
          <a:lstStyle/>
          <a:p>
            <a:r>
              <a:rPr lang="en-AU" dirty="0"/>
              <a:t>Hearing impairment</a:t>
            </a:r>
          </a:p>
        </p:txBody>
      </p:sp>
      <p:grpSp>
        <p:nvGrpSpPr>
          <p:cNvPr id="15" name="Group 14">
            <a:extLst>
              <a:ext uri="{FF2B5EF4-FFF2-40B4-BE49-F238E27FC236}">
                <a16:creationId xmlns:a16="http://schemas.microsoft.com/office/drawing/2014/main" id="{2DCFE7C2-8E76-1228-0770-D305D7EF7A19}"/>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6" name="Freeform 5">
              <a:extLst>
                <a:ext uri="{FF2B5EF4-FFF2-40B4-BE49-F238E27FC236}">
                  <a16:creationId xmlns:a16="http://schemas.microsoft.com/office/drawing/2014/main" id="{11C57220-83B8-FBE0-46C4-60D1CB554DB7}"/>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6">
              <a:extLst>
                <a:ext uri="{FF2B5EF4-FFF2-40B4-BE49-F238E27FC236}">
                  <a16:creationId xmlns:a16="http://schemas.microsoft.com/office/drawing/2014/main" id="{277C90A8-F509-5CCD-365A-9BC4C3000768}"/>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7">
              <a:extLst>
                <a:ext uri="{FF2B5EF4-FFF2-40B4-BE49-F238E27FC236}">
                  <a16:creationId xmlns:a16="http://schemas.microsoft.com/office/drawing/2014/main" id="{6D0D8BF9-5952-40B1-DF7F-776C756B1E46}"/>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8">
              <a:extLst>
                <a:ext uri="{FF2B5EF4-FFF2-40B4-BE49-F238E27FC236}">
                  <a16:creationId xmlns:a16="http://schemas.microsoft.com/office/drawing/2014/main" id="{5315F5C1-0E94-4A22-365C-90F2F6DEE351}"/>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 name="Freeform 9">
              <a:extLst>
                <a:ext uri="{FF2B5EF4-FFF2-40B4-BE49-F238E27FC236}">
                  <a16:creationId xmlns:a16="http://schemas.microsoft.com/office/drawing/2014/main" id="{93C62C18-5E34-9863-A0F6-036CFEBA783D}"/>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18" name="Rectangle 17">
            <a:extLst>
              <a:ext uri="{FF2B5EF4-FFF2-40B4-BE49-F238E27FC236}">
                <a16:creationId xmlns:a16="http://schemas.microsoft.com/office/drawing/2014/main" id="{0981B06A-B6C5-0CD2-90AF-9BFB66E19110}"/>
              </a:ext>
            </a:extLst>
          </p:cNvPr>
          <p:cNvSpPr/>
          <p:nvPr/>
        </p:nvSpPr>
        <p:spPr>
          <a:xfrm>
            <a:off x="388075" y="781235"/>
            <a:ext cx="9129850"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One-tenth (10%) of respondents reported that they have a hearing impairment, with the most common types of hearing problems being hearing loss or partial deafness (78%), followed by tinnitus (40%).</a:t>
            </a:r>
            <a:endParaRPr lang="en-AU" sz="1000" dirty="0">
              <a:solidFill>
                <a:schemeClr val="tx1"/>
              </a:solidFill>
            </a:endParaRPr>
          </a:p>
        </p:txBody>
      </p:sp>
      <p:sp>
        <p:nvSpPr>
          <p:cNvPr id="5" name="Oval 4" descr="Results are for 2023.&#10;&#10;Yes, have a hearing impairment: 10%.&#10;&#10;Source: HEAR_Q01. Do you have any hearing impairment or hearing loss that has lasted, or is expected to last, for 6 months or more? &#10;Base: TVCS &amp; MCCS, All respondents. 2023: n=4,892. &#10;Notes: No/Don’t know/refused responses not shown. 2023: No = 86%, DK = 4%, Ref = 0.3%. &#10;">
            <a:extLst>
              <a:ext uri="{FF2B5EF4-FFF2-40B4-BE49-F238E27FC236}">
                <a16:creationId xmlns:a16="http://schemas.microsoft.com/office/drawing/2014/main" id="{75A66459-806C-1A09-296A-4C89AA0B0C32}"/>
              </a:ext>
            </a:extLst>
          </p:cNvPr>
          <p:cNvSpPr/>
          <p:nvPr/>
        </p:nvSpPr>
        <p:spPr>
          <a:xfrm>
            <a:off x="1393153" y="1722600"/>
            <a:ext cx="1707393" cy="1706400"/>
          </a:xfrm>
          <a:prstGeom prst="ellipse">
            <a:avLst/>
          </a:prstGeom>
          <a:solidFill>
            <a:srgbClr val="5CC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Yes, have a hearing impairment</a:t>
            </a:r>
          </a:p>
          <a:p>
            <a:pPr algn="ctr"/>
            <a:endParaRPr lang="en-US" sz="1100" dirty="0">
              <a:solidFill>
                <a:schemeClr val="tx1"/>
              </a:solidFill>
            </a:endParaRPr>
          </a:p>
          <a:p>
            <a:pPr algn="ctr"/>
            <a:r>
              <a:rPr lang="en-US" b="1" dirty="0">
                <a:solidFill>
                  <a:schemeClr val="tx1"/>
                </a:solidFill>
              </a:rPr>
              <a:t>10%</a:t>
            </a:r>
            <a:endParaRPr lang="en-AU" b="1" dirty="0">
              <a:solidFill>
                <a:schemeClr val="tx1"/>
              </a:solidFill>
            </a:endParaRPr>
          </a:p>
        </p:txBody>
      </p:sp>
      <p:sp>
        <p:nvSpPr>
          <p:cNvPr id="9" name="TextBox 8">
            <a:extLst>
              <a:ext uri="{FF2B5EF4-FFF2-40B4-BE49-F238E27FC236}">
                <a16:creationId xmlns:a16="http://schemas.microsoft.com/office/drawing/2014/main" id="{A87E41C7-6360-ADA1-66CE-38BFD99B41B5}"/>
              </a:ext>
            </a:extLst>
          </p:cNvPr>
          <p:cNvSpPr txBox="1"/>
          <p:nvPr/>
        </p:nvSpPr>
        <p:spPr>
          <a:xfrm>
            <a:off x="1094257" y="3530965"/>
            <a:ext cx="2381247" cy="723275"/>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HEAR_Q01. Do you have any hearing impairment or hearing loss that has lasted, or is expected to last, for 6 months or more? </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TVCS &amp; MCCS, All respondents. 2023: n=4,892. </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a:t>
            </a:r>
            <a:r>
              <a:rPr lang="en-US" sz="600" dirty="0">
                <a:effectLst/>
                <a:latin typeface="Arial" panose="020B0604020202020204" pitchFamily="34" charset="0"/>
                <a:ea typeface="Calibri" panose="020F0502020204030204" pitchFamily="34" charset="0"/>
                <a:cs typeface="Times New Roman" panose="02020603050405020304" pitchFamily="18" charset="0"/>
              </a:rPr>
              <a:t>No/Don’t know/refused responses not shown. 2023: No = 86%, DK = 4%, Ref = 0.3%. </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4EF3D645-10BC-7410-E884-CA06A311F495}"/>
              </a:ext>
              <a:ext uri="{C183D7F6-B498-43B3-948B-1728B52AA6E4}">
                <adec:decorative xmlns:adec="http://schemas.microsoft.com/office/drawing/2017/decorative" val="1"/>
              </a:ext>
            </a:extLst>
          </p:cNvPr>
          <p:cNvSpPr/>
          <p:nvPr/>
        </p:nvSpPr>
        <p:spPr>
          <a:xfrm>
            <a:off x="3802274" y="1367245"/>
            <a:ext cx="4150558" cy="337892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13" name="TextBox 1">
            <a:extLst>
              <a:ext uri="{FF2B5EF4-FFF2-40B4-BE49-F238E27FC236}">
                <a16:creationId xmlns:a16="http://schemas.microsoft.com/office/drawing/2014/main" id="{5F194BA4-CD48-8021-2FA1-DF71591A3ABC}"/>
              </a:ext>
              <a:ext uri="{C183D7F6-B498-43B3-948B-1728B52AA6E4}">
                <adec:decorative xmlns:adec="http://schemas.microsoft.com/office/drawing/2017/decorative" val="1"/>
              </a:ext>
            </a:extLst>
          </p:cNvPr>
          <p:cNvSpPr txBox="1"/>
          <p:nvPr/>
        </p:nvSpPr>
        <p:spPr>
          <a:xfrm>
            <a:off x="5580181" y="1367245"/>
            <a:ext cx="213615" cy="24601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latin typeface="Arial" panose="020B0604020202020204" pitchFamily="34" charset="0"/>
                <a:cs typeface="Arial" panose="020B0604020202020204" pitchFamily="34" charset="0"/>
              </a:rPr>
              <a:t>%</a:t>
            </a:r>
          </a:p>
        </p:txBody>
      </p:sp>
      <p:graphicFrame>
        <p:nvGraphicFramePr>
          <p:cNvPr id="10" name="Chart 9" descr="Figure 52: Type of hearing impairment.&#10;&#10;Results listed are for 2023.&#10;&#10;Hearing loss/partially deaf, 78%.&#10;Tinnitus (ringing in the ears), 40%.&#10;Deaf in one ear, 8%.&#10;Total deafness, 3%.&#10;Meniere's Disease, 3%.&#10;Otitis Media (ear infection), 0.3%.&#10;Other (specify), 7%.&#10;&#10;Source: HEAR_Q02. What hearing problems do you have? &#10;Base: TVCS &amp; MCCS, Respondents who have a hearing impairment. 2023: n=517. &#10;Notes: Don’t know/refused responses not shown. 2023: DK = 0.2%, Ref = 0.3%.&#10;">
            <a:extLst>
              <a:ext uri="{FF2B5EF4-FFF2-40B4-BE49-F238E27FC236}">
                <a16:creationId xmlns:a16="http://schemas.microsoft.com/office/drawing/2014/main" id="{A23E8CEC-9476-ACFC-F75E-D3779C61EFE7}"/>
              </a:ext>
            </a:extLst>
          </p:cNvPr>
          <p:cNvGraphicFramePr/>
          <p:nvPr>
            <p:extLst>
              <p:ext uri="{D42A27DB-BD31-4B8C-83A1-F6EECF244321}">
                <p14:modId xmlns:p14="http://schemas.microsoft.com/office/powerpoint/2010/main" val="90040658"/>
              </p:ext>
            </p:extLst>
          </p:nvPr>
        </p:nvGraphicFramePr>
        <p:xfrm>
          <a:off x="3514465" y="1192229"/>
          <a:ext cx="4504764" cy="3217783"/>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47603211-741E-800B-A150-6DF1F750AC67}"/>
              </a:ext>
            </a:extLst>
          </p:cNvPr>
          <p:cNvSpPr txBox="1"/>
          <p:nvPr/>
        </p:nvSpPr>
        <p:spPr>
          <a:xfrm>
            <a:off x="3802273" y="4306443"/>
            <a:ext cx="3665327" cy="363113"/>
          </a:xfrm>
          <a:prstGeom prst="rect">
            <a:avLst/>
          </a:prstGeom>
          <a:noFill/>
        </p:spPr>
        <p:txBody>
          <a:bodyPr wrap="square">
            <a:spAutoFit/>
          </a:bodyPr>
          <a:lstStyle/>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HEAR_Q02. What hearing problems do you have? </a:t>
            </a: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TVCS &amp; MCCS, Respondents who have a hearing impairment. 2023: n=</a:t>
            </a:r>
            <a:r>
              <a:rPr lang="en-US" sz="600" dirty="0">
                <a:latin typeface="Arial" panose="020B0604020202020204" pitchFamily="34" charset="0"/>
                <a:ea typeface="Calibri" panose="020F0502020204030204" pitchFamily="34" charset="0"/>
                <a:cs typeface="Times New Roman" panose="02020603050405020304" pitchFamily="18" charset="0"/>
              </a:rPr>
              <a:t>517</a:t>
            </a:r>
            <a:r>
              <a:rPr lang="en-US" sz="600" dirty="0">
                <a:effectLst/>
                <a:latin typeface="Arial" panose="020B0604020202020204" pitchFamily="34" charset="0"/>
                <a:ea typeface="Calibri" panose="020F0502020204030204" pitchFamily="34" charset="0"/>
                <a:cs typeface="Times New Roman" panose="02020603050405020304" pitchFamily="18" charset="0"/>
              </a:rPr>
              <a:t>. </a:t>
            </a: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0.2</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0.3</a:t>
            </a:r>
            <a:r>
              <a:rPr lang="en-GB" sz="600" dirty="0">
                <a:effectLst/>
                <a:latin typeface="Arial" panose="020B0604020202020204" pitchFamily="34" charset="0"/>
                <a:ea typeface="Calibri" panose="020F0502020204030204" pitchFamily="34" charset="0"/>
                <a:cs typeface="Times New Roman" panose="02020603050405020304" pitchFamily="18" charset="0"/>
              </a:rPr>
              <a: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DA34D0EB-FC1A-D24D-9B22-507BD13EB281}"/>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Hearing loss / partial deafness was the most commonly reported type of hearing problem.</a:t>
            </a:r>
            <a:endParaRPr lang="en-AU" sz="1000" b="1" dirty="0"/>
          </a:p>
        </p:txBody>
      </p:sp>
      <p:pic>
        <p:nvPicPr>
          <p:cNvPr id="12" name="Graphic 11">
            <a:extLst>
              <a:ext uri="{FF2B5EF4-FFF2-40B4-BE49-F238E27FC236}">
                <a16:creationId xmlns:a16="http://schemas.microsoft.com/office/drawing/2014/main" id="{619B6DAD-B9A6-AADE-8C9F-86B26D94F46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
        <p:nvSpPr>
          <p:cNvPr id="14" name="Arrow: Right 13">
            <a:extLst>
              <a:ext uri="{FF2B5EF4-FFF2-40B4-BE49-F238E27FC236}">
                <a16:creationId xmlns:a16="http://schemas.microsoft.com/office/drawing/2014/main" id="{68830858-2505-BBAB-567A-5DB9433ED1B9}"/>
              </a:ext>
              <a:ext uri="{C183D7F6-B498-43B3-948B-1728B52AA6E4}">
                <adec:decorative xmlns:adec="http://schemas.microsoft.com/office/drawing/2017/decorative" val="1"/>
              </a:ext>
            </a:extLst>
          </p:cNvPr>
          <p:cNvSpPr/>
          <p:nvPr/>
        </p:nvSpPr>
        <p:spPr>
          <a:xfrm>
            <a:off x="3186271" y="2326212"/>
            <a:ext cx="514683" cy="526212"/>
          </a:xfrm>
          <a:prstGeom prst="rightArrow">
            <a:avLst/>
          </a:prstGeom>
          <a:solidFill>
            <a:srgbClr val="1CC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3702387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US" dirty="0"/>
              <a:t>56</a:t>
            </a:r>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86319"/>
            <a:ext cx="7957813" cy="438517"/>
          </a:xfrm>
        </p:spPr>
        <p:txBody>
          <a:bodyPr>
            <a:normAutofit fontScale="90000"/>
          </a:bodyPr>
          <a:lstStyle/>
          <a:p>
            <a:r>
              <a:rPr lang="en-AU" dirty="0"/>
              <a:t>Vision impairment</a:t>
            </a:r>
          </a:p>
        </p:txBody>
      </p:sp>
      <p:grpSp>
        <p:nvGrpSpPr>
          <p:cNvPr id="17" name="Group 16">
            <a:extLst>
              <a:ext uri="{FF2B5EF4-FFF2-40B4-BE49-F238E27FC236}">
                <a16:creationId xmlns:a16="http://schemas.microsoft.com/office/drawing/2014/main" id="{BB4950ED-28C7-152B-92FA-9D74F42196DD}"/>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9" name="Freeform 5">
              <a:extLst>
                <a:ext uri="{FF2B5EF4-FFF2-40B4-BE49-F238E27FC236}">
                  <a16:creationId xmlns:a16="http://schemas.microsoft.com/office/drawing/2014/main" id="{B6C99E20-60F1-3049-88F7-85CE7A522834}"/>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6">
              <a:extLst>
                <a:ext uri="{FF2B5EF4-FFF2-40B4-BE49-F238E27FC236}">
                  <a16:creationId xmlns:a16="http://schemas.microsoft.com/office/drawing/2014/main" id="{107C8788-9FA8-9B61-9A60-06322D1D9ED7}"/>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 name="Freeform 7">
              <a:extLst>
                <a:ext uri="{FF2B5EF4-FFF2-40B4-BE49-F238E27FC236}">
                  <a16:creationId xmlns:a16="http://schemas.microsoft.com/office/drawing/2014/main" id="{9AB72F29-2CAE-22B8-A321-3A5857C923FC}"/>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3" name="Freeform 8">
              <a:extLst>
                <a:ext uri="{FF2B5EF4-FFF2-40B4-BE49-F238E27FC236}">
                  <a16:creationId xmlns:a16="http://schemas.microsoft.com/office/drawing/2014/main" id="{C5DF79B9-A5AE-1F3E-F27B-73ECD2B1C801}"/>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 name="Freeform 9">
              <a:extLst>
                <a:ext uri="{FF2B5EF4-FFF2-40B4-BE49-F238E27FC236}">
                  <a16:creationId xmlns:a16="http://schemas.microsoft.com/office/drawing/2014/main" id="{1241E731-F817-D098-81C9-D224676F4B1A}"/>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18" name="Rectangle 17">
            <a:extLst>
              <a:ext uri="{FF2B5EF4-FFF2-40B4-BE49-F238E27FC236}">
                <a16:creationId xmlns:a16="http://schemas.microsoft.com/office/drawing/2014/main" id="{0981B06A-B6C5-0CD2-90AF-9BFB66E19110}"/>
              </a:ext>
            </a:extLst>
          </p:cNvPr>
          <p:cNvSpPr/>
          <p:nvPr/>
        </p:nvSpPr>
        <p:spPr>
          <a:xfrm>
            <a:off x="388075" y="781235"/>
            <a:ext cx="9129850"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Just over one-tenth (14%) of respondents reported a vision impairment. The most commonly reported types of vision problems were short-sightedness or Myopia (58%), followed by long-sightedness or Hyperopia (31%), and astigmatism (23%).</a:t>
            </a:r>
            <a:endParaRPr lang="en-AU" sz="1000" dirty="0">
              <a:solidFill>
                <a:schemeClr val="tx1"/>
              </a:solidFill>
            </a:endParaRPr>
          </a:p>
        </p:txBody>
      </p:sp>
      <p:sp>
        <p:nvSpPr>
          <p:cNvPr id="5" name="Oval 4" descr="Results are for 2023.&#10;&#10;Yes, have a vision impairment: 14%.&#10;&#10;Source: VISION_Q01. Do you have any vision impairment or vision loss that has lasted, or is expected to last, for 6 months or more?&#10;Base: TVCS &amp; MCCS, All respondents. 2023: n=4,892. &#10;Notes: No/Don’t know/refused responses not shown. 2023: No = 83%, DK = 3%, Ref = 1%. &#10;">
            <a:extLst>
              <a:ext uri="{FF2B5EF4-FFF2-40B4-BE49-F238E27FC236}">
                <a16:creationId xmlns:a16="http://schemas.microsoft.com/office/drawing/2014/main" id="{75A66459-806C-1A09-296A-4C89AA0B0C32}"/>
              </a:ext>
            </a:extLst>
          </p:cNvPr>
          <p:cNvSpPr/>
          <p:nvPr/>
        </p:nvSpPr>
        <p:spPr>
          <a:xfrm>
            <a:off x="725498" y="1292290"/>
            <a:ext cx="1706400" cy="1706400"/>
          </a:xfrm>
          <a:prstGeom prst="ellipse">
            <a:avLst/>
          </a:prstGeom>
          <a:solidFill>
            <a:srgbClr val="5AC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Yes, have a vision impairment</a:t>
            </a:r>
          </a:p>
          <a:p>
            <a:pPr algn="ctr"/>
            <a:endParaRPr lang="en-US" sz="1100" dirty="0">
              <a:solidFill>
                <a:schemeClr val="tx1"/>
              </a:solidFill>
            </a:endParaRPr>
          </a:p>
          <a:p>
            <a:pPr algn="ctr"/>
            <a:r>
              <a:rPr lang="en-US" b="1" dirty="0">
                <a:solidFill>
                  <a:schemeClr val="tx1"/>
                </a:solidFill>
              </a:rPr>
              <a:t>14%</a:t>
            </a:r>
          </a:p>
        </p:txBody>
      </p:sp>
      <p:sp>
        <p:nvSpPr>
          <p:cNvPr id="6" name="TextBox 5">
            <a:extLst>
              <a:ext uri="{FF2B5EF4-FFF2-40B4-BE49-F238E27FC236}">
                <a16:creationId xmlns:a16="http://schemas.microsoft.com/office/drawing/2014/main" id="{01EB3A5C-CBFD-7CBF-FE64-4F484EE7C5AA}"/>
              </a:ext>
            </a:extLst>
          </p:cNvPr>
          <p:cNvSpPr txBox="1"/>
          <p:nvPr/>
        </p:nvSpPr>
        <p:spPr>
          <a:xfrm>
            <a:off x="388075" y="3202620"/>
            <a:ext cx="2381247" cy="723275"/>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VISION_Q01. Do you have any vision impairment or vision loss that has lasted, or is expected to last, for 6 months or more?</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TVCS &amp; MCCS, All respondents. 2023: n=4,892. </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a:t>
            </a:r>
            <a:r>
              <a:rPr lang="en-US" sz="600" dirty="0">
                <a:effectLst/>
                <a:latin typeface="Arial" panose="020B0604020202020204" pitchFamily="34" charset="0"/>
                <a:ea typeface="Calibri" panose="020F0502020204030204" pitchFamily="34" charset="0"/>
                <a:cs typeface="Times New Roman" panose="02020603050405020304" pitchFamily="18" charset="0"/>
              </a:rPr>
              <a:t>No/Don’t know/refused responses not shown. 2023: No = 83%, DK = 3%, Ref = 1%. </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4" name="Oval 13" descr="Results are for 2023.&#10;&#10;Five percent of respondents have both a vision and hearing impairment.&#10;&#10;Source: VISION_Q01. Do you have any vision impairment or vision loss that has lasted, or is expected to last, for 6 months or more? And HEAR_Q01. Do you have any hearing impairment or hearing loss that has lasted, or is expected to last, for 6 months or more? &#10;Base: TVCS &amp; MCCS, All respondents. 2023: n=4,892. &#10;">
            <a:extLst>
              <a:ext uri="{FF2B5EF4-FFF2-40B4-BE49-F238E27FC236}">
                <a16:creationId xmlns:a16="http://schemas.microsoft.com/office/drawing/2014/main" id="{61681AA7-0D7C-BA02-AB89-389C2FCA4D5B}"/>
              </a:ext>
            </a:extLst>
          </p:cNvPr>
          <p:cNvSpPr/>
          <p:nvPr/>
        </p:nvSpPr>
        <p:spPr>
          <a:xfrm>
            <a:off x="2611062" y="3562634"/>
            <a:ext cx="1706400" cy="1706400"/>
          </a:xfrm>
          <a:prstGeom prst="ellipse">
            <a:avLst/>
          </a:prstGeom>
          <a:solidFill>
            <a:srgbClr val="5AC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Have both vision and hearing impairment</a:t>
            </a:r>
          </a:p>
          <a:p>
            <a:pPr algn="ctr"/>
            <a:endParaRPr lang="en-US" sz="1100" dirty="0">
              <a:solidFill>
                <a:schemeClr val="tx1"/>
              </a:solidFill>
            </a:endParaRPr>
          </a:p>
          <a:p>
            <a:pPr algn="ctr"/>
            <a:r>
              <a:rPr lang="en-US" b="1" dirty="0">
                <a:solidFill>
                  <a:schemeClr val="tx1"/>
                </a:solidFill>
              </a:rPr>
              <a:t>5%</a:t>
            </a:r>
          </a:p>
        </p:txBody>
      </p:sp>
      <p:sp>
        <p:nvSpPr>
          <p:cNvPr id="15" name="TextBox 14">
            <a:extLst>
              <a:ext uri="{FF2B5EF4-FFF2-40B4-BE49-F238E27FC236}">
                <a16:creationId xmlns:a16="http://schemas.microsoft.com/office/drawing/2014/main" id="{E2679FF5-10B2-2D1E-D683-E3736300E59B}"/>
              </a:ext>
            </a:extLst>
          </p:cNvPr>
          <p:cNvSpPr txBox="1"/>
          <p:nvPr/>
        </p:nvSpPr>
        <p:spPr>
          <a:xfrm>
            <a:off x="2385762" y="5309025"/>
            <a:ext cx="2381247" cy="684803"/>
          </a:xfrm>
          <a:prstGeom prst="rect">
            <a:avLst/>
          </a:prstGeom>
          <a:noFill/>
        </p:spPr>
        <p:txBody>
          <a:bodyPr wrap="square">
            <a:spAutoFit/>
          </a:bodyPr>
          <a:lstStyle/>
          <a:p>
            <a:pPr>
              <a:spcBef>
                <a:spcPts val="300"/>
              </a:spcBef>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VISION_Q01. Do you have any vision impairment or vision loss that has lasted, or is expected to last, for 6 months or more? And HEAR_Q01. Do you have any hearing impairment or hearing loss that has lasted, or is expected to last, for 6 months or more? </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TVCS &amp; MCCS, All respondents. 2023: n=4,892. </a:t>
            </a:r>
          </a:p>
        </p:txBody>
      </p:sp>
      <p:sp>
        <p:nvSpPr>
          <p:cNvPr id="8" name="Rectangle 7">
            <a:extLst>
              <a:ext uri="{FF2B5EF4-FFF2-40B4-BE49-F238E27FC236}">
                <a16:creationId xmlns:a16="http://schemas.microsoft.com/office/drawing/2014/main" id="{4EF3D645-10BC-7410-E884-CA06A311F495}"/>
              </a:ext>
              <a:ext uri="{C183D7F6-B498-43B3-948B-1728B52AA6E4}">
                <adec:decorative xmlns:adec="http://schemas.microsoft.com/office/drawing/2017/decorative" val="1"/>
              </a:ext>
            </a:extLst>
          </p:cNvPr>
          <p:cNvSpPr/>
          <p:nvPr/>
        </p:nvSpPr>
        <p:spPr>
          <a:xfrm>
            <a:off x="4488073" y="1317489"/>
            <a:ext cx="4202809" cy="346997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9" name="TextBox 1">
            <a:extLst>
              <a:ext uri="{FF2B5EF4-FFF2-40B4-BE49-F238E27FC236}">
                <a16:creationId xmlns:a16="http://schemas.microsoft.com/office/drawing/2014/main" id="{0FA0A8F9-3823-CCA3-25C6-CAC8228DF9D3}"/>
              </a:ext>
              <a:ext uri="{C183D7F6-B498-43B3-948B-1728B52AA6E4}">
                <adec:decorative xmlns:adec="http://schemas.microsoft.com/office/drawing/2017/decorative" val="1"/>
              </a:ext>
            </a:extLst>
          </p:cNvPr>
          <p:cNvSpPr txBox="1"/>
          <p:nvPr/>
        </p:nvSpPr>
        <p:spPr>
          <a:xfrm>
            <a:off x="6675647" y="1341528"/>
            <a:ext cx="213615" cy="24601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latin typeface="Arial" panose="020B0604020202020204" pitchFamily="34" charset="0"/>
                <a:cs typeface="Arial" panose="020B0604020202020204" pitchFamily="34" charset="0"/>
              </a:rPr>
              <a:t>%</a:t>
            </a:r>
          </a:p>
        </p:txBody>
      </p:sp>
      <p:graphicFrame>
        <p:nvGraphicFramePr>
          <p:cNvPr id="10" name="Chart 9" descr="Figure 53: Type of vision impairment.&#10;&#10;Results listed are for 2023.&#10;&#10;Short-sightedness / Myopia / difficulty seeing objects in the distance, 58%.&#10;Long-sightedness / Hyperopia / difficulty seeing objects close up, 31%.&#10;Astigmatism, 23%.&#10;Other age-related sight problems / Presbyopia, 17%.&#10;Macular degeneration, 6%.&#10;Other (please specify), 12%.&#10;&#10;Source:  VISION_Q02. What vision problems do you have?&#10;Base: TVCS &amp; MCCS, Respondents with a vision impairment. 2023: n=610.&#10;Notes: Don’t know/refused responses not shown. 2023: DK = 0%, Ref = 0.0%.">
            <a:extLst>
              <a:ext uri="{FF2B5EF4-FFF2-40B4-BE49-F238E27FC236}">
                <a16:creationId xmlns:a16="http://schemas.microsoft.com/office/drawing/2014/main" id="{A23E8CEC-9476-ACFC-F75E-D3779C61EFE7}"/>
              </a:ext>
            </a:extLst>
          </p:cNvPr>
          <p:cNvGraphicFramePr/>
          <p:nvPr>
            <p:extLst>
              <p:ext uri="{D42A27DB-BD31-4B8C-83A1-F6EECF244321}">
                <p14:modId xmlns:p14="http://schemas.microsoft.com/office/powerpoint/2010/main" val="1532611766"/>
              </p:ext>
            </p:extLst>
          </p:nvPr>
        </p:nvGraphicFramePr>
        <p:xfrm>
          <a:off x="4415304" y="1285251"/>
          <a:ext cx="4788494" cy="3261325"/>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47603211-741E-800B-A150-6DF1F750AC67}"/>
              </a:ext>
            </a:extLst>
          </p:cNvPr>
          <p:cNvSpPr txBox="1"/>
          <p:nvPr/>
        </p:nvSpPr>
        <p:spPr>
          <a:xfrm>
            <a:off x="4488073" y="4443008"/>
            <a:ext cx="3787939" cy="363113"/>
          </a:xfrm>
          <a:prstGeom prst="rect">
            <a:avLst/>
          </a:prstGeom>
          <a:noFill/>
        </p:spPr>
        <p:txBody>
          <a:bodyPr wrap="square">
            <a:spAutoFit/>
          </a:bodyPr>
          <a:lstStyle/>
          <a:p>
            <a:pPr algn="just">
              <a:lnSpc>
                <a:spcPts val="500"/>
              </a:lnSpc>
              <a:spcBef>
                <a:spcPts val="300"/>
              </a:spcBef>
            </a:pPr>
            <a:r>
              <a:rPr lang="en-US" sz="600" dirty="0">
                <a:latin typeface="Arial" panose="020B0604020202020204" pitchFamily="34" charset="0"/>
                <a:ea typeface="Calibri" panose="020F0502020204030204" pitchFamily="34" charset="0"/>
                <a:cs typeface="Times New Roman" panose="02020603050405020304" pitchFamily="18" charset="0"/>
              </a:rPr>
              <a:t>Source: </a:t>
            </a:r>
            <a:r>
              <a:rPr lang="en-US" sz="600" dirty="0">
                <a:effectLst/>
                <a:latin typeface="Arial" panose="020B0604020202020204" pitchFamily="34" charset="0"/>
                <a:ea typeface="Calibri" panose="020F0502020204030204" pitchFamily="34" charset="0"/>
                <a:cs typeface="Times New Roman" panose="02020603050405020304" pitchFamily="18" charset="0"/>
              </a:rPr>
              <a:t> VISION_Q02. What vision problems do you have?</a:t>
            </a:r>
          </a:p>
          <a:p>
            <a:pPr algn="just">
              <a:lnSpc>
                <a:spcPts val="500"/>
              </a:lnSpc>
              <a:spcBef>
                <a:spcPts val="300"/>
              </a:spcBef>
              <a:spcAft>
                <a:spcPts val="0"/>
              </a:spcAft>
            </a:pPr>
            <a:r>
              <a:rPr lang="en-US" sz="600" dirty="0">
                <a:latin typeface="Arial" panose="020B0604020202020204" pitchFamily="34" charset="0"/>
                <a:ea typeface="Calibri" panose="020F0502020204030204" pitchFamily="34" charset="0"/>
                <a:cs typeface="Times New Roman" panose="02020603050405020304" pitchFamily="18" charset="0"/>
              </a:rPr>
              <a:t>Base: TVCS &amp; MCCS, Respondents with a vision impairment. 2023: n=610.</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0.0</a:t>
            </a:r>
            <a:r>
              <a:rPr lang="en-GB" sz="600" dirty="0">
                <a:effectLst/>
                <a:latin typeface="Arial" panose="020B0604020202020204" pitchFamily="34" charset="0"/>
                <a:ea typeface="Calibri" panose="020F0502020204030204" pitchFamily="34" charset="0"/>
                <a:cs typeface="Times New Roman" panose="02020603050405020304" pitchFamily="18" charset="0"/>
              </a:rPr>
              <a: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DA34D0EB-FC1A-D24D-9B22-507BD13EB281}"/>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Short-sightedness / Myopia / difficulty seeing objects in the distance was the most commonly reported vision problem.</a:t>
            </a:r>
            <a:endParaRPr lang="en-AU" sz="1000" b="1" dirty="0"/>
          </a:p>
        </p:txBody>
      </p:sp>
      <p:pic>
        <p:nvPicPr>
          <p:cNvPr id="12" name="Graphic 11">
            <a:extLst>
              <a:ext uri="{FF2B5EF4-FFF2-40B4-BE49-F238E27FC236}">
                <a16:creationId xmlns:a16="http://schemas.microsoft.com/office/drawing/2014/main" id="{619B6DAD-B9A6-AADE-8C9F-86B26D94F46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
        <p:nvSpPr>
          <p:cNvPr id="16" name="Arrow: Right 15">
            <a:extLst>
              <a:ext uri="{FF2B5EF4-FFF2-40B4-BE49-F238E27FC236}">
                <a16:creationId xmlns:a16="http://schemas.microsoft.com/office/drawing/2014/main" id="{C7E72DC0-E6AE-575D-26E1-CC82BE3C0347}"/>
              </a:ext>
              <a:ext uri="{C183D7F6-B498-43B3-948B-1728B52AA6E4}">
                <adec:decorative xmlns:adec="http://schemas.microsoft.com/office/drawing/2017/decorative" val="1"/>
              </a:ext>
            </a:extLst>
          </p:cNvPr>
          <p:cNvSpPr/>
          <p:nvPr/>
        </p:nvSpPr>
        <p:spPr>
          <a:xfrm>
            <a:off x="2970877" y="1823185"/>
            <a:ext cx="877817" cy="526212"/>
          </a:xfrm>
          <a:prstGeom prst="rightArrow">
            <a:avLst/>
          </a:prstGeom>
          <a:solidFill>
            <a:srgbClr val="1CC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8003549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57</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64592"/>
            <a:ext cx="7957813" cy="438517"/>
          </a:xfrm>
        </p:spPr>
        <p:txBody>
          <a:bodyPr>
            <a:normAutofit fontScale="90000"/>
          </a:bodyPr>
          <a:lstStyle/>
          <a:p>
            <a:r>
              <a:rPr lang="en-AU" dirty="0"/>
              <a:t>Use of accessibility features when watching screen content</a:t>
            </a:r>
          </a:p>
        </p:txBody>
      </p:sp>
      <p:grpSp>
        <p:nvGrpSpPr>
          <p:cNvPr id="14" name="Group 13">
            <a:extLst>
              <a:ext uri="{FF2B5EF4-FFF2-40B4-BE49-F238E27FC236}">
                <a16:creationId xmlns:a16="http://schemas.microsoft.com/office/drawing/2014/main" id="{B5DF3102-2692-54AE-7E1C-75BD7DCA585A}"/>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5" name="Freeform 5">
              <a:extLst>
                <a:ext uri="{FF2B5EF4-FFF2-40B4-BE49-F238E27FC236}">
                  <a16:creationId xmlns:a16="http://schemas.microsoft.com/office/drawing/2014/main" id="{FAE59747-69C7-BCE9-3414-F9EA365960BD}"/>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6">
              <a:extLst>
                <a:ext uri="{FF2B5EF4-FFF2-40B4-BE49-F238E27FC236}">
                  <a16:creationId xmlns:a16="http://schemas.microsoft.com/office/drawing/2014/main" id="{8FB355BF-8956-9879-1AC9-6767890B2D35}"/>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7">
              <a:extLst>
                <a:ext uri="{FF2B5EF4-FFF2-40B4-BE49-F238E27FC236}">
                  <a16:creationId xmlns:a16="http://schemas.microsoft.com/office/drawing/2014/main" id="{A5A4FA44-15CF-1447-69FA-A36C458D6F04}"/>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8">
              <a:extLst>
                <a:ext uri="{FF2B5EF4-FFF2-40B4-BE49-F238E27FC236}">
                  <a16:creationId xmlns:a16="http://schemas.microsoft.com/office/drawing/2014/main" id="{57BC1363-5943-1B24-E3DE-C550CD848827}"/>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 name="Freeform 9">
              <a:extLst>
                <a:ext uri="{FF2B5EF4-FFF2-40B4-BE49-F238E27FC236}">
                  <a16:creationId xmlns:a16="http://schemas.microsoft.com/office/drawing/2014/main" id="{EABBC010-6B93-5418-A47D-5E36A5271290}"/>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18" name="Rectangle 17">
            <a:extLst>
              <a:ext uri="{FF2B5EF4-FFF2-40B4-BE49-F238E27FC236}">
                <a16:creationId xmlns:a16="http://schemas.microsoft.com/office/drawing/2014/main" id="{0981B06A-B6C5-0CD2-90AF-9BFB66E19110}"/>
              </a:ext>
            </a:extLst>
          </p:cNvPr>
          <p:cNvSpPr/>
          <p:nvPr/>
        </p:nvSpPr>
        <p:spPr>
          <a:xfrm>
            <a:off x="388075" y="781235"/>
            <a:ext cx="9129850"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Over half of respondents (54%) who watched screen content reported that they use subtitles, while almost one-third (29%) used live captions, and 23% used dubbing. </a:t>
            </a:r>
            <a:endParaRPr lang="en-AU" sz="1000" dirty="0">
              <a:solidFill>
                <a:schemeClr val="tx1"/>
              </a:solidFill>
            </a:endParaRPr>
          </a:p>
        </p:txBody>
      </p:sp>
      <p:sp>
        <p:nvSpPr>
          <p:cNvPr id="8" name="Rectangle 7">
            <a:extLst>
              <a:ext uri="{FF2B5EF4-FFF2-40B4-BE49-F238E27FC236}">
                <a16:creationId xmlns:a16="http://schemas.microsoft.com/office/drawing/2014/main" id="{4EF3D645-10BC-7410-E884-CA06A311F495}"/>
              </a:ext>
              <a:ext uri="{C183D7F6-B498-43B3-948B-1728B52AA6E4}">
                <adec:decorative xmlns:adec="http://schemas.microsoft.com/office/drawing/2017/decorative" val="1"/>
              </a:ext>
            </a:extLst>
          </p:cNvPr>
          <p:cNvSpPr/>
          <p:nvPr/>
        </p:nvSpPr>
        <p:spPr>
          <a:xfrm>
            <a:off x="559944" y="1263519"/>
            <a:ext cx="4943874" cy="312009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5" name="TextBox 1">
            <a:extLst>
              <a:ext uri="{FF2B5EF4-FFF2-40B4-BE49-F238E27FC236}">
                <a16:creationId xmlns:a16="http://schemas.microsoft.com/office/drawing/2014/main" id="{9C9F794F-90DE-5DDC-804C-77CDE49275B6}"/>
              </a:ext>
              <a:ext uri="{C183D7F6-B498-43B3-948B-1728B52AA6E4}">
                <adec:decorative xmlns:adec="http://schemas.microsoft.com/office/drawing/2017/decorative" val="1"/>
              </a:ext>
            </a:extLst>
          </p:cNvPr>
          <p:cNvSpPr txBox="1"/>
          <p:nvPr/>
        </p:nvSpPr>
        <p:spPr>
          <a:xfrm>
            <a:off x="2479096" y="1233909"/>
            <a:ext cx="213615" cy="24601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latin typeface="Arial" panose="020B0604020202020204" pitchFamily="34" charset="0"/>
                <a:cs typeface="Arial" panose="020B0604020202020204" pitchFamily="34" charset="0"/>
              </a:rPr>
              <a:t>%</a:t>
            </a:r>
          </a:p>
        </p:txBody>
      </p:sp>
      <p:graphicFrame>
        <p:nvGraphicFramePr>
          <p:cNvPr id="10" name="Chart 9" descr="Figure 54: Use of accessibility features when watching screen content.&#10;&#10;Results listed are for 2023.&#10;&#10;Subtitles, 54%.&#10;Live captions, 29%.&#10;Dubbing, 23%.&#10;Closed captions, 10%.&#10;Audio Description, 4%.&#10;Sign language (where provided), 2%.&#10;Other, 0.3%.&#10;&#10;Source: C20A. This question is about use of accessibility features when watching screen content. Have you ever used any of the following accessibility features to watch screen content? &#10;Base: TVCS &amp; MCCS, Respondents who use any device to watch screen content. 2023: n=4,790. &#10;Notes: Don’t know/refused responses not shown. 2023: DK = 0.1%, Ref = 0.0%.&#10;">
            <a:extLst>
              <a:ext uri="{FF2B5EF4-FFF2-40B4-BE49-F238E27FC236}">
                <a16:creationId xmlns:a16="http://schemas.microsoft.com/office/drawing/2014/main" id="{A23E8CEC-9476-ACFC-F75E-D3779C61EFE7}"/>
              </a:ext>
            </a:extLst>
          </p:cNvPr>
          <p:cNvGraphicFramePr/>
          <p:nvPr>
            <p:extLst>
              <p:ext uri="{D42A27DB-BD31-4B8C-83A1-F6EECF244321}">
                <p14:modId xmlns:p14="http://schemas.microsoft.com/office/powerpoint/2010/main" val="3861490476"/>
              </p:ext>
            </p:extLst>
          </p:nvPr>
        </p:nvGraphicFramePr>
        <p:xfrm>
          <a:off x="388075" y="1107685"/>
          <a:ext cx="4504764" cy="2992087"/>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47603211-741E-800B-A150-6DF1F750AC67}"/>
              </a:ext>
            </a:extLst>
          </p:cNvPr>
          <p:cNvSpPr txBox="1"/>
          <p:nvPr/>
        </p:nvSpPr>
        <p:spPr>
          <a:xfrm>
            <a:off x="503929" y="3953865"/>
            <a:ext cx="4869260" cy="427233"/>
          </a:xfrm>
          <a:prstGeom prst="rect">
            <a:avLst/>
          </a:prstGeom>
          <a:noFill/>
        </p:spPr>
        <p:txBody>
          <a:bodyPr wrap="square">
            <a:spAutoFit/>
          </a:bodyPr>
          <a:lstStyle/>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C20A. This question is about use of accessibility features when watching screen content. Have you ever used any of the following accessibility features to watch screen content? </a:t>
            </a: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TVCS &amp; MCCS, Respondents who use any device to watch screen content. 2023: n=</a:t>
            </a:r>
            <a:r>
              <a:rPr lang="en-US" sz="600" dirty="0">
                <a:latin typeface="Arial" panose="020B0604020202020204" pitchFamily="34" charset="0"/>
                <a:ea typeface="Calibri" panose="020F0502020204030204" pitchFamily="34" charset="0"/>
                <a:cs typeface="Times New Roman" panose="02020603050405020304" pitchFamily="18" charset="0"/>
              </a:rPr>
              <a:t>4,790</a:t>
            </a:r>
            <a:r>
              <a:rPr lang="en-US" sz="600" dirty="0">
                <a:effectLst/>
                <a:latin typeface="Arial" panose="020B0604020202020204" pitchFamily="34" charset="0"/>
                <a:ea typeface="Calibri" panose="020F0502020204030204" pitchFamily="34" charset="0"/>
                <a:cs typeface="Times New Roman" panose="02020603050405020304" pitchFamily="18" charset="0"/>
              </a:rPr>
              <a:t>. </a:t>
            </a: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0.1</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0.0</a:t>
            </a:r>
            <a:r>
              <a:rPr lang="en-GB" sz="600" dirty="0">
                <a:effectLst/>
                <a:latin typeface="Arial" panose="020B0604020202020204" pitchFamily="34" charset="0"/>
                <a:ea typeface="Calibri" panose="020F0502020204030204" pitchFamily="34" charset="0"/>
                <a:cs typeface="Times New Roman" panose="02020603050405020304" pitchFamily="18" charset="0"/>
              </a:rPr>
              <a: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579294BC-A139-80A5-708B-83243AC28282}"/>
              </a:ext>
            </a:extLst>
          </p:cNvPr>
          <p:cNvSpPr/>
          <p:nvPr/>
        </p:nvSpPr>
        <p:spPr>
          <a:xfrm>
            <a:off x="5559833" y="1134933"/>
            <a:ext cx="4014107" cy="3582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623888" lvl="1">
              <a:lnSpc>
                <a:spcPct val="125000"/>
              </a:lnSpc>
            </a:pPr>
            <a:r>
              <a:rPr lang="en-AU" sz="1200" b="1" dirty="0">
                <a:solidFill>
                  <a:schemeClr val="tx2"/>
                </a:solidFill>
              </a:rPr>
              <a:t>Subgroup</a:t>
            </a:r>
            <a:endParaRPr lang="en-US" dirty="0">
              <a:solidFill>
                <a:schemeClr val="tx2"/>
              </a:solidFill>
            </a:endParaRPr>
          </a:p>
          <a:p>
            <a:pPr marL="171450" indent="-171450">
              <a:lnSpc>
                <a:spcPct val="125000"/>
              </a:lnSpc>
              <a:buFont typeface="Arial,Sans-Serif"/>
              <a:buChar char="↑"/>
            </a:pPr>
            <a:r>
              <a:rPr lang="en-US" sz="1000" b="1" dirty="0">
                <a:solidFill>
                  <a:schemeClr val="tx1"/>
                </a:solidFill>
              </a:rPr>
              <a:t>Subtitles </a:t>
            </a:r>
            <a:r>
              <a:rPr lang="en-US" sz="1000" dirty="0">
                <a:solidFill>
                  <a:schemeClr val="tx1"/>
                </a:solidFill>
              </a:rPr>
              <a:t>was higher for:</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Ages 18-24 (79%), 25-34 (68%), and 35-44 (59% vs 43% of ages 45-54, 45% of ages 55-64, 38% of ages 65-74, and 40% of ages 75+)</a:t>
            </a:r>
          </a:p>
          <a:p>
            <a:pPr marL="628650" lvl="1" indent="-171450">
              <a:lnSpc>
                <a:spcPct val="125000"/>
              </a:lnSpc>
              <a:buFont typeface="Courier New" panose="02070309020205020404" pitchFamily="49" charset="0"/>
              <a:buChar char="o"/>
            </a:pPr>
            <a:r>
              <a:rPr lang="en-US" sz="1000" dirty="0">
                <a:solidFill>
                  <a:schemeClr val="tx1"/>
                </a:solidFill>
                <a:cs typeface="Arial"/>
              </a:rPr>
              <a:t>Those living in a capital city (59% vs 49% of those living outside a capital city)</a:t>
            </a:r>
          </a:p>
          <a:p>
            <a:pPr marL="628650" lvl="1" indent="-171450">
              <a:lnSpc>
                <a:spcPct val="125000"/>
              </a:lnSpc>
              <a:buFont typeface="Courier New" panose="02070309020205020404" pitchFamily="49" charset="0"/>
              <a:buChar char="o"/>
            </a:pPr>
            <a:r>
              <a:rPr lang="en-US" sz="1000" dirty="0">
                <a:solidFill>
                  <a:schemeClr val="tx1"/>
                </a:solidFill>
                <a:cs typeface="Arial"/>
              </a:rPr>
              <a:t>Adults living in a share house (71% vs 49% of those without children in the household, 55% of those with dependent children, and 55% of those with non-dependent children only)</a:t>
            </a:r>
          </a:p>
          <a:p>
            <a:pPr marL="628650" lvl="1" indent="-171450">
              <a:lnSpc>
                <a:spcPct val="125000"/>
              </a:lnSpc>
              <a:buFont typeface="Courier New" panose="02070309020205020404" pitchFamily="49" charset="0"/>
              <a:buChar char="o"/>
            </a:pPr>
            <a:r>
              <a:rPr lang="en-US" sz="1000" dirty="0">
                <a:solidFill>
                  <a:schemeClr val="tx1"/>
                </a:solidFill>
                <a:cs typeface="Arial"/>
              </a:rPr>
              <a:t>Those with a Bachelor degree (66%) or Postgraduate degree (64% vs 52% of those with education up to Year 12 and 46% of those with a TAFE qualification / Trade Certificate / Diploma)</a:t>
            </a:r>
          </a:p>
          <a:p>
            <a:pPr marL="628650" lvl="1" indent="-171450">
              <a:lnSpc>
                <a:spcPct val="125000"/>
              </a:lnSpc>
              <a:buFont typeface="Courier New" panose="02070309020205020404" pitchFamily="49" charset="0"/>
              <a:buChar char="o"/>
            </a:pPr>
            <a:r>
              <a:rPr lang="en-US" sz="1000" dirty="0">
                <a:solidFill>
                  <a:schemeClr val="tx1"/>
                </a:solidFill>
                <a:cs typeface="Arial"/>
              </a:rPr>
              <a:t>Those born in a mainly non-English speaking country (69% vs 51% of those born in a mainly English -peaking country)</a:t>
            </a:r>
          </a:p>
          <a:p>
            <a:pPr lvl="1">
              <a:lnSpc>
                <a:spcPct val="125000"/>
              </a:lnSpc>
            </a:pPr>
            <a:endParaRPr lang="en-US" sz="900" dirty="0">
              <a:solidFill>
                <a:schemeClr val="tx1"/>
              </a:solidFill>
            </a:endParaRPr>
          </a:p>
          <a:p>
            <a:pPr marL="628650" lvl="1" indent="-171450">
              <a:lnSpc>
                <a:spcPct val="125000"/>
              </a:lnSpc>
              <a:buFont typeface="Courier New" panose="02070309020205020404" pitchFamily="49" charset="0"/>
              <a:buChar char="o"/>
            </a:pPr>
            <a:endParaRPr lang="en-US" sz="1000" dirty="0">
              <a:solidFill>
                <a:schemeClr val="tx1"/>
              </a:solidFill>
            </a:endParaRPr>
          </a:p>
        </p:txBody>
      </p:sp>
      <p:sp>
        <p:nvSpPr>
          <p:cNvPr id="13" name="Rectangle 12">
            <a:extLst>
              <a:ext uri="{FF2B5EF4-FFF2-40B4-BE49-F238E27FC236}">
                <a16:creationId xmlns:a16="http://schemas.microsoft.com/office/drawing/2014/main" id="{6324E350-0628-051C-FD4B-3D8994E2CDE7}"/>
              </a:ext>
            </a:extLst>
          </p:cNvPr>
          <p:cNvSpPr/>
          <p:nvPr/>
        </p:nvSpPr>
        <p:spPr>
          <a:xfrm>
            <a:off x="431851" y="4342998"/>
            <a:ext cx="9013996"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lvl="1">
              <a:lnSpc>
                <a:spcPct val="125000"/>
              </a:lnSpc>
            </a:pPr>
            <a:r>
              <a:rPr lang="en-US" sz="1200" b="1" dirty="0">
                <a:solidFill>
                  <a:schemeClr val="tx2"/>
                </a:solidFill>
              </a:rPr>
              <a:t>Definitions</a:t>
            </a:r>
            <a:endParaRPr lang="en-US" dirty="0">
              <a:solidFill>
                <a:schemeClr val="tx2"/>
              </a:solidFill>
            </a:endParaRPr>
          </a:p>
          <a:p>
            <a:pPr>
              <a:lnSpc>
                <a:spcPct val="125000"/>
              </a:lnSpc>
            </a:pPr>
            <a:r>
              <a:rPr lang="en-US" sz="1000" b="1" dirty="0">
                <a:solidFill>
                  <a:schemeClr val="tx1"/>
                </a:solidFill>
              </a:rPr>
              <a:t>Subtitles - </a:t>
            </a:r>
            <a:r>
              <a:rPr lang="en-US" sz="1000" dirty="0">
                <a:solidFill>
                  <a:schemeClr val="tx1"/>
                </a:solidFill>
              </a:rPr>
              <a:t>Language translations that appear in text at the bottom of the screen.</a:t>
            </a:r>
          </a:p>
          <a:p>
            <a:pPr>
              <a:lnSpc>
                <a:spcPct val="125000"/>
              </a:lnSpc>
            </a:pPr>
            <a:r>
              <a:rPr lang="en-US" sz="1000" b="1" dirty="0">
                <a:solidFill>
                  <a:schemeClr val="tx1"/>
                </a:solidFill>
                <a:cs typeface="Arial"/>
              </a:rPr>
              <a:t>Live captions</a:t>
            </a:r>
            <a:r>
              <a:rPr lang="en-US" sz="1000" dirty="0">
                <a:solidFill>
                  <a:schemeClr val="tx1"/>
                </a:solidFill>
                <a:cs typeface="Arial"/>
              </a:rPr>
              <a:t> - Captions placed over live TV in real-time. Captions show on-screen text to accompany speech and other sounds. Captions are broadcast as part of TV, do not include subtitles (which are language translations), and are not associated with any other assistive technology on your device.</a:t>
            </a:r>
          </a:p>
          <a:p>
            <a:pPr>
              <a:lnSpc>
                <a:spcPct val="125000"/>
              </a:lnSpc>
            </a:pPr>
            <a:r>
              <a:rPr lang="en-US" sz="1000" b="1" dirty="0">
                <a:solidFill>
                  <a:schemeClr val="tx1"/>
                </a:solidFill>
                <a:cs typeface="Arial"/>
              </a:rPr>
              <a:t>Closed captions - </a:t>
            </a:r>
            <a:r>
              <a:rPr lang="en-US" sz="1000" dirty="0">
                <a:solidFill>
                  <a:schemeClr val="tx1"/>
                </a:solidFill>
                <a:cs typeface="Arial"/>
              </a:rPr>
              <a:t>A pre-prepared transcription of spoken content on pre-recorded video content, such as a movie, documentary or TV program. Captions show on-screen text to accompany speech and other sounds. Captions are broadcast as part of TV, do not include subtitles (which are language translations), and are not associated with any other assistive technology on your device.</a:t>
            </a:r>
          </a:p>
          <a:p>
            <a:pPr>
              <a:lnSpc>
                <a:spcPct val="125000"/>
              </a:lnSpc>
            </a:pPr>
            <a:r>
              <a:rPr lang="en-US" sz="1000" b="1" dirty="0">
                <a:solidFill>
                  <a:schemeClr val="tx1"/>
                </a:solidFill>
                <a:cs typeface="Arial"/>
              </a:rPr>
              <a:t>Dubbing </a:t>
            </a:r>
            <a:r>
              <a:rPr lang="en-US" sz="1000" dirty="0">
                <a:solidFill>
                  <a:schemeClr val="tx1"/>
                </a:solidFill>
                <a:cs typeface="Arial"/>
              </a:rPr>
              <a:t>- Audio dubbing is when the original dialogue audio of a film or program is swapped with one of a different language.</a:t>
            </a:r>
          </a:p>
          <a:p>
            <a:pPr lvl="1">
              <a:lnSpc>
                <a:spcPct val="125000"/>
              </a:lnSpc>
            </a:pPr>
            <a:endParaRPr lang="en-US" sz="1000" dirty="0">
              <a:solidFill>
                <a:schemeClr val="tx1"/>
              </a:solidFill>
            </a:endParaRPr>
          </a:p>
          <a:p>
            <a:pPr marL="628650" lvl="1" indent="-171450">
              <a:lnSpc>
                <a:spcPct val="125000"/>
              </a:lnSpc>
              <a:buFont typeface="Courier New" panose="02070309020205020404" pitchFamily="49" charset="0"/>
              <a:buChar char="o"/>
            </a:pPr>
            <a:endParaRPr lang="en-US" sz="1000" dirty="0">
              <a:solidFill>
                <a:schemeClr val="tx1"/>
              </a:solidFill>
            </a:endParaRPr>
          </a:p>
        </p:txBody>
      </p:sp>
      <p:sp>
        <p:nvSpPr>
          <p:cNvPr id="11" name="Rectangle 10">
            <a:extLst>
              <a:ext uri="{FF2B5EF4-FFF2-40B4-BE49-F238E27FC236}">
                <a16:creationId xmlns:a16="http://schemas.microsoft.com/office/drawing/2014/main" id="{DA34D0EB-FC1A-D24D-9B22-507BD13EB281}"/>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Subtitles are being used at high rates, particularly by young people, followed by live captions and dubbing.</a:t>
            </a:r>
            <a:endParaRPr lang="en-AU" sz="1000" b="1" dirty="0"/>
          </a:p>
        </p:txBody>
      </p:sp>
      <p:pic>
        <p:nvPicPr>
          <p:cNvPr id="12" name="Graphic 11">
            <a:extLst>
              <a:ext uri="{FF2B5EF4-FFF2-40B4-BE49-F238E27FC236}">
                <a16:creationId xmlns:a16="http://schemas.microsoft.com/office/drawing/2014/main" id="{619B6DAD-B9A6-AADE-8C9F-86B26D94F46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14705899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58</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53861"/>
            <a:ext cx="7957813" cy="438517"/>
          </a:xfrm>
        </p:spPr>
        <p:txBody>
          <a:bodyPr>
            <a:normAutofit fontScale="90000"/>
          </a:bodyPr>
          <a:lstStyle/>
          <a:p>
            <a:r>
              <a:rPr lang="en-AU" dirty="0"/>
              <a:t>Reasons for using accessibility features (%)</a:t>
            </a:r>
          </a:p>
        </p:txBody>
      </p:sp>
      <p:grpSp>
        <p:nvGrpSpPr>
          <p:cNvPr id="9" name="Group 8">
            <a:extLst>
              <a:ext uri="{FF2B5EF4-FFF2-40B4-BE49-F238E27FC236}">
                <a16:creationId xmlns:a16="http://schemas.microsoft.com/office/drawing/2014/main" id="{AC8D6AEB-C408-A265-8B8C-DE6682A727D8}"/>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0" name="Freeform 5">
              <a:extLst>
                <a:ext uri="{FF2B5EF4-FFF2-40B4-BE49-F238E27FC236}">
                  <a16:creationId xmlns:a16="http://schemas.microsoft.com/office/drawing/2014/main" id="{763B2B59-1897-6932-3394-5D1F4CE2CF48}"/>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3" name="Freeform 6">
              <a:extLst>
                <a:ext uri="{FF2B5EF4-FFF2-40B4-BE49-F238E27FC236}">
                  <a16:creationId xmlns:a16="http://schemas.microsoft.com/office/drawing/2014/main" id="{0AE34239-EA1C-BBF6-D12A-9B83631559F4}"/>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4" name="Freeform 7">
              <a:extLst>
                <a:ext uri="{FF2B5EF4-FFF2-40B4-BE49-F238E27FC236}">
                  <a16:creationId xmlns:a16="http://schemas.microsoft.com/office/drawing/2014/main" id="{163E2826-E2E8-D885-6520-6312E7D9B95E}"/>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8">
              <a:extLst>
                <a:ext uri="{FF2B5EF4-FFF2-40B4-BE49-F238E27FC236}">
                  <a16:creationId xmlns:a16="http://schemas.microsoft.com/office/drawing/2014/main" id="{535CC3B2-D0C9-166F-B2A1-FCB3494349A0}"/>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9">
              <a:extLst>
                <a:ext uri="{FF2B5EF4-FFF2-40B4-BE49-F238E27FC236}">
                  <a16:creationId xmlns:a16="http://schemas.microsoft.com/office/drawing/2014/main" id="{BEAACB54-1C90-A6F5-87B5-24B2061C9BD2}"/>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18" name="Rectangle 17">
            <a:extLst>
              <a:ext uri="{FF2B5EF4-FFF2-40B4-BE49-F238E27FC236}">
                <a16:creationId xmlns:a16="http://schemas.microsoft.com/office/drawing/2014/main" id="{0981B06A-B6C5-0CD2-90AF-9BFB66E19110}"/>
              </a:ext>
            </a:extLst>
          </p:cNvPr>
          <p:cNvSpPr/>
          <p:nvPr/>
        </p:nvSpPr>
        <p:spPr>
          <a:xfrm>
            <a:off x="388075" y="781235"/>
            <a:ext cx="9129850"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For each type of accessibility feature used, respondents most commonly reported that while the features were nice to have, they were not relied upon to understand the content they watched. This sentiment was most expressed with reference to live captions (51%).</a:t>
            </a:r>
            <a:endParaRPr lang="en-AU" sz="1000" dirty="0">
              <a:solidFill>
                <a:schemeClr val="tx1"/>
              </a:solidFill>
            </a:endParaRPr>
          </a:p>
        </p:txBody>
      </p:sp>
      <p:graphicFrame>
        <p:nvGraphicFramePr>
          <p:cNvPr id="6" name="Table 5" descr="Figure 55: Reasons for using accessibility features.&#10;&#10;Results listed are for 2023.&#10;&#10;Subtitles, Base n=2,424, I rely on it fully to understand the TV content I am watching, 9%, I rely on it partially to understand the TV content I am watching, 32%, They are a nice feature to have but they don’t stop me from understanding the TV content I am watching, 46%, I don't at all rely on it to understand the TV content I am watching, 12%.&#10;Dubbing, Base n=1,108, I rely on it fully to understand the TV content I am watching, 6%, I rely on it partially to understand the TV content I am watching, 28%, They are a nice feature to have but they don’t stop me from understanding the TV content I am watching, 47%, I don't at all rely on it to understand the TV content I am watching, 19%.&#10;Live captions, Base n=1,339, I rely on it fully to understand the TV content I am watching, 5%, I rely on it partially to understand the TV content I am watching, 29%, They are a nice feature to have but they don’t stop me from understanding the TV content I am watching, 51%, I don't at all rely on it to understand the TV content I am watching, 15%.&#10;Closed captions, Base n=418, I rely on it fully to understand the TV content I am watching, 27%, I rely on it partially to understand the TV content I am watching, 29%, They are a nice feature to have but they don’t stop me from understanding the TV content I am watching, 31%, I don't at all rely on it to understand the TV content I am watching, 12%.&#10;&#10;Source: C20B.  For each of the following accessibility features you have used, to what extent do you rely on it to understand the TV content you are watching ?  &#10;Base: TVCS &amp; MCCS, Respondents who have used accessibility features when watching screen content. 2023: n= from 418 to 2,424. &#10;Notes: Don’t know/refused responses not shown, % vary per statement.&#10;">
            <a:extLst>
              <a:ext uri="{FF2B5EF4-FFF2-40B4-BE49-F238E27FC236}">
                <a16:creationId xmlns:a16="http://schemas.microsoft.com/office/drawing/2014/main" id="{1E37DB14-FF7B-9BC8-3BFB-41D6F9CA9D49}"/>
              </a:ext>
            </a:extLst>
          </p:cNvPr>
          <p:cNvGraphicFramePr>
            <a:graphicFrameLocks noGrp="1"/>
          </p:cNvGraphicFramePr>
          <p:nvPr>
            <p:extLst>
              <p:ext uri="{D42A27DB-BD31-4B8C-83A1-F6EECF244321}">
                <p14:modId xmlns:p14="http://schemas.microsoft.com/office/powerpoint/2010/main" val="2131118377"/>
              </p:ext>
            </p:extLst>
          </p:nvPr>
        </p:nvGraphicFramePr>
        <p:xfrm>
          <a:off x="603540" y="1234947"/>
          <a:ext cx="8701341" cy="1993288"/>
        </p:xfrm>
        <a:graphic>
          <a:graphicData uri="http://schemas.openxmlformats.org/drawingml/2006/table">
            <a:tbl>
              <a:tblPr firstRow="1" bandRow="1">
                <a:tableStyleId>{5C22544A-7EE6-4342-B048-85BDC9FD1C3A}</a:tableStyleId>
              </a:tblPr>
              <a:tblGrid>
                <a:gridCol w="1582062">
                  <a:extLst>
                    <a:ext uri="{9D8B030D-6E8A-4147-A177-3AD203B41FA5}">
                      <a16:colId xmlns:a16="http://schemas.microsoft.com/office/drawing/2014/main" val="2646410763"/>
                    </a:ext>
                  </a:extLst>
                </a:gridCol>
                <a:gridCol w="791031">
                  <a:extLst>
                    <a:ext uri="{9D8B030D-6E8A-4147-A177-3AD203B41FA5}">
                      <a16:colId xmlns:a16="http://schemas.microsoft.com/office/drawing/2014/main" val="3697813794"/>
                    </a:ext>
                  </a:extLst>
                </a:gridCol>
                <a:gridCol w="1582062">
                  <a:extLst>
                    <a:ext uri="{9D8B030D-6E8A-4147-A177-3AD203B41FA5}">
                      <a16:colId xmlns:a16="http://schemas.microsoft.com/office/drawing/2014/main" val="1488064773"/>
                    </a:ext>
                  </a:extLst>
                </a:gridCol>
                <a:gridCol w="1582062">
                  <a:extLst>
                    <a:ext uri="{9D8B030D-6E8A-4147-A177-3AD203B41FA5}">
                      <a16:colId xmlns:a16="http://schemas.microsoft.com/office/drawing/2014/main" val="1300378479"/>
                    </a:ext>
                  </a:extLst>
                </a:gridCol>
                <a:gridCol w="1582062">
                  <a:extLst>
                    <a:ext uri="{9D8B030D-6E8A-4147-A177-3AD203B41FA5}">
                      <a16:colId xmlns:a16="http://schemas.microsoft.com/office/drawing/2014/main" val="3651930443"/>
                    </a:ext>
                  </a:extLst>
                </a:gridCol>
                <a:gridCol w="1582062">
                  <a:extLst>
                    <a:ext uri="{9D8B030D-6E8A-4147-A177-3AD203B41FA5}">
                      <a16:colId xmlns:a16="http://schemas.microsoft.com/office/drawing/2014/main" val="142787000"/>
                    </a:ext>
                  </a:extLst>
                </a:gridCol>
              </a:tblGrid>
              <a:tr h="864000">
                <a:tc>
                  <a:txBody>
                    <a:bodyPr/>
                    <a:lstStyle/>
                    <a:p>
                      <a:pPr marL="85725" indent="0" algn="l" fontAlgn="b"/>
                      <a:r>
                        <a:rPr lang="en-US" sz="1000" b="1" i="0" u="none" strike="noStrike" dirty="0">
                          <a:solidFill>
                            <a:schemeClr val="bg1"/>
                          </a:solidFill>
                          <a:effectLst/>
                          <a:latin typeface="+mn-lt"/>
                        </a:rPr>
                        <a:t>Accessibility feature</a:t>
                      </a:r>
                      <a:endParaRPr lang="en-AU" sz="1000" b="1" i="0" u="none" strike="noStrike" dirty="0">
                        <a:solidFill>
                          <a:schemeClr val="bg1"/>
                        </a:solidFill>
                        <a:effectLst/>
                        <a:latin typeface="+mn-lt"/>
                      </a:endParaRPr>
                    </a:p>
                  </a:txBody>
                  <a:tcPr marL="9310" marR="9310" marT="9310" marB="0" anchor="ctr">
                    <a:solidFill>
                      <a:srgbClr val="9B2CB8"/>
                    </a:solidFill>
                  </a:tcPr>
                </a:tc>
                <a:tc>
                  <a:txBody>
                    <a:bodyPr/>
                    <a:lstStyle/>
                    <a:p>
                      <a:pPr marL="87313" marR="0" lvl="0" indent="0" algn="ctr" defTabSz="742927" rtl="0" eaLnBrk="1" fontAlgn="b"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a:ea typeface="+mn-ea"/>
                          <a:cs typeface="+mn-cs"/>
                        </a:rPr>
                        <a:t>Base</a:t>
                      </a:r>
                    </a:p>
                    <a:p>
                      <a:pPr marL="87313" marR="0" lvl="0" indent="0" algn="ctr" defTabSz="742927" rtl="0" eaLnBrk="1" fontAlgn="b"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a:ea typeface="+mn-ea"/>
                          <a:cs typeface="+mn-cs"/>
                        </a:rPr>
                        <a:t>(n)</a:t>
                      </a:r>
                      <a:endParaRPr kumimoji="0" lang="en-AU" sz="1000" b="1" i="0" u="none" strike="noStrike" kern="1200" cap="none" spc="0" normalizeH="0" baseline="0" noProof="0" dirty="0">
                        <a:ln>
                          <a:noFill/>
                        </a:ln>
                        <a:solidFill>
                          <a:prstClr val="white"/>
                        </a:solidFill>
                        <a:effectLst/>
                        <a:uLnTx/>
                        <a:uFillTx/>
                        <a:latin typeface="Arial" panose="020B0604020202020204"/>
                        <a:ea typeface="+mn-ea"/>
                        <a:cs typeface="+mn-cs"/>
                      </a:endParaRPr>
                    </a:p>
                  </a:txBody>
                  <a:tcPr marL="9310" marR="9310" marT="9310" marB="0" anchor="ctr">
                    <a:solidFill>
                      <a:srgbClr val="9B2CB8"/>
                    </a:solidFill>
                  </a:tcPr>
                </a:tc>
                <a:tc>
                  <a:txBody>
                    <a:bodyPr/>
                    <a:lstStyle/>
                    <a:p>
                      <a:pPr marL="87313" indent="0" algn="l" fontAlgn="b"/>
                      <a:r>
                        <a:rPr lang="en-US" sz="1000" b="1" i="0" u="none" strike="noStrike" dirty="0">
                          <a:solidFill>
                            <a:schemeClr val="bg1"/>
                          </a:solidFill>
                          <a:effectLst/>
                          <a:latin typeface="+mn-lt"/>
                        </a:rPr>
                        <a:t>I rely on it fully to understand the TV content I am watching</a:t>
                      </a:r>
                    </a:p>
                  </a:txBody>
                  <a:tcPr marL="9525" marR="9525" marT="9525" marB="0" anchor="ctr">
                    <a:solidFill>
                      <a:srgbClr val="9B2CB8"/>
                    </a:solidFill>
                  </a:tcPr>
                </a:tc>
                <a:tc>
                  <a:txBody>
                    <a:bodyPr/>
                    <a:lstStyle/>
                    <a:p>
                      <a:pPr marL="87313" indent="0" algn="l" fontAlgn="b"/>
                      <a:r>
                        <a:rPr lang="en-US" sz="1000" b="1" i="0" u="none" strike="noStrike" dirty="0">
                          <a:solidFill>
                            <a:schemeClr val="bg1"/>
                          </a:solidFill>
                          <a:effectLst/>
                          <a:latin typeface="+mn-lt"/>
                        </a:rPr>
                        <a:t>I rely on it partially to understand the TV content I am watching</a:t>
                      </a:r>
                    </a:p>
                  </a:txBody>
                  <a:tcPr marL="9525" marR="9525" marT="9525" marB="0" anchor="ctr">
                    <a:solidFill>
                      <a:srgbClr val="9B2CB8"/>
                    </a:solidFill>
                  </a:tcPr>
                </a:tc>
                <a:tc>
                  <a:txBody>
                    <a:bodyPr/>
                    <a:lstStyle/>
                    <a:p>
                      <a:pPr marL="87313" indent="0" algn="l" fontAlgn="b"/>
                      <a:r>
                        <a:rPr lang="en-US" sz="1000" b="1" i="0" u="none" strike="noStrike" dirty="0">
                          <a:solidFill>
                            <a:schemeClr val="bg1"/>
                          </a:solidFill>
                          <a:effectLst/>
                          <a:latin typeface="+mn-lt"/>
                        </a:rPr>
                        <a:t>They are a nice feature to have but they don’t stop me from understanding the TV content I am watching</a:t>
                      </a:r>
                    </a:p>
                  </a:txBody>
                  <a:tcPr marL="9525" marR="9525" marT="9525" marB="0" anchor="ctr">
                    <a:solidFill>
                      <a:srgbClr val="9B2CB8"/>
                    </a:solidFill>
                  </a:tcPr>
                </a:tc>
                <a:tc>
                  <a:txBody>
                    <a:bodyPr/>
                    <a:lstStyle/>
                    <a:p>
                      <a:pPr marL="87313" indent="0" algn="l" fontAlgn="b"/>
                      <a:r>
                        <a:rPr lang="en-US" sz="1000" b="1" i="0" u="none" strike="noStrike" dirty="0">
                          <a:solidFill>
                            <a:schemeClr val="bg1"/>
                          </a:solidFill>
                          <a:effectLst/>
                          <a:latin typeface="+mn-lt"/>
                        </a:rPr>
                        <a:t>I don't at all rely on it to understand the TV content I am watching</a:t>
                      </a:r>
                    </a:p>
                  </a:txBody>
                  <a:tcPr marL="9525" marR="9525" marT="9525" marB="0" anchor="ctr">
                    <a:solidFill>
                      <a:srgbClr val="9B2CB8"/>
                    </a:solidFill>
                  </a:tcPr>
                </a:tc>
                <a:extLst>
                  <a:ext uri="{0D108BD9-81ED-4DB2-BD59-A6C34878D82A}">
                    <a16:rowId xmlns:a16="http://schemas.microsoft.com/office/drawing/2014/main" val="1199412250"/>
                  </a:ext>
                </a:extLst>
              </a:tr>
              <a:tr h="284109">
                <a:tc>
                  <a:txBody>
                    <a:bodyPr/>
                    <a:lstStyle/>
                    <a:p>
                      <a:pPr marL="87313" indent="0" algn="l" fontAlgn="b"/>
                      <a:r>
                        <a:rPr lang="en-AU" sz="1000" b="0" i="0" u="none" strike="noStrike" dirty="0">
                          <a:solidFill>
                            <a:schemeClr val="bg1"/>
                          </a:solidFill>
                          <a:effectLst/>
                          <a:latin typeface="+mn-lt"/>
                        </a:rPr>
                        <a:t>Subtitles</a:t>
                      </a:r>
                    </a:p>
                  </a:txBody>
                  <a:tcPr marL="9310" marR="9310" marT="9310" marB="0" anchor="ctr">
                    <a:solidFill>
                      <a:srgbClr val="9B2CB8"/>
                    </a:solidFill>
                  </a:tcPr>
                </a:tc>
                <a:tc>
                  <a:txBody>
                    <a:bodyPr/>
                    <a:lstStyle/>
                    <a:p>
                      <a:pPr algn="ctr" fontAlgn="b"/>
                      <a:r>
                        <a:rPr lang="en-US" sz="1000" b="0" i="0" u="none" strike="noStrike" dirty="0">
                          <a:solidFill>
                            <a:schemeClr val="tx1"/>
                          </a:solidFill>
                          <a:effectLst/>
                          <a:latin typeface="+mn-lt"/>
                        </a:rPr>
                        <a:t>2,424</a:t>
                      </a:r>
                      <a:endParaRPr lang="en-AU" sz="1000" b="0" i="0" u="none" strike="noStrike" dirty="0">
                        <a:solidFill>
                          <a:schemeClr val="tx1"/>
                        </a:solidFill>
                        <a:effectLst/>
                        <a:latin typeface="+mn-lt"/>
                      </a:endParaRPr>
                    </a:p>
                  </a:txBody>
                  <a:tcPr marL="9525" marR="9525" marT="9525" marB="0" anchor="ctr">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9</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3823416405"/>
                  </a:ext>
                </a:extLst>
              </a:tr>
              <a:tr h="240932">
                <a:tc>
                  <a:txBody>
                    <a:bodyPr/>
                    <a:lstStyle/>
                    <a:p>
                      <a:pPr marL="87313" marR="0" lvl="0" indent="0" algn="l" defTabSz="742927" rtl="0" eaLnBrk="1" fontAlgn="b"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white"/>
                          </a:solidFill>
                          <a:effectLst/>
                          <a:uLnTx/>
                          <a:uFillTx/>
                          <a:latin typeface="Arial" panose="020B0604020202020204"/>
                          <a:ea typeface="+mn-ea"/>
                          <a:cs typeface="+mn-cs"/>
                        </a:rPr>
                        <a:t>Dubbing</a:t>
                      </a:r>
                    </a:p>
                  </a:txBody>
                  <a:tcPr marL="9310" marR="9310" marT="9310" marB="0" anchor="ctr">
                    <a:solidFill>
                      <a:srgbClr val="9B2CB8"/>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1,108</a:t>
                      </a:r>
                      <a:endPar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endParaRP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28</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47</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19</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1684625061"/>
                  </a:ext>
                </a:extLst>
              </a:tr>
              <a:tr h="261648">
                <a:tc>
                  <a:txBody>
                    <a:bodyPr/>
                    <a:lstStyle/>
                    <a:p>
                      <a:pPr marL="87313" marR="0" lvl="0" indent="0" algn="l"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L</a:t>
                      </a:r>
                      <a:r>
                        <a:rPr kumimoji="0" lang="en-AU" sz="1000" b="0" i="0" u="none" strike="noStrike" kern="1200" cap="none" spc="0" normalizeH="0" baseline="0" noProof="0" dirty="0">
                          <a:ln>
                            <a:noFill/>
                          </a:ln>
                          <a:solidFill>
                            <a:prstClr val="white"/>
                          </a:solidFill>
                          <a:effectLst/>
                          <a:uLnTx/>
                          <a:uFillTx/>
                          <a:latin typeface="Arial" panose="020B0604020202020204"/>
                          <a:ea typeface="+mn-ea"/>
                          <a:cs typeface="+mn-cs"/>
                        </a:rPr>
                        <a:t>ive captions</a:t>
                      </a:r>
                    </a:p>
                  </a:txBody>
                  <a:tcPr marL="9310" marR="9310" marT="9310" marB="0" anchor="ctr">
                    <a:solidFill>
                      <a:srgbClr val="9B2CB8"/>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1,339</a:t>
                      </a:r>
                      <a:endPar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endParaRP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29</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3187714815"/>
                  </a:ext>
                </a:extLst>
              </a:tr>
              <a:tr h="342599">
                <a:tc>
                  <a:txBody>
                    <a:bodyPr/>
                    <a:lstStyle/>
                    <a:p>
                      <a:pPr marL="87313" marR="0" lvl="0" indent="0" algn="l"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C</a:t>
                      </a:r>
                      <a:r>
                        <a:rPr kumimoji="0" lang="en-AU" sz="1000" b="0" i="0" u="none" strike="noStrike" kern="1200" cap="none" spc="0" normalizeH="0" baseline="0" noProof="0" dirty="0">
                          <a:ln>
                            <a:noFill/>
                          </a:ln>
                          <a:solidFill>
                            <a:prstClr val="white"/>
                          </a:solidFill>
                          <a:effectLst/>
                          <a:uLnTx/>
                          <a:uFillTx/>
                          <a:latin typeface="Arial" panose="020B0604020202020204"/>
                          <a:ea typeface="+mn-ea"/>
                          <a:cs typeface="+mn-cs"/>
                        </a:rPr>
                        <a:t>losed captions</a:t>
                      </a:r>
                    </a:p>
                  </a:txBody>
                  <a:tcPr marL="9310" marR="9310" marT="9310" marB="0" anchor="ctr">
                    <a:solidFill>
                      <a:srgbClr val="9B2CB8"/>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418</a:t>
                      </a:r>
                      <a:endPar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endParaRP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27</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29</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3541680938"/>
                  </a:ext>
                </a:extLst>
              </a:tr>
            </a:tbl>
          </a:graphicData>
        </a:graphic>
      </p:graphicFrame>
      <p:sp>
        <p:nvSpPr>
          <p:cNvPr id="22" name="TextBox 21">
            <a:extLst>
              <a:ext uri="{FF2B5EF4-FFF2-40B4-BE49-F238E27FC236}">
                <a16:creationId xmlns:a16="http://schemas.microsoft.com/office/drawing/2014/main" id="{47603211-741E-800B-A150-6DF1F750AC67}"/>
              </a:ext>
            </a:extLst>
          </p:cNvPr>
          <p:cNvSpPr txBox="1"/>
          <p:nvPr/>
        </p:nvSpPr>
        <p:spPr>
          <a:xfrm>
            <a:off x="503929" y="3244303"/>
            <a:ext cx="6449530" cy="363113"/>
          </a:xfrm>
          <a:prstGeom prst="rect">
            <a:avLst/>
          </a:prstGeom>
          <a:noFill/>
        </p:spPr>
        <p:txBody>
          <a:bodyPr wrap="square">
            <a:spAutoFit/>
          </a:bodyPr>
          <a:lstStyle/>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C20B.  For each of the following accessibility features you have used, to what extent do you rely on it to understand the TV content you are watching ?  </a:t>
            </a: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TVCS &amp; MCCS, Respondents who have used accessibility features when watching screen content. 2023: n= from 418 to 2,424. </a:t>
            </a: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a:t>
            </a:r>
            <a:r>
              <a:rPr lang="en-GB" sz="600" dirty="0">
                <a:latin typeface="Arial" panose="020B0604020202020204" pitchFamily="34" charset="0"/>
                <a:ea typeface="Calibri" panose="020F0502020204030204" pitchFamily="34" charset="0"/>
                <a:cs typeface="Times New Roman" panose="02020603050405020304" pitchFamily="18" charset="0"/>
              </a:rPr>
              <a:t>,</a:t>
            </a:r>
            <a:r>
              <a:rPr lang="en-GB" sz="600" dirty="0">
                <a:effectLst/>
                <a:latin typeface="Arial" panose="020B0604020202020204" pitchFamily="34" charset="0"/>
                <a:ea typeface="Calibri" panose="020F0502020204030204" pitchFamily="34" charset="0"/>
                <a:cs typeface="Times New Roman" panose="02020603050405020304" pitchFamily="18" charset="0"/>
              </a:rPr>
              <a:t> % vary per statement.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579294BC-A139-80A5-708B-83243AC28282}"/>
              </a:ext>
            </a:extLst>
          </p:cNvPr>
          <p:cNvSpPr/>
          <p:nvPr/>
        </p:nvSpPr>
        <p:spPr>
          <a:xfrm>
            <a:off x="470078" y="3520971"/>
            <a:ext cx="9152644"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a:t>
            </a:r>
            <a:endParaRPr lang="en-US" dirty="0">
              <a:solidFill>
                <a:schemeClr val="tx2"/>
              </a:solidFill>
            </a:endParaRPr>
          </a:p>
          <a:p>
            <a:pPr marL="171450" indent="-171450">
              <a:lnSpc>
                <a:spcPct val="125000"/>
              </a:lnSpc>
              <a:buFont typeface="Arial,Sans-Serif"/>
              <a:buChar char="↑"/>
            </a:pPr>
            <a:r>
              <a:rPr lang="en-US" sz="1000" b="1" dirty="0">
                <a:solidFill>
                  <a:schemeClr val="tx1"/>
                </a:solidFill>
              </a:rPr>
              <a:t>I rely on it fully to understand the TV content I am watching </a:t>
            </a:r>
            <a:r>
              <a:rPr lang="en-US" sz="1000" dirty="0">
                <a:solidFill>
                  <a:schemeClr val="tx1"/>
                </a:solidFill>
              </a:rPr>
              <a:t>was higher for:</a:t>
            </a:r>
          </a:p>
          <a:p>
            <a:pPr marL="171450" indent="-171450">
              <a:lnSpc>
                <a:spcPct val="125000"/>
              </a:lnSpc>
              <a:buFont typeface="Courier New" panose="02070309020205020404" pitchFamily="49" charset="0"/>
              <a:buChar char="o"/>
            </a:pPr>
            <a:r>
              <a:rPr lang="en-US" sz="1000" u="sng" dirty="0">
                <a:solidFill>
                  <a:schemeClr val="tx1"/>
                </a:solidFill>
                <a:cs typeface="Arial"/>
              </a:rPr>
              <a:t>Subtitles:</a:t>
            </a:r>
          </a:p>
          <a:p>
            <a:pPr marL="628650" lvl="1" indent="-171450">
              <a:lnSpc>
                <a:spcPct val="125000"/>
              </a:lnSpc>
              <a:buFont typeface="Courier New" panose="02070309020205020404" pitchFamily="49" charset="0"/>
              <a:buChar char="o"/>
            </a:pPr>
            <a:r>
              <a:rPr lang="en-US" sz="1000" dirty="0">
                <a:solidFill>
                  <a:schemeClr val="tx1"/>
                </a:solidFill>
                <a:cs typeface="Arial"/>
              </a:rPr>
              <a:t>Ages 75+ (16% vs 5% of ages 18-24)</a:t>
            </a:r>
          </a:p>
          <a:p>
            <a:pPr marL="628650" lvl="1" indent="-171450">
              <a:lnSpc>
                <a:spcPct val="125000"/>
              </a:lnSpc>
              <a:buFont typeface="Courier New" panose="02070309020205020404" pitchFamily="49" charset="0"/>
              <a:buChar char="o"/>
            </a:pPr>
            <a:r>
              <a:rPr lang="en-US" sz="1000" dirty="0">
                <a:solidFill>
                  <a:schemeClr val="tx1"/>
                </a:solidFill>
                <a:cs typeface="Arial"/>
              </a:rPr>
              <a:t>Those living in a capital city (11% vs 6% of those living outside a capital city)</a:t>
            </a:r>
          </a:p>
          <a:p>
            <a:pPr lvl="1">
              <a:lnSpc>
                <a:spcPct val="125000"/>
              </a:lnSpc>
            </a:pPr>
            <a:endParaRPr lang="en-US" sz="1000" dirty="0">
              <a:solidFill>
                <a:schemeClr val="tx1"/>
              </a:solidFill>
              <a:cs typeface="Arial"/>
            </a:endParaRPr>
          </a:p>
          <a:p>
            <a:pPr marL="171450" indent="-171450">
              <a:lnSpc>
                <a:spcPct val="125000"/>
              </a:lnSpc>
              <a:buFont typeface="Arial,Sans-Serif"/>
              <a:buChar char="↑"/>
            </a:pPr>
            <a:r>
              <a:rPr lang="en-US" sz="1000" b="1" dirty="0">
                <a:solidFill>
                  <a:schemeClr val="tx1"/>
                </a:solidFill>
              </a:rPr>
              <a:t>I rely on it partially to understand the TV content I am watching </a:t>
            </a:r>
            <a:r>
              <a:rPr lang="en-US" sz="1000" dirty="0">
                <a:solidFill>
                  <a:schemeClr val="tx1"/>
                </a:solidFill>
              </a:rPr>
              <a:t>was higher for:</a:t>
            </a:r>
          </a:p>
          <a:p>
            <a:pPr marL="171450" indent="-171450">
              <a:lnSpc>
                <a:spcPct val="125000"/>
              </a:lnSpc>
              <a:buFont typeface="Courier New" panose="02070309020205020404" pitchFamily="49" charset="0"/>
              <a:buChar char="o"/>
            </a:pPr>
            <a:r>
              <a:rPr lang="en-US" sz="1000" u="sng" dirty="0">
                <a:solidFill>
                  <a:schemeClr val="tx1"/>
                </a:solidFill>
                <a:cs typeface="Arial"/>
              </a:rPr>
              <a:t>Subtitles:</a:t>
            </a:r>
          </a:p>
          <a:p>
            <a:pPr marL="628650" lvl="1" indent="-171450">
              <a:lnSpc>
                <a:spcPct val="125000"/>
              </a:lnSpc>
              <a:buFont typeface="Courier New" panose="02070309020205020404" pitchFamily="49" charset="0"/>
              <a:buChar char="o"/>
            </a:pPr>
            <a:r>
              <a:rPr lang="en-US" sz="1000" dirty="0">
                <a:solidFill>
                  <a:schemeClr val="tx1"/>
                </a:solidFill>
                <a:cs typeface="Arial"/>
              </a:rPr>
              <a:t>Those born in a mainly non-English speaking country (45% vs 28% of those born in a mainly English speaking country)</a:t>
            </a:r>
          </a:p>
          <a:p>
            <a:pPr marL="628650" lvl="1" indent="-171450">
              <a:lnSpc>
                <a:spcPct val="125000"/>
              </a:lnSpc>
              <a:buFont typeface="Courier New" panose="02070309020205020404" pitchFamily="49" charset="0"/>
              <a:buChar char="o"/>
            </a:pPr>
            <a:endParaRPr lang="en-US" sz="1000" dirty="0">
              <a:solidFill>
                <a:schemeClr val="tx1"/>
              </a:solidFill>
              <a:cs typeface="Arial"/>
            </a:endParaRPr>
          </a:p>
          <a:p>
            <a:pPr marL="180975" lvl="1" indent="-171450">
              <a:lnSpc>
                <a:spcPct val="125000"/>
              </a:lnSpc>
              <a:buFont typeface="Courier New" panose="02070309020205020404" pitchFamily="49" charset="0"/>
              <a:buChar char="o"/>
            </a:pPr>
            <a:r>
              <a:rPr lang="en-US" sz="1000" u="sng" dirty="0">
                <a:solidFill>
                  <a:schemeClr val="tx1"/>
                </a:solidFill>
                <a:cs typeface="Arial"/>
              </a:rPr>
              <a:t>Dubbing:</a:t>
            </a:r>
          </a:p>
          <a:p>
            <a:pPr marL="638175" lvl="2" indent="-171450">
              <a:lnSpc>
                <a:spcPct val="125000"/>
              </a:lnSpc>
              <a:buFont typeface="Courier New" panose="02070309020205020404" pitchFamily="49" charset="0"/>
              <a:buChar char="o"/>
            </a:pPr>
            <a:r>
              <a:rPr lang="en-US" sz="1000" dirty="0">
                <a:solidFill>
                  <a:schemeClr val="tx1"/>
                </a:solidFill>
                <a:cs typeface="Arial"/>
              </a:rPr>
              <a:t>Those born in a mainly non-English speaking country (37% vs 25% of those born in a mainly English speaking country)</a:t>
            </a: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lvl="1">
              <a:lnSpc>
                <a:spcPct val="125000"/>
              </a:lnSpc>
            </a:pPr>
            <a:endParaRPr lang="en-US" sz="900" dirty="0">
              <a:solidFill>
                <a:schemeClr val="tx1"/>
              </a:solidFill>
            </a:endParaRPr>
          </a:p>
          <a:p>
            <a:pPr marL="628650" lvl="1" indent="-171450">
              <a:lnSpc>
                <a:spcPct val="125000"/>
              </a:lnSpc>
              <a:buFont typeface="Courier New" panose="02070309020205020404" pitchFamily="49" charset="0"/>
              <a:buChar char="o"/>
            </a:pPr>
            <a:endParaRPr lang="en-US" sz="1000" dirty="0">
              <a:solidFill>
                <a:schemeClr val="tx1"/>
              </a:solidFill>
            </a:endParaRPr>
          </a:p>
        </p:txBody>
      </p:sp>
      <p:sp>
        <p:nvSpPr>
          <p:cNvPr id="11" name="Rectangle 10">
            <a:extLst>
              <a:ext uri="{FF2B5EF4-FFF2-40B4-BE49-F238E27FC236}">
                <a16:creationId xmlns:a16="http://schemas.microsoft.com/office/drawing/2014/main" id="{DA34D0EB-FC1A-D24D-9B22-507BD13EB281}"/>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Accessibility features enable many to understand the TV content they are watching, especially those from a non-English speaking background, or those aged 75+. That said, people were reliant on different accessibility features to varying degrees.</a:t>
            </a:r>
            <a:endParaRPr lang="en-AU" sz="1000" b="1" dirty="0"/>
          </a:p>
        </p:txBody>
      </p:sp>
      <p:pic>
        <p:nvPicPr>
          <p:cNvPr id="12" name="Graphic 11">
            <a:extLst>
              <a:ext uri="{FF2B5EF4-FFF2-40B4-BE49-F238E27FC236}">
                <a16:creationId xmlns:a16="http://schemas.microsoft.com/office/drawing/2014/main" id="{619B6DAD-B9A6-AADE-8C9F-86B26D94F46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3291709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603255-98C7-C565-E0C7-A3030C80C9B4}"/>
              </a:ext>
            </a:extLst>
          </p:cNvPr>
          <p:cNvSpPr>
            <a:spLocks noGrp="1"/>
          </p:cNvSpPr>
          <p:nvPr>
            <p:ph type="sldNum" sz="quarter" idx="12"/>
          </p:nvPr>
        </p:nvSpPr>
        <p:spPr/>
        <p:txBody>
          <a:bodyPr/>
          <a:lstStyle/>
          <a:p>
            <a:fld id="{EB9AB7F9-1CFC-4687-A283-05394C823D94}" type="slidenum">
              <a:rPr lang="en-AU" smtClean="0"/>
              <a:t>6</a:t>
            </a:fld>
            <a:endParaRPr lang="en-AU" dirty="0"/>
          </a:p>
        </p:txBody>
      </p:sp>
      <p:sp>
        <p:nvSpPr>
          <p:cNvPr id="2" name="Title 1">
            <a:extLst>
              <a:ext uri="{FF2B5EF4-FFF2-40B4-BE49-F238E27FC236}">
                <a16:creationId xmlns:a16="http://schemas.microsoft.com/office/drawing/2014/main" id="{00B8CDB7-9B11-80A0-C71A-5DA68A676C52}"/>
              </a:ext>
            </a:extLst>
          </p:cNvPr>
          <p:cNvSpPr>
            <a:spLocks noGrp="1"/>
          </p:cNvSpPr>
          <p:nvPr>
            <p:ph type="title"/>
          </p:nvPr>
        </p:nvSpPr>
        <p:spPr/>
        <p:txBody>
          <a:bodyPr/>
          <a:lstStyle/>
          <a:p>
            <a:r>
              <a:rPr lang="en-US" dirty="0"/>
              <a:t>Icon notes	</a:t>
            </a:r>
            <a:endParaRPr lang="en-AU" dirty="0"/>
          </a:p>
        </p:txBody>
      </p:sp>
      <p:sp>
        <p:nvSpPr>
          <p:cNvPr id="3" name="Content Placeholder 2">
            <a:extLst>
              <a:ext uri="{FF2B5EF4-FFF2-40B4-BE49-F238E27FC236}">
                <a16:creationId xmlns:a16="http://schemas.microsoft.com/office/drawing/2014/main" id="{30335496-D18E-389E-A458-B0B133928C76}"/>
              </a:ext>
            </a:extLst>
          </p:cNvPr>
          <p:cNvSpPr>
            <a:spLocks noGrp="1"/>
          </p:cNvSpPr>
          <p:nvPr>
            <p:ph idx="1"/>
          </p:nvPr>
        </p:nvSpPr>
        <p:spPr>
          <a:xfrm>
            <a:off x="681038" y="1187069"/>
            <a:ext cx="8543925" cy="708110"/>
          </a:xfrm>
        </p:spPr>
        <p:txBody>
          <a:bodyPr/>
          <a:lstStyle/>
          <a:p>
            <a:pPr marL="342900" indent="-342900">
              <a:buFont typeface="Arial" panose="020B0604020202020204" pitchFamily="34" charset="0"/>
              <a:buChar char="•"/>
            </a:pPr>
            <a:r>
              <a:rPr lang="en-US" dirty="0"/>
              <a:t>Icons in the top right of each slide denote who the question was asked of:</a:t>
            </a:r>
          </a:p>
          <a:p>
            <a:pPr marL="912813"/>
            <a:r>
              <a:rPr lang="en-US" dirty="0"/>
              <a:t> </a:t>
            </a:r>
          </a:p>
          <a:p>
            <a:pPr marL="342900" indent="-342900">
              <a:buFont typeface="Arial" panose="020B0604020202020204" pitchFamily="34" charset="0"/>
              <a:buChar char="•"/>
            </a:pPr>
            <a:endParaRPr lang="en-AU" dirty="0"/>
          </a:p>
        </p:txBody>
      </p:sp>
      <p:sp>
        <p:nvSpPr>
          <p:cNvPr id="8" name="TextBox 7">
            <a:extLst>
              <a:ext uri="{FF2B5EF4-FFF2-40B4-BE49-F238E27FC236}">
                <a16:creationId xmlns:a16="http://schemas.microsoft.com/office/drawing/2014/main" id="{568D89A9-AC67-F408-C502-EC9B39DB1F77}"/>
              </a:ext>
            </a:extLst>
          </p:cNvPr>
          <p:cNvSpPr txBox="1"/>
          <p:nvPr/>
        </p:nvSpPr>
        <p:spPr>
          <a:xfrm>
            <a:off x="1531097" y="2099696"/>
            <a:ext cx="8106770" cy="646331"/>
          </a:xfrm>
          <a:prstGeom prst="rect">
            <a:avLst/>
          </a:prstGeom>
          <a:noFill/>
          <a:ln>
            <a:noFill/>
          </a:ln>
        </p:spPr>
        <p:txBody>
          <a:bodyPr wrap="square" rtlCol="0">
            <a:spAutoFit/>
          </a:bodyPr>
          <a:lstStyle/>
          <a:p>
            <a:pPr marL="285750" indent="-285750">
              <a:buFont typeface="Courier New" panose="02070309020205020404" pitchFamily="49" charset="0"/>
              <a:buChar char="o"/>
            </a:pPr>
            <a:r>
              <a:rPr lang="en-US" dirty="0"/>
              <a:t>General population of adults –    </a:t>
            </a:r>
          </a:p>
          <a:p>
            <a:endParaRPr lang="en-AU" dirty="0"/>
          </a:p>
        </p:txBody>
      </p:sp>
      <p:grpSp>
        <p:nvGrpSpPr>
          <p:cNvPr id="27" name="Group 26">
            <a:extLst>
              <a:ext uri="{FF2B5EF4-FFF2-40B4-BE49-F238E27FC236}">
                <a16:creationId xmlns:a16="http://schemas.microsoft.com/office/drawing/2014/main" id="{12F33DA6-4A0E-019C-C44D-5CF9DD738FB2}"/>
              </a:ext>
              <a:ext uri="{C183D7F6-B498-43B3-948B-1728B52AA6E4}">
                <adec:decorative xmlns:adec="http://schemas.microsoft.com/office/drawing/2017/decorative" val="1"/>
              </a:ext>
            </a:extLst>
          </p:cNvPr>
          <p:cNvGrpSpPr/>
          <p:nvPr/>
        </p:nvGrpSpPr>
        <p:grpSpPr>
          <a:xfrm>
            <a:off x="5082208" y="2087862"/>
            <a:ext cx="348566" cy="356255"/>
            <a:chOff x="5317268" y="1719857"/>
            <a:chExt cx="2401916" cy="2454900"/>
          </a:xfrm>
          <a:solidFill>
            <a:srgbClr val="004DCF"/>
          </a:solidFill>
        </p:grpSpPr>
        <p:sp>
          <p:nvSpPr>
            <p:cNvPr id="22" name="Freeform 5">
              <a:extLst>
                <a:ext uri="{FF2B5EF4-FFF2-40B4-BE49-F238E27FC236}">
                  <a16:creationId xmlns:a16="http://schemas.microsoft.com/office/drawing/2014/main" id="{AB965BB1-1094-AE58-1FF7-4B65485CC182}"/>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b="1" dirty="0"/>
            </a:p>
          </p:txBody>
        </p:sp>
        <p:sp>
          <p:nvSpPr>
            <p:cNvPr id="23" name="Freeform 6">
              <a:extLst>
                <a:ext uri="{FF2B5EF4-FFF2-40B4-BE49-F238E27FC236}">
                  <a16:creationId xmlns:a16="http://schemas.microsoft.com/office/drawing/2014/main" id="{600ABBFD-FDEB-41F8-679D-9241B892D918}"/>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b="1" dirty="0"/>
            </a:p>
          </p:txBody>
        </p:sp>
        <p:sp>
          <p:nvSpPr>
            <p:cNvPr id="24" name="Freeform 7">
              <a:extLst>
                <a:ext uri="{FF2B5EF4-FFF2-40B4-BE49-F238E27FC236}">
                  <a16:creationId xmlns:a16="http://schemas.microsoft.com/office/drawing/2014/main" id="{2FB576EA-B9C3-34B0-0172-DA281D3B93CF}"/>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b="1" dirty="0"/>
            </a:p>
          </p:txBody>
        </p:sp>
        <p:sp>
          <p:nvSpPr>
            <p:cNvPr id="25" name="Freeform 8">
              <a:extLst>
                <a:ext uri="{FF2B5EF4-FFF2-40B4-BE49-F238E27FC236}">
                  <a16:creationId xmlns:a16="http://schemas.microsoft.com/office/drawing/2014/main" id="{AFA48E81-D099-F23C-D77E-6517F84E9DF3}"/>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b="1" dirty="0"/>
            </a:p>
          </p:txBody>
        </p:sp>
        <p:sp>
          <p:nvSpPr>
            <p:cNvPr id="26" name="Freeform 9">
              <a:extLst>
                <a:ext uri="{FF2B5EF4-FFF2-40B4-BE49-F238E27FC236}">
                  <a16:creationId xmlns:a16="http://schemas.microsoft.com/office/drawing/2014/main" id="{C97FC2C2-44F6-7158-D8E6-C149569C6E0A}"/>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b="1" dirty="0"/>
            </a:p>
          </p:txBody>
        </p:sp>
      </p:grpSp>
      <p:sp>
        <p:nvSpPr>
          <p:cNvPr id="5" name="TextBox 4">
            <a:extLst>
              <a:ext uri="{FF2B5EF4-FFF2-40B4-BE49-F238E27FC236}">
                <a16:creationId xmlns:a16="http://schemas.microsoft.com/office/drawing/2014/main" id="{3B56FC6B-A83D-A3F7-AF57-2DD84503763D}"/>
              </a:ext>
            </a:extLst>
          </p:cNvPr>
          <p:cNvSpPr txBox="1"/>
          <p:nvPr/>
        </p:nvSpPr>
        <p:spPr>
          <a:xfrm>
            <a:off x="1531097" y="2636800"/>
            <a:ext cx="8106770" cy="646331"/>
          </a:xfrm>
          <a:prstGeom prst="rect">
            <a:avLst/>
          </a:prstGeom>
          <a:noFill/>
          <a:ln>
            <a:noFill/>
          </a:ln>
        </p:spPr>
        <p:txBody>
          <a:bodyPr wrap="square" rtlCol="0">
            <a:spAutoFit/>
          </a:bodyPr>
          <a:lstStyle/>
          <a:p>
            <a:pPr marL="285750" indent="-285750">
              <a:buFont typeface="Courier New" panose="02070309020205020404" pitchFamily="49" charset="0"/>
              <a:buChar char="o"/>
            </a:pPr>
            <a:r>
              <a:rPr lang="en-US" dirty="0"/>
              <a:t>Parents/legal guardians/carers –   </a:t>
            </a:r>
          </a:p>
          <a:p>
            <a:endParaRPr lang="en-AU" dirty="0"/>
          </a:p>
        </p:txBody>
      </p:sp>
      <p:grpSp>
        <p:nvGrpSpPr>
          <p:cNvPr id="6" name="Group 5">
            <a:extLst>
              <a:ext uri="{FF2B5EF4-FFF2-40B4-BE49-F238E27FC236}">
                <a16:creationId xmlns:a16="http://schemas.microsoft.com/office/drawing/2014/main" id="{DF3D4457-953D-D30F-492A-34519BAEC2E8}"/>
              </a:ext>
              <a:ext uri="{C183D7F6-B498-43B3-948B-1728B52AA6E4}">
                <adec:decorative xmlns:adec="http://schemas.microsoft.com/office/drawing/2017/decorative" val="1"/>
              </a:ext>
            </a:extLst>
          </p:cNvPr>
          <p:cNvGrpSpPr/>
          <p:nvPr/>
        </p:nvGrpSpPr>
        <p:grpSpPr>
          <a:xfrm>
            <a:off x="5195739" y="2570844"/>
            <a:ext cx="623784" cy="404189"/>
            <a:chOff x="4154047" y="3125976"/>
            <a:chExt cx="1411191" cy="914400"/>
          </a:xfrm>
          <a:solidFill>
            <a:srgbClr val="004DCF"/>
          </a:solidFill>
        </p:grpSpPr>
        <p:pic>
          <p:nvPicPr>
            <p:cNvPr id="19" name="Graphic 18" descr="Woman with kid with solid fill">
              <a:extLst>
                <a:ext uri="{FF2B5EF4-FFF2-40B4-BE49-F238E27FC236}">
                  <a16:creationId xmlns:a16="http://schemas.microsoft.com/office/drawing/2014/main" id="{49360B3B-B849-D4DA-8157-3A8038471C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650838" y="3125976"/>
              <a:ext cx="914400" cy="914400"/>
            </a:xfrm>
            <a:prstGeom prst="rect">
              <a:avLst/>
            </a:prstGeom>
          </p:spPr>
        </p:pic>
        <p:pic>
          <p:nvPicPr>
            <p:cNvPr id="20" name="Graphic 19" descr="Man with kid with solid fill">
              <a:extLst>
                <a:ext uri="{FF2B5EF4-FFF2-40B4-BE49-F238E27FC236}">
                  <a16:creationId xmlns:a16="http://schemas.microsoft.com/office/drawing/2014/main" id="{11D97F8B-1CDA-D332-B29A-210E5D978B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4047" y="3125976"/>
              <a:ext cx="914400" cy="914400"/>
            </a:xfrm>
            <a:prstGeom prst="rect">
              <a:avLst/>
            </a:prstGeom>
          </p:spPr>
        </p:pic>
      </p:grpSp>
      <p:sp>
        <p:nvSpPr>
          <p:cNvPr id="9" name="TextBox 8">
            <a:extLst>
              <a:ext uri="{FF2B5EF4-FFF2-40B4-BE49-F238E27FC236}">
                <a16:creationId xmlns:a16="http://schemas.microsoft.com/office/drawing/2014/main" id="{1C5F502A-2304-AA08-8E22-5FE99F787DE6}"/>
              </a:ext>
            </a:extLst>
          </p:cNvPr>
          <p:cNvSpPr txBox="1"/>
          <p:nvPr/>
        </p:nvSpPr>
        <p:spPr>
          <a:xfrm>
            <a:off x="1531097" y="3157468"/>
            <a:ext cx="8106770" cy="646331"/>
          </a:xfrm>
          <a:prstGeom prst="rect">
            <a:avLst/>
          </a:prstGeom>
          <a:noFill/>
          <a:ln>
            <a:noFill/>
          </a:ln>
        </p:spPr>
        <p:txBody>
          <a:bodyPr wrap="square" rtlCol="0">
            <a:spAutoFit/>
          </a:bodyPr>
          <a:lstStyle/>
          <a:p>
            <a:pPr marL="285750" indent="-285750">
              <a:buFont typeface="Courier New" panose="02070309020205020404" pitchFamily="49" charset="0"/>
              <a:buChar char="o"/>
            </a:pPr>
            <a:r>
              <a:rPr lang="en-US" dirty="0"/>
              <a:t>Children aged 0-7 –   </a:t>
            </a:r>
          </a:p>
          <a:p>
            <a:endParaRPr lang="en-AU" dirty="0"/>
          </a:p>
        </p:txBody>
      </p:sp>
      <p:grpSp>
        <p:nvGrpSpPr>
          <p:cNvPr id="11" name="Group 10">
            <a:extLst>
              <a:ext uri="{FF2B5EF4-FFF2-40B4-BE49-F238E27FC236}">
                <a16:creationId xmlns:a16="http://schemas.microsoft.com/office/drawing/2014/main" id="{15FC35B6-0426-B654-4BC3-AD09C64EBA10}"/>
              </a:ext>
              <a:ext uri="{C183D7F6-B498-43B3-948B-1728B52AA6E4}">
                <adec:decorative xmlns:adec="http://schemas.microsoft.com/office/drawing/2017/decorative" val="1"/>
              </a:ext>
            </a:extLst>
          </p:cNvPr>
          <p:cNvGrpSpPr/>
          <p:nvPr/>
        </p:nvGrpSpPr>
        <p:grpSpPr>
          <a:xfrm>
            <a:off x="3858105" y="3189286"/>
            <a:ext cx="350068" cy="320808"/>
            <a:chOff x="1374439" y="1820800"/>
            <a:chExt cx="1041541" cy="1003601"/>
          </a:xfrm>
          <a:solidFill>
            <a:srgbClr val="004DCF"/>
          </a:solidFill>
        </p:grpSpPr>
        <p:sp>
          <p:nvSpPr>
            <p:cNvPr id="12" name="Freeform 116">
              <a:extLst>
                <a:ext uri="{FF2B5EF4-FFF2-40B4-BE49-F238E27FC236}">
                  <a16:creationId xmlns:a16="http://schemas.microsoft.com/office/drawing/2014/main" id="{361E0845-9E64-8A8D-4F2C-B7C122AA0281}"/>
                </a:ext>
              </a:extLst>
            </p:cNvPr>
            <p:cNvSpPr>
              <a:spLocks/>
            </p:cNvSpPr>
            <p:nvPr/>
          </p:nvSpPr>
          <p:spPr bwMode="auto">
            <a:xfrm>
              <a:off x="1760527" y="2035026"/>
              <a:ext cx="655452" cy="461050"/>
            </a:xfrm>
            <a:custGeom>
              <a:avLst/>
              <a:gdLst>
                <a:gd name="T0" fmla="*/ 299 w 332"/>
                <a:gd name="T1" fmla="*/ 0 h 224"/>
                <a:gd name="T2" fmla="*/ 331 w 332"/>
                <a:gd name="T3" fmla="*/ 86 h 224"/>
                <a:gd name="T4" fmla="*/ 331 w 332"/>
                <a:gd name="T5" fmla="*/ 188 h 224"/>
                <a:gd name="T6" fmla="*/ 296 w 332"/>
                <a:gd name="T7" fmla="*/ 223 h 224"/>
                <a:gd name="T8" fmla="*/ 35 w 332"/>
                <a:gd name="T9" fmla="*/ 223 h 224"/>
                <a:gd name="T10" fmla="*/ 1 w 332"/>
                <a:gd name="T11" fmla="*/ 186 h 224"/>
                <a:gd name="T12" fmla="*/ 0 w 332"/>
                <a:gd name="T13" fmla="*/ 112 h 224"/>
                <a:gd name="T14" fmla="*/ 17 w 332"/>
                <a:gd name="T15" fmla="*/ 95 h 224"/>
                <a:gd name="T16" fmla="*/ 158 w 332"/>
                <a:gd name="T17" fmla="*/ 95 h 224"/>
                <a:gd name="T18" fmla="*/ 186 w 332"/>
                <a:gd name="T19" fmla="*/ 85 h 224"/>
                <a:gd name="T20" fmla="*/ 299 w 332"/>
                <a:gd name="T2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2" h="224">
                  <a:moveTo>
                    <a:pt x="299" y="0"/>
                  </a:moveTo>
                  <a:cubicBezTo>
                    <a:pt x="320" y="26"/>
                    <a:pt x="330" y="55"/>
                    <a:pt x="331" y="86"/>
                  </a:cubicBezTo>
                  <a:cubicBezTo>
                    <a:pt x="332" y="120"/>
                    <a:pt x="331" y="154"/>
                    <a:pt x="331" y="188"/>
                  </a:cubicBezTo>
                  <a:cubicBezTo>
                    <a:pt x="330" y="210"/>
                    <a:pt x="318" y="223"/>
                    <a:pt x="296" y="223"/>
                  </a:cubicBezTo>
                  <a:cubicBezTo>
                    <a:pt x="209" y="224"/>
                    <a:pt x="122" y="224"/>
                    <a:pt x="35" y="223"/>
                  </a:cubicBezTo>
                  <a:cubicBezTo>
                    <a:pt x="13" y="223"/>
                    <a:pt x="1" y="209"/>
                    <a:pt x="1" y="186"/>
                  </a:cubicBezTo>
                  <a:cubicBezTo>
                    <a:pt x="1" y="161"/>
                    <a:pt x="1" y="137"/>
                    <a:pt x="0" y="112"/>
                  </a:cubicBezTo>
                  <a:cubicBezTo>
                    <a:pt x="0" y="99"/>
                    <a:pt x="4" y="95"/>
                    <a:pt x="17" y="95"/>
                  </a:cubicBezTo>
                  <a:cubicBezTo>
                    <a:pt x="64" y="96"/>
                    <a:pt x="111" y="96"/>
                    <a:pt x="158" y="95"/>
                  </a:cubicBezTo>
                  <a:cubicBezTo>
                    <a:pt x="167" y="95"/>
                    <a:pt x="178" y="91"/>
                    <a:pt x="186" y="85"/>
                  </a:cubicBezTo>
                  <a:cubicBezTo>
                    <a:pt x="224" y="58"/>
                    <a:pt x="260" y="29"/>
                    <a:pt x="29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119">
              <a:extLst>
                <a:ext uri="{FF2B5EF4-FFF2-40B4-BE49-F238E27FC236}">
                  <a16:creationId xmlns:a16="http://schemas.microsoft.com/office/drawing/2014/main" id="{85383579-02E0-CCB7-DC1E-432DA9AD6F99}"/>
                </a:ext>
              </a:extLst>
            </p:cNvPr>
            <p:cNvSpPr>
              <a:spLocks/>
            </p:cNvSpPr>
            <p:nvPr/>
          </p:nvSpPr>
          <p:spPr bwMode="auto">
            <a:xfrm>
              <a:off x="1760527" y="1899971"/>
              <a:ext cx="457919" cy="298053"/>
            </a:xfrm>
            <a:custGeom>
              <a:avLst/>
              <a:gdLst>
                <a:gd name="T0" fmla="*/ 168 w 230"/>
                <a:gd name="T1" fmla="*/ 146 h 146"/>
                <a:gd name="T2" fmla="*/ 64 w 230"/>
                <a:gd name="T3" fmla="*/ 146 h 146"/>
                <a:gd name="T4" fmla="*/ 62 w 230"/>
                <a:gd name="T5" fmla="*/ 142 h 146"/>
                <a:gd name="T6" fmla="*/ 33 w 230"/>
                <a:gd name="T7" fmla="*/ 81 h 146"/>
                <a:gd name="T8" fmla="*/ 4 w 230"/>
                <a:gd name="T9" fmla="*/ 28 h 146"/>
                <a:gd name="T10" fmla="*/ 17 w 230"/>
                <a:gd name="T11" fmla="*/ 3 h 146"/>
                <a:gd name="T12" fmla="*/ 40 w 230"/>
                <a:gd name="T13" fmla="*/ 19 h 146"/>
                <a:gd name="T14" fmla="*/ 107 w 230"/>
                <a:gd name="T15" fmla="*/ 79 h 146"/>
                <a:gd name="T16" fmla="*/ 181 w 230"/>
                <a:gd name="T17" fmla="*/ 43 h 146"/>
                <a:gd name="T18" fmla="*/ 190 w 230"/>
                <a:gd name="T19" fmla="*/ 20 h 146"/>
                <a:gd name="T20" fmla="*/ 214 w 230"/>
                <a:gd name="T21" fmla="*/ 3 h 146"/>
                <a:gd name="T22" fmla="*/ 226 w 230"/>
                <a:gd name="T23" fmla="*/ 30 h 146"/>
                <a:gd name="T24" fmla="*/ 182 w 230"/>
                <a:gd name="T25" fmla="*/ 94 h 146"/>
                <a:gd name="T26" fmla="*/ 168 w 230"/>
                <a:gd name="T27" fmla="*/ 123 h 146"/>
                <a:gd name="T28" fmla="*/ 168 w 230"/>
                <a:gd name="T29"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0" h="146">
                  <a:moveTo>
                    <a:pt x="168" y="146"/>
                  </a:moveTo>
                  <a:cubicBezTo>
                    <a:pt x="132" y="146"/>
                    <a:pt x="98" y="146"/>
                    <a:pt x="64" y="146"/>
                  </a:cubicBezTo>
                  <a:cubicBezTo>
                    <a:pt x="63" y="144"/>
                    <a:pt x="62" y="143"/>
                    <a:pt x="62" y="142"/>
                  </a:cubicBezTo>
                  <a:cubicBezTo>
                    <a:pt x="67" y="115"/>
                    <a:pt x="55" y="97"/>
                    <a:pt x="33" y="81"/>
                  </a:cubicBezTo>
                  <a:cubicBezTo>
                    <a:pt x="16" y="68"/>
                    <a:pt x="8" y="48"/>
                    <a:pt x="4" y="28"/>
                  </a:cubicBezTo>
                  <a:cubicBezTo>
                    <a:pt x="0" y="15"/>
                    <a:pt x="4" y="6"/>
                    <a:pt x="17" y="3"/>
                  </a:cubicBezTo>
                  <a:cubicBezTo>
                    <a:pt x="30" y="0"/>
                    <a:pt x="38" y="7"/>
                    <a:pt x="40" y="19"/>
                  </a:cubicBezTo>
                  <a:cubicBezTo>
                    <a:pt x="48" y="56"/>
                    <a:pt x="73" y="74"/>
                    <a:pt x="107" y="79"/>
                  </a:cubicBezTo>
                  <a:cubicBezTo>
                    <a:pt x="138" y="83"/>
                    <a:pt x="164" y="69"/>
                    <a:pt x="181" y="43"/>
                  </a:cubicBezTo>
                  <a:cubicBezTo>
                    <a:pt x="185" y="36"/>
                    <a:pt x="187" y="28"/>
                    <a:pt x="190" y="20"/>
                  </a:cubicBezTo>
                  <a:cubicBezTo>
                    <a:pt x="194" y="6"/>
                    <a:pt x="203" y="0"/>
                    <a:pt x="214" y="3"/>
                  </a:cubicBezTo>
                  <a:cubicBezTo>
                    <a:pt x="226" y="6"/>
                    <a:pt x="230" y="16"/>
                    <a:pt x="226" y="30"/>
                  </a:cubicBezTo>
                  <a:cubicBezTo>
                    <a:pt x="219" y="57"/>
                    <a:pt x="205" y="79"/>
                    <a:pt x="182" y="94"/>
                  </a:cubicBezTo>
                  <a:cubicBezTo>
                    <a:pt x="171" y="101"/>
                    <a:pt x="166" y="109"/>
                    <a:pt x="168" y="123"/>
                  </a:cubicBezTo>
                  <a:cubicBezTo>
                    <a:pt x="169" y="130"/>
                    <a:pt x="168" y="137"/>
                    <a:pt x="168" y="1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39">
              <a:extLst>
                <a:ext uri="{FF2B5EF4-FFF2-40B4-BE49-F238E27FC236}">
                  <a16:creationId xmlns:a16="http://schemas.microsoft.com/office/drawing/2014/main" id="{84931919-6375-D8EC-0F4E-BF4FBF0D8CB4}"/>
                </a:ext>
              </a:extLst>
            </p:cNvPr>
            <p:cNvSpPr>
              <a:spLocks/>
            </p:cNvSpPr>
            <p:nvPr/>
          </p:nvSpPr>
          <p:spPr bwMode="auto">
            <a:xfrm>
              <a:off x="1374439" y="1916271"/>
              <a:ext cx="386088" cy="284082"/>
            </a:xfrm>
            <a:custGeom>
              <a:avLst/>
              <a:gdLst>
                <a:gd name="T0" fmla="*/ 36 w 196"/>
                <a:gd name="T1" fmla="*/ 1 h 138"/>
                <a:gd name="T2" fmla="*/ 79 w 196"/>
                <a:gd name="T3" fmla="*/ 18 h 138"/>
                <a:gd name="T4" fmla="*/ 180 w 196"/>
                <a:gd name="T5" fmla="*/ 111 h 138"/>
                <a:gd name="T6" fmla="*/ 183 w 196"/>
                <a:gd name="T7" fmla="*/ 114 h 138"/>
                <a:gd name="T8" fmla="*/ 187 w 196"/>
                <a:gd name="T9" fmla="*/ 135 h 138"/>
                <a:gd name="T10" fmla="*/ 167 w 196"/>
                <a:gd name="T11" fmla="*/ 131 h 138"/>
                <a:gd name="T12" fmla="*/ 130 w 196"/>
                <a:gd name="T13" fmla="*/ 97 h 138"/>
                <a:gd name="T14" fmla="*/ 62 w 196"/>
                <a:gd name="T15" fmla="*/ 34 h 138"/>
                <a:gd name="T16" fmla="*/ 36 w 196"/>
                <a:gd name="T17" fmla="*/ 24 h 138"/>
                <a:gd name="T18" fmla="*/ 11 w 196"/>
                <a:gd name="T19" fmla="*/ 24 h 138"/>
                <a:gd name="T20" fmla="*/ 0 w 196"/>
                <a:gd name="T21" fmla="*/ 12 h 138"/>
                <a:gd name="T22" fmla="*/ 11 w 196"/>
                <a:gd name="T23" fmla="*/ 2 h 138"/>
                <a:gd name="T24" fmla="*/ 36 w 196"/>
                <a:gd name="T25" fmla="*/ 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38">
                  <a:moveTo>
                    <a:pt x="36" y="1"/>
                  </a:moveTo>
                  <a:cubicBezTo>
                    <a:pt x="53" y="1"/>
                    <a:pt x="66" y="5"/>
                    <a:pt x="79" y="18"/>
                  </a:cubicBezTo>
                  <a:cubicBezTo>
                    <a:pt x="112" y="49"/>
                    <a:pt x="146" y="80"/>
                    <a:pt x="180" y="111"/>
                  </a:cubicBezTo>
                  <a:cubicBezTo>
                    <a:pt x="181" y="112"/>
                    <a:pt x="182" y="113"/>
                    <a:pt x="183" y="114"/>
                  </a:cubicBezTo>
                  <a:cubicBezTo>
                    <a:pt x="190" y="120"/>
                    <a:pt x="196" y="128"/>
                    <a:pt x="187" y="135"/>
                  </a:cubicBezTo>
                  <a:cubicBezTo>
                    <a:pt x="183" y="138"/>
                    <a:pt x="172" y="135"/>
                    <a:pt x="167" y="131"/>
                  </a:cubicBezTo>
                  <a:cubicBezTo>
                    <a:pt x="154" y="121"/>
                    <a:pt x="142" y="109"/>
                    <a:pt x="130" y="97"/>
                  </a:cubicBezTo>
                  <a:cubicBezTo>
                    <a:pt x="107" y="76"/>
                    <a:pt x="84" y="56"/>
                    <a:pt x="62" y="34"/>
                  </a:cubicBezTo>
                  <a:cubicBezTo>
                    <a:pt x="55" y="27"/>
                    <a:pt x="47" y="25"/>
                    <a:pt x="36" y="24"/>
                  </a:cubicBezTo>
                  <a:cubicBezTo>
                    <a:pt x="28" y="24"/>
                    <a:pt x="19" y="26"/>
                    <a:pt x="11" y="24"/>
                  </a:cubicBezTo>
                  <a:cubicBezTo>
                    <a:pt x="7" y="23"/>
                    <a:pt x="0" y="19"/>
                    <a:pt x="0" y="12"/>
                  </a:cubicBezTo>
                  <a:cubicBezTo>
                    <a:pt x="1" y="5"/>
                    <a:pt x="7" y="3"/>
                    <a:pt x="11" y="2"/>
                  </a:cubicBezTo>
                  <a:cubicBezTo>
                    <a:pt x="18" y="0"/>
                    <a:pt x="27" y="1"/>
                    <a:pt x="3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141">
              <a:extLst>
                <a:ext uri="{FF2B5EF4-FFF2-40B4-BE49-F238E27FC236}">
                  <a16:creationId xmlns:a16="http://schemas.microsoft.com/office/drawing/2014/main" id="{ABB0E339-A203-FF43-E231-1F526461663F}"/>
                </a:ext>
              </a:extLst>
            </p:cNvPr>
            <p:cNvSpPr>
              <a:spLocks/>
            </p:cNvSpPr>
            <p:nvPr/>
          </p:nvSpPr>
          <p:spPr bwMode="auto">
            <a:xfrm>
              <a:off x="1895209" y="1865043"/>
              <a:ext cx="193046" cy="162998"/>
            </a:xfrm>
            <a:custGeom>
              <a:avLst/>
              <a:gdLst>
                <a:gd name="T0" fmla="*/ 0 w 97"/>
                <a:gd name="T1" fmla="*/ 35 h 80"/>
                <a:gd name="T2" fmla="*/ 47 w 97"/>
                <a:gd name="T3" fmla="*/ 0 h 80"/>
                <a:gd name="T4" fmla="*/ 97 w 97"/>
                <a:gd name="T5" fmla="*/ 35 h 80"/>
                <a:gd name="T6" fmla="*/ 53 w 97"/>
                <a:gd name="T7" fmla="*/ 77 h 80"/>
                <a:gd name="T8" fmla="*/ 0 w 97"/>
                <a:gd name="T9" fmla="*/ 35 h 80"/>
              </a:gdLst>
              <a:ahLst/>
              <a:cxnLst>
                <a:cxn ang="0">
                  <a:pos x="T0" y="T1"/>
                </a:cxn>
                <a:cxn ang="0">
                  <a:pos x="T2" y="T3"/>
                </a:cxn>
                <a:cxn ang="0">
                  <a:pos x="T4" y="T5"/>
                </a:cxn>
                <a:cxn ang="0">
                  <a:pos x="T6" y="T7"/>
                </a:cxn>
                <a:cxn ang="0">
                  <a:pos x="T8" y="T9"/>
                </a:cxn>
              </a:cxnLst>
              <a:rect l="0" t="0" r="r" b="b"/>
              <a:pathLst>
                <a:path w="97" h="80">
                  <a:moveTo>
                    <a:pt x="0" y="35"/>
                  </a:moveTo>
                  <a:cubicBezTo>
                    <a:pt x="22" y="33"/>
                    <a:pt x="37" y="21"/>
                    <a:pt x="47" y="0"/>
                  </a:cubicBezTo>
                  <a:cubicBezTo>
                    <a:pt x="59" y="20"/>
                    <a:pt x="75" y="34"/>
                    <a:pt x="97" y="35"/>
                  </a:cubicBezTo>
                  <a:cubicBezTo>
                    <a:pt x="93" y="61"/>
                    <a:pt x="77" y="75"/>
                    <a:pt x="53" y="77"/>
                  </a:cubicBezTo>
                  <a:cubicBezTo>
                    <a:pt x="29" y="80"/>
                    <a:pt x="4" y="63"/>
                    <a:pt x="0"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42">
              <a:extLst>
                <a:ext uri="{FF2B5EF4-FFF2-40B4-BE49-F238E27FC236}">
                  <a16:creationId xmlns:a16="http://schemas.microsoft.com/office/drawing/2014/main" id="{66A0BB20-4A9E-587C-83EC-04EB50C14747}"/>
                </a:ext>
              </a:extLst>
            </p:cNvPr>
            <p:cNvSpPr>
              <a:spLocks/>
            </p:cNvSpPr>
            <p:nvPr/>
          </p:nvSpPr>
          <p:spPr bwMode="auto">
            <a:xfrm>
              <a:off x="1886231" y="1820800"/>
              <a:ext cx="202024" cy="107113"/>
            </a:xfrm>
            <a:custGeom>
              <a:avLst/>
              <a:gdLst>
                <a:gd name="T0" fmla="*/ 2 w 102"/>
                <a:gd name="T1" fmla="*/ 52 h 52"/>
                <a:gd name="T2" fmla="*/ 52 w 102"/>
                <a:gd name="T3" fmla="*/ 1 h 52"/>
                <a:gd name="T4" fmla="*/ 100 w 102"/>
                <a:gd name="T5" fmla="*/ 51 h 52"/>
                <a:gd name="T6" fmla="*/ 51 w 102"/>
                <a:gd name="T7" fmla="*/ 5 h 52"/>
                <a:gd name="T8" fmla="*/ 2 w 102"/>
                <a:gd name="T9" fmla="*/ 52 h 52"/>
              </a:gdLst>
              <a:ahLst/>
              <a:cxnLst>
                <a:cxn ang="0">
                  <a:pos x="T0" y="T1"/>
                </a:cxn>
                <a:cxn ang="0">
                  <a:pos x="T2" y="T3"/>
                </a:cxn>
                <a:cxn ang="0">
                  <a:pos x="T4" y="T5"/>
                </a:cxn>
                <a:cxn ang="0">
                  <a:pos x="T6" y="T7"/>
                </a:cxn>
                <a:cxn ang="0">
                  <a:pos x="T8" y="T9"/>
                </a:cxn>
              </a:cxnLst>
              <a:rect l="0" t="0" r="r" b="b"/>
              <a:pathLst>
                <a:path w="102" h="52">
                  <a:moveTo>
                    <a:pt x="2" y="52"/>
                  </a:moveTo>
                  <a:cubicBezTo>
                    <a:pt x="0" y="22"/>
                    <a:pt x="23" y="0"/>
                    <a:pt x="52" y="1"/>
                  </a:cubicBezTo>
                  <a:cubicBezTo>
                    <a:pt x="81" y="1"/>
                    <a:pt x="102" y="23"/>
                    <a:pt x="100" y="51"/>
                  </a:cubicBezTo>
                  <a:cubicBezTo>
                    <a:pt x="72" y="48"/>
                    <a:pt x="58" y="32"/>
                    <a:pt x="51" y="5"/>
                  </a:cubicBezTo>
                  <a:cubicBezTo>
                    <a:pt x="44" y="31"/>
                    <a:pt x="30" y="48"/>
                    <a:pt x="2" y="5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62">
              <a:extLst>
                <a:ext uri="{FF2B5EF4-FFF2-40B4-BE49-F238E27FC236}">
                  <a16:creationId xmlns:a16="http://schemas.microsoft.com/office/drawing/2014/main" id="{77751898-8CF7-5541-A059-85A29D52BD3D}"/>
                </a:ext>
              </a:extLst>
            </p:cNvPr>
            <p:cNvSpPr>
              <a:spLocks noEditPoints="1"/>
            </p:cNvSpPr>
            <p:nvPr/>
          </p:nvSpPr>
          <p:spPr bwMode="auto">
            <a:xfrm>
              <a:off x="2146616" y="2542647"/>
              <a:ext cx="269364" cy="281754"/>
            </a:xfrm>
            <a:custGeom>
              <a:avLst/>
              <a:gdLst>
                <a:gd name="T0" fmla="*/ 68 w 136"/>
                <a:gd name="T1" fmla="*/ 0 h 137"/>
                <a:gd name="T2" fmla="*/ 0 w 136"/>
                <a:gd name="T3" fmla="*/ 68 h 137"/>
                <a:gd name="T4" fmla="*/ 68 w 136"/>
                <a:gd name="T5" fmla="*/ 137 h 137"/>
                <a:gd name="T6" fmla="*/ 136 w 136"/>
                <a:gd name="T7" fmla="*/ 68 h 137"/>
                <a:gd name="T8" fmla="*/ 68 w 136"/>
                <a:gd name="T9" fmla="*/ 0 h 137"/>
                <a:gd name="T10" fmla="*/ 68 w 136"/>
                <a:gd name="T11" fmla="*/ 108 h 137"/>
                <a:gd name="T12" fmla="*/ 28 w 136"/>
                <a:gd name="T13" fmla="*/ 68 h 137"/>
                <a:gd name="T14" fmla="*/ 68 w 136"/>
                <a:gd name="T15" fmla="*/ 29 h 137"/>
                <a:gd name="T16" fmla="*/ 108 w 136"/>
                <a:gd name="T17" fmla="*/ 68 h 137"/>
                <a:gd name="T18" fmla="*/ 68 w 136"/>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7">
                  <a:moveTo>
                    <a:pt x="68" y="0"/>
                  </a:moveTo>
                  <a:cubicBezTo>
                    <a:pt x="30" y="0"/>
                    <a:pt x="0" y="31"/>
                    <a:pt x="0" y="68"/>
                  </a:cubicBezTo>
                  <a:cubicBezTo>
                    <a:pt x="0" y="106"/>
                    <a:pt x="30" y="137"/>
                    <a:pt x="68" y="137"/>
                  </a:cubicBezTo>
                  <a:cubicBezTo>
                    <a:pt x="106" y="137"/>
                    <a:pt x="136" y="106"/>
                    <a:pt x="136" y="68"/>
                  </a:cubicBezTo>
                  <a:cubicBezTo>
                    <a:pt x="136" y="31"/>
                    <a:pt x="106" y="0"/>
                    <a:pt x="68" y="0"/>
                  </a:cubicBezTo>
                  <a:close/>
                  <a:moveTo>
                    <a:pt x="68" y="108"/>
                  </a:moveTo>
                  <a:cubicBezTo>
                    <a:pt x="46" y="108"/>
                    <a:pt x="28" y="90"/>
                    <a:pt x="28" y="68"/>
                  </a:cubicBezTo>
                  <a:cubicBezTo>
                    <a:pt x="28"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64">
              <a:extLst>
                <a:ext uri="{FF2B5EF4-FFF2-40B4-BE49-F238E27FC236}">
                  <a16:creationId xmlns:a16="http://schemas.microsoft.com/office/drawing/2014/main" id="{6BAD828F-C7F9-3816-E508-617DADC15D32}"/>
                </a:ext>
              </a:extLst>
            </p:cNvPr>
            <p:cNvSpPr>
              <a:spLocks noEditPoints="1"/>
            </p:cNvSpPr>
            <p:nvPr/>
          </p:nvSpPr>
          <p:spPr bwMode="auto">
            <a:xfrm>
              <a:off x="1756037" y="2542647"/>
              <a:ext cx="269364" cy="281754"/>
            </a:xfrm>
            <a:custGeom>
              <a:avLst/>
              <a:gdLst>
                <a:gd name="T0" fmla="*/ 68 w 137"/>
                <a:gd name="T1" fmla="*/ 0 h 137"/>
                <a:gd name="T2" fmla="*/ 0 w 137"/>
                <a:gd name="T3" fmla="*/ 68 h 137"/>
                <a:gd name="T4" fmla="*/ 68 w 137"/>
                <a:gd name="T5" fmla="*/ 137 h 137"/>
                <a:gd name="T6" fmla="*/ 137 w 137"/>
                <a:gd name="T7" fmla="*/ 68 h 137"/>
                <a:gd name="T8" fmla="*/ 68 w 137"/>
                <a:gd name="T9" fmla="*/ 0 h 137"/>
                <a:gd name="T10" fmla="*/ 68 w 137"/>
                <a:gd name="T11" fmla="*/ 108 h 137"/>
                <a:gd name="T12" fmla="*/ 29 w 137"/>
                <a:gd name="T13" fmla="*/ 68 h 137"/>
                <a:gd name="T14" fmla="*/ 68 w 137"/>
                <a:gd name="T15" fmla="*/ 29 h 137"/>
                <a:gd name="T16" fmla="*/ 108 w 137"/>
                <a:gd name="T17" fmla="*/ 68 h 137"/>
                <a:gd name="T18" fmla="*/ 68 w 137"/>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7">
                  <a:moveTo>
                    <a:pt x="68" y="0"/>
                  </a:moveTo>
                  <a:cubicBezTo>
                    <a:pt x="31" y="0"/>
                    <a:pt x="0" y="31"/>
                    <a:pt x="0" y="68"/>
                  </a:cubicBezTo>
                  <a:cubicBezTo>
                    <a:pt x="0" y="106"/>
                    <a:pt x="31" y="137"/>
                    <a:pt x="68" y="137"/>
                  </a:cubicBezTo>
                  <a:cubicBezTo>
                    <a:pt x="106" y="137"/>
                    <a:pt x="137" y="106"/>
                    <a:pt x="137" y="68"/>
                  </a:cubicBezTo>
                  <a:cubicBezTo>
                    <a:pt x="137" y="31"/>
                    <a:pt x="106" y="0"/>
                    <a:pt x="68" y="0"/>
                  </a:cubicBezTo>
                  <a:close/>
                  <a:moveTo>
                    <a:pt x="68" y="108"/>
                  </a:moveTo>
                  <a:cubicBezTo>
                    <a:pt x="46" y="108"/>
                    <a:pt x="29" y="90"/>
                    <a:pt x="29" y="68"/>
                  </a:cubicBezTo>
                  <a:cubicBezTo>
                    <a:pt x="29"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0" name="TextBox 9">
            <a:extLst>
              <a:ext uri="{FF2B5EF4-FFF2-40B4-BE49-F238E27FC236}">
                <a16:creationId xmlns:a16="http://schemas.microsoft.com/office/drawing/2014/main" id="{F385C808-5B40-68A6-259F-FF860FD450B9}"/>
              </a:ext>
            </a:extLst>
          </p:cNvPr>
          <p:cNvSpPr txBox="1"/>
          <p:nvPr/>
        </p:nvSpPr>
        <p:spPr>
          <a:xfrm>
            <a:off x="1531097" y="3691586"/>
            <a:ext cx="8106770" cy="646331"/>
          </a:xfrm>
          <a:prstGeom prst="rect">
            <a:avLst/>
          </a:prstGeom>
          <a:noFill/>
          <a:ln>
            <a:noFill/>
          </a:ln>
        </p:spPr>
        <p:txBody>
          <a:bodyPr wrap="square" rtlCol="0">
            <a:spAutoFit/>
          </a:bodyPr>
          <a:lstStyle/>
          <a:p>
            <a:pPr marL="285750" indent="-285750">
              <a:buFont typeface="Courier New" panose="02070309020205020404" pitchFamily="49" charset="0"/>
              <a:buChar char="o"/>
            </a:pPr>
            <a:r>
              <a:rPr lang="en-US" dirty="0"/>
              <a:t>Children aged 8-17 –     </a:t>
            </a:r>
          </a:p>
          <a:p>
            <a:endParaRPr lang="en-AU" dirty="0"/>
          </a:p>
        </p:txBody>
      </p:sp>
      <p:pic>
        <p:nvPicPr>
          <p:cNvPr id="7" name="Graphic 6">
            <a:extLst>
              <a:ext uri="{FF2B5EF4-FFF2-40B4-BE49-F238E27FC236}">
                <a16:creationId xmlns:a16="http://schemas.microsoft.com/office/drawing/2014/main" id="{688EFDDB-B8B7-441F-A70C-20FD5EA37AE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12563" y="3634014"/>
            <a:ext cx="453418" cy="453418"/>
          </a:xfrm>
          <a:prstGeom prst="rect">
            <a:avLst/>
          </a:prstGeom>
        </p:spPr>
      </p:pic>
    </p:spTree>
    <p:extLst>
      <p:ext uri="{BB962C8B-B14F-4D97-AF65-F5344CB8AC3E}">
        <p14:creationId xmlns:p14="http://schemas.microsoft.com/office/powerpoint/2010/main" val="41275976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US" dirty="0"/>
              <a:t>59</a:t>
            </a:r>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38666"/>
            <a:ext cx="7957813" cy="438517"/>
          </a:xfrm>
        </p:spPr>
        <p:txBody>
          <a:bodyPr>
            <a:normAutofit fontScale="90000"/>
          </a:bodyPr>
          <a:lstStyle/>
          <a:p>
            <a:r>
              <a:rPr lang="en-AU" dirty="0"/>
              <a:t>Use of assistive technologies when watching screen content</a:t>
            </a:r>
          </a:p>
        </p:txBody>
      </p:sp>
      <p:grpSp>
        <p:nvGrpSpPr>
          <p:cNvPr id="13" name="Group 12">
            <a:extLst>
              <a:ext uri="{FF2B5EF4-FFF2-40B4-BE49-F238E27FC236}">
                <a16:creationId xmlns:a16="http://schemas.microsoft.com/office/drawing/2014/main" id="{B68C7DB3-ECC4-7F9E-7F92-BEFD65ADD9ED}"/>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4" name="Freeform 5">
              <a:extLst>
                <a:ext uri="{FF2B5EF4-FFF2-40B4-BE49-F238E27FC236}">
                  <a16:creationId xmlns:a16="http://schemas.microsoft.com/office/drawing/2014/main" id="{6788476F-6B4A-59C6-E5FC-8089B624F667}"/>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6">
              <a:extLst>
                <a:ext uri="{FF2B5EF4-FFF2-40B4-BE49-F238E27FC236}">
                  <a16:creationId xmlns:a16="http://schemas.microsoft.com/office/drawing/2014/main" id="{626193D8-A5EC-F6C4-D698-B9194FCCBE5E}"/>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7">
              <a:extLst>
                <a:ext uri="{FF2B5EF4-FFF2-40B4-BE49-F238E27FC236}">
                  <a16:creationId xmlns:a16="http://schemas.microsoft.com/office/drawing/2014/main" id="{01B4ECC7-E884-CF4B-E49F-B06C9BBACEAB}"/>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8">
              <a:extLst>
                <a:ext uri="{FF2B5EF4-FFF2-40B4-BE49-F238E27FC236}">
                  <a16:creationId xmlns:a16="http://schemas.microsoft.com/office/drawing/2014/main" id="{D643EF78-77DF-A0AB-C2DE-39E2E9A98EBF}"/>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9">
              <a:extLst>
                <a:ext uri="{FF2B5EF4-FFF2-40B4-BE49-F238E27FC236}">
                  <a16:creationId xmlns:a16="http://schemas.microsoft.com/office/drawing/2014/main" id="{5DCA52A7-89AD-5AF0-D2BC-D5FCBA8432AB}"/>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18" name="Rectangle 17">
            <a:extLst>
              <a:ext uri="{FF2B5EF4-FFF2-40B4-BE49-F238E27FC236}">
                <a16:creationId xmlns:a16="http://schemas.microsoft.com/office/drawing/2014/main" id="{0981B06A-B6C5-0CD2-90AF-9BFB66E19110}"/>
              </a:ext>
            </a:extLst>
          </p:cNvPr>
          <p:cNvSpPr/>
          <p:nvPr/>
        </p:nvSpPr>
        <p:spPr>
          <a:xfrm>
            <a:off x="388075" y="781235"/>
            <a:ext cx="9129850"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More than three-fifths (64%) of respondents used volume control or turned the volume up when watching screen content. Nearly one-third (30%) of respondents reported they didn’t use any of the assistive technologies listed when watching screen content. </a:t>
            </a:r>
            <a:endParaRPr lang="en-AU" sz="1000" dirty="0">
              <a:solidFill>
                <a:schemeClr val="tx1"/>
              </a:solidFill>
            </a:endParaRPr>
          </a:p>
        </p:txBody>
      </p:sp>
      <p:sp>
        <p:nvSpPr>
          <p:cNvPr id="8" name="Rectangle 7">
            <a:extLst>
              <a:ext uri="{FF2B5EF4-FFF2-40B4-BE49-F238E27FC236}">
                <a16:creationId xmlns:a16="http://schemas.microsoft.com/office/drawing/2014/main" id="{4EF3D645-10BC-7410-E884-CA06A311F495}"/>
              </a:ext>
              <a:ext uri="{C183D7F6-B498-43B3-948B-1728B52AA6E4}">
                <adec:decorative xmlns:adec="http://schemas.microsoft.com/office/drawing/2017/decorative" val="1"/>
              </a:ext>
            </a:extLst>
          </p:cNvPr>
          <p:cNvSpPr/>
          <p:nvPr/>
        </p:nvSpPr>
        <p:spPr>
          <a:xfrm>
            <a:off x="496145" y="1181190"/>
            <a:ext cx="6627863" cy="340581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6" name="TextBox 1">
            <a:extLst>
              <a:ext uri="{FF2B5EF4-FFF2-40B4-BE49-F238E27FC236}">
                <a16:creationId xmlns:a16="http://schemas.microsoft.com/office/drawing/2014/main" id="{4F950546-BCC9-413F-BBFC-2F534FAF8C14}"/>
              </a:ext>
              <a:ext uri="{C183D7F6-B498-43B3-948B-1728B52AA6E4}">
                <adec:decorative xmlns:adec="http://schemas.microsoft.com/office/drawing/2017/decorative" val="1"/>
              </a:ext>
            </a:extLst>
          </p:cNvPr>
          <p:cNvSpPr txBox="1"/>
          <p:nvPr/>
        </p:nvSpPr>
        <p:spPr>
          <a:xfrm>
            <a:off x="3747563" y="1160981"/>
            <a:ext cx="213615" cy="24601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latin typeface="Arial" panose="020B0604020202020204" pitchFamily="34" charset="0"/>
                <a:cs typeface="Arial" panose="020B0604020202020204" pitchFamily="34" charset="0"/>
              </a:rPr>
              <a:t>%</a:t>
            </a:r>
          </a:p>
        </p:txBody>
      </p:sp>
      <p:graphicFrame>
        <p:nvGraphicFramePr>
          <p:cNvPr id="10" name="Chart 9" descr="Figure 56: Use of assistive technologies when watching screen content.&#10;&#10;Results listed are for 2023.&#10;&#10;Volume control / Turning the volume up, 64%.&#10;Mute function, 22%.&#10;Changing visual screen settings, such as text size, contrast or zoom, 10%.&#10;Using remote as a microphone (to talk into the remote to operate the TV), 10%.&#10;Voice guidance (to allow people who are blind or have low vision to control their TVs), 2%.&#10;Other, 0.2%.&#10;None of the these, 30%.&#10;&#10;Source: D25. Which, if any, of the following other assistive technologies do you use to understand the TV content you are watching?&#10;Base: TVCS &amp; MCCS, All respondents. 2023: n=4,892. &#10;Notes: Don’t know/refused responses not shown. 2023: DK = 0.2%, Ref = 0.0%.">
            <a:extLst>
              <a:ext uri="{FF2B5EF4-FFF2-40B4-BE49-F238E27FC236}">
                <a16:creationId xmlns:a16="http://schemas.microsoft.com/office/drawing/2014/main" id="{A23E8CEC-9476-ACFC-F75E-D3779C61EFE7}"/>
              </a:ext>
            </a:extLst>
          </p:cNvPr>
          <p:cNvGraphicFramePr/>
          <p:nvPr>
            <p:extLst>
              <p:ext uri="{D42A27DB-BD31-4B8C-83A1-F6EECF244321}">
                <p14:modId xmlns:p14="http://schemas.microsoft.com/office/powerpoint/2010/main" val="1575207880"/>
              </p:ext>
            </p:extLst>
          </p:nvPr>
        </p:nvGraphicFramePr>
        <p:xfrm>
          <a:off x="631851" y="1019916"/>
          <a:ext cx="6143418" cy="3405813"/>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47603211-741E-800B-A150-6DF1F750AC67}"/>
              </a:ext>
            </a:extLst>
          </p:cNvPr>
          <p:cNvSpPr txBox="1"/>
          <p:nvPr/>
        </p:nvSpPr>
        <p:spPr>
          <a:xfrm>
            <a:off x="514089" y="4247519"/>
            <a:ext cx="6449530" cy="363113"/>
          </a:xfrm>
          <a:prstGeom prst="rect">
            <a:avLst/>
          </a:prstGeom>
          <a:noFill/>
        </p:spPr>
        <p:txBody>
          <a:bodyPr wrap="square">
            <a:spAutoFit/>
          </a:bodyPr>
          <a:lstStyle/>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D25. Which, if any, of the following other assistive technologies do you use to understand the TV content you are watching?</a:t>
            </a: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TVCS &amp; MCCS, All respondents. 2023: n=4,892. </a:t>
            </a: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0.2</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0.0</a:t>
            </a:r>
            <a:r>
              <a:rPr lang="en-GB" sz="600" dirty="0">
                <a:effectLst/>
                <a:latin typeface="Arial" panose="020B0604020202020204" pitchFamily="34" charset="0"/>
                <a:ea typeface="Calibri" panose="020F0502020204030204" pitchFamily="34" charset="0"/>
                <a:cs typeface="Times New Roman" panose="02020603050405020304" pitchFamily="18" charset="0"/>
              </a:rPr>
              <a: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579294BC-A139-80A5-708B-83243AC28282}"/>
              </a:ext>
            </a:extLst>
          </p:cNvPr>
          <p:cNvSpPr/>
          <p:nvPr/>
        </p:nvSpPr>
        <p:spPr>
          <a:xfrm>
            <a:off x="514089" y="4565142"/>
            <a:ext cx="8565256"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a:t>
            </a:r>
            <a:endParaRPr lang="en-US" dirty="0">
              <a:solidFill>
                <a:schemeClr val="tx2"/>
              </a:solidFill>
            </a:endParaRPr>
          </a:p>
          <a:p>
            <a:pPr marL="171450" indent="-171450">
              <a:lnSpc>
                <a:spcPct val="125000"/>
              </a:lnSpc>
              <a:buFont typeface="Arial,Sans-Serif"/>
              <a:buChar char="↑"/>
            </a:pPr>
            <a:r>
              <a:rPr lang="en-US" sz="1000" b="1" dirty="0">
                <a:solidFill>
                  <a:schemeClr val="tx1"/>
                </a:solidFill>
              </a:rPr>
              <a:t>Changing visual screen settings such as text size, contrast or zoom </a:t>
            </a:r>
            <a:r>
              <a:rPr lang="en-US" sz="1000" dirty="0">
                <a:solidFill>
                  <a:schemeClr val="tx1"/>
                </a:solidFill>
              </a:rPr>
              <a:t>was higher for:</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Those with disability (17% vs 10% of those without disability)</a:t>
            </a:r>
          </a:p>
          <a:p>
            <a:pPr marL="628650" lvl="1" indent="-171450">
              <a:lnSpc>
                <a:spcPct val="125000"/>
              </a:lnSpc>
              <a:buFont typeface="Courier New" panose="02070309020205020404" pitchFamily="49" charset="0"/>
              <a:buChar char="o"/>
            </a:pPr>
            <a:r>
              <a:rPr lang="en-US" sz="1000" dirty="0">
                <a:solidFill>
                  <a:schemeClr val="tx1"/>
                </a:solidFill>
                <a:cs typeface="Arial"/>
              </a:rPr>
              <a:t>Those born in a mainly non-English speaking country (15% vs 9% of those born in a mainly English speaking country)</a:t>
            </a:r>
          </a:p>
          <a:p>
            <a:pPr marL="628650" lvl="1" indent="-171450">
              <a:lnSpc>
                <a:spcPct val="125000"/>
              </a:lnSpc>
              <a:buFont typeface="Courier New" panose="02070309020205020404" pitchFamily="49" charset="0"/>
              <a:buChar char="o"/>
            </a:pPr>
            <a:r>
              <a:rPr lang="en-US" sz="1000" dirty="0">
                <a:solidFill>
                  <a:schemeClr val="tx1"/>
                </a:solidFill>
                <a:cs typeface="Arial"/>
              </a:rPr>
              <a:t>Those who did not watch live free-to-air (commercial or publicly owned) in P7D (13% vs 8% of those who did watch live free-to-air in P7D)</a:t>
            </a:r>
          </a:p>
          <a:p>
            <a:pPr lvl="1">
              <a:lnSpc>
                <a:spcPct val="125000"/>
              </a:lnSpc>
            </a:pPr>
            <a:endParaRPr lang="en-US" sz="900" dirty="0">
              <a:solidFill>
                <a:schemeClr val="tx1"/>
              </a:solidFill>
            </a:endParaRPr>
          </a:p>
          <a:p>
            <a:pPr marL="628650" lvl="1" indent="-171450">
              <a:lnSpc>
                <a:spcPct val="125000"/>
              </a:lnSpc>
              <a:buFont typeface="Courier New" panose="02070309020205020404" pitchFamily="49" charset="0"/>
              <a:buChar char="o"/>
            </a:pPr>
            <a:endParaRPr lang="en-US" sz="1000" dirty="0">
              <a:solidFill>
                <a:schemeClr val="tx1"/>
              </a:solidFill>
            </a:endParaRPr>
          </a:p>
        </p:txBody>
      </p:sp>
      <p:sp>
        <p:nvSpPr>
          <p:cNvPr id="11" name="Rectangle 10">
            <a:extLst>
              <a:ext uri="{FF2B5EF4-FFF2-40B4-BE49-F238E27FC236}">
                <a16:creationId xmlns:a16="http://schemas.microsoft.com/office/drawing/2014/main" id="{DA34D0EB-FC1A-D24D-9B22-507BD13EB281}"/>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Basic controls such as volume and mute are commonly used functions to assist in understanding TV content.</a:t>
            </a:r>
            <a:endParaRPr lang="en-AU" sz="1000" b="1" dirty="0"/>
          </a:p>
        </p:txBody>
      </p:sp>
      <p:pic>
        <p:nvPicPr>
          <p:cNvPr id="12" name="Graphic 11">
            <a:extLst>
              <a:ext uri="{FF2B5EF4-FFF2-40B4-BE49-F238E27FC236}">
                <a16:creationId xmlns:a16="http://schemas.microsoft.com/office/drawing/2014/main" id="{619B6DAD-B9A6-AADE-8C9F-86B26D94F46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7822611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248EA7-4A85-CFC4-A210-EE2C287CD79E}"/>
              </a:ext>
              <a:ext uri="{C183D7F6-B498-43B3-948B-1728B52AA6E4}">
                <adec:decorative xmlns:adec="http://schemas.microsoft.com/office/drawing/2017/decorative" val="1"/>
              </a:ext>
            </a:extLst>
          </p:cNvPr>
          <p:cNvSpPr/>
          <p:nvPr/>
        </p:nvSpPr>
        <p:spPr>
          <a:xfrm>
            <a:off x="-2" y="-2"/>
            <a:ext cx="9906000" cy="685486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A1D9BC22-5D3B-8AE0-E3F1-C2B24C766A00}"/>
              </a:ext>
              <a:ext uri="{C183D7F6-B498-43B3-948B-1728B52AA6E4}">
                <adec:decorative xmlns:adec="http://schemas.microsoft.com/office/drawing/2017/decorative" val="1"/>
              </a:ext>
            </a:extLst>
          </p:cNvPr>
          <p:cNvPicPr>
            <a:picLocks noChangeAspect="1"/>
          </p:cNvPicPr>
          <p:nvPr/>
        </p:nvPicPr>
        <p:blipFill rotWithShape="1">
          <a:blip r:embed="rId2" cstate="print">
            <a:alphaModFix amt="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915" t="-44" r="1915" b="44"/>
          <a:stretch/>
        </p:blipFill>
        <p:spPr>
          <a:xfrm>
            <a:off x="0" y="0"/>
            <a:ext cx="9906000" cy="6866965"/>
          </a:xfrm>
          <a:prstGeom prst="rect">
            <a:avLst/>
          </a:prstGeom>
        </p:spPr>
      </p:pic>
      <p:sp>
        <p:nvSpPr>
          <p:cNvPr id="4" name="Title 3">
            <a:extLst>
              <a:ext uri="{FF2B5EF4-FFF2-40B4-BE49-F238E27FC236}">
                <a16:creationId xmlns:a16="http://schemas.microsoft.com/office/drawing/2014/main" id="{5C2E445F-D8DF-C44E-E0B0-86DFD8B0C604}"/>
              </a:ext>
            </a:extLst>
          </p:cNvPr>
          <p:cNvSpPr>
            <a:spLocks noGrp="1"/>
          </p:cNvSpPr>
          <p:nvPr>
            <p:ph type="ctrTitle"/>
          </p:nvPr>
        </p:nvSpPr>
        <p:spPr>
          <a:xfrm>
            <a:off x="-2" y="3033369"/>
            <a:ext cx="9906000" cy="788129"/>
          </a:xfrm>
        </p:spPr>
        <p:txBody>
          <a:bodyPr anchor="ctr">
            <a:normAutofit/>
          </a:bodyPr>
          <a:lstStyle/>
          <a:p>
            <a:r>
              <a:rPr lang="en-US" dirty="0">
                <a:solidFill>
                  <a:schemeClr val="bg1"/>
                </a:solidFill>
              </a:rPr>
              <a:t>Audio content</a:t>
            </a:r>
            <a:endParaRPr lang="en-AU" dirty="0">
              <a:solidFill>
                <a:schemeClr val="bg1"/>
              </a:solidFill>
            </a:endParaRPr>
          </a:p>
        </p:txBody>
      </p:sp>
      <p:sp>
        <p:nvSpPr>
          <p:cNvPr id="2" name="Title 4">
            <a:extLst>
              <a:ext uri="{FF2B5EF4-FFF2-40B4-BE49-F238E27FC236}">
                <a16:creationId xmlns:a16="http://schemas.microsoft.com/office/drawing/2014/main" id="{1F0185E6-112E-C09F-C58D-FEB3FDC442A7}"/>
              </a:ext>
            </a:extLst>
          </p:cNvPr>
          <p:cNvSpPr txBox="1">
            <a:spLocks/>
          </p:cNvSpPr>
          <p:nvPr/>
        </p:nvSpPr>
        <p:spPr>
          <a:xfrm>
            <a:off x="6048888" y="5399457"/>
            <a:ext cx="2736186" cy="644572"/>
          </a:xfrm>
          <a:prstGeom prst="rect">
            <a:avLst/>
          </a:prstGeom>
        </p:spPr>
        <p:txBody>
          <a:bodyPr vert="horz" lIns="0" tIns="0" rIns="0" bIns="0" rtlCol="0" anchor="ctr">
            <a:normAutofit fontScale="97500"/>
          </a:bodyPr>
          <a:lstStyle>
            <a:lvl1pPr algn="l" defTabSz="742950" rtl="0" eaLnBrk="1" latinLnBrk="0" hangingPunct="1">
              <a:lnSpc>
                <a:spcPct val="90000"/>
              </a:lnSpc>
              <a:spcBef>
                <a:spcPct val="0"/>
              </a:spcBef>
              <a:buNone/>
              <a:defRPr sz="2600" kern="1200" spc="-81" baseline="0">
                <a:solidFill>
                  <a:schemeClr val="accent1"/>
                </a:solidFill>
                <a:latin typeface="Montserrat SemiBold" panose="00000700000000000000" pitchFamily="50" charset="0"/>
                <a:ea typeface="+mj-ea"/>
                <a:cs typeface="+mj-cs"/>
              </a:defRPr>
            </a:lvl1pPr>
          </a:lstStyle>
          <a:p>
            <a:pPr algn="r"/>
            <a:r>
              <a:rPr lang="en-AU" sz="1100" dirty="0">
                <a:solidFill>
                  <a:schemeClr val="bg1"/>
                </a:solidFill>
                <a:latin typeface="Montserrat SemiBold"/>
                <a:hlinkClick r:id="rId4" action="ppaction://hlinksldjump">
                  <a:extLst>
                    <a:ext uri="{A12FA001-AC4F-418D-AE19-62706E023703}">
                      <ahyp:hlinkClr xmlns:ahyp="http://schemas.microsoft.com/office/drawing/2018/hyperlinkcolor" val="tx"/>
                    </a:ext>
                  </a:extLst>
                </a:hlinkClick>
              </a:rPr>
              <a:t>Return to table of contents</a:t>
            </a:r>
            <a:endParaRPr lang="en-AU" sz="1100" dirty="0">
              <a:solidFill>
                <a:schemeClr val="bg1"/>
              </a:solidFill>
            </a:endParaRPr>
          </a:p>
        </p:txBody>
      </p:sp>
    </p:spTree>
    <p:extLst>
      <p:ext uri="{BB962C8B-B14F-4D97-AF65-F5344CB8AC3E}">
        <p14:creationId xmlns:p14="http://schemas.microsoft.com/office/powerpoint/2010/main" val="37733167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E6B0FF-2040-37A1-19B6-E492FF1EE384}"/>
              </a:ext>
            </a:extLst>
          </p:cNvPr>
          <p:cNvSpPr>
            <a:spLocks noGrp="1"/>
          </p:cNvSpPr>
          <p:nvPr>
            <p:ph type="sldNum" sz="quarter" idx="12"/>
          </p:nvPr>
        </p:nvSpPr>
        <p:spPr/>
        <p:txBody>
          <a:bodyPr/>
          <a:lstStyle/>
          <a:p>
            <a:r>
              <a:rPr lang="en-AU" dirty="0"/>
              <a:t>61</a:t>
            </a:r>
          </a:p>
        </p:txBody>
      </p:sp>
      <p:sp>
        <p:nvSpPr>
          <p:cNvPr id="2" name="Title 1">
            <a:extLst>
              <a:ext uri="{FF2B5EF4-FFF2-40B4-BE49-F238E27FC236}">
                <a16:creationId xmlns:a16="http://schemas.microsoft.com/office/drawing/2014/main" id="{BE46BE4A-4A99-631E-9EBD-F0BE040ADFEB}"/>
              </a:ext>
            </a:extLst>
          </p:cNvPr>
          <p:cNvSpPr>
            <a:spLocks noGrp="1"/>
          </p:cNvSpPr>
          <p:nvPr>
            <p:ph type="title"/>
          </p:nvPr>
        </p:nvSpPr>
        <p:spPr/>
        <p:txBody>
          <a:bodyPr>
            <a:normAutofit/>
          </a:bodyPr>
          <a:lstStyle/>
          <a:p>
            <a:r>
              <a:rPr lang="en-AU" sz="2300" dirty="0"/>
              <a:t>Chapter Summary – Audio Content</a:t>
            </a:r>
          </a:p>
        </p:txBody>
      </p:sp>
      <p:sp>
        <p:nvSpPr>
          <p:cNvPr id="9" name="Content Placeholder 8">
            <a:extLst>
              <a:ext uri="{FF2B5EF4-FFF2-40B4-BE49-F238E27FC236}">
                <a16:creationId xmlns:a16="http://schemas.microsoft.com/office/drawing/2014/main" id="{DBDA3E6B-C218-F414-D513-BD661C227A48}"/>
              </a:ext>
            </a:extLst>
          </p:cNvPr>
          <p:cNvSpPr>
            <a:spLocks noGrp="1"/>
          </p:cNvSpPr>
          <p:nvPr>
            <p:ph idx="1"/>
          </p:nvPr>
        </p:nvSpPr>
        <p:spPr/>
        <p:txBody>
          <a:bodyPr/>
          <a:lstStyle/>
          <a:p>
            <a:r>
              <a:rPr lang="en-AU" sz="1200" dirty="0">
                <a:solidFill>
                  <a:schemeClr val="tx2"/>
                </a:solidFill>
                <a:latin typeface="+mj-lt"/>
                <a:ea typeface="+mj-ea"/>
                <a:cs typeface="+mj-cs"/>
              </a:rPr>
              <a:t>Listening to online music streaming increased in 2023</a:t>
            </a:r>
          </a:p>
          <a:p>
            <a:r>
              <a:rPr lang="en-US" sz="1200" dirty="0">
                <a:solidFill>
                  <a:schemeClr val="tx1"/>
                </a:solidFill>
              </a:rPr>
              <a:t>FM radio was the most commonly listened to type of audio (57%), followed closely by online music streaming services (55%).</a:t>
            </a:r>
            <a:endParaRPr lang="en-AU" sz="1200" b="1" i="1" dirty="0">
              <a:solidFill>
                <a:schemeClr val="bg2">
                  <a:lumMod val="75000"/>
                </a:schemeClr>
              </a:solidFill>
              <a:latin typeface="+mj-lt"/>
              <a:ea typeface="+mj-ea"/>
              <a:cs typeface="+mj-cs"/>
            </a:endParaRPr>
          </a:p>
          <a:p>
            <a:r>
              <a:rPr lang="en-US" sz="1200" dirty="0"/>
              <a:t>However, listening to online music streaming services significantly increased in 2023, while FM radio was consistent with 2022.</a:t>
            </a:r>
            <a:endParaRPr lang="en-AU" sz="1200" dirty="0"/>
          </a:p>
          <a:p>
            <a:endParaRPr lang="en-AU" sz="1200" b="1" i="1" dirty="0">
              <a:solidFill>
                <a:schemeClr val="bg2">
                  <a:lumMod val="75000"/>
                </a:schemeClr>
              </a:solidFill>
              <a:latin typeface="+mj-lt"/>
              <a:ea typeface="+mj-ea"/>
              <a:cs typeface="+mj-cs"/>
            </a:endParaRPr>
          </a:p>
          <a:p>
            <a:r>
              <a:rPr lang="en-AU" sz="1200" dirty="0">
                <a:solidFill>
                  <a:schemeClr val="tx2"/>
                </a:solidFill>
                <a:latin typeface="+mj-lt"/>
                <a:ea typeface="+mj-ea"/>
                <a:cs typeface="+mj-cs"/>
              </a:rPr>
              <a:t>Smartphones are used to listen to online audio, while traditional radio is listened to in the car </a:t>
            </a:r>
          </a:p>
          <a:p>
            <a:r>
              <a:rPr lang="en-US" sz="1200" dirty="0">
                <a:solidFill>
                  <a:schemeClr val="tx1"/>
                </a:solidFill>
              </a:rPr>
              <a:t>Respondents most commonly reported listening to FM radio (87%) and AM radio (78%) in the car, while smartphones were more commonly used to listen to online music streaming services (84%) and podcasts (85%).</a:t>
            </a:r>
          </a:p>
          <a:p>
            <a:endParaRPr lang="en-US" sz="1200" b="1" i="1" dirty="0">
              <a:solidFill>
                <a:schemeClr val="bg1">
                  <a:lumMod val="50000"/>
                </a:schemeClr>
              </a:solidFill>
              <a:latin typeface="+mj-lt"/>
              <a:ea typeface="+mj-ea"/>
              <a:cs typeface="+mj-cs"/>
            </a:endParaRPr>
          </a:p>
          <a:p>
            <a:r>
              <a:rPr lang="en-US" sz="1200" dirty="0">
                <a:solidFill>
                  <a:schemeClr val="tx2"/>
                </a:solidFill>
                <a:latin typeface="+mj-lt"/>
                <a:ea typeface="+mj-ea"/>
                <a:cs typeface="+mj-cs"/>
              </a:rPr>
              <a:t>Podcasts are listened to for entertainment, relaxation and enjoyment</a:t>
            </a:r>
          </a:p>
          <a:p>
            <a:r>
              <a:rPr lang="en-US" sz="1200" dirty="0">
                <a:solidFill>
                  <a:schemeClr val="tx1"/>
                </a:solidFill>
              </a:rPr>
              <a:t>The main genre of podcast that respondents reported they had listened to was society and culture (37%). A similar proportion of respondents had listened to lifestyle and health (30%), news and politics (28%), comedy (28%), or education (27%) podcasts.</a:t>
            </a:r>
          </a:p>
          <a:p>
            <a:r>
              <a:rPr lang="en-US" sz="1200" dirty="0">
                <a:solidFill>
                  <a:schemeClr val="tx1"/>
                </a:solidFill>
              </a:rPr>
              <a:t>However, a smaller proportion of respondents reported they had listened to podcasts (25%), vs other types of audio such as radio or online music streaming.</a:t>
            </a:r>
            <a:endParaRPr lang="en-AU" sz="1200" dirty="0">
              <a:solidFill>
                <a:schemeClr val="tx1"/>
              </a:solidFill>
            </a:endParaRPr>
          </a:p>
          <a:p>
            <a:endParaRPr lang="en-AU" sz="1200" b="1" i="1" dirty="0">
              <a:solidFill>
                <a:schemeClr val="bg2">
                  <a:lumMod val="75000"/>
                </a:schemeClr>
              </a:solidFill>
              <a:latin typeface="+mj-lt"/>
              <a:ea typeface="+mj-ea"/>
              <a:cs typeface="+mj-cs"/>
            </a:endParaRPr>
          </a:p>
        </p:txBody>
      </p:sp>
    </p:spTree>
    <p:extLst>
      <p:ext uri="{BB962C8B-B14F-4D97-AF65-F5344CB8AC3E}">
        <p14:creationId xmlns:p14="http://schemas.microsoft.com/office/powerpoint/2010/main" val="2660608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62</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41040"/>
            <a:ext cx="7957813" cy="438517"/>
          </a:xfrm>
        </p:spPr>
        <p:txBody>
          <a:bodyPr>
            <a:normAutofit fontScale="90000"/>
          </a:bodyPr>
          <a:lstStyle/>
          <a:p>
            <a:r>
              <a:rPr lang="en-US" dirty="0"/>
              <a:t>Audio listened to in the past 7 days</a:t>
            </a:r>
            <a:endParaRPr lang="en-AU" dirty="0"/>
          </a:p>
        </p:txBody>
      </p:sp>
      <p:grpSp>
        <p:nvGrpSpPr>
          <p:cNvPr id="17" name="Group 16">
            <a:extLst>
              <a:ext uri="{FF2B5EF4-FFF2-40B4-BE49-F238E27FC236}">
                <a16:creationId xmlns:a16="http://schemas.microsoft.com/office/drawing/2014/main" id="{303090B3-8210-9D59-96B1-46B37CD94B92}"/>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8" name="Freeform 5">
              <a:extLst>
                <a:ext uri="{FF2B5EF4-FFF2-40B4-BE49-F238E27FC236}">
                  <a16:creationId xmlns:a16="http://schemas.microsoft.com/office/drawing/2014/main" id="{D8CB9E99-A09D-023B-8363-210BC5588825}"/>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6">
              <a:extLst>
                <a:ext uri="{FF2B5EF4-FFF2-40B4-BE49-F238E27FC236}">
                  <a16:creationId xmlns:a16="http://schemas.microsoft.com/office/drawing/2014/main" id="{F878CF55-7D3A-D98C-4A6B-736041B56D5D}"/>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7">
              <a:extLst>
                <a:ext uri="{FF2B5EF4-FFF2-40B4-BE49-F238E27FC236}">
                  <a16:creationId xmlns:a16="http://schemas.microsoft.com/office/drawing/2014/main" id="{A4AEE411-3EF2-2DFE-E8E0-EFFB23989C84}"/>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 name="Freeform 8">
              <a:extLst>
                <a:ext uri="{FF2B5EF4-FFF2-40B4-BE49-F238E27FC236}">
                  <a16:creationId xmlns:a16="http://schemas.microsoft.com/office/drawing/2014/main" id="{6557CB77-6011-F372-E156-85ECED30AE83}"/>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 name="Freeform 9">
              <a:extLst>
                <a:ext uri="{FF2B5EF4-FFF2-40B4-BE49-F238E27FC236}">
                  <a16:creationId xmlns:a16="http://schemas.microsoft.com/office/drawing/2014/main" id="{00024968-0E5F-1A93-BA5D-8542D0D4CB14}"/>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4404" y="887483"/>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FM radio was the most commonly listened to type of audio (57%), followed closely by online music streaming services (55%). Smaller proportions of respondents reported they had listened to podcasts (25%), AM radio (22%), radio via the internet or an app (15%), or digital radio (DAB) (14%) in the past 7 days. </a:t>
            </a: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12510" y="1626025"/>
            <a:ext cx="4304114" cy="432970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2224659" y="1652748"/>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9" name="Chart 8" descr="Figure 57: Audio listened to in the past 7 days.&#10;&#10;FM radio, 2023, 57%, 2022, 57%.&#10;Online music streaming services, 2023, 55% (significantly higher than 2022), 2022, 51%.&#10;Podcasts, 2023, 25%, 2022, 24%.&#10;AM radio, 2023, 22%, 2022, 21%.&#10;Radio via the internet or an app (excluding podcasts), 2023, 15%, 2022, 14%.&#10;Digital radio (DAB), 2023, 14%, 2022, 14%.&#10;None of these, 2023, 9% (significantly lower than 2022), 2022, 11%.&#10;&#10;Source: NEW28. Which, if any, of the following have you listened to in the past 7 days? This includes all listening at home, in a car, or somewhere else on any device.&#10;Base: MCCS, All respondents. 2023: n=3,730. 2022: n=4002.&#10;Notes: Don’t know/refused responses not shown: 2023 DK = 0.0%, Ref = 0.0%. 2022 DK = 0.1%, Ref = 0.0%&#10;">
            <a:extLst>
              <a:ext uri="{FF2B5EF4-FFF2-40B4-BE49-F238E27FC236}">
                <a16:creationId xmlns:a16="http://schemas.microsoft.com/office/drawing/2014/main" id="{1F06F033-F59E-B561-6C89-8C192276E704}"/>
              </a:ext>
            </a:extLst>
          </p:cNvPr>
          <p:cNvGraphicFramePr/>
          <p:nvPr>
            <p:extLst>
              <p:ext uri="{D42A27DB-BD31-4B8C-83A1-F6EECF244321}">
                <p14:modId xmlns:p14="http://schemas.microsoft.com/office/powerpoint/2010/main" val="1307149952"/>
              </p:ext>
            </p:extLst>
          </p:nvPr>
        </p:nvGraphicFramePr>
        <p:xfrm>
          <a:off x="212300" y="1496731"/>
          <a:ext cx="4504533" cy="4150313"/>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312509" y="5406315"/>
            <a:ext cx="4222543" cy="538609"/>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NEW28. Which, if any, of the following have you listened to in the past 7 days? This includes all listening at home, in a car, or somewhere else on any device.</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All respondents. 2023: n=3,730.</a:t>
            </a:r>
            <a:r>
              <a:rPr lang="en-US" sz="600" dirty="0">
                <a:effectLst/>
                <a:latin typeface="Arial" panose="020B0604020202020204" pitchFamily="34" charset="0"/>
                <a:ea typeface="Calibri" panose="020F0502020204030204" pitchFamily="34" charset="0"/>
                <a:cs typeface="Times New Roman" panose="02020603050405020304" pitchFamily="18" charset="0"/>
              </a:rPr>
              <a:t> 2022: n=4002.</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0.0</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0.0</a:t>
            </a:r>
            <a:r>
              <a:rPr lang="en-GB" sz="600" dirty="0">
                <a:effectLst/>
                <a:latin typeface="Arial" panose="020B0604020202020204" pitchFamily="34" charset="0"/>
                <a:ea typeface="Calibri" panose="020F0502020204030204" pitchFamily="34" charset="0"/>
                <a:cs typeface="Times New Roman" panose="02020603050405020304" pitchFamily="18" charset="0"/>
              </a:rPr>
              <a:t>%. 2022 DK = 0.1%, Ref = 0.0%</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4770863" y="1421457"/>
            <a:ext cx="4906531" cy="4534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FM radio </a:t>
            </a:r>
            <a:r>
              <a:rPr lang="en-US" sz="1000" dirty="0">
                <a:solidFill>
                  <a:schemeClr val="tx1"/>
                </a:solidFill>
              </a:rPr>
              <a:t>was higher for</a:t>
            </a:r>
            <a:r>
              <a:rPr lang="en-US" sz="1000" b="1" dirty="0">
                <a:solidFill>
                  <a:schemeClr val="tx1"/>
                </a:solidFill>
              </a:rPr>
              <a:t>:</a:t>
            </a:r>
            <a:endParaRPr lang="en-US" sz="1000" b="1"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a:rPr>
              <a:t>Ages 35-44 (63%), 45-54 (67%), 55-64 (68%), and 65-74 (64% vs 51% of ages 25-34 and 30% of ages 18-24)</a:t>
            </a:r>
          </a:p>
          <a:p>
            <a:pPr marL="628650" lvl="1" indent="-171450">
              <a:lnSpc>
                <a:spcPct val="125000"/>
              </a:lnSpc>
              <a:buFont typeface="Courier New" panose="02070309020205020404" pitchFamily="49" charset="0"/>
              <a:buChar char="o"/>
            </a:pPr>
            <a:r>
              <a:rPr lang="en-US" sz="1000" dirty="0">
                <a:solidFill>
                  <a:schemeClr val="tx1"/>
                </a:solidFill>
                <a:cs typeface="Arial"/>
              </a:rPr>
              <a:t>Those living outside a capital city (64% vs 54% of those living in a capital city)</a:t>
            </a:r>
          </a:p>
          <a:p>
            <a:pPr marL="628650" lvl="1" indent="-171450">
              <a:lnSpc>
                <a:spcPct val="125000"/>
              </a:lnSpc>
              <a:buFont typeface="Courier New" panose="02070309020205020404" pitchFamily="49" charset="0"/>
              <a:buChar char="o"/>
            </a:pPr>
            <a:r>
              <a:rPr lang="en-US" sz="1000" dirty="0">
                <a:solidFill>
                  <a:schemeClr val="tx1"/>
                </a:solidFill>
                <a:cs typeface="Arial"/>
              </a:rPr>
              <a:t>Those without children in the household (56%), those with dependent children (62%), and those with non-dependent children only (56% vs 35% of adults living in a share house)</a:t>
            </a:r>
          </a:p>
          <a:p>
            <a:pPr marL="628650" lvl="1" indent="-171450">
              <a:lnSpc>
                <a:spcPct val="125000"/>
              </a:lnSpc>
              <a:buFont typeface="Courier New" panose="02070309020205020404" pitchFamily="49" charset="0"/>
              <a:buChar char="o"/>
            </a:pPr>
            <a:r>
              <a:rPr lang="en-US" sz="1000" dirty="0">
                <a:solidFill>
                  <a:schemeClr val="tx1"/>
                </a:solidFill>
                <a:cs typeface="Arial"/>
              </a:rPr>
              <a:t>Those with a TAFE qualification / Trade Certificate / Diploma (68% vs 50% of those with education up to Year 12, 48% of those with a Bachelor degree and 55% of those with a Postgraduate degree)</a:t>
            </a:r>
          </a:p>
          <a:p>
            <a:pPr lvl="1">
              <a:lnSpc>
                <a:spcPct val="125000"/>
              </a:lnSpc>
            </a:pPr>
            <a:endParaRPr lang="en-AU" sz="1000" dirty="0">
              <a:solidFill>
                <a:schemeClr val="tx1"/>
              </a:solidFill>
              <a:ea typeface="+mn-lt"/>
              <a:cs typeface="+mn-lt"/>
            </a:endParaRPr>
          </a:p>
          <a:p>
            <a:pPr marL="171450" indent="-171450">
              <a:lnSpc>
                <a:spcPct val="125000"/>
              </a:lnSpc>
              <a:buFont typeface="Arial,Sans-Serif"/>
              <a:buChar char="↑"/>
            </a:pPr>
            <a:r>
              <a:rPr lang="en-US" sz="1000" b="1" dirty="0">
                <a:solidFill>
                  <a:schemeClr val="tx1"/>
                </a:solidFill>
                <a:ea typeface="+mn-lt"/>
                <a:cs typeface="+mn-lt"/>
              </a:rPr>
              <a:t>Online music streaming services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Women (59% vs 50% of men)</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18-24 (82%), 25-34 (70%), 35-44 (58%), and 45-54 (56% vs 41% of ages 55-64, 26% of ages 65-74, and 22% of ages 75+)</a:t>
            </a:r>
          </a:p>
        </p:txBody>
      </p:sp>
      <p:sp>
        <p:nvSpPr>
          <p:cNvPr id="14" name="Rectangle 13">
            <a:extLst>
              <a:ext uri="{FF2B5EF4-FFF2-40B4-BE49-F238E27FC236}">
                <a16:creationId xmlns:a16="http://schemas.microsoft.com/office/drawing/2014/main" id="{55F7D5FB-6BE7-5989-DFC9-5D85CE90B28E}"/>
              </a:ext>
            </a:extLst>
          </p:cNvPr>
          <p:cNvSpPr/>
          <p:nvPr/>
        </p:nvSpPr>
        <p:spPr>
          <a:xfrm>
            <a:off x="5009010" y="4882444"/>
            <a:ext cx="3822675" cy="1408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6213" lvl="1">
              <a:lnSpc>
                <a:spcPct val="125000"/>
              </a:lnSpc>
            </a:pPr>
            <a:r>
              <a:rPr lang="en-AU" sz="1200" b="1" dirty="0">
                <a:solidFill>
                  <a:schemeClr val="tx2"/>
                </a:solidFill>
              </a:rPr>
              <a:t>Callouts</a:t>
            </a:r>
          </a:p>
          <a:p>
            <a:pPr marL="176213" indent="-176213">
              <a:lnSpc>
                <a:spcPct val="125000"/>
              </a:lnSpc>
              <a:buFont typeface="Arial" panose="020B0604020202020204" pitchFamily="34" charset="0"/>
              <a:buChar char="•"/>
            </a:pPr>
            <a:r>
              <a:rPr lang="en-US" sz="1000" dirty="0">
                <a:solidFill>
                  <a:schemeClr val="tx1"/>
                </a:solidFill>
              </a:rPr>
              <a:t>Having listened to online music streaming services has increased since 2022, while not having listened to any audio has decreased.</a:t>
            </a:r>
            <a:endParaRPr lang="en-US" sz="1000" dirty="0">
              <a:solidFill>
                <a:srgbClr val="FF0000"/>
              </a:solidFill>
            </a:endParaRPr>
          </a:p>
        </p:txBody>
      </p:sp>
      <p:sp>
        <p:nvSpPr>
          <p:cNvPr id="8" name="Rectangle 7">
            <a:extLst>
              <a:ext uri="{FF2B5EF4-FFF2-40B4-BE49-F238E27FC236}">
                <a16:creationId xmlns:a16="http://schemas.microsoft.com/office/drawing/2014/main" id="{215C94BC-093C-FBA7-E042-9C4A8FB43029}"/>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Listening to online music streaming services increased in 2023, while levels of listening for FM radio are consistent with 2022.</a:t>
            </a:r>
            <a:endParaRPr lang="en-AU" sz="1000" b="1" dirty="0"/>
          </a:p>
        </p:txBody>
      </p:sp>
      <p:pic>
        <p:nvPicPr>
          <p:cNvPr id="10" name="Graphic 9">
            <a:extLst>
              <a:ext uri="{FF2B5EF4-FFF2-40B4-BE49-F238E27FC236}">
                <a16:creationId xmlns:a16="http://schemas.microsoft.com/office/drawing/2014/main" id="{AE3FCEFF-E5DD-9DBC-E4E9-47FC839D3DD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
        <p:nvSpPr>
          <p:cNvPr id="5" name="Arrow: Down 4">
            <a:extLst>
              <a:ext uri="{FF2B5EF4-FFF2-40B4-BE49-F238E27FC236}">
                <a16:creationId xmlns:a16="http://schemas.microsoft.com/office/drawing/2014/main" id="{185107B6-FCF1-DFBC-D02D-60986CDE005A}"/>
              </a:ext>
              <a:ext uri="{C183D7F6-B498-43B3-948B-1728B52AA6E4}">
                <adec:decorative xmlns:adec="http://schemas.microsoft.com/office/drawing/2017/decorative" val="1"/>
              </a:ext>
            </a:extLst>
          </p:cNvPr>
          <p:cNvSpPr/>
          <p:nvPr/>
        </p:nvSpPr>
        <p:spPr>
          <a:xfrm flipV="1">
            <a:off x="4326836" y="2513696"/>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Arrow: Down 10">
            <a:extLst>
              <a:ext uri="{FF2B5EF4-FFF2-40B4-BE49-F238E27FC236}">
                <a16:creationId xmlns:a16="http://schemas.microsoft.com/office/drawing/2014/main" id="{C9638375-BF3F-6191-31E8-57F72AD29EA7}"/>
              </a:ext>
              <a:ext uri="{C183D7F6-B498-43B3-948B-1728B52AA6E4}">
                <adec:decorative xmlns:adec="http://schemas.microsoft.com/office/drawing/2017/decorative" val="1"/>
              </a:ext>
            </a:extLst>
          </p:cNvPr>
          <p:cNvSpPr/>
          <p:nvPr/>
        </p:nvSpPr>
        <p:spPr>
          <a:xfrm>
            <a:off x="2790499" y="5027765"/>
            <a:ext cx="82800" cy="10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5641782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63</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40644"/>
            <a:ext cx="8355897" cy="438517"/>
          </a:xfrm>
        </p:spPr>
        <p:txBody>
          <a:bodyPr>
            <a:normAutofit fontScale="90000"/>
          </a:bodyPr>
          <a:lstStyle/>
          <a:p>
            <a:r>
              <a:rPr lang="en-US" dirty="0"/>
              <a:t>Devices used to listen to audio content (%)</a:t>
            </a:r>
            <a:endParaRPr lang="en-AU" dirty="0"/>
          </a:p>
        </p:txBody>
      </p:sp>
      <p:grpSp>
        <p:nvGrpSpPr>
          <p:cNvPr id="13" name="Group 12">
            <a:extLst>
              <a:ext uri="{FF2B5EF4-FFF2-40B4-BE49-F238E27FC236}">
                <a16:creationId xmlns:a16="http://schemas.microsoft.com/office/drawing/2014/main" id="{82B657BF-1597-1AF7-6AD2-87EAF701FA85}"/>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4" name="Freeform 5">
              <a:extLst>
                <a:ext uri="{FF2B5EF4-FFF2-40B4-BE49-F238E27FC236}">
                  <a16:creationId xmlns:a16="http://schemas.microsoft.com/office/drawing/2014/main" id="{BC5ABD51-2949-CDE6-5576-8E8937915496}"/>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6">
              <a:extLst>
                <a:ext uri="{FF2B5EF4-FFF2-40B4-BE49-F238E27FC236}">
                  <a16:creationId xmlns:a16="http://schemas.microsoft.com/office/drawing/2014/main" id="{8D42E771-74C3-AAB1-F46B-525E16B7A154}"/>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7">
              <a:extLst>
                <a:ext uri="{FF2B5EF4-FFF2-40B4-BE49-F238E27FC236}">
                  <a16:creationId xmlns:a16="http://schemas.microsoft.com/office/drawing/2014/main" id="{D5B4562E-E686-1B15-952C-158D3E615E4B}"/>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8">
              <a:extLst>
                <a:ext uri="{FF2B5EF4-FFF2-40B4-BE49-F238E27FC236}">
                  <a16:creationId xmlns:a16="http://schemas.microsoft.com/office/drawing/2014/main" id="{2953AC6F-7631-BE45-8354-26A0D68A741E}"/>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8" name="Freeform 9">
              <a:extLst>
                <a:ext uri="{FF2B5EF4-FFF2-40B4-BE49-F238E27FC236}">
                  <a16:creationId xmlns:a16="http://schemas.microsoft.com/office/drawing/2014/main" id="{093A7368-4880-076E-1AF7-63A5F3A3D2F9}"/>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602667" y="804273"/>
            <a:ext cx="8518773" cy="559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In terms of devices, respondents most commonly reported listening to FM radio (87%) and AM radio (78%) in the car, while smartphones were more commonly used to listen to online music streaming services (84%) and podcasts (85%).</a:t>
            </a:r>
            <a:endParaRPr lang="en-AU" sz="1000" dirty="0">
              <a:solidFill>
                <a:schemeClr val="tx1"/>
              </a:solidFill>
            </a:endParaRPr>
          </a:p>
        </p:txBody>
      </p:sp>
      <p:graphicFrame>
        <p:nvGraphicFramePr>
          <p:cNvPr id="10" name="Table 9" descr="Figure 58: Devices used to listen to audio content.&#10;&#10;Results listed are for 2023.&#10;&#10;FM radio, Base n=1,881, Car audio system, 87%, Dedicated radio, 23%, Smartphone, 12%, Smart Speaker, 5%, Computer / Tablet / Laptop, 4%, Other, 1%.&#10;Online music streaming services (e.g., Spotify or Apple Music), Base n=1,854, Car audio system, 30%, Dedicated radio, 2%, Smartphone, 84%, Smart Speaker, 23%, Computer / Tablet / Laptop, 31%, Other, 2%.&#10;Podcasts, Base n=979, Car audio system, 19%, Dedicated radio, 2%, Smartphone, 85%, Smart Speaker, 7%, Computer / Tablet / Laptop, 25%, Other, 2%.&#10;AM radio, Base n=837, Car audio system, 78%, Dedicated radio, 38%, Smartphone, 16%, Smart Speaker, 6%, Computer / Tablet / Laptop, 6%, Other, 1%.&#10;Radio via the internet or an app (excluding podcasts), Base n=630, Car audio system, 29%, Dedicated radio, 7%, Smartphone, 67%, Smart Speaker, 21%, Computer / Tablet / Laptop, 27%, Other, 1%.&#10;Digital radio (DAB), Base n=587, Car audio system, 66%, Dedicated radio, 34%, Smartphone, 19%, Smart Speaker, 11%, Computer / Tablet / Laptop, 4%, Other, 1%.&#10;&#10;Source: NEWG29. In general, what do you use to listen to [‘insert NEW28 Response of codes 1-6’]&#10;Base: MCCS, Respondents who listened to AM/FM radio in the past 7 days. 2023 n= from 587 to 1,881.&#10;Notes: Don’t know/refused responses not shown, % vary per statement.&#10;">
            <a:extLst>
              <a:ext uri="{FF2B5EF4-FFF2-40B4-BE49-F238E27FC236}">
                <a16:creationId xmlns:a16="http://schemas.microsoft.com/office/drawing/2014/main" id="{D956E858-8D89-EE15-4955-811270B8990D}"/>
              </a:ext>
            </a:extLst>
          </p:cNvPr>
          <p:cNvGraphicFramePr>
            <a:graphicFrameLocks noGrp="1"/>
          </p:cNvGraphicFramePr>
          <p:nvPr>
            <p:extLst>
              <p:ext uri="{D42A27DB-BD31-4B8C-83A1-F6EECF244321}">
                <p14:modId xmlns:p14="http://schemas.microsoft.com/office/powerpoint/2010/main" val="1149215265"/>
              </p:ext>
            </p:extLst>
          </p:nvPr>
        </p:nvGraphicFramePr>
        <p:xfrm>
          <a:off x="338925" y="1352900"/>
          <a:ext cx="8942503" cy="2234138"/>
        </p:xfrm>
        <a:graphic>
          <a:graphicData uri="http://schemas.openxmlformats.org/drawingml/2006/table">
            <a:tbl>
              <a:tblPr firstRow="1" bandRow="1">
                <a:tableStyleId>{5C22544A-7EE6-4342-B048-85BDC9FD1C3A}</a:tableStyleId>
              </a:tblPr>
              <a:tblGrid>
                <a:gridCol w="2210121">
                  <a:extLst>
                    <a:ext uri="{9D8B030D-6E8A-4147-A177-3AD203B41FA5}">
                      <a16:colId xmlns:a16="http://schemas.microsoft.com/office/drawing/2014/main" val="2646410763"/>
                    </a:ext>
                  </a:extLst>
                </a:gridCol>
                <a:gridCol w="1005424">
                  <a:extLst>
                    <a:ext uri="{9D8B030D-6E8A-4147-A177-3AD203B41FA5}">
                      <a16:colId xmlns:a16="http://schemas.microsoft.com/office/drawing/2014/main" val="448395271"/>
                    </a:ext>
                  </a:extLst>
                </a:gridCol>
                <a:gridCol w="1005424">
                  <a:extLst>
                    <a:ext uri="{9D8B030D-6E8A-4147-A177-3AD203B41FA5}">
                      <a16:colId xmlns:a16="http://schemas.microsoft.com/office/drawing/2014/main" val="1852116228"/>
                    </a:ext>
                  </a:extLst>
                </a:gridCol>
                <a:gridCol w="1005424">
                  <a:extLst>
                    <a:ext uri="{9D8B030D-6E8A-4147-A177-3AD203B41FA5}">
                      <a16:colId xmlns:a16="http://schemas.microsoft.com/office/drawing/2014/main" val="1488064773"/>
                    </a:ext>
                  </a:extLst>
                </a:gridCol>
                <a:gridCol w="1005424">
                  <a:extLst>
                    <a:ext uri="{9D8B030D-6E8A-4147-A177-3AD203B41FA5}">
                      <a16:colId xmlns:a16="http://schemas.microsoft.com/office/drawing/2014/main" val="1300378479"/>
                    </a:ext>
                  </a:extLst>
                </a:gridCol>
                <a:gridCol w="877307">
                  <a:extLst>
                    <a:ext uri="{9D8B030D-6E8A-4147-A177-3AD203B41FA5}">
                      <a16:colId xmlns:a16="http://schemas.microsoft.com/office/drawing/2014/main" val="3144063211"/>
                    </a:ext>
                  </a:extLst>
                </a:gridCol>
                <a:gridCol w="864000">
                  <a:extLst>
                    <a:ext uri="{9D8B030D-6E8A-4147-A177-3AD203B41FA5}">
                      <a16:colId xmlns:a16="http://schemas.microsoft.com/office/drawing/2014/main" val="3651930443"/>
                    </a:ext>
                  </a:extLst>
                </a:gridCol>
                <a:gridCol w="969379">
                  <a:extLst>
                    <a:ext uri="{9D8B030D-6E8A-4147-A177-3AD203B41FA5}">
                      <a16:colId xmlns:a16="http://schemas.microsoft.com/office/drawing/2014/main" val="119023060"/>
                    </a:ext>
                  </a:extLst>
                </a:gridCol>
              </a:tblGrid>
              <a:tr h="540000">
                <a:tc>
                  <a:txBody>
                    <a:bodyPr/>
                    <a:lstStyle/>
                    <a:p>
                      <a:pPr marL="85725" indent="0" algn="l" fontAlgn="b"/>
                      <a:r>
                        <a:rPr lang="en-US" sz="1000" b="1" i="0" u="none" strike="noStrike" dirty="0">
                          <a:solidFill>
                            <a:schemeClr val="bg1"/>
                          </a:solidFill>
                          <a:effectLst/>
                          <a:latin typeface="+mn-lt"/>
                        </a:rPr>
                        <a:t>Audio content</a:t>
                      </a:r>
                      <a:endParaRPr lang="en-AU" sz="1000" b="1" i="0" u="none" strike="noStrike" dirty="0">
                        <a:solidFill>
                          <a:schemeClr val="bg1"/>
                        </a:solidFill>
                        <a:effectLst/>
                        <a:latin typeface="+mn-lt"/>
                      </a:endParaRPr>
                    </a:p>
                  </a:txBody>
                  <a:tcPr marL="9525" marR="9525" marT="9525" marB="0" anchor="ctr">
                    <a:solidFill>
                      <a:srgbClr val="9B2CB8"/>
                    </a:solidFill>
                  </a:tcPr>
                </a:tc>
                <a:tc>
                  <a:txBody>
                    <a:bodyPr/>
                    <a:lstStyle/>
                    <a:p>
                      <a:pPr algn="ctr" fontAlgn="b"/>
                      <a:r>
                        <a:rPr lang="en-US" sz="1000" b="1" i="0" u="none" strike="noStrike" dirty="0">
                          <a:solidFill>
                            <a:schemeClr val="bg1"/>
                          </a:solidFill>
                          <a:effectLst/>
                          <a:latin typeface="+mn-lt"/>
                        </a:rPr>
                        <a:t>Base</a:t>
                      </a:r>
                    </a:p>
                    <a:p>
                      <a:pPr algn="ctr" fontAlgn="b"/>
                      <a:r>
                        <a:rPr lang="en-US" sz="1000" b="1" i="0" u="none" strike="noStrike" dirty="0">
                          <a:solidFill>
                            <a:schemeClr val="bg1"/>
                          </a:solidFill>
                          <a:effectLst/>
                          <a:latin typeface="+mn-lt"/>
                        </a:rPr>
                        <a:t>(n)</a:t>
                      </a:r>
                      <a:endParaRPr lang="en-AU" sz="1000" b="1" i="0" u="none" strike="noStrike" dirty="0">
                        <a:solidFill>
                          <a:schemeClr val="bg1"/>
                        </a:solidFill>
                        <a:effectLst/>
                        <a:latin typeface="+mn-lt"/>
                      </a:endParaRPr>
                    </a:p>
                  </a:txBody>
                  <a:tcPr marL="9525" marR="9525" marT="9525" marB="0" anchor="ctr">
                    <a:solidFill>
                      <a:srgbClr val="9B2CB8"/>
                    </a:solidFill>
                  </a:tcPr>
                </a:tc>
                <a:tc>
                  <a:txBody>
                    <a:bodyPr/>
                    <a:lstStyle/>
                    <a:p>
                      <a:pPr algn="ctr" fontAlgn="b"/>
                      <a:r>
                        <a:rPr lang="en-AU" sz="1000" b="1" i="0" u="none" strike="noStrike" dirty="0">
                          <a:solidFill>
                            <a:schemeClr val="bg1"/>
                          </a:solidFill>
                          <a:effectLst/>
                          <a:latin typeface="+mn-lt"/>
                        </a:rPr>
                        <a:t>Car audio system</a:t>
                      </a:r>
                    </a:p>
                  </a:txBody>
                  <a:tcPr marL="9525" marR="9525" marT="9525" marB="0" anchor="ctr">
                    <a:solidFill>
                      <a:srgbClr val="9B2CB8"/>
                    </a:solidFill>
                  </a:tcPr>
                </a:tc>
                <a:tc>
                  <a:txBody>
                    <a:bodyPr/>
                    <a:lstStyle/>
                    <a:p>
                      <a:pPr algn="ctr" fontAlgn="b"/>
                      <a:r>
                        <a:rPr lang="en-AU" sz="1000" b="1" i="0" u="none" strike="noStrike" dirty="0">
                          <a:solidFill>
                            <a:schemeClr val="bg1"/>
                          </a:solidFill>
                          <a:effectLst/>
                          <a:latin typeface="+mn-lt"/>
                        </a:rPr>
                        <a:t>Dedicated radio</a:t>
                      </a:r>
                    </a:p>
                  </a:txBody>
                  <a:tcPr marL="9525" marR="9525" marT="9525" marB="0" anchor="ctr">
                    <a:solidFill>
                      <a:srgbClr val="9B2CB8"/>
                    </a:solidFill>
                  </a:tcPr>
                </a:tc>
                <a:tc>
                  <a:txBody>
                    <a:bodyPr/>
                    <a:lstStyle/>
                    <a:p>
                      <a:pPr algn="ctr" fontAlgn="b"/>
                      <a:r>
                        <a:rPr lang="en-AU" sz="1000" b="1" i="0" u="none" strike="noStrike" dirty="0">
                          <a:solidFill>
                            <a:schemeClr val="bg1"/>
                          </a:solidFill>
                          <a:effectLst/>
                          <a:latin typeface="+mn-lt"/>
                        </a:rPr>
                        <a:t>Smartphone</a:t>
                      </a:r>
                    </a:p>
                  </a:txBody>
                  <a:tcPr marL="9525" marR="9525" marT="9525" marB="0" anchor="ctr">
                    <a:solidFill>
                      <a:srgbClr val="9B2CB8"/>
                    </a:solidFill>
                  </a:tcPr>
                </a:tc>
                <a:tc>
                  <a:txBody>
                    <a:bodyPr/>
                    <a:lstStyle/>
                    <a:p>
                      <a:pPr algn="ctr" fontAlgn="b"/>
                      <a:r>
                        <a:rPr lang="en-AU" sz="1000" b="1" i="0" u="none" strike="noStrike" dirty="0">
                          <a:solidFill>
                            <a:schemeClr val="bg1"/>
                          </a:solidFill>
                          <a:effectLst/>
                          <a:latin typeface="+mn-lt"/>
                        </a:rPr>
                        <a:t>Smart Speaker</a:t>
                      </a:r>
                    </a:p>
                  </a:txBody>
                  <a:tcPr marL="9525" marR="9525" marT="9525" marB="0" anchor="ctr">
                    <a:solidFill>
                      <a:srgbClr val="9B2CB8"/>
                    </a:solidFill>
                  </a:tcPr>
                </a:tc>
                <a:tc>
                  <a:txBody>
                    <a:bodyPr/>
                    <a:lstStyle/>
                    <a:p>
                      <a:pPr algn="ctr" fontAlgn="b"/>
                      <a:r>
                        <a:rPr lang="en-AU" sz="1000" b="1" i="0" u="none" strike="noStrike" dirty="0">
                          <a:solidFill>
                            <a:schemeClr val="bg1"/>
                          </a:solidFill>
                          <a:effectLst/>
                          <a:latin typeface="+mn-lt"/>
                        </a:rPr>
                        <a:t>Computer / Tablet / Laptop</a:t>
                      </a:r>
                    </a:p>
                  </a:txBody>
                  <a:tcPr marL="9525" marR="9525" marT="9525" marB="0" anchor="ctr">
                    <a:solidFill>
                      <a:srgbClr val="9B2CB8"/>
                    </a:solidFill>
                  </a:tcPr>
                </a:tc>
                <a:tc>
                  <a:txBody>
                    <a:bodyPr/>
                    <a:lstStyle/>
                    <a:p>
                      <a:pPr algn="ctr" fontAlgn="b"/>
                      <a:r>
                        <a:rPr lang="en-AU" sz="1000" b="1" i="0" u="none" strike="noStrike" dirty="0">
                          <a:solidFill>
                            <a:schemeClr val="bg1"/>
                          </a:solidFill>
                          <a:effectLst/>
                          <a:latin typeface="+mn-lt"/>
                        </a:rPr>
                        <a:t>Other</a:t>
                      </a:r>
                    </a:p>
                  </a:txBody>
                  <a:tcPr marL="9525" marR="9525" marT="9525" marB="0" anchor="ctr">
                    <a:solidFill>
                      <a:srgbClr val="9B2CB8"/>
                    </a:solidFill>
                  </a:tcPr>
                </a:tc>
                <a:extLst>
                  <a:ext uri="{0D108BD9-81ED-4DB2-BD59-A6C34878D82A}">
                    <a16:rowId xmlns:a16="http://schemas.microsoft.com/office/drawing/2014/main" val="1199412250"/>
                  </a:ext>
                </a:extLst>
              </a:tr>
              <a:tr h="272433">
                <a:tc>
                  <a:txBody>
                    <a:bodyPr/>
                    <a:lstStyle/>
                    <a:p>
                      <a:pPr marL="92075" indent="0" algn="l" fontAlgn="b"/>
                      <a:r>
                        <a:rPr lang="en-AU" sz="1000" b="0" i="0" u="none" strike="noStrike" dirty="0">
                          <a:solidFill>
                            <a:schemeClr val="bg1"/>
                          </a:solidFill>
                          <a:effectLst/>
                          <a:latin typeface="+mn-lt"/>
                        </a:rPr>
                        <a:t>FM radio</a:t>
                      </a:r>
                    </a:p>
                  </a:txBody>
                  <a:tcPr marL="9525" marR="9525" marT="9525" marB="0" anchor="ctr">
                    <a:solidFill>
                      <a:srgbClr val="9B2CB8"/>
                    </a:solidFill>
                  </a:tcPr>
                </a:tc>
                <a:tc>
                  <a:txBody>
                    <a:bodyPr/>
                    <a:lstStyle/>
                    <a:p>
                      <a:pPr algn="ctr" fontAlgn="b"/>
                      <a:r>
                        <a:rPr lang="en-US" sz="1000" b="0" i="0" u="none" strike="noStrike" dirty="0">
                          <a:solidFill>
                            <a:schemeClr val="tx1"/>
                          </a:solidFill>
                          <a:effectLst/>
                          <a:latin typeface="+mn-lt"/>
                        </a:rPr>
                        <a:t>1,881</a:t>
                      </a:r>
                      <a:endParaRPr lang="en-AU" sz="1000" b="0" i="0" u="none" strike="noStrike" dirty="0">
                        <a:solidFill>
                          <a:schemeClr val="tx1"/>
                        </a:solidFill>
                        <a:effectLst/>
                        <a:latin typeface="+mn-lt"/>
                      </a:endParaRPr>
                    </a:p>
                  </a:txBody>
                  <a:tcPr marL="9525" marR="9525" marT="9525" marB="0" anchor="ctr">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87</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3863814116"/>
                  </a:ext>
                </a:extLst>
              </a:tr>
              <a:tr h="270284">
                <a:tc>
                  <a:txBody>
                    <a:bodyPr/>
                    <a:lstStyle/>
                    <a:p>
                      <a:pPr marL="92075" indent="0" algn="l" fontAlgn="b"/>
                      <a:r>
                        <a:rPr lang="en-US" sz="1000" b="0" i="0" u="none" strike="noStrike" dirty="0">
                          <a:solidFill>
                            <a:schemeClr val="bg1"/>
                          </a:solidFill>
                          <a:effectLst/>
                          <a:latin typeface="+mn-lt"/>
                        </a:rPr>
                        <a:t>Online music streaming services</a:t>
                      </a:r>
                    </a:p>
                  </a:txBody>
                  <a:tcPr marL="9525" marR="9525" marT="9525" marB="0" anchor="ctr">
                    <a:solidFill>
                      <a:srgbClr val="9B2CB8"/>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1,854</a:t>
                      </a:r>
                      <a:endPar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endParaRP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30</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84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1684625061"/>
                  </a:ext>
                </a:extLst>
              </a:tr>
              <a:tr h="277190">
                <a:tc>
                  <a:txBody>
                    <a:bodyPr/>
                    <a:lstStyle/>
                    <a:p>
                      <a:pPr marL="92075" indent="0" algn="l" fontAlgn="b"/>
                      <a:r>
                        <a:rPr lang="en-AU" sz="1000" b="0" i="0" u="none" strike="noStrike" dirty="0">
                          <a:solidFill>
                            <a:schemeClr val="bg1"/>
                          </a:solidFill>
                          <a:effectLst/>
                          <a:latin typeface="+mn-lt"/>
                        </a:rPr>
                        <a:t>Podcasts</a:t>
                      </a:r>
                    </a:p>
                  </a:txBody>
                  <a:tcPr marL="9525" marR="9525" marT="9525" marB="0" anchor="ctr">
                    <a:solidFill>
                      <a:srgbClr val="9B2CB8"/>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979</a:t>
                      </a:r>
                      <a:endPar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endParaRP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19</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85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7</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3187714815"/>
                  </a:ext>
                </a:extLst>
              </a:tr>
              <a:tr h="279953">
                <a:tc>
                  <a:txBody>
                    <a:bodyPr/>
                    <a:lstStyle/>
                    <a:p>
                      <a:pPr marL="92075" indent="0" algn="l" fontAlgn="b"/>
                      <a:r>
                        <a:rPr lang="en-US" sz="1000" b="0" i="0" u="none" strike="noStrike" dirty="0">
                          <a:solidFill>
                            <a:schemeClr val="bg1"/>
                          </a:solidFill>
                          <a:effectLst/>
                          <a:latin typeface="+mn-lt"/>
                        </a:rPr>
                        <a:t>AM radio</a:t>
                      </a:r>
                    </a:p>
                  </a:txBody>
                  <a:tcPr marL="9525" marR="9525" marT="9525" marB="0" anchor="ctr">
                    <a:solidFill>
                      <a:srgbClr val="9B2CB8"/>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837</a:t>
                      </a:r>
                      <a:endPar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endParaRP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78</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38</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3541680938"/>
                  </a:ext>
                </a:extLst>
              </a:tr>
              <a:tr h="279953">
                <a:tc>
                  <a:txBody>
                    <a:bodyPr/>
                    <a:lstStyle/>
                    <a:p>
                      <a:pPr marL="92075" marR="0" lvl="0" indent="0" algn="l" defTabSz="742927" rtl="0" eaLnBrk="1" fontAlgn="b" latinLnBrk="0" hangingPunct="1">
                        <a:lnSpc>
                          <a:spcPct val="100000"/>
                        </a:lnSpc>
                        <a:spcBef>
                          <a:spcPts val="0"/>
                        </a:spcBef>
                        <a:spcAft>
                          <a:spcPts val="0"/>
                        </a:spcAft>
                        <a:buClrTx/>
                        <a:buSzTx/>
                        <a:buFontTx/>
                        <a:buNone/>
                        <a:tabLst/>
                        <a:defRPr/>
                      </a:pPr>
                      <a:r>
                        <a:rPr lang="en-US" sz="1000" b="0" i="0" u="none" strike="noStrike" dirty="0">
                          <a:solidFill>
                            <a:schemeClr val="bg1"/>
                          </a:solidFill>
                          <a:effectLst/>
                          <a:latin typeface="+mn-lt"/>
                        </a:rPr>
                        <a:t>Radio via the internet or an app (excluding podcasts)</a:t>
                      </a:r>
                    </a:p>
                  </a:txBody>
                  <a:tcPr marL="9525" marR="9525" marT="9525" marB="0" anchor="ctr">
                    <a:solidFill>
                      <a:srgbClr val="9B2CB8"/>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630</a:t>
                      </a:r>
                      <a:endPar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endParaRP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29</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7</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67</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27</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3661251988"/>
                  </a:ext>
                </a:extLst>
              </a:tr>
              <a:tr h="279953">
                <a:tc>
                  <a:txBody>
                    <a:bodyPr/>
                    <a:lstStyle/>
                    <a:p>
                      <a:pPr marL="92075" indent="0" algn="l" fontAlgn="b"/>
                      <a:r>
                        <a:rPr lang="en-US" sz="1000" b="0" i="0" u="none" strike="noStrike" dirty="0">
                          <a:solidFill>
                            <a:schemeClr val="bg1"/>
                          </a:solidFill>
                          <a:effectLst/>
                          <a:latin typeface="+mn-lt"/>
                        </a:rPr>
                        <a:t>Digital radio (DAB)</a:t>
                      </a:r>
                      <a:endParaRPr lang="en-AU" sz="1000" b="0" i="0" u="none" strike="noStrike" dirty="0">
                        <a:solidFill>
                          <a:schemeClr val="bg1"/>
                        </a:solidFill>
                        <a:effectLst/>
                        <a:latin typeface="+mn-lt"/>
                      </a:endParaRPr>
                    </a:p>
                  </a:txBody>
                  <a:tcPr marL="9525" marR="9525" marT="9525" marB="0" anchor="ctr">
                    <a:solidFill>
                      <a:srgbClr val="9B2CB8"/>
                    </a:solidFill>
                  </a:tcPr>
                </a:tc>
                <a:tc>
                  <a:txBody>
                    <a:bodyPr/>
                    <a:lstStyle/>
                    <a:p>
                      <a:pPr marL="0" marR="0" lvl="0" indent="0" algn="ctr" defTabSz="74292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panose="020B0604020202020204"/>
                          <a:ea typeface="+mn-ea"/>
                          <a:cs typeface="+mn-cs"/>
                        </a:rPr>
                        <a:t>587</a:t>
                      </a:r>
                      <a:endParaRPr kumimoji="0" lang="en-AU" sz="1000" b="0" i="0" u="none" strike="noStrike" kern="1200" cap="none" spc="0" normalizeH="0" baseline="0" noProof="0" dirty="0">
                        <a:ln>
                          <a:noFill/>
                        </a:ln>
                        <a:solidFill>
                          <a:schemeClr val="tx1"/>
                        </a:solidFill>
                        <a:effectLst/>
                        <a:uLnTx/>
                        <a:uFillTx/>
                        <a:latin typeface="Arial" panose="020B0604020202020204"/>
                        <a:ea typeface="+mn-ea"/>
                        <a:cs typeface="+mn-cs"/>
                      </a:endParaRP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19</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extLst>
                  <a:ext uri="{0D108BD9-81ED-4DB2-BD59-A6C34878D82A}">
                    <a16:rowId xmlns:a16="http://schemas.microsoft.com/office/drawing/2014/main" val="859613347"/>
                  </a:ext>
                </a:extLst>
              </a:tr>
            </a:tbl>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283278" y="3606330"/>
            <a:ext cx="5097007" cy="446276"/>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latin typeface="Arial" panose="020B0604020202020204" pitchFamily="34" charset="0"/>
                <a:ea typeface="Calibri" panose="020F0502020204030204" pitchFamily="34" charset="0"/>
                <a:cs typeface="Times New Roman" panose="02020603050405020304" pitchFamily="18" charset="0"/>
              </a:rPr>
              <a:t>NEWG29. In general, what do you use to listen to [‘insert NEW28 Response of codes 1-6’]</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Respondents who listened to audio content in the past 7 days. 2023 n= from </a:t>
            </a:r>
            <a:r>
              <a:rPr lang="en-US" sz="600" dirty="0">
                <a:latin typeface="Arial" panose="020B0604020202020204" pitchFamily="34" charset="0"/>
                <a:ea typeface="Calibri" panose="020F0502020204030204" pitchFamily="34" charset="0"/>
                <a:cs typeface="Times New Roman" panose="02020603050405020304" pitchFamily="18" charset="0"/>
              </a:rPr>
              <a:t>587</a:t>
            </a:r>
            <a:r>
              <a:rPr lang="en-US" sz="600" dirty="0">
                <a:effectLst/>
                <a:latin typeface="Arial" panose="020B0604020202020204" pitchFamily="34" charset="0"/>
                <a:ea typeface="Calibri" panose="020F0502020204030204" pitchFamily="34" charset="0"/>
                <a:cs typeface="Times New Roman" panose="02020603050405020304" pitchFamily="18" charset="0"/>
              </a:rPr>
              <a:t> to </a:t>
            </a:r>
            <a:r>
              <a:rPr lang="en-US" sz="600" dirty="0">
                <a:latin typeface="Arial" panose="020B0604020202020204" pitchFamily="34" charset="0"/>
                <a:ea typeface="Calibri" panose="020F0502020204030204" pitchFamily="34" charset="0"/>
                <a:cs typeface="Times New Roman" panose="02020603050405020304" pitchFamily="18" charset="0"/>
              </a:rPr>
              <a:t>1,881</a:t>
            </a:r>
            <a:r>
              <a:rPr lang="en-US" sz="600" dirty="0">
                <a:effectLst/>
                <a:latin typeface="Arial" panose="020B0604020202020204" pitchFamily="34" charset="0"/>
                <a:ea typeface="Calibri" panose="020F0502020204030204" pitchFamily="34" charset="0"/>
                <a:cs typeface="Times New Roman" panose="02020603050405020304" pitchFamily="18" charset="0"/>
              </a:rPr>
              <a:t>.</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 vary per statement.</a:t>
            </a:r>
            <a:endParaRPr lang="en-AU" sz="6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BC23373-4F65-5199-5041-9C25C6DDF2BF}"/>
              </a:ext>
            </a:extLst>
          </p:cNvPr>
          <p:cNvSpPr txBox="1"/>
          <p:nvPr/>
        </p:nvSpPr>
        <p:spPr>
          <a:xfrm>
            <a:off x="4320790" y="3628535"/>
            <a:ext cx="4984089" cy="707886"/>
          </a:xfrm>
          <a:prstGeom prst="rect">
            <a:avLst/>
          </a:prstGeom>
          <a:noFill/>
          <a:ln w="12700">
            <a:solidFill>
              <a:srgbClr val="9B2CB8"/>
            </a:solidFill>
          </a:ln>
        </p:spPr>
        <p:txBody>
          <a:bodyPr wrap="square" rtlCol="0">
            <a:spAutoFit/>
          </a:bodyPr>
          <a:lstStyle/>
          <a:p>
            <a:r>
              <a:rPr lang="en-US" sz="1000" dirty="0"/>
              <a:t>Smart speaker NET: 9%</a:t>
            </a:r>
          </a:p>
          <a:p>
            <a:r>
              <a:rPr lang="en-US" sz="1000" dirty="0"/>
              <a:t>Car audio system NET: 84%</a:t>
            </a:r>
          </a:p>
          <a:p>
            <a:r>
              <a:rPr lang="en-US" sz="1000" dirty="0"/>
              <a:t>Note: NETs only include AM radio, FM radio, Digital radio (DAB), and Radio via the internet or an app </a:t>
            </a:r>
            <a:endParaRPr lang="en-AU" sz="1000" dirty="0"/>
          </a:p>
        </p:txBody>
      </p:sp>
      <p:sp>
        <p:nvSpPr>
          <p:cNvPr id="4" name="Rectangle 3">
            <a:extLst>
              <a:ext uri="{FF2B5EF4-FFF2-40B4-BE49-F238E27FC236}">
                <a16:creationId xmlns:a16="http://schemas.microsoft.com/office/drawing/2014/main" id="{EF8DFAAE-0472-5C54-E1B8-DA09B287DAB4}"/>
              </a:ext>
            </a:extLst>
          </p:cNvPr>
          <p:cNvSpPr/>
          <p:nvPr/>
        </p:nvSpPr>
        <p:spPr>
          <a:xfrm>
            <a:off x="386623" y="4041968"/>
            <a:ext cx="4556856" cy="1991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Dedicated radio </a:t>
            </a:r>
            <a:r>
              <a:rPr lang="en-US" sz="1000" dirty="0">
                <a:solidFill>
                  <a:schemeClr val="tx1"/>
                </a:solidFill>
              </a:rPr>
              <a:t>was higher for:</a:t>
            </a:r>
            <a:endParaRPr lang="en-US" sz="1000" dirty="0">
              <a:solidFill>
                <a:schemeClr val="tx1"/>
              </a:solidFill>
              <a:cs typeface="Arial" panose="020B0604020202020204"/>
            </a:endParaRPr>
          </a:p>
          <a:p>
            <a:pPr marL="175895" lvl="1" indent="-171450">
              <a:lnSpc>
                <a:spcPct val="125000"/>
              </a:lnSpc>
              <a:buFont typeface="Arial" panose="020B0604020202020204" pitchFamily="34" charset="0"/>
              <a:buChar char="•"/>
            </a:pPr>
            <a:r>
              <a:rPr lang="en-US" sz="1000" u="sng" dirty="0">
                <a:solidFill>
                  <a:schemeClr val="tx1"/>
                </a:solidFill>
                <a:cs typeface="Arial"/>
              </a:rPr>
              <a:t>FM radio:</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Men (27% vs 19% of women)</a:t>
            </a:r>
          </a:p>
          <a:p>
            <a:pPr marL="628650" lvl="1" indent="-171450">
              <a:lnSpc>
                <a:spcPct val="125000"/>
              </a:lnSpc>
              <a:buFont typeface="Courier New" panose="02070309020205020404" pitchFamily="49" charset="0"/>
              <a:buChar char="o"/>
            </a:pPr>
            <a:r>
              <a:rPr lang="en-US" sz="1000" dirty="0">
                <a:solidFill>
                  <a:schemeClr val="tx1"/>
                </a:solidFill>
                <a:cs typeface="Arial"/>
              </a:rPr>
              <a:t>Ages 65-74 (38%) and 75+ (56% vs 10% of ages 18-24, 14% of ages 25-34, 14% of ages 35-44 and 23% of ages 45-54)</a:t>
            </a:r>
          </a:p>
          <a:p>
            <a:pPr marL="628650" lvl="1" indent="-171450">
              <a:lnSpc>
                <a:spcPct val="125000"/>
              </a:lnSpc>
              <a:buFont typeface="Courier New" panose="02070309020205020404" pitchFamily="49" charset="0"/>
              <a:buChar char="o"/>
            </a:pPr>
            <a:r>
              <a:rPr lang="en-US" sz="1000" dirty="0">
                <a:solidFill>
                  <a:schemeClr val="tx1"/>
                </a:solidFill>
                <a:cs typeface="Arial"/>
              </a:rPr>
              <a:t>Those with education up to Year 12 (25%), and those with a TAFE qualification / Trade Certificate / Diploma (27% vs 16% of those with a Bachelor degree and 13% of those with a Postgraduate degree)</a:t>
            </a:r>
            <a:endParaRPr lang="en-AU" sz="1000" dirty="0">
              <a:solidFill>
                <a:schemeClr val="tx1"/>
              </a:solidFill>
              <a:ea typeface="+mn-lt"/>
              <a:cs typeface="+mn-lt"/>
            </a:endParaRPr>
          </a:p>
        </p:txBody>
      </p:sp>
      <p:sp>
        <p:nvSpPr>
          <p:cNvPr id="7" name="Rectangle 6">
            <a:extLst>
              <a:ext uri="{FF2B5EF4-FFF2-40B4-BE49-F238E27FC236}">
                <a16:creationId xmlns:a16="http://schemas.microsoft.com/office/drawing/2014/main" id="{49DA2658-59DE-38FE-0888-9D9C4C08B70F}"/>
              </a:ext>
            </a:extLst>
          </p:cNvPr>
          <p:cNvSpPr/>
          <p:nvPr/>
        </p:nvSpPr>
        <p:spPr>
          <a:xfrm>
            <a:off x="4914618" y="4386275"/>
            <a:ext cx="4556856"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Online music streaming services </a:t>
            </a:r>
            <a:r>
              <a:rPr lang="en-US" sz="1000" dirty="0">
                <a:solidFill>
                  <a:schemeClr val="tx1"/>
                </a:solidFill>
              </a:rPr>
              <a:t>was higher for:</a:t>
            </a:r>
            <a:endParaRPr lang="en-US" sz="1000" dirty="0">
              <a:solidFill>
                <a:schemeClr val="tx1"/>
              </a:solidFill>
              <a:cs typeface="Arial" panose="020B0604020202020204"/>
            </a:endParaRPr>
          </a:p>
          <a:p>
            <a:pPr marL="171450" indent="-171450">
              <a:lnSpc>
                <a:spcPct val="125000"/>
              </a:lnSpc>
              <a:buFont typeface="Arial" panose="020B0604020202020204" pitchFamily="34" charset="0"/>
              <a:buChar char="•"/>
            </a:pPr>
            <a:r>
              <a:rPr lang="en-US" sz="1000" u="sng" dirty="0">
                <a:solidFill>
                  <a:schemeClr val="tx1"/>
                </a:solidFill>
              </a:rPr>
              <a:t>Smartphone:</a:t>
            </a:r>
            <a:endParaRPr lang="en-US" sz="1000" u="sng"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Ages 18-24 (94%), 25-34 (88%), and 35-44 (87% vs 74% of ages 55-64, 44% of ages 65-74 and 56% of ages 75+)</a:t>
            </a:r>
          </a:p>
          <a:p>
            <a:pPr marL="628650" lvl="1" indent="-171450">
              <a:lnSpc>
                <a:spcPct val="125000"/>
              </a:lnSpc>
              <a:buFont typeface="Courier New" panose="02070309020205020404" pitchFamily="49" charset="0"/>
              <a:buChar char="o"/>
            </a:pPr>
            <a:r>
              <a:rPr lang="en-US" sz="1000" dirty="0">
                <a:solidFill>
                  <a:schemeClr val="tx1"/>
                </a:solidFill>
                <a:cs typeface="Arial"/>
              </a:rPr>
              <a:t>Those employed full time or part time (87%), employed casually (89%), a student (91%), or a non-worker (95% vs 74% of those who are self-employed and 51% of those who are retired)</a:t>
            </a: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lvl="1">
              <a:lnSpc>
                <a:spcPct val="125000"/>
              </a:lnSpc>
            </a:pPr>
            <a:endParaRPr lang="en-AU" sz="1000" dirty="0">
              <a:solidFill>
                <a:schemeClr val="tx1"/>
              </a:solidFill>
              <a:ea typeface="+mn-lt"/>
              <a:cs typeface="+mn-lt"/>
            </a:endParaRPr>
          </a:p>
        </p:txBody>
      </p:sp>
      <p:sp>
        <p:nvSpPr>
          <p:cNvPr id="8" name="Rectangle 7">
            <a:extLst>
              <a:ext uri="{FF2B5EF4-FFF2-40B4-BE49-F238E27FC236}">
                <a16:creationId xmlns:a16="http://schemas.microsoft.com/office/drawing/2014/main" id="{70512F4E-FA54-7305-8B67-DF730746BA74}"/>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solidFill>
                  <a:schemeClr val="bg1"/>
                </a:solidFill>
              </a:rPr>
              <a:t>FM and AM radio are most commonly listened to in the car, while smartphones are used for online music streaming and podcasts. </a:t>
            </a:r>
            <a:endParaRPr lang="en-AU" sz="1000" b="1" dirty="0">
              <a:solidFill>
                <a:schemeClr val="bg1"/>
              </a:solidFill>
            </a:endParaRPr>
          </a:p>
        </p:txBody>
      </p:sp>
      <p:pic>
        <p:nvPicPr>
          <p:cNvPr id="9" name="Graphic 8">
            <a:extLst>
              <a:ext uri="{FF2B5EF4-FFF2-40B4-BE49-F238E27FC236}">
                <a16:creationId xmlns:a16="http://schemas.microsoft.com/office/drawing/2014/main" id="{125EFA8D-44BF-6BA0-5A15-893BA93201D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2015558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US" dirty="0"/>
              <a:t>64</a:t>
            </a:r>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91792"/>
            <a:ext cx="7957813" cy="438517"/>
          </a:xfrm>
        </p:spPr>
        <p:txBody>
          <a:bodyPr>
            <a:normAutofit fontScale="90000"/>
          </a:bodyPr>
          <a:lstStyle/>
          <a:p>
            <a:r>
              <a:rPr lang="en-US" dirty="0"/>
              <a:t>Type of podcast listened to in past 7 days</a:t>
            </a:r>
            <a:endParaRPr lang="en-AU" dirty="0"/>
          </a:p>
        </p:txBody>
      </p:sp>
      <p:grpSp>
        <p:nvGrpSpPr>
          <p:cNvPr id="13" name="Group 12">
            <a:extLst>
              <a:ext uri="{FF2B5EF4-FFF2-40B4-BE49-F238E27FC236}">
                <a16:creationId xmlns:a16="http://schemas.microsoft.com/office/drawing/2014/main" id="{02EAF7A4-1D77-6640-4816-81F2E3EB9BBD}"/>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4" name="Freeform 5">
              <a:extLst>
                <a:ext uri="{FF2B5EF4-FFF2-40B4-BE49-F238E27FC236}">
                  <a16:creationId xmlns:a16="http://schemas.microsoft.com/office/drawing/2014/main" id="{6333DDEE-4607-8406-ED11-7C1155A144E9}"/>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6">
              <a:extLst>
                <a:ext uri="{FF2B5EF4-FFF2-40B4-BE49-F238E27FC236}">
                  <a16:creationId xmlns:a16="http://schemas.microsoft.com/office/drawing/2014/main" id="{33D692C7-A3E6-D707-2B19-12870F03A80D}"/>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7">
              <a:extLst>
                <a:ext uri="{FF2B5EF4-FFF2-40B4-BE49-F238E27FC236}">
                  <a16:creationId xmlns:a16="http://schemas.microsoft.com/office/drawing/2014/main" id="{16D317EA-C6DD-EDBE-2DDF-C5C6EC599334}"/>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8">
              <a:extLst>
                <a:ext uri="{FF2B5EF4-FFF2-40B4-BE49-F238E27FC236}">
                  <a16:creationId xmlns:a16="http://schemas.microsoft.com/office/drawing/2014/main" id="{DA22D294-48FE-F478-3A19-BA14C3B19315}"/>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8" name="Freeform 9">
              <a:extLst>
                <a:ext uri="{FF2B5EF4-FFF2-40B4-BE49-F238E27FC236}">
                  <a16:creationId xmlns:a16="http://schemas.microsoft.com/office/drawing/2014/main" id="{A874476B-8D04-F900-755C-713A98B2CD35}"/>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8075" y="902268"/>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The main genre of podcasts that respondents reported they had listened to was society and culture (37%). A similar proportion of respondents had listened to lifestyle and health (30%), news and politics (28%), comedy (28%), or education (27%) podcasts.</a:t>
            </a: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266330" y="1626025"/>
            <a:ext cx="4304114" cy="432970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2178479" y="1652748"/>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9" name="Chart 8" descr="Figure 59: Type of podcast listened to in past 7 days.&#10;&#10;Results listed are for 2023.&#10;&#10;Society &amp; Culture, 37%.&#10;Lifestyle &amp; Health, 30%.&#10;News &amp; Politics, 28%.&#10;Comedy, 28%.&#10;Educational, 27%.&#10;True crime, 21%.&#10;Sports &amp; Recreation, 20%.&#10;Arts &amp; Entertainment, 16%.&#10;Music, 13%.&#10;Business &amp; Technology, 13%.&#10;Fiction / stories, 10%.&#10;Kids &amp; Family, 8%.&#10;Games, 7%.&#10;Other (please specify), 3%.&#10;&#10;Source: G4. What type of podcasts have you listened to in the past 7 days? &#10;Base: MCCS, Respondents who listened to podcasts in past 7 days. 2023: n=1,028. &#10;Notes: Don’t know/refused responses not shown: 2023 DK = 0%, Ref = 0.0%. &#10;">
            <a:extLst>
              <a:ext uri="{FF2B5EF4-FFF2-40B4-BE49-F238E27FC236}">
                <a16:creationId xmlns:a16="http://schemas.microsoft.com/office/drawing/2014/main" id="{1F06F033-F59E-B561-6C89-8C192276E704}"/>
              </a:ext>
            </a:extLst>
          </p:cNvPr>
          <p:cNvGraphicFramePr/>
          <p:nvPr>
            <p:extLst>
              <p:ext uri="{D42A27DB-BD31-4B8C-83A1-F6EECF244321}">
                <p14:modId xmlns:p14="http://schemas.microsoft.com/office/powerpoint/2010/main" val="3616064381"/>
              </p:ext>
            </p:extLst>
          </p:nvPr>
        </p:nvGraphicFramePr>
        <p:xfrm>
          <a:off x="166120" y="1496731"/>
          <a:ext cx="4504533" cy="4150313"/>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266330" y="5506599"/>
            <a:ext cx="4222543" cy="446276"/>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latin typeface="Arial" panose="020B0604020202020204" pitchFamily="34" charset="0"/>
                <a:ea typeface="Calibri" panose="020F0502020204030204" pitchFamily="34" charset="0"/>
                <a:cs typeface="Times New Roman" panose="02020603050405020304" pitchFamily="18" charset="0"/>
              </a:rPr>
              <a:t>G4. What type of podcasts have you listened to in the past 7 days? </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Respondents who listened to podcasts in past 7 days. 2023: n=1,028.</a:t>
            </a:r>
            <a:r>
              <a:rPr lang="en-US" sz="600" dirty="0">
                <a:effectLst/>
                <a:latin typeface="Arial" panose="020B0604020202020204" pitchFamily="34" charset="0"/>
                <a:ea typeface="Calibri" panose="020F0502020204030204" pitchFamily="34" charset="0"/>
                <a:cs typeface="Times New Roman" panose="02020603050405020304" pitchFamily="18" charset="0"/>
              </a:rPr>
              <a:t> </a:t>
            </a:r>
          </a:p>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0.0</a:t>
            </a:r>
            <a:r>
              <a:rPr lang="en-GB" sz="600" dirty="0">
                <a:effectLst/>
                <a:latin typeface="Arial" panose="020B0604020202020204" pitchFamily="34" charset="0"/>
                <a:ea typeface="Calibri" panose="020F0502020204030204" pitchFamily="34" charset="0"/>
                <a:cs typeface="Times New Roman" panose="02020603050405020304" pitchFamily="18" charset="0"/>
              </a:rPr>
              <a:t>%. </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4589083" y="1421457"/>
            <a:ext cx="5088311" cy="4534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Lifestyle and health </a:t>
            </a:r>
            <a:r>
              <a:rPr lang="en-US" sz="1000" dirty="0">
                <a:solidFill>
                  <a:schemeClr val="tx1"/>
                </a:solidFill>
              </a:rPr>
              <a:t>was higher for</a:t>
            </a:r>
            <a:r>
              <a:rPr lang="en-US" sz="1000" b="1" dirty="0">
                <a:solidFill>
                  <a:schemeClr val="tx1"/>
                </a:solidFill>
              </a:rPr>
              <a:t>:</a:t>
            </a:r>
            <a:endParaRPr lang="en-US" sz="1000" b="1"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a:rPr>
              <a:t>Women (37% vs 24% of men)</a:t>
            </a:r>
          </a:p>
          <a:p>
            <a:pPr marL="628650" lvl="1" indent="-171450">
              <a:lnSpc>
                <a:spcPct val="125000"/>
              </a:lnSpc>
              <a:buFont typeface="Courier New" panose="02070309020205020404" pitchFamily="49" charset="0"/>
              <a:buChar char="o"/>
            </a:pPr>
            <a:r>
              <a:rPr lang="en-US" sz="1000" dirty="0">
                <a:solidFill>
                  <a:schemeClr val="tx1"/>
                </a:solidFill>
                <a:cs typeface="Arial"/>
              </a:rPr>
              <a:t>Those with a Postgraduate degree (39% vs 21% of those with education up to Year 12)</a:t>
            </a:r>
          </a:p>
          <a:p>
            <a:pPr marL="628650" lvl="1" indent="-171450">
              <a:lnSpc>
                <a:spcPct val="125000"/>
              </a:lnSpc>
              <a:buFont typeface="Courier New" panose="02070309020205020404" pitchFamily="49" charset="0"/>
              <a:buChar char="o"/>
            </a:pPr>
            <a:r>
              <a:rPr lang="en-US" sz="1000" dirty="0">
                <a:solidFill>
                  <a:schemeClr val="tx1"/>
                </a:solidFill>
                <a:cs typeface="Arial"/>
              </a:rPr>
              <a:t>Those who watched commercial free-to-air TV (live or on-demand) in P7D (34% vs 30% of those who watched publicly owned free-to-air TV (live or on-demand))</a:t>
            </a:r>
          </a:p>
          <a:p>
            <a:pPr lvl="1">
              <a:lnSpc>
                <a:spcPct val="125000"/>
              </a:lnSpc>
            </a:pPr>
            <a:endParaRPr lang="en-AU" sz="1000" dirty="0">
              <a:solidFill>
                <a:schemeClr val="tx1"/>
              </a:solidFill>
              <a:ea typeface="+mn-lt"/>
              <a:cs typeface="+mn-lt"/>
            </a:endParaRPr>
          </a:p>
          <a:p>
            <a:pPr marL="171450" indent="-171450">
              <a:lnSpc>
                <a:spcPct val="125000"/>
              </a:lnSpc>
              <a:buFont typeface="Arial,Sans-Serif"/>
              <a:buChar char="↑"/>
            </a:pPr>
            <a:r>
              <a:rPr lang="en-US" sz="1000" b="1" dirty="0">
                <a:solidFill>
                  <a:schemeClr val="tx1"/>
                </a:solidFill>
                <a:ea typeface="+mn-lt"/>
                <a:cs typeface="+mn-lt"/>
              </a:rPr>
              <a:t>News and politics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Men (32% vs 23% of women)</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35-44 (28%), 45-54 (35%), 55-64 (28%), and 65-74 (55% vs 13% of ages 18-24)</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 a Postgraduate degree (37% vs 21% of those with education up to Year 12)</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watched publicly owned free-to-air TV (live or on-demand) in P7D (33% vs 26% of those who watched commercial free-to-air TV (live or on-demand))</a:t>
            </a:r>
          </a:p>
          <a:p>
            <a:pPr marL="628650" lvl="1" indent="-171450">
              <a:lnSpc>
                <a:spcPct val="125000"/>
              </a:lnSpc>
              <a:buFont typeface="Courier New" panose="02070309020205020404" pitchFamily="49" charset="0"/>
              <a:buChar char="o"/>
            </a:pPr>
            <a:endParaRPr lang="en-US" sz="1000" dirty="0">
              <a:solidFill>
                <a:schemeClr val="tx1"/>
              </a:solidFill>
              <a:cs typeface="Arial" panose="020B0604020202020204"/>
            </a:endParaRPr>
          </a:p>
          <a:p>
            <a:pPr marL="171450" indent="-171450">
              <a:lnSpc>
                <a:spcPct val="125000"/>
              </a:lnSpc>
              <a:buFont typeface="Arial,Sans-Serif"/>
              <a:buChar char="↑"/>
            </a:pPr>
            <a:r>
              <a:rPr lang="en-US" sz="1000" b="1" dirty="0">
                <a:solidFill>
                  <a:schemeClr val="tx1"/>
                </a:solidFill>
                <a:ea typeface="+mn-lt"/>
                <a:cs typeface="+mn-lt"/>
              </a:rPr>
              <a:t>Sports and recreation </a:t>
            </a:r>
            <a:r>
              <a:rPr lang="en-US" sz="1000" dirty="0">
                <a:solidFill>
                  <a:schemeClr val="tx1"/>
                </a:solidFill>
              </a:rPr>
              <a:t>was higher for</a:t>
            </a:r>
            <a:r>
              <a:rPr lang="en-US" sz="1000" b="1" dirty="0">
                <a:solidFill>
                  <a:schemeClr val="tx1"/>
                </a:solidFill>
              </a:rPr>
              <a:t>:</a:t>
            </a:r>
            <a:endParaRPr lang="en-US" sz="1000" b="1"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a:rPr>
              <a:t>Men (34% vs 5% of women)</a:t>
            </a:r>
          </a:p>
          <a:p>
            <a:pPr marL="628650" lvl="1" indent="-171450">
              <a:lnSpc>
                <a:spcPct val="125000"/>
              </a:lnSpc>
              <a:buFont typeface="Courier New" panose="02070309020205020404" pitchFamily="49" charset="0"/>
              <a:buChar char="o"/>
            </a:pPr>
            <a:r>
              <a:rPr lang="en-US" sz="1000" dirty="0">
                <a:solidFill>
                  <a:schemeClr val="tx1"/>
                </a:solidFill>
                <a:cs typeface="Arial"/>
              </a:rPr>
              <a:t>Those with a TAFE qualification / Trade Certificate / Diploma (28% vs 13% of those with a Bachelor degree)</a:t>
            </a:r>
          </a:p>
          <a:p>
            <a:pPr marL="628650" lvl="1" indent="-171450">
              <a:lnSpc>
                <a:spcPct val="125000"/>
              </a:lnSpc>
              <a:buFont typeface="Courier New" panose="02070309020205020404" pitchFamily="49" charset="0"/>
              <a:buChar char="o"/>
            </a:pPr>
            <a:endParaRPr lang="en-US" sz="900" dirty="0">
              <a:solidFill>
                <a:schemeClr val="tx1"/>
              </a:solidFill>
              <a:cs typeface="Arial"/>
            </a:endParaRPr>
          </a:p>
        </p:txBody>
      </p:sp>
      <p:sp>
        <p:nvSpPr>
          <p:cNvPr id="8" name="Rectangle 7">
            <a:extLst>
              <a:ext uri="{FF2B5EF4-FFF2-40B4-BE49-F238E27FC236}">
                <a16:creationId xmlns:a16="http://schemas.microsoft.com/office/drawing/2014/main" id="{215C94BC-093C-FBA7-E042-9C4A8FB43029}"/>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A broad range of podcast genres are listened to, with society &amp; culture and lifestyle &amp; health being the most common.</a:t>
            </a:r>
            <a:endParaRPr lang="en-AU" sz="1000" b="1" dirty="0"/>
          </a:p>
        </p:txBody>
      </p:sp>
      <p:pic>
        <p:nvPicPr>
          <p:cNvPr id="10" name="Graphic 9">
            <a:extLst>
              <a:ext uri="{FF2B5EF4-FFF2-40B4-BE49-F238E27FC236}">
                <a16:creationId xmlns:a16="http://schemas.microsoft.com/office/drawing/2014/main" id="{AE3FCEFF-E5DD-9DBC-E4E9-47FC839D3DD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5513915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65</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66329" y="279555"/>
            <a:ext cx="7957813" cy="438517"/>
          </a:xfrm>
        </p:spPr>
        <p:txBody>
          <a:bodyPr>
            <a:normAutofit fontScale="90000"/>
          </a:bodyPr>
          <a:lstStyle/>
          <a:p>
            <a:r>
              <a:rPr lang="en-US" dirty="0"/>
              <a:t>Reasons for listening to podcasts</a:t>
            </a:r>
            <a:endParaRPr lang="en-AU" dirty="0"/>
          </a:p>
        </p:txBody>
      </p:sp>
      <p:grpSp>
        <p:nvGrpSpPr>
          <p:cNvPr id="13" name="Group 12">
            <a:extLst>
              <a:ext uri="{FF2B5EF4-FFF2-40B4-BE49-F238E27FC236}">
                <a16:creationId xmlns:a16="http://schemas.microsoft.com/office/drawing/2014/main" id="{3F37CB8B-44C2-5081-588B-C0A40ABD60C4}"/>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4" name="Freeform 5">
              <a:extLst>
                <a:ext uri="{FF2B5EF4-FFF2-40B4-BE49-F238E27FC236}">
                  <a16:creationId xmlns:a16="http://schemas.microsoft.com/office/drawing/2014/main" id="{9472E573-47BA-B94D-1D6A-0A923B7538F0}"/>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6">
              <a:extLst>
                <a:ext uri="{FF2B5EF4-FFF2-40B4-BE49-F238E27FC236}">
                  <a16:creationId xmlns:a16="http://schemas.microsoft.com/office/drawing/2014/main" id="{A7377E35-C63A-7A56-8905-139F061C75A4}"/>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7">
              <a:extLst>
                <a:ext uri="{FF2B5EF4-FFF2-40B4-BE49-F238E27FC236}">
                  <a16:creationId xmlns:a16="http://schemas.microsoft.com/office/drawing/2014/main" id="{6A412383-B589-B014-37C9-D1EBCAB2C6A7}"/>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8">
              <a:extLst>
                <a:ext uri="{FF2B5EF4-FFF2-40B4-BE49-F238E27FC236}">
                  <a16:creationId xmlns:a16="http://schemas.microsoft.com/office/drawing/2014/main" id="{EB8A3575-341D-6F9B-F75D-2F6DE371162A}"/>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8" name="Freeform 9">
              <a:extLst>
                <a:ext uri="{FF2B5EF4-FFF2-40B4-BE49-F238E27FC236}">
                  <a16:creationId xmlns:a16="http://schemas.microsoft.com/office/drawing/2014/main" id="{1C62FE92-94A6-1304-54C1-489398D196ED}"/>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8075" y="683193"/>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Two-thirds (66%) of respondents who had listened to a podcast in the past 7 days did so for entertainment, enjoyment, or relaxation. The next most common reasons were to listen to the types of content they like (49%), so that they can multi-task while listening (46%), because it’s convenient to listen to while in the car / in transit (46%), and to learn something new or for self-improvement (43%). </a:t>
            </a: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10032" y="1404155"/>
            <a:ext cx="6012391" cy="432970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3242333" y="1524682"/>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9" name="Chart 8" descr="Figure 60: Reasons for listening to podcasts.&#10;&#10;Results listed are for 2023.&#10;&#10;For entertainment, enjoyment, or relaxation, 66%.&#10;I can listen to the types of content I like, 49%.&#10;So that I can multi-task while listening, 46%.&#10;It’s convenient to listen to while in the car / in transit, 46%.&#10;To learn something new / for self-improvement, 43%.&#10;I can access them wherever I am, 34%.&#10;It was free, 34%.&#10;It was on a platform I was already using, 25%.&#10;To listen to less known or specialised content, 23%.&#10;It was recommended to me, 11%.&#10;Less eye strain than reading, 9%.&#10;Work or professional use, 8%.&#10;Formal education or study, 6%.&#10;They are accessible for me, 2%.&#10;Other (please specify), 1%.&#10;&#10;Source: G5. What are the reasons you listened to podcasts in the past 7 days?&#10;Base: MCCS, Respondents who listened to podcasts in past 7 days and selected a type of podcast at G4. 2023: n=1,027. &#10;Notes: Don’t know/refused responses not shown: 2023 DK = 0%, Ref = 0%. &#10;">
            <a:extLst>
              <a:ext uri="{FF2B5EF4-FFF2-40B4-BE49-F238E27FC236}">
                <a16:creationId xmlns:a16="http://schemas.microsoft.com/office/drawing/2014/main" id="{1F06F033-F59E-B561-6C89-8C192276E704}"/>
              </a:ext>
            </a:extLst>
          </p:cNvPr>
          <p:cNvGraphicFramePr/>
          <p:nvPr>
            <p:extLst>
              <p:ext uri="{D42A27DB-BD31-4B8C-83A1-F6EECF244321}">
                <p14:modId xmlns:p14="http://schemas.microsoft.com/office/powerpoint/2010/main" val="421871292"/>
              </p:ext>
            </p:extLst>
          </p:nvPr>
        </p:nvGraphicFramePr>
        <p:xfrm>
          <a:off x="122415" y="1360411"/>
          <a:ext cx="7269143" cy="4150313"/>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398474" y="5287586"/>
            <a:ext cx="4304114" cy="446276"/>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latin typeface="Arial" panose="020B0604020202020204" pitchFamily="34" charset="0"/>
                <a:ea typeface="Calibri" panose="020F0502020204030204" pitchFamily="34" charset="0"/>
                <a:cs typeface="Times New Roman" panose="02020603050405020304" pitchFamily="18" charset="0"/>
              </a:rPr>
              <a:t>G5. What are the reasons you listened to podcasts in the past 7 days?</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Respondents who listened to podcasts in past 7 days and selected a type of podcast at G4. 2023: n=1,027.</a:t>
            </a:r>
            <a:r>
              <a:rPr lang="en-US" sz="600" dirty="0">
                <a:effectLst/>
                <a:latin typeface="Arial" panose="020B0604020202020204" pitchFamily="34" charset="0"/>
                <a:ea typeface="Calibri" panose="020F0502020204030204" pitchFamily="34" charset="0"/>
                <a:cs typeface="Times New Roman" panose="02020603050405020304" pitchFamily="18" charset="0"/>
              </a:rPr>
              <a:t> </a:t>
            </a:r>
          </a:p>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6308720" y="1432156"/>
            <a:ext cx="3363330" cy="4534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For entertainment, enjoyment or relaxation </a:t>
            </a:r>
            <a:r>
              <a:rPr lang="en-US" sz="1000" dirty="0">
                <a:solidFill>
                  <a:schemeClr val="tx1"/>
                </a:solidFill>
              </a:rPr>
              <a:t>was higher for</a:t>
            </a:r>
            <a:r>
              <a:rPr lang="en-US" sz="1000" b="1" dirty="0">
                <a:solidFill>
                  <a:schemeClr val="tx1"/>
                </a:solidFill>
              </a:rPr>
              <a:t>:</a:t>
            </a:r>
            <a:endParaRPr lang="en-US" sz="1000" b="1"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a:rPr>
              <a:t>Ages 25-34 (79% vs 55% of ages 45-54)</a:t>
            </a:r>
          </a:p>
          <a:p>
            <a:pPr marL="628650" lvl="1" indent="-171450">
              <a:lnSpc>
                <a:spcPct val="125000"/>
              </a:lnSpc>
              <a:buFont typeface="Courier New" panose="02070309020205020404" pitchFamily="49" charset="0"/>
              <a:buChar char="o"/>
            </a:pPr>
            <a:r>
              <a:rPr lang="en-US" sz="1000" dirty="0">
                <a:solidFill>
                  <a:schemeClr val="tx1"/>
                </a:solidFill>
                <a:cs typeface="Arial"/>
              </a:rPr>
              <a:t>Adults living in a share house (86% vs 65% of those without children in the household and 66% of those with dependent children)</a:t>
            </a:r>
          </a:p>
          <a:p>
            <a:pPr marL="628650" lvl="1" indent="-171450">
              <a:lnSpc>
                <a:spcPct val="125000"/>
              </a:lnSpc>
              <a:buFont typeface="Courier New" panose="02070309020205020404" pitchFamily="49" charset="0"/>
              <a:buChar char="o"/>
            </a:pPr>
            <a:r>
              <a:rPr lang="en-US" sz="1000" dirty="0">
                <a:solidFill>
                  <a:schemeClr val="tx1"/>
                </a:solidFill>
                <a:cs typeface="Arial"/>
              </a:rPr>
              <a:t>Those who comment or post images to social media sites less than once a day (70% vs 50% of those who comment or post once a day or more)</a:t>
            </a:r>
          </a:p>
          <a:p>
            <a:pPr marL="628650" lvl="1" indent="-171450">
              <a:lnSpc>
                <a:spcPct val="125000"/>
              </a:lnSpc>
              <a:buFont typeface="Courier New" panose="02070309020205020404" pitchFamily="49" charset="0"/>
              <a:buChar char="o"/>
            </a:pPr>
            <a:endParaRPr lang="en-US" sz="1000" dirty="0">
              <a:solidFill>
                <a:schemeClr val="tx1"/>
              </a:solidFill>
              <a:cs typeface="Arial"/>
            </a:endParaRPr>
          </a:p>
          <a:p>
            <a:pPr lvl="1">
              <a:lnSpc>
                <a:spcPct val="125000"/>
              </a:lnSpc>
            </a:pPr>
            <a:endParaRPr lang="en-AU" sz="1000" dirty="0">
              <a:solidFill>
                <a:schemeClr val="tx1"/>
              </a:solidFill>
              <a:ea typeface="+mn-lt"/>
              <a:cs typeface="+mn-lt"/>
            </a:endParaRPr>
          </a:p>
          <a:p>
            <a:pPr marL="171450" indent="-171450">
              <a:lnSpc>
                <a:spcPct val="125000"/>
              </a:lnSpc>
              <a:buFont typeface="Arial,Sans-Serif"/>
              <a:buChar char="↑"/>
            </a:pPr>
            <a:r>
              <a:rPr lang="en-US" sz="1000" b="1" dirty="0">
                <a:solidFill>
                  <a:schemeClr val="tx1"/>
                </a:solidFill>
                <a:ea typeface="+mn-lt"/>
                <a:cs typeface="+mn-lt"/>
              </a:rPr>
              <a:t>So that I can multitask while listening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Women (53% vs 39% of men)</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born in a mainly English speaking country (48% vs 36% of those born in a mainly non-English speaking country)</a:t>
            </a:r>
          </a:p>
        </p:txBody>
      </p:sp>
      <p:sp>
        <p:nvSpPr>
          <p:cNvPr id="8" name="Rectangle 7">
            <a:extLst>
              <a:ext uri="{FF2B5EF4-FFF2-40B4-BE49-F238E27FC236}">
                <a16:creationId xmlns:a16="http://schemas.microsoft.com/office/drawing/2014/main" id="{215C94BC-093C-FBA7-E042-9C4A8FB43029}"/>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Podcasts are primarily listened to for entertainment, enjoyment or relaxation purposes. </a:t>
            </a:r>
            <a:endParaRPr lang="en-AU" sz="1000" b="1" dirty="0"/>
          </a:p>
        </p:txBody>
      </p:sp>
      <p:pic>
        <p:nvPicPr>
          <p:cNvPr id="10" name="Graphic 9">
            <a:extLst>
              <a:ext uri="{FF2B5EF4-FFF2-40B4-BE49-F238E27FC236}">
                <a16:creationId xmlns:a16="http://schemas.microsoft.com/office/drawing/2014/main" id="{AE3FCEFF-E5DD-9DBC-E4E9-47FC839D3DD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12733577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4B94AC-5492-1A1F-3DB3-6C8DFF85713F}"/>
              </a:ext>
              <a:ext uri="{C183D7F6-B498-43B3-948B-1728B52AA6E4}">
                <adec:decorative xmlns:adec="http://schemas.microsoft.com/office/drawing/2017/decorative" val="1"/>
              </a:ext>
            </a:extLst>
          </p:cNvPr>
          <p:cNvSpPr/>
          <p:nvPr/>
        </p:nvSpPr>
        <p:spPr>
          <a:xfrm>
            <a:off x="0" y="0"/>
            <a:ext cx="990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A32D9CC-F9A3-58BD-D5B3-0173622A1C9E}"/>
              </a:ext>
              <a:ext uri="{C183D7F6-B498-43B3-948B-1728B52AA6E4}">
                <adec:decorative xmlns:adec="http://schemas.microsoft.com/office/drawing/2017/decorative" val="1"/>
              </a:ext>
            </a:extLst>
          </p:cNvPr>
          <p:cNvPicPr>
            <a:picLocks noChangeAspect="1"/>
          </p:cNvPicPr>
          <p:nvPr/>
        </p:nvPicPr>
        <p:blipFill rotWithShape="1">
          <a:blip r:embed="rId2" cstate="print">
            <a:alphaModFix amt="1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847" b="3847"/>
          <a:stretch/>
        </p:blipFill>
        <p:spPr>
          <a:xfrm>
            <a:off x="0" y="1"/>
            <a:ext cx="9906000" cy="6857999"/>
          </a:xfrm>
          <a:prstGeom prst="rect">
            <a:avLst/>
          </a:prstGeom>
        </p:spPr>
      </p:pic>
      <p:sp>
        <p:nvSpPr>
          <p:cNvPr id="4" name="Title 3">
            <a:extLst>
              <a:ext uri="{FF2B5EF4-FFF2-40B4-BE49-F238E27FC236}">
                <a16:creationId xmlns:a16="http://schemas.microsoft.com/office/drawing/2014/main" id="{5C2E445F-D8DF-C44E-E0B0-86DFD8B0C604}"/>
              </a:ext>
            </a:extLst>
          </p:cNvPr>
          <p:cNvSpPr>
            <a:spLocks noGrp="1"/>
          </p:cNvSpPr>
          <p:nvPr>
            <p:ph type="ctrTitle"/>
          </p:nvPr>
        </p:nvSpPr>
        <p:spPr>
          <a:xfrm>
            <a:off x="0" y="2803404"/>
            <a:ext cx="9906000" cy="1251192"/>
          </a:xfrm>
        </p:spPr>
        <p:txBody>
          <a:bodyPr anchor="ctr">
            <a:normAutofit/>
          </a:bodyPr>
          <a:lstStyle/>
          <a:p>
            <a:r>
              <a:rPr lang="en-US" dirty="0">
                <a:solidFill>
                  <a:schemeClr val="bg1"/>
                </a:solidFill>
              </a:rPr>
              <a:t>TV: access, devices, </a:t>
            </a:r>
            <a:br>
              <a:rPr lang="en-US" dirty="0">
                <a:solidFill>
                  <a:schemeClr val="bg1"/>
                </a:solidFill>
              </a:rPr>
            </a:br>
            <a:r>
              <a:rPr lang="en-US" dirty="0">
                <a:solidFill>
                  <a:schemeClr val="bg1"/>
                </a:solidFill>
              </a:rPr>
              <a:t>and free-to-air</a:t>
            </a:r>
            <a:endParaRPr lang="en-AU" dirty="0">
              <a:solidFill>
                <a:schemeClr val="bg1"/>
              </a:solidFill>
            </a:endParaRPr>
          </a:p>
        </p:txBody>
      </p:sp>
      <p:sp>
        <p:nvSpPr>
          <p:cNvPr id="2" name="Title 4">
            <a:extLst>
              <a:ext uri="{FF2B5EF4-FFF2-40B4-BE49-F238E27FC236}">
                <a16:creationId xmlns:a16="http://schemas.microsoft.com/office/drawing/2014/main" id="{154FA5D2-A06E-9A7E-DCCB-3121D0EE37BF}"/>
              </a:ext>
            </a:extLst>
          </p:cNvPr>
          <p:cNvSpPr txBox="1">
            <a:spLocks/>
          </p:cNvSpPr>
          <p:nvPr/>
        </p:nvSpPr>
        <p:spPr>
          <a:xfrm>
            <a:off x="6048888" y="5399457"/>
            <a:ext cx="2736186" cy="644572"/>
          </a:xfrm>
          <a:prstGeom prst="rect">
            <a:avLst/>
          </a:prstGeom>
        </p:spPr>
        <p:txBody>
          <a:bodyPr vert="horz" lIns="0" tIns="0" rIns="0" bIns="0" rtlCol="0" anchor="ctr">
            <a:normAutofit fontScale="97500"/>
          </a:bodyPr>
          <a:lstStyle>
            <a:lvl1pPr algn="l" defTabSz="742950" rtl="0" eaLnBrk="1" latinLnBrk="0" hangingPunct="1">
              <a:lnSpc>
                <a:spcPct val="90000"/>
              </a:lnSpc>
              <a:spcBef>
                <a:spcPct val="0"/>
              </a:spcBef>
              <a:buNone/>
              <a:defRPr sz="2600" kern="1200" spc="-81" baseline="0">
                <a:solidFill>
                  <a:schemeClr val="accent1"/>
                </a:solidFill>
                <a:latin typeface="Montserrat SemiBold" panose="00000700000000000000" pitchFamily="50" charset="0"/>
                <a:ea typeface="+mj-ea"/>
                <a:cs typeface="+mj-cs"/>
              </a:defRPr>
            </a:lvl1pPr>
          </a:lstStyle>
          <a:p>
            <a:pPr algn="r"/>
            <a:r>
              <a:rPr lang="en-AU" sz="1100" dirty="0">
                <a:solidFill>
                  <a:schemeClr val="bg1"/>
                </a:solidFill>
                <a:latin typeface="Montserrat SemiBold"/>
                <a:hlinkClick r:id="rId4" action="ppaction://hlinksldjump">
                  <a:extLst>
                    <a:ext uri="{A12FA001-AC4F-418D-AE19-62706E023703}">
                      <ahyp:hlinkClr xmlns:ahyp="http://schemas.microsoft.com/office/drawing/2018/hyperlinkcolor" val="tx"/>
                    </a:ext>
                  </a:extLst>
                </a:hlinkClick>
              </a:rPr>
              <a:t>Return to table of contents</a:t>
            </a:r>
            <a:endParaRPr lang="en-AU" sz="1100" dirty="0">
              <a:solidFill>
                <a:schemeClr val="bg1"/>
              </a:solidFill>
            </a:endParaRPr>
          </a:p>
        </p:txBody>
      </p:sp>
    </p:spTree>
    <p:extLst>
      <p:ext uri="{BB962C8B-B14F-4D97-AF65-F5344CB8AC3E}">
        <p14:creationId xmlns:p14="http://schemas.microsoft.com/office/powerpoint/2010/main" val="29718949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E6B0FF-2040-37A1-19B6-E492FF1EE384}"/>
              </a:ext>
            </a:extLst>
          </p:cNvPr>
          <p:cNvSpPr>
            <a:spLocks noGrp="1"/>
          </p:cNvSpPr>
          <p:nvPr>
            <p:ph type="sldNum" sz="quarter" idx="12"/>
          </p:nvPr>
        </p:nvSpPr>
        <p:spPr/>
        <p:txBody>
          <a:bodyPr/>
          <a:lstStyle/>
          <a:p>
            <a:r>
              <a:rPr lang="en-US" dirty="0"/>
              <a:t>67</a:t>
            </a:r>
            <a:endParaRPr lang="en-AU" dirty="0"/>
          </a:p>
        </p:txBody>
      </p:sp>
      <p:sp>
        <p:nvSpPr>
          <p:cNvPr id="2" name="Title 1">
            <a:extLst>
              <a:ext uri="{FF2B5EF4-FFF2-40B4-BE49-F238E27FC236}">
                <a16:creationId xmlns:a16="http://schemas.microsoft.com/office/drawing/2014/main" id="{BE46BE4A-4A99-631E-9EBD-F0BE040ADFEB}"/>
              </a:ext>
            </a:extLst>
          </p:cNvPr>
          <p:cNvSpPr>
            <a:spLocks noGrp="1"/>
          </p:cNvSpPr>
          <p:nvPr>
            <p:ph type="title"/>
          </p:nvPr>
        </p:nvSpPr>
        <p:spPr/>
        <p:txBody>
          <a:bodyPr>
            <a:normAutofit/>
          </a:bodyPr>
          <a:lstStyle/>
          <a:p>
            <a:r>
              <a:rPr lang="en-AU" sz="2300" dirty="0">
                <a:solidFill>
                  <a:schemeClr val="tx2"/>
                </a:solidFill>
              </a:rPr>
              <a:t>Chapter Summary – TV </a:t>
            </a:r>
          </a:p>
        </p:txBody>
      </p:sp>
      <p:sp>
        <p:nvSpPr>
          <p:cNvPr id="13" name="Content Placeholder 12">
            <a:extLst>
              <a:ext uri="{FF2B5EF4-FFF2-40B4-BE49-F238E27FC236}">
                <a16:creationId xmlns:a16="http://schemas.microsoft.com/office/drawing/2014/main" id="{E2E3F529-724B-5203-C4C2-EE95CEE4FBB0}"/>
              </a:ext>
            </a:extLst>
          </p:cNvPr>
          <p:cNvSpPr>
            <a:spLocks noGrp="1"/>
          </p:cNvSpPr>
          <p:nvPr>
            <p:ph idx="1"/>
          </p:nvPr>
        </p:nvSpPr>
        <p:spPr/>
        <p:txBody>
          <a:bodyPr/>
          <a:lstStyle/>
          <a:p>
            <a:r>
              <a:rPr lang="en-AU" sz="1200" dirty="0">
                <a:solidFill>
                  <a:schemeClr val="tx2"/>
                </a:solidFill>
                <a:latin typeface="+mj-lt"/>
                <a:ea typeface="+mj-ea"/>
                <a:cs typeface="+mj-cs"/>
              </a:rPr>
              <a:t>Access to TV via traditional means of broadcast signal or antennas is consistent with 2022, while on-demand apps increase in 2023</a:t>
            </a:r>
          </a:p>
          <a:p>
            <a:r>
              <a:rPr lang="en-US" sz="1200" dirty="0"/>
              <a:t>Broadcast signal or antenna (61%) remained the most common method for accessing free-to-air TV, although on-demand TV apps (net) follow closely (58%).</a:t>
            </a:r>
            <a:endParaRPr lang="en-AU" sz="1200" dirty="0"/>
          </a:p>
          <a:p>
            <a:r>
              <a:rPr lang="en-US" sz="1200" dirty="0"/>
              <a:t>Usage of traditional broadcast signal or antenna continued in 2023, however accessing TV via apps increased this year (up from 53% net in 2022). </a:t>
            </a:r>
          </a:p>
          <a:p>
            <a:endParaRPr lang="en-AU" sz="1200" b="1" i="1" dirty="0">
              <a:solidFill>
                <a:schemeClr val="bg2">
                  <a:lumMod val="75000"/>
                </a:schemeClr>
              </a:solidFill>
              <a:latin typeface="+mj-lt"/>
              <a:ea typeface="+mj-ea"/>
              <a:cs typeface="+mj-cs"/>
            </a:endParaRPr>
          </a:p>
          <a:p>
            <a:r>
              <a:rPr lang="en-AU" sz="1200" dirty="0">
                <a:solidFill>
                  <a:schemeClr val="tx2"/>
                </a:solidFill>
                <a:latin typeface="+mj-lt"/>
                <a:ea typeface="+mj-ea"/>
                <a:cs typeface="+mj-cs"/>
              </a:rPr>
              <a:t>Numbers of TVs in Australian households has remained consistent</a:t>
            </a:r>
          </a:p>
          <a:p>
            <a:r>
              <a:rPr lang="en-US" sz="1200" dirty="0"/>
              <a:t>Respondents most commonly reported having either one (35%) or two (34%) TVs in their house, while only a minority (3%) have none.</a:t>
            </a:r>
            <a:endParaRPr lang="en-AU" sz="1200" dirty="0"/>
          </a:p>
          <a:p>
            <a:r>
              <a:rPr lang="en-US" sz="1200" dirty="0"/>
              <a:t>The average number of TVs in a household remained stable at 2.0 in 2023.</a:t>
            </a:r>
          </a:p>
          <a:p>
            <a:endParaRPr lang="en-AU" sz="1200" b="1" i="1" dirty="0">
              <a:solidFill>
                <a:schemeClr val="bg2">
                  <a:lumMod val="75000"/>
                </a:schemeClr>
              </a:solidFill>
              <a:latin typeface="+mj-lt"/>
              <a:ea typeface="+mj-ea"/>
              <a:cs typeface="+mj-cs"/>
            </a:endParaRPr>
          </a:p>
          <a:p>
            <a:r>
              <a:rPr lang="en-AU" sz="1200" dirty="0">
                <a:solidFill>
                  <a:schemeClr val="tx2"/>
                </a:solidFill>
                <a:latin typeface="+mj-lt"/>
                <a:ea typeface="+mj-ea"/>
                <a:cs typeface="+mj-cs"/>
              </a:rPr>
              <a:t>TVs are increasingly connected to the internet</a:t>
            </a:r>
          </a:p>
          <a:p>
            <a:r>
              <a:rPr lang="en-US" sz="1200" dirty="0">
                <a:solidFill>
                  <a:schemeClr val="tx1"/>
                </a:solidFill>
              </a:rPr>
              <a:t>Most commonly one TV was connected to the internet (46%), although some respondents reported two (26%), and 13% said none were connected to the internet. This slightly increased from 1.4</a:t>
            </a:r>
            <a:r>
              <a:rPr lang="en-US" sz="1200" dirty="0"/>
              <a:t> in 2022 </a:t>
            </a:r>
            <a:r>
              <a:rPr lang="en-US" sz="1200" dirty="0">
                <a:solidFill>
                  <a:schemeClr val="tx1"/>
                </a:solidFill>
              </a:rPr>
              <a:t>to 1.5 in 2023 (not significant).</a:t>
            </a:r>
          </a:p>
          <a:p>
            <a:r>
              <a:rPr lang="en-US" sz="1200" dirty="0"/>
              <a:t>TV-internet connectivity increased, with a </a:t>
            </a:r>
            <a:r>
              <a:rPr lang="en-US" sz="1200" dirty="0">
                <a:solidFill>
                  <a:schemeClr val="tx1"/>
                </a:solidFill>
              </a:rPr>
              <a:t>significant decrease from those saying no TVs were connected to the internet in 2022 (16%) to 13% in 2023. </a:t>
            </a:r>
            <a:endParaRPr lang="en-AU" sz="1200" dirty="0">
              <a:solidFill>
                <a:schemeClr val="tx1"/>
              </a:solidFill>
            </a:endParaRPr>
          </a:p>
          <a:p>
            <a:endParaRPr lang="en-AU" sz="1200" b="1" i="1" dirty="0">
              <a:solidFill>
                <a:schemeClr val="bg2">
                  <a:lumMod val="75000"/>
                </a:schemeClr>
              </a:solidFill>
              <a:latin typeface="+mj-lt"/>
              <a:ea typeface="+mj-ea"/>
              <a:cs typeface="+mj-cs"/>
            </a:endParaRPr>
          </a:p>
          <a:p>
            <a:endParaRPr lang="en-US" sz="1200" dirty="0">
              <a:solidFill>
                <a:schemeClr val="tx1"/>
              </a:solidFill>
            </a:endParaRPr>
          </a:p>
          <a:p>
            <a:endParaRPr lang="en-AU" sz="1200" dirty="0"/>
          </a:p>
        </p:txBody>
      </p:sp>
    </p:spTree>
    <p:extLst>
      <p:ext uri="{BB962C8B-B14F-4D97-AF65-F5344CB8AC3E}">
        <p14:creationId xmlns:p14="http://schemas.microsoft.com/office/powerpoint/2010/main" val="32598787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68</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70706"/>
            <a:ext cx="7957813" cy="438517"/>
          </a:xfrm>
        </p:spPr>
        <p:txBody>
          <a:bodyPr>
            <a:normAutofit fontScale="90000"/>
          </a:bodyPr>
          <a:lstStyle/>
          <a:p>
            <a:r>
              <a:rPr lang="en-AU" dirty="0"/>
              <a:t>How respondents access free-to-air TV</a:t>
            </a:r>
          </a:p>
        </p:txBody>
      </p:sp>
      <p:grpSp>
        <p:nvGrpSpPr>
          <p:cNvPr id="14" name="Group 13">
            <a:extLst>
              <a:ext uri="{FF2B5EF4-FFF2-40B4-BE49-F238E27FC236}">
                <a16:creationId xmlns:a16="http://schemas.microsoft.com/office/drawing/2014/main" id="{1E7C5B7F-04C2-08FA-FE4D-B8AD6CCC5872}"/>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21" name="Freeform 5">
              <a:extLst>
                <a:ext uri="{FF2B5EF4-FFF2-40B4-BE49-F238E27FC236}">
                  <a16:creationId xmlns:a16="http://schemas.microsoft.com/office/drawing/2014/main" id="{92735C1F-5509-5995-8AC7-CC056FC859B8}"/>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 name="Freeform 6">
              <a:extLst>
                <a:ext uri="{FF2B5EF4-FFF2-40B4-BE49-F238E27FC236}">
                  <a16:creationId xmlns:a16="http://schemas.microsoft.com/office/drawing/2014/main" id="{C5B401FA-4E67-851F-425A-B96318700D86}"/>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 name="Freeform 7">
              <a:extLst>
                <a:ext uri="{FF2B5EF4-FFF2-40B4-BE49-F238E27FC236}">
                  <a16:creationId xmlns:a16="http://schemas.microsoft.com/office/drawing/2014/main" id="{FFE71D84-B1BC-80C3-52FF-E0B44895EEEF}"/>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 name="Freeform 8">
              <a:extLst>
                <a:ext uri="{FF2B5EF4-FFF2-40B4-BE49-F238E27FC236}">
                  <a16:creationId xmlns:a16="http://schemas.microsoft.com/office/drawing/2014/main" id="{86DA0192-AAA7-7BC1-BC65-4AF96445FA5A}"/>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7" name="Freeform 9">
              <a:extLst>
                <a:ext uri="{FF2B5EF4-FFF2-40B4-BE49-F238E27FC236}">
                  <a16:creationId xmlns:a16="http://schemas.microsoft.com/office/drawing/2014/main" id="{FF3084FA-8D2B-5809-C1B0-B5BD6D2CAB8D}"/>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226609" y="967817"/>
            <a:ext cx="9129850" cy="12461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Broadcast signal or antenna (61%) remained the most common method for accessing free-to-air TV, although on-demand TV apps (NET) follow closely (58%).</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25842" y="1730092"/>
            <a:ext cx="4848785" cy="402318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8" name="TextBox 1">
            <a:extLst>
              <a:ext uri="{FF2B5EF4-FFF2-40B4-BE49-F238E27FC236}">
                <a16:creationId xmlns:a16="http://schemas.microsoft.com/office/drawing/2014/main" id="{C621F3DA-2405-85B8-7067-83347B0B00D0}"/>
              </a:ext>
              <a:ext uri="{C183D7F6-B498-43B3-948B-1728B52AA6E4}">
                <adec:decorative xmlns:adec="http://schemas.microsoft.com/office/drawing/2017/decorative" val="1"/>
              </a:ext>
            </a:extLst>
          </p:cNvPr>
          <p:cNvSpPr txBox="1"/>
          <p:nvPr/>
        </p:nvSpPr>
        <p:spPr>
          <a:xfrm>
            <a:off x="2520653" y="1768192"/>
            <a:ext cx="267864" cy="2920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t>%</a:t>
            </a:r>
          </a:p>
        </p:txBody>
      </p:sp>
      <p:graphicFrame>
        <p:nvGraphicFramePr>
          <p:cNvPr id="9" name="Chart 8" descr="Figure 61: How respondents access free-to-air TV.&#10;&#10;Broadcast signal / antenna, 2023, 61%, 2022, 59%.&#10;On-demand TV apps through a smart TV, 2023, 37% (significantly higher than 2022), 2022, 32%.&#10;On-demand apps through an internet-connected device plugged into a television, 2023, 23%, 2022, 23%.&#10;On-demand TV apps through a device other than a television, 2023, 20%, 2022, 19%.&#10;A Pay TV set-top box through cable or satellite, 2023, 14% (significantly lower than 2022), 2022, 18%.&#10;A VAST box / VAST satellite dish, 2023, 2%, 2022, 2%.&#10;Other, 2023, 0.4%, 2022, 0.8%.&#10;&#10;NET on-demand apps: 2023, 58%. 2022, 53%.&#10;&#10;Source: NEWC2b.How do you access free-to-air television?&#10;Base: TVCS, Respondents who watched free-to-air TV in the past 7 days.  2023: n=2,439. 2022: n=2935. &#10;Notes: Don’t know/refused responses not shown:  2023 DK = 0.3%, Ref = 0.1%. 2022 DK = 0.8%, Ref = 0.0%&#10;">
            <a:extLst>
              <a:ext uri="{FF2B5EF4-FFF2-40B4-BE49-F238E27FC236}">
                <a16:creationId xmlns:a16="http://schemas.microsoft.com/office/drawing/2014/main" id="{B9E52F01-E6EC-8361-341D-11A1E06EABFF}"/>
              </a:ext>
            </a:extLst>
          </p:cNvPr>
          <p:cNvGraphicFramePr/>
          <p:nvPr>
            <p:extLst>
              <p:ext uri="{D42A27DB-BD31-4B8C-83A1-F6EECF244321}">
                <p14:modId xmlns:p14="http://schemas.microsoft.com/office/powerpoint/2010/main" val="403427871"/>
              </p:ext>
            </p:extLst>
          </p:nvPr>
        </p:nvGraphicFramePr>
        <p:xfrm>
          <a:off x="448236" y="1641929"/>
          <a:ext cx="4504764" cy="3852971"/>
        </p:xfrm>
        <a:graphic>
          <a:graphicData uri="http://schemas.openxmlformats.org/drawingml/2006/chart">
            <c:chart xmlns:c="http://schemas.openxmlformats.org/drawingml/2006/chart" xmlns:r="http://schemas.openxmlformats.org/officeDocument/2006/relationships" r:id="rId3"/>
          </a:graphicData>
        </a:graphic>
      </p:graphicFrame>
      <p:sp>
        <p:nvSpPr>
          <p:cNvPr id="13" name="Right Brace 12">
            <a:extLst>
              <a:ext uri="{FF2B5EF4-FFF2-40B4-BE49-F238E27FC236}">
                <a16:creationId xmlns:a16="http://schemas.microsoft.com/office/drawing/2014/main" id="{2ECD1262-ABC4-ACFD-31D3-77C40942F56D}"/>
              </a:ext>
              <a:ext uri="{C183D7F6-B498-43B3-948B-1728B52AA6E4}">
                <adec:decorative xmlns:adec="http://schemas.microsoft.com/office/drawing/2017/decorative" val="1"/>
              </a:ext>
            </a:extLst>
          </p:cNvPr>
          <p:cNvSpPr/>
          <p:nvPr/>
        </p:nvSpPr>
        <p:spPr>
          <a:xfrm>
            <a:off x="4099177" y="2568746"/>
            <a:ext cx="181177" cy="1195428"/>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2" name="Oval 11">
            <a:extLst>
              <a:ext uri="{FF2B5EF4-FFF2-40B4-BE49-F238E27FC236}">
                <a16:creationId xmlns:a16="http://schemas.microsoft.com/office/drawing/2014/main" id="{AEC5E6A3-67C8-6B47-0541-1E67A8BFC2DB}"/>
              </a:ext>
            </a:extLst>
          </p:cNvPr>
          <p:cNvSpPr/>
          <p:nvPr/>
        </p:nvSpPr>
        <p:spPr>
          <a:xfrm>
            <a:off x="3834452" y="2421698"/>
            <a:ext cx="1581150" cy="14745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rPr>
              <a:t>Net on-demand apps </a:t>
            </a:r>
          </a:p>
          <a:p>
            <a:pPr algn="ctr"/>
            <a:r>
              <a:rPr lang="en-US" dirty="0">
                <a:solidFill>
                  <a:schemeClr val="tx2"/>
                </a:solidFill>
              </a:rPr>
              <a:t>58%</a:t>
            </a:r>
          </a:p>
          <a:p>
            <a:pPr algn="ctr"/>
            <a:r>
              <a:rPr lang="en-US" sz="1050" dirty="0">
                <a:solidFill>
                  <a:schemeClr val="tx2"/>
                </a:solidFill>
              </a:rPr>
              <a:t>(2022: 53%)</a:t>
            </a:r>
            <a:endParaRPr lang="en-AU" sz="1050" dirty="0">
              <a:solidFill>
                <a:schemeClr val="tx2"/>
              </a:solidFill>
            </a:endParaRPr>
          </a:p>
        </p:txBody>
      </p:sp>
      <p:sp>
        <p:nvSpPr>
          <p:cNvPr id="23" name="TextBox 22">
            <a:extLst>
              <a:ext uri="{FF2B5EF4-FFF2-40B4-BE49-F238E27FC236}">
                <a16:creationId xmlns:a16="http://schemas.microsoft.com/office/drawing/2014/main" id="{0A04EBF7-85C5-D957-7C37-4DED3023861F}"/>
              </a:ext>
            </a:extLst>
          </p:cNvPr>
          <p:cNvSpPr txBox="1"/>
          <p:nvPr/>
        </p:nvSpPr>
        <p:spPr>
          <a:xfrm>
            <a:off x="327882" y="5315153"/>
            <a:ext cx="4361478" cy="446276"/>
          </a:xfrm>
          <a:prstGeom prst="rect">
            <a:avLst/>
          </a:prstGeom>
          <a:noFill/>
        </p:spPr>
        <p:txBody>
          <a:bodyPr wrap="square">
            <a:spAutoFit/>
          </a:bodyPr>
          <a:lstStyle/>
          <a:p>
            <a:pPr algn="just">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effectLst/>
                <a:latin typeface="Arial" panose="020B0604020202020204" pitchFamily="34" charset="0"/>
                <a:ea typeface="Calibri" panose="020F0502020204030204" pitchFamily="34" charset="0"/>
                <a:cs typeface="Times New Roman" panose="02020603050405020304" pitchFamily="18" charset="0"/>
              </a:rPr>
              <a:t>NEWC2b.How do you access free-to-air television?</a:t>
            </a:r>
          </a:p>
          <a:p>
            <a:pPr algn="just">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Base: TVCS,</a:t>
            </a:r>
            <a:r>
              <a:rPr lang="en-GB" sz="600" dirty="0">
                <a:latin typeface="Arial" panose="020B0604020202020204" pitchFamily="34" charset="0"/>
                <a:ea typeface="Calibri" panose="020F0502020204030204" pitchFamily="34" charset="0"/>
                <a:cs typeface="Times New Roman" panose="02020603050405020304" pitchFamily="18" charset="0"/>
              </a:rPr>
              <a:t> Respondents who watched free-to-air TV in the past 7 days. </a:t>
            </a:r>
            <a:r>
              <a:rPr lang="en-GB" sz="600" dirty="0">
                <a:effectLst/>
                <a:latin typeface="Arial" panose="020B0604020202020204" pitchFamily="34" charset="0"/>
                <a:ea typeface="Calibri" panose="020F0502020204030204" pitchFamily="34" charset="0"/>
                <a:cs typeface="Times New Roman" panose="02020603050405020304" pitchFamily="18" charset="0"/>
              </a:rPr>
              <a:t> 2023: n=</a:t>
            </a:r>
            <a:r>
              <a:rPr lang="en-GB" sz="600" dirty="0">
                <a:latin typeface="Arial" panose="020B0604020202020204" pitchFamily="34" charset="0"/>
                <a:ea typeface="Calibri" panose="020F0502020204030204" pitchFamily="34" charset="0"/>
                <a:cs typeface="Times New Roman" panose="02020603050405020304" pitchFamily="18" charset="0"/>
              </a:rPr>
              <a:t>2,439</a:t>
            </a:r>
            <a:r>
              <a:rPr lang="en-GB" sz="600" dirty="0">
                <a:effectLst/>
                <a:latin typeface="Arial" panose="020B0604020202020204" pitchFamily="34" charset="0"/>
                <a:ea typeface="Calibri" panose="020F0502020204030204" pitchFamily="34" charset="0"/>
                <a:cs typeface="Times New Roman" panose="02020603050405020304" pitchFamily="18" charset="0"/>
              </a:rPr>
              <a:t>. 2022: n=2935. </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0.3</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0.1</a:t>
            </a:r>
            <a:r>
              <a:rPr lang="en-GB" sz="600" dirty="0">
                <a:effectLst/>
                <a:latin typeface="Arial" panose="020B0604020202020204" pitchFamily="34" charset="0"/>
                <a:ea typeface="Calibri" panose="020F0502020204030204" pitchFamily="34" charset="0"/>
                <a:cs typeface="Times New Roman" panose="02020603050405020304" pitchFamily="18" charset="0"/>
              </a:rPr>
              <a:t>%. 2022 DK = 0.8%, Ref = 0.0%</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173678" y="1641929"/>
            <a:ext cx="4498371" cy="3785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Broadcast signal / antenna</a:t>
            </a:r>
            <a:r>
              <a:rPr lang="en-US" sz="1000" dirty="0">
                <a:solidFill>
                  <a:schemeClr val="tx1"/>
                </a:solidFill>
              </a:rPr>
              <a:t> 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Men (69% vs 51% of women)</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55-64 (65% vs 46% of ages 18-24)</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75+ (72% vs 46% of ages 18-24, 54% of ages 25-34 and 57% of ages 45-54)</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comment or post images to social media sites less than once a day (63% vs 51% of those who comment or post once a day or more)</a:t>
            </a:r>
          </a:p>
          <a:p>
            <a:pPr lvl="1">
              <a:lnSpc>
                <a:spcPct val="125000"/>
              </a:lnSpc>
            </a:pPr>
            <a:endParaRPr lang="en-US" sz="1000" dirty="0">
              <a:solidFill>
                <a:schemeClr val="tx1"/>
              </a:solidFill>
              <a:ea typeface="+mn-lt"/>
              <a:cs typeface="+mn-lt"/>
            </a:endParaRPr>
          </a:p>
          <a:p>
            <a:pPr marL="171450" indent="-171450">
              <a:lnSpc>
                <a:spcPct val="125000"/>
              </a:lnSpc>
              <a:buFont typeface="Arial,Sans-Serif"/>
              <a:buChar char="↑"/>
            </a:pPr>
            <a:r>
              <a:rPr lang="en-US" sz="1000" b="1" dirty="0">
                <a:solidFill>
                  <a:schemeClr val="tx1"/>
                </a:solidFill>
                <a:ea typeface="+mn-lt"/>
                <a:cs typeface="+mn-lt"/>
              </a:rPr>
              <a:t>NET on-demand apps</a:t>
            </a:r>
            <a:r>
              <a:rPr lang="en-US" sz="1000" dirty="0">
                <a:solidFill>
                  <a:schemeClr val="tx1"/>
                </a:solidFill>
              </a:rPr>
              <a:t> 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Women (62% vs 54% of men)</a:t>
            </a:r>
          </a:p>
          <a:p>
            <a:pPr marL="628650" lvl="1" indent="-171450">
              <a:lnSpc>
                <a:spcPct val="125000"/>
              </a:lnSpc>
              <a:buFont typeface="Courier New" panose="02070309020205020404" pitchFamily="49" charset="0"/>
              <a:buChar char="o"/>
            </a:pPr>
            <a:r>
              <a:rPr lang="en-US" sz="1000" dirty="0">
                <a:solidFill>
                  <a:schemeClr val="tx1"/>
                </a:solidFill>
                <a:ea typeface="+mn-lt"/>
                <a:cs typeface="Arial" panose="020B0604020202020204"/>
              </a:rPr>
              <a:t>Ages 18-24 (65%), 25-34 (64%), 35-44 (68%), and 45-54 (61% vs 44% of ages 75+)</a:t>
            </a:r>
          </a:p>
          <a:p>
            <a:pPr marL="628650" lvl="1" indent="-171450">
              <a:lnSpc>
                <a:spcPct val="125000"/>
              </a:lnSpc>
              <a:buFont typeface="Courier New" panose="02070309020205020404" pitchFamily="49" charset="0"/>
              <a:buChar char="o"/>
            </a:pPr>
            <a:r>
              <a:rPr lang="en-US" sz="1000" dirty="0">
                <a:solidFill>
                  <a:schemeClr val="tx1"/>
                </a:solidFill>
                <a:ea typeface="+mn-lt"/>
                <a:cs typeface="Arial" panose="020B0604020202020204"/>
              </a:rPr>
              <a:t>Those living in a capital city (62% vs 54% of those living outside a capital city)</a:t>
            </a:r>
          </a:p>
          <a:p>
            <a:pPr marL="628650" lvl="1" indent="-171450">
              <a:lnSpc>
                <a:spcPct val="125000"/>
              </a:lnSpc>
              <a:buFont typeface="Courier New" panose="02070309020205020404" pitchFamily="49" charset="0"/>
              <a:buChar char="o"/>
            </a:pPr>
            <a:r>
              <a:rPr lang="en-US" sz="1000" dirty="0">
                <a:solidFill>
                  <a:schemeClr val="tx1"/>
                </a:solidFill>
                <a:ea typeface="+mn-lt"/>
                <a:cs typeface="Arial" panose="020B0604020202020204"/>
              </a:rPr>
              <a:t>Those with dependent children in the household (67% vs 55% of those without children)</a:t>
            </a:r>
            <a:endParaRPr lang="en-US" sz="1000" dirty="0">
              <a:solidFill>
                <a:schemeClr val="tx1"/>
              </a:solidFill>
              <a:ea typeface="+mn-lt"/>
              <a:cs typeface="+mn-lt"/>
            </a:endParaRPr>
          </a:p>
          <a:p>
            <a:pPr marL="638175" lvl="2" indent="-171450">
              <a:lnSpc>
                <a:spcPct val="125000"/>
              </a:lnSpc>
              <a:buFont typeface="Courier New" panose="02070309020205020404" pitchFamily="49" charset="0"/>
              <a:buChar char="o"/>
            </a:pPr>
            <a:endParaRPr lang="en-US" sz="1000" dirty="0">
              <a:solidFill>
                <a:schemeClr val="tx1"/>
              </a:solidFill>
              <a:cs typeface="Arial"/>
            </a:endParaRPr>
          </a:p>
          <a:p>
            <a:pPr marL="466725" lvl="2">
              <a:lnSpc>
                <a:spcPct val="125000"/>
              </a:lnSpc>
            </a:pPr>
            <a:endParaRPr lang="en-US" sz="1000" dirty="0">
              <a:solidFill>
                <a:schemeClr val="tx1"/>
              </a:solidFill>
              <a:ea typeface="+mn-lt"/>
              <a:cs typeface="+mn-lt"/>
            </a:endParaRPr>
          </a:p>
          <a:p>
            <a:pPr marL="628650" lvl="1" indent="-171450">
              <a:lnSpc>
                <a:spcPct val="125000"/>
              </a:lnSpc>
              <a:buFont typeface="Courier New" panose="02070309020205020404" pitchFamily="49" charset="0"/>
              <a:buChar char="o"/>
            </a:pPr>
            <a:endParaRPr lang="en-US" sz="1000" dirty="0">
              <a:solidFill>
                <a:schemeClr val="tx1"/>
              </a:solidFill>
            </a:endParaRPr>
          </a:p>
        </p:txBody>
      </p:sp>
      <p:sp>
        <p:nvSpPr>
          <p:cNvPr id="17" name="Rectangle 16">
            <a:extLst>
              <a:ext uri="{FF2B5EF4-FFF2-40B4-BE49-F238E27FC236}">
                <a16:creationId xmlns:a16="http://schemas.microsoft.com/office/drawing/2014/main" id="{418FD198-FD24-3E49-750B-3FCA01B1A13E}"/>
              </a:ext>
            </a:extLst>
          </p:cNvPr>
          <p:cNvSpPr/>
          <p:nvPr/>
        </p:nvSpPr>
        <p:spPr>
          <a:xfrm>
            <a:off x="5432980" y="5137340"/>
            <a:ext cx="3822675" cy="1408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6213" lvl="1">
              <a:lnSpc>
                <a:spcPct val="125000"/>
              </a:lnSpc>
            </a:pPr>
            <a:r>
              <a:rPr lang="en-AU" sz="1200" b="1" dirty="0">
                <a:solidFill>
                  <a:schemeClr val="tx2"/>
                </a:solidFill>
              </a:rPr>
              <a:t>Callouts</a:t>
            </a:r>
          </a:p>
          <a:p>
            <a:pPr marL="176213" indent="-176213">
              <a:lnSpc>
                <a:spcPct val="125000"/>
              </a:lnSpc>
              <a:buFont typeface="Arial" panose="020B0604020202020204" pitchFamily="34" charset="0"/>
              <a:buChar char="•"/>
            </a:pPr>
            <a:r>
              <a:rPr lang="en-US" sz="1000" dirty="0">
                <a:solidFill>
                  <a:schemeClr val="tx1"/>
                </a:solidFill>
              </a:rPr>
              <a:t>Accessing free-to-air TV through on-demand TV apps on a smart TV has increased in 2023, while accessing via a Pay TV set-top box through cable or satellite has decreased.</a:t>
            </a:r>
            <a:endParaRPr lang="en-US" sz="1000" dirty="0">
              <a:solidFill>
                <a:srgbClr val="FF0000"/>
              </a:solidFill>
            </a:endParaRPr>
          </a:p>
        </p:txBody>
      </p:sp>
      <p:sp>
        <p:nvSpPr>
          <p:cNvPr id="10" name="Rectangle 9">
            <a:extLst>
              <a:ext uri="{FF2B5EF4-FFF2-40B4-BE49-F238E27FC236}">
                <a16:creationId xmlns:a16="http://schemas.microsoft.com/office/drawing/2014/main" id="{804D6D52-C344-C0D6-5F07-E75747F0804D}"/>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The traditional method of accessing TV through a broadcast signal or antenna remains consistent with 2022, while access via on-demand apps increases in 2023. </a:t>
            </a:r>
          </a:p>
        </p:txBody>
      </p:sp>
      <p:pic>
        <p:nvPicPr>
          <p:cNvPr id="11" name="Graphic 10">
            <a:extLst>
              <a:ext uri="{FF2B5EF4-FFF2-40B4-BE49-F238E27FC236}">
                <a16:creationId xmlns:a16="http://schemas.microsoft.com/office/drawing/2014/main" id="{63A8C748-729F-7665-DD93-7015C9EFBF5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
        <p:nvSpPr>
          <p:cNvPr id="5" name="Arrow: Down 4">
            <a:extLst>
              <a:ext uri="{FF2B5EF4-FFF2-40B4-BE49-F238E27FC236}">
                <a16:creationId xmlns:a16="http://schemas.microsoft.com/office/drawing/2014/main" id="{4D00DF7A-405A-ACD2-E0AC-3FB9EDE93A8C}"/>
              </a:ext>
              <a:ext uri="{C183D7F6-B498-43B3-948B-1728B52AA6E4}">
                <adec:decorative xmlns:adec="http://schemas.microsoft.com/office/drawing/2017/decorative" val="1"/>
              </a:ext>
            </a:extLst>
          </p:cNvPr>
          <p:cNvSpPr/>
          <p:nvPr/>
        </p:nvSpPr>
        <p:spPr>
          <a:xfrm flipV="1">
            <a:off x="4006852" y="2579648"/>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Arrow: Down 14">
            <a:extLst>
              <a:ext uri="{FF2B5EF4-FFF2-40B4-BE49-F238E27FC236}">
                <a16:creationId xmlns:a16="http://schemas.microsoft.com/office/drawing/2014/main" id="{F5E3C1A5-0EAA-B88E-C70F-CD8D8B6C2247}"/>
              </a:ext>
              <a:ext uri="{C183D7F6-B498-43B3-948B-1728B52AA6E4}">
                <adec:decorative xmlns:adec="http://schemas.microsoft.com/office/drawing/2017/decorative" val="1"/>
              </a:ext>
            </a:extLst>
          </p:cNvPr>
          <p:cNvSpPr/>
          <p:nvPr/>
        </p:nvSpPr>
        <p:spPr>
          <a:xfrm>
            <a:off x="3325344" y="3974955"/>
            <a:ext cx="82800" cy="10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025392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209609-8F8E-4495-0E09-C482184C9CD4}"/>
              </a:ext>
            </a:extLst>
          </p:cNvPr>
          <p:cNvSpPr>
            <a:spLocks noGrp="1"/>
          </p:cNvSpPr>
          <p:nvPr>
            <p:ph type="sldNum" sz="quarter" idx="12"/>
          </p:nvPr>
        </p:nvSpPr>
        <p:spPr/>
        <p:txBody>
          <a:bodyPr/>
          <a:lstStyle/>
          <a:p>
            <a:fld id="{EB9AB7F9-1CFC-4687-A283-05394C823D94}" type="slidenum">
              <a:rPr lang="en-AU" smtClean="0"/>
              <a:t>7</a:t>
            </a:fld>
            <a:endParaRPr lang="en-AU" dirty="0"/>
          </a:p>
        </p:txBody>
      </p:sp>
      <p:sp>
        <p:nvSpPr>
          <p:cNvPr id="2" name="Title 1">
            <a:extLst>
              <a:ext uri="{FF2B5EF4-FFF2-40B4-BE49-F238E27FC236}">
                <a16:creationId xmlns:a16="http://schemas.microsoft.com/office/drawing/2014/main" id="{E58F7C91-A632-645C-0EE4-7A659445F1E5}"/>
              </a:ext>
            </a:extLst>
          </p:cNvPr>
          <p:cNvSpPr>
            <a:spLocks noGrp="1"/>
          </p:cNvSpPr>
          <p:nvPr>
            <p:ph type="title"/>
          </p:nvPr>
        </p:nvSpPr>
        <p:spPr/>
        <p:txBody>
          <a:bodyPr/>
          <a:lstStyle/>
          <a:p>
            <a:r>
              <a:rPr lang="en-US" dirty="0"/>
              <a:t>Condensed code frames in report</a:t>
            </a:r>
            <a:endParaRPr lang="en-AU" dirty="0"/>
          </a:p>
        </p:txBody>
      </p:sp>
      <p:sp>
        <p:nvSpPr>
          <p:cNvPr id="3" name="Content Placeholder 2">
            <a:extLst>
              <a:ext uri="{FF2B5EF4-FFF2-40B4-BE49-F238E27FC236}">
                <a16:creationId xmlns:a16="http://schemas.microsoft.com/office/drawing/2014/main" id="{C5876F22-6161-5A9A-CEEE-707B0CD457AD}"/>
              </a:ext>
            </a:extLst>
          </p:cNvPr>
          <p:cNvSpPr>
            <a:spLocks noGrp="1"/>
          </p:cNvSpPr>
          <p:nvPr>
            <p:ph idx="1"/>
          </p:nvPr>
        </p:nvSpPr>
        <p:spPr>
          <a:xfrm>
            <a:off x="681037" y="862941"/>
            <a:ext cx="8543925" cy="473700"/>
          </a:xfrm>
        </p:spPr>
        <p:txBody>
          <a:bodyPr/>
          <a:lstStyle/>
          <a:p>
            <a:r>
              <a:rPr lang="en-US" sz="1200" dirty="0"/>
              <a:t>Some code frames in charts and tables throughout the report have been condensed from the original codes shown in the survey in the interest of space and ease of reading. The original codes and the condensed codes are shown below.</a:t>
            </a:r>
            <a:endParaRPr lang="en-AU" sz="2000" dirty="0"/>
          </a:p>
        </p:txBody>
      </p:sp>
      <p:graphicFrame>
        <p:nvGraphicFramePr>
          <p:cNvPr id="5" name="Table 5" descr="Figure 111: Condensed code frames and original code frames.&#10;&#10;Original (adult), Commercial free-to-air TV (e.g. Seven, Nine, 10, WIN, Imparja, NBN Television, GWN), including recorded content but excluding on-demand TV , Original (children), Channels Seven, Nine, or 10 (sometimes called WIN, Imparja, NBN Television, or GWN) (Commercial free-to-air TV), Condensed (adults and children), Commercial free-to-air TV, excluding on-demand.&#10;Original (adult), Publicly owned free-to-air TV (i.e. ABC, SBS), including recorded content but excluding on-demand TV, Original (children), ABC or SBS channels (Publicly owned free-to-air TV), Condensed (adults and children), Publicly owned free-to-air TV, excluding on-demand.&#10;Original (adult), Pay TV (e.g. Foxtel, Fetch TV), including recorded content but excluding streaming , Original (children), Foxtel, Fetch TV (Pay TV), Condensed (adults and children), Pay TV.&#10;Original (adult), Commercial free-to-air on-demand TV (e.g. 9Now, 10 play, 7plus), Original (children), 9Now, 10 play, or 7plus (Commercial free-to-air on-demand TV), Condensed (adults and children), Commercial free-to-air on-demand TV.&#10;Original (adult), Publicly owned free-to-air on-demand TV (e.g. ABC iview, SBS On Demand, ABC News, ABC Kids), Original (children), ABC iview, SBS On Demand, ABC News, or ABC Kids (Publicly owned free-to-air on-demand TV), Condensed (adults and children), Publicly owned free-to-air on-demand TV.&#10;Original (adult), Free video streaming services (e.g. YouTube, Twitch, Tubi), Original (children), YouTube, YouTube Kids, Twitch, or Tubi (Free video streaming services), Condensed (adults and children), Free video streaming services.&#10;Original (adult), Online subscription services (e.g. Netflix, Binge, YouTube Premium), Original (children), Netflix, Amazon Prime Video, Binge, YouTube Premium or Disney+ (Online subscription services), Condensed (adults and children), Online subscription services.&#10;Original (adult), Pay-per-view services (e.g. Google Play), Original (children), Google Play (or pay-per-view services), Condensed (adults and children), Pay-per-view services.&#10;Original (adult), Sports specific website or app (e.g. AFL Live, NRL Live, Cricket Australia Live, Kayo Sports, Stan Sport), Original (children), Sports specific website or app (e.g. AFL Live, NRL Live, Cricket Australia Live, Kayo Sports, Stan Sport), Condensed (adults and children), Sports specific website or app.&#10;">
            <a:extLst>
              <a:ext uri="{FF2B5EF4-FFF2-40B4-BE49-F238E27FC236}">
                <a16:creationId xmlns:a16="http://schemas.microsoft.com/office/drawing/2014/main" id="{6432488F-7823-8BE5-7768-5EDE4EAEF58E}"/>
              </a:ext>
            </a:extLst>
          </p:cNvPr>
          <p:cNvGraphicFramePr>
            <a:graphicFrameLocks noGrp="1"/>
          </p:cNvGraphicFramePr>
          <p:nvPr>
            <p:extLst>
              <p:ext uri="{D42A27DB-BD31-4B8C-83A1-F6EECF244321}">
                <p14:modId xmlns:p14="http://schemas.microsoft.com/office/powerpoint/2010/main" val="3967385356"/>
              </p:ext>
            </p:extLst>
          </p:nvPr>
        </p:nvGraphicFramePr>
        <p:xfrm>
          <a:off x="681037" y="1423967"/>
          <a:ext cx="8883951" cy="4881880"/>
        </p:xfrm>
        <a:graphic>
          <a:graphicData uri="http://schemas.openxmlformats.org/drawingml/2006/table">
            <a:tbl>
              <a:tblPr firstRow="1" bandRow="1">
                <a:tableStyleId>{5C22544A-7EE6-4342-B048-85BDC9FD1C3A}</a:tableStyleId>
              </a:tblPr>
              <a:tblGrid>
                <a:gridCol w="3624263">
                  <a:extLst>
                    <a:ext uri="{9D8B030D-6E8A-4147-A177-3AD203B41FA5}">
                      <a16:colId xmlns:a16="http://schemas.microsoft.com/office/drawing/2014/main" val="2955139684"/>
                    </a:ext>
                  </a:extLst>
                </a:gridCol>
                <a:gridCol w="3048000">
                  <a:extLst>
                    <a:ext uri="{9D8B030D-6E8A-4147-A177-3AD203B41FA5}">
                      <a16:colId xmlns:a16="http://schemas.microsoft.com/office/drawing/2014/main" val="2231477789"/>
                    </a:ext>
                  </a:extLst>
                </a:gridCol>
                <a:gridCol w="2211688">
                  <a:extLst>
                    <a:ext uri="{9D8B030D-6E8A-4147-A177-3AD203B41FA5}">
                      <a16:colId xmlns:a16="http://schemas.microsoft.com/office/drawing/2014/main" val="3435825757"/>
                    </a:ext>
                  </a:extLst>
                </a:gridCol>
              </a:tblGrid>
              <a:tr h="370840">
                <a:tc>
                  <a:txBody>
                    <a:bodyPr/>
                    <a:lstStyle/>
                    <a:p>
                      <a:r>
                        <a:rPr lang="en-US" sz="1100" dirty="0"/>
                        <a:t>Original (adult)</a:t>
                      </a:r>
                      <a:endParaRPr lang="en-AU" sz="1100" dirty="0"/>
                    </a:p>
                  </a:txBody>
                  <a:tcPr>
                    <a:solidFill>
                      <a:schemeClr val="tx2"/>
                    </a:solidFill>
                  </a:tcPr>
                </a:tc>
                <a:tc>
                  <a:txBody>
                    <a:bodyPr/>
                    <a:lstStyle/>
                    <a:p>
                      <a:r>
                        <a:rPr lang="en-US" sz="1100" dirty="0"/>
                        <a:t>Original (children)</a:t>
                      </a:r>
                      <a:endParaRPr lang="en-AU" sz="1100" dirty="0"/>
                    </a:p>
                  </a:txBody>
                  <a:tcPr>
                    <a:solidFill>
                      <a:schemeClr val="tx2"/>
                    </a:solidFill>
                  </a:tcPr>
                </a:tc>
                <a:tc>
                  <a:txBody>
                    <a:bodyPr/>
                    <a:lstStyle/>
                    <a:p>
                      <a:r>
                        <a:rPr lang="en-US" sz="1100" dirty="0"/>
                        <a:t>Condensed (adults and children)</a:t>
                      </a:r>
                      <a:endParaRPr lang="en-AU" sz="1100" dirty="0"/>
                    </a:p>
                  </a:txBody>
                  <a:tcPr>
                    <a:solidFill>
                      <a:schemeClr val="tx2"/>
                    </a:solidFill>
                  </a:tcPr>
                </a:tc>
                <a:extLst>
                  <a:ext uri="{0D108BD9-81ED-4DB2-BD59-A6C34878D82A}">
                    <a16:rowId xmlns:a16="http://schemas.microsoft.com/office/drawing/2014/main" val="2880555969"/>
                  </a:ext>
                </a:extLst>
              </a:tr>
              <a:tr h="370840">
                <a:tc>
                  <a:txBody>
                    <a:bodyPr/>
                    <a:lstStyle/>
                    <a:p>
                      <a:r>
                        <a:rPr lang="en-US" sz="1100" dirty="0">
                          <a:solidFill>
                            <a:schemeClr val="tx1"/>
                          </a:solidFill>
                        </a:rPr>
                        <a:t>Commercial free-to-air TV (e.g. Seven, Nine, 10, WIN, Imparja, NBN Television, GWN), including recorded content but excluding on-demand TV </a:t>
                      </a:r>
                      <a:endParaRPr lang="en-AU" sz="1100" dirty="0">
                        <a:solidFill>
                          <a:schemeClr val="tx1"/>
                        </a:solidFill>
                      </a:endParaRPr>
                    </a:p>
                  </a:txBody>
                  <a:tcPr>
                    <a:noFill/>
                  </a:tcPr>
                </a:tc>
                <a:tc>
                  <a:txBody>
                    <a:bodyPr/>
                    <a:lstStyle/>
                    <a:p>
                      <a:r>
                        <a:rPr lang="en-US" sz="1100" dirty="0">
                          <a:solidFill>
                            <a:schemeClr val="tx1"/>
                          </a:solidFill>
                        </a:rPr>
                        <a:t>Channels Seven, Nine, or 10 (sometimes called WIN, Imparja, NBN Television, or GWN) (Commercial free-to-air TV)</a:t>
                      </a:r>
                      <a:endParaRPr lang="en-AU" sz="1100" dirty="0">
                        <a:solidFill>
                          <a:schemeClr val="tx1"/>
                        </a:solidFill>
                      </a:endParaRPr>
                    </a:p>
                  </a:txBody>
                  <a:tcPr>
                    <a:noFill/>
                  </a:tcPr>
                </a:tc>
                <a:tc>
                  <a:txBody>
                    <a:bodyPr/>
                    <a:lstStyle/>
                    <a:p>
                      <a:r>
                        <a:rPr lang="en-US" sz="1100" dirty="0">
                          <a:solidFill>
                            <a:schemeClr val="tx1"/>
                          </a:solidFill>
                        </a:rPr>
                        <a:t>Commercial free-to-air TV, excluding on-demand</a:t>
                      </a:r>
                      <a:endParaRPr lang="en-AU" sz="1100" dirty="0">
                        <a:solidFill>
                          <a:schemeClr val="tx1"/>
                        </a:solidFill>
                      </a:endParaRPr>
                    </a:p>
                  </a:txBody>
                  <a:tcPr>
                    <a:noFill/>
                  </a:tcPr>
                </a:tc>
                <a:extLst>
                  <a:ext uri="{0D108BD9-81ED-4DB2-BD59-A6C34878D82A}">
                    <a16:rowId xmlns:a16="http://schemas.microsoft.com/office/drawing/2014/main" val="1163563345"/>
                  </a:ext>
                </a:extLst>
              </a:tr>
              <a:tr h="370840">
                <a:tc>
                  <a:txBody>
                    <a:bodyPr/>
                    <a:lstStyle/>
                    <a:p>
                      <a:r>
                        <a:rPr lang="en-US" sz="1100" dirty="0">
                          <a:solidFill>
                            <a:schemeClr val="tx1"/>
                          </a:solidFill>
                        </a:rPr>
                        <a:t>Publicly owned free-to-air TV (i.e. ABC, SBS), including recorded content but excluding on-demand TV</a:t>
                      </a:r>
                      <a:endParaRPr lang="en-AU" sz="1100" dirty="0">
                        <a:solidFill>
                          <a:schemeClr val="tx1"/>
                        </a:solidFill>
                      </a:endParaRPr>
                    </a:p>
                  </a:txBody>
                  <a:tcPr>
                    <a:solidFill>
                      <a:schemeClr val="tx2">
                        <a:lumMod val="20000"/>
                        <a:lumOff val="80000"/>
                      </a:schemeClr>
                    </a:solidFill>
                  </a:tcPr>
                </a:tc>
                <a:tc>
                  <a:txBody>
                    <a:bodyPr/>
                    <a:lstStyle/>
                    <a:p>
                      <a:r>
                        <a:rPr lang="en-US" sz="1100" dirty="0">
                          <a:solidFill>
                            <a:schemeClr val="tx1"/>
                          </a:solidFill>
                        </a:rPr>
                        <a:t>ABC or SBS channels (Publicly owned free-to-air TV)</a:t>
                      </a:r>
                      <a:endParaRPr lang="en-AU" sz="1100" dirty="0">
                        <a:solidFill>
                          <a:schemeClr val="tx1"/>
                        </a:solidFill>
                      </a:endParaRPr>
                    </a:p>
                  </a:txBody>
                  <a:tcPr>
                    <a:solidFill>
                      <a:schemeClr val="tx2">
                        <a:lumMod val="20000"/>
                        <a:lumOff val="80000"/>
                      </a:schemeClr>
                    </a:solidFill>
                  </a:tcPr>
                </a:tc>
                <a:tc>
                  <a:txBody>
                    <a:bodyPr/>
                    <a:lstStyle/>
                    <a:p>
                      <a:r>
                        <a:rPr lang="en-US" sz="1100" dirty="0">
                          <a:solidFill>
                            <a:schemeClr val="tx1"/>
                          </a:solidFill>
                        </a:rPr>
                        <a:t>Publicly owned free-to-air TV, excluding on-demand</a:t>
                      </a:r>
                      <a:endParaRPr lang="en-AU" sz="1100" dirty="0">
                        <a:solidFill>
                          <a:schemeClr val="tx1"/>
                        </a:solidFill>
                      </a:endParaRPr>
                    </a:p>
                  </a:txBody>
                  <a:tcPr>
                    <a:solidFill>
                      <a:schemeClr val="tx2">
                        <a:lumMod val="20000"/>
                        <a:lumOff val="80000"/>
                      </a:schemeClr>
                    </a:solidFill>
                  </a:tcPr>
                </a:tc>
                <a:extLst>
                  <a:ext uri="{0D108BD9-81ED-4DB2-BD59-A6C34878D82A}">
                    <a16:rowId xmlns:a16="http://schemas.microsoft.com/office/drawing/2014/main" val="692126907"/>
                  </a:ext>
                </a:extLst>
              </a:tr>
              <a:tr h="370840">
                <a:tc>
                  <a:txBody>
                    <a:bodyPr/>
                    <a:lstStyle/>
                    <a:p>
                      <a:r>
                        <a:rPr lang="en-US" sz="1100" dirty="0">
                          <a:solidFill>
                            <a:schemeClr val="tx1"/>
                          </a:solidFill>
                        </a:rPr>
                        <a:t>Pay TV (e.g. Foxtel, Fetch TV), including recorded content but excluding streaming </a:t>
                      </a:r>
                      <a:endParaRPr lang="en-AU" sz="1100" dirty="0">
                        <a:solidFill>
                          <a:schemeClr val="tx1"/>
                        </a:solidFill>
                      </a:endParaRPr>
                    </a:p>
                  </a:txBody>
                  <a:tcPr>
                    <a:noFill/>
                  </a:tcPr>
                </a:tc>
                <a:tc>
                  <a:txBody>
                    <a:bodyPr/>
                    <a:lstStyle/>
                    <a:p>
                      <a:r>
                        <a:rPr lang="en-US" sz="1100" dirty="0">
                          <a:solidFill>
                            <a:schemeClr val="tx1"/>
                          </a:solidFill>
                        </a:rPr>
                        <a:t>Foxtel, Fetch TV (Pay TV)</a:t>
                      </a:r>
                      <a:endParaRPr lang="en-AU" sz="1100" dirty="0">
                        <a:solidFill>
                          <a:schemeClr val="tx1"/>
                        </a:solidFill>
                      </a:endParaRPr>
                    </a:p>
                  </a:txBody>
                  <a:tcPr>
                    <a:noFill/>
                  </a:tcPr>
                </a:tc>
                <a:tc>
                  <a:txBody>
                    <a:bodyPr/>
                    <a:lstStyle/>
                    <a:p>
                      <a:r>
                        <a:rPr lang="en-US" sz="1100" dirty="0">
                          <a:solidFill>
                            <a:schemeClr val="tx1"/>
                          </a:solidFill>
                        </a:rPr>
                        <a:t>Pay TV</a:t>
                      </a:r>
                      <a:endParaRPr lang="en-AU" sz="1100" dirty="0">
                        <a:solidFill>
                          <a:schemeClr val="tx1"/>
                        </a:solidFill>
                      </a:endParaRPr>
                    </a:p>
                  </a:txBody>
                  <a:tcPr>
                    <a:noFill/>
                  </a:tcPr>
                </a:tc>
                <a:extLst>
                  <a:ext uri="{0D108BD9-81ED-4DB2-BD59-A6C34878D82A}">
                    <a16:rowId xmlns:a16="http://schemas.microsoft.com/office/drawing/2014/main" val="306565517"/>
                  </a:ext>
                </a:extLst>
              </a:tr>
              <a:tr h="370840">
                <a:tc>
                  <a:txBody>
                    <a:bodyPr/>
                    <a:lstStyle/>
                    <a:p>
                      <a:r>
                        <a:rPr lang="en-US" sz="1100" dirty="0">
                          <a:solidFill>
                            <a:schemeClr val="tx1"/>
                          </a:solidFill>
                        </a:rPr>
                        <a:t>Commercial free-to-air on-demand TV (e.g. 9Now, 10 play, 7plus)</a:t>
                      </a:r>
                      <a:endParaRPr lang="en-AU" sz="1100" dirty="0">
                        <a:solidFill>
                          <a:schemeClr val="tx1"/>
                        </a:solidFill>
                      </a:endParaRPr>
                    </a:p>
                  </a:txBody>
                  <a:tcPr>
                    <a:solidFill>
                      <a:schemeClr val="tx2">
                        <a:lumMod val="20000"/>
                        <a:lumOff val="80000"/>
                      </a:schemeClr>
                    </a:solidFill>
                  </a:tcPr>
                </a:tc>
                <a:tc>
                  <a:txBody>
                    <a:bodyPr/>
                    <a:lstStyle/>
                    <a:p>
                      <a:r>
                        <a:rPr lang="en-US" sz="1100" dirty="0">
                          <a:solidFill>
                            <a:schemeClr val="tx1"/>
                          </a:solidFill>
                        </a:rPr>
                        <a:t>9Now, 10 play, or 7plus (Commercial free-to-air on-demand TV)</a:t>
                      </a:r>
                      <a:endParaRPr lang="en-AU" sz="1100" dirty="0">
                        <a:solidFill>
                          <a:schemeClr val="tx1"/>
                        </a:solidFill>
                      </a:endParaRPr>
                    </a:p>
                  </a:txBody>
                  <a:tcPr>
                    <a:solidFill>
                      <a:schemeClr val="tx2">
                        <a:lumMod val="20000"/>
                        <a:lumOff val="80000"/>
                      </a:schemeClr>
                    </a:solidFill>
                  </a:tcPr>
                </a:tc>
                <a:tc>
                  <a:txBody>
                    <a:bodyPr/>
                    <a:lstStyle/>
                    <a:p>
                      <a:r>
                        <a:rPr lang="en-US" sz="1100" dirty="0">
                          <a:solidFill>
                            <a:schemeClr val="tx1"/>
                          </a:solidFill>
                        </a:rPr>
                        <a:t>Commercial free-to-air on-demand TV</a:t>
                      </a:r>
                      <a:endParaRPr lang="en-AU" sz="1100" dirty="0">
                        <a:solidFill>
                          <a:schemeClr val="tx1"/>
                        </a:solidFill>
                      </a:endParaRPr>
                    </a:p>
                  </a:txBody>
                  <a:tcPr>
                    <a:solidFill>
                      <a:schemeClr val="tx2">
                        <a:lumMod val="20000"/>
                        <a:lumOff val="80000"/>
                      </a:schemeClr>
                    </a:solidFill>
                  </a:tcPr>
                </a:tc>
                <a:extLst>
                  <a:ext uri="{0D108BD9-81ED-4DB2-BD59-A6C34878D82A}">
                    <a16:rowId xmlns:a16="http://schemas.microsoft.com/office/drawing/2014/main" val="2362965984"/>
                  </a:ext>
                </a:extLst>
              </a:tr>
              <a:tr h="370840">
                <a:tc>
                  <a:txBody>
                    <a:bodyPr/>
                    <a:lstStyle/>
                    <a:p>
                      <a:r>
                        <a:rPr lang="en-US" sz="1100" dirty="0">
                          <a:solidFill>
                            <a:schemeClr val="tx1"/>
                          </a:solidFill>
                        </a:rPr>
                        <a:t>Publicly owned free-to-air on-demand TV (e.g. ABC iview, SBS On Demand, ABC News, ABC Kids)</a:t>
                      </a:r>
                      <a:endParaRPr lang="en-AU" sz="1100" dirty="0">
                        <a:solidFill>
                          <a:schemeClr val="tx1"/>
                        </a:solidFill>
                      </a:endParaRPr>
                    </a:p>
                  </a:txBody>
                  <a:tcPr>
                    <a:noFill/>
                  </a:tcPr>
                </a:tc>
                <a:tc>
                  <a:txBody>
                    <a:bodyPr/>
                    <a:lstStyle/>
                    <a:p>
                      <a:r>
                        <a:rPr lang="en-US" sz="1100" dirty="0">
                          <a:solidFill>
                            <a:schemeClr val="tx1"/>
                          </a:solidFill>
                        </a:rPr>
                        <a:t>ABC iview, SBS On Demand, ABC News, or ABC Kids (Publicly owned free-to-air on-demand TV)</a:t>
                      </a:r>
                      <a:endParaRPr lang="en-AU" sz="1100" dirty="0">
                        <a:solidFill>
                          <a:schemeClr val="tx1"/>
                        </a:solidFill>
                      </a:endParaRPr>
                    </a:p>
                  </a:txBody>
                  <a:tcPr>
                    <a:noFill/>
                  </a:tcPr>
                </a:tc>
                <a:tc>
                  <a:txBody>
                    <a:bodyPr/>
                    <a:lstStyle/>
                    <a:p>
                      <a:r>
                        <a:rPr lang="en-US" sz="1100" dirty="0">
                          <a:solidFill>
                            <a:schemeClr val="tx1"/>
                          </a:solidFill>
                        </a:rPr>
                        <a:t>Publicly owned free-to-air on-demand TV</a:t>
                      </a:r>
                      <a:endParaRPr lang="en-AU" sz="1100" dirty="0">
                        <a:solidFill>
                          <a:schemeClr val="tx1"/>
                        </a:solidFill>
                      </a:endParaRPr>
                    </a:p>
                  </a:txBody>
                  <a:tcPr>
                    <a:noFill/>
                  </a:tcPr>
                </a:tc>
                <a:extLst>
                  <a:ext uri="{0D108BD9-81ED-4DB2-BD59-A6C34878D82A}">
                    <a16:rowId xmlns:a16="http://schemas.microsoft.com/office/drawing/2014/main" val="3649016844"/>
                  </a:ext>
                </a:extLst>
              </a:tr>
              <a:tr h="370840">
                <a:tc>
                  <a:txBody>
                    <a:bodyPr/>
                    <a:lstStyle/>
                    <a:p>
                      <a:r>
                        <a:rPr lang="en-US" sz="1100" dirty="0">
                          <a:solidFill>
                            <a:schemeClr val="tx1"/>
                          </a:solidFill>
                        </a:rPr>
                        <a:t>Free video streaming services (e.g. YouTube, Twitch, Tubi)</a:t>
                      </a:r>
                      <a:endParaRPr lang="en-AU" sz="1100" dirty="0">
                        <a:solidFill>
                          <a:schemeClr val="tx1"/>
                        </a:solidFill>
                      </a:endParaRPr>
                    </a:p>
                  </a:txBody>
                  <a:tcPr>
                    <a:solidFill>
                      <a:schemeClr val="tx2">
                        <a:lumMod val="20000"/>
                        <a:lumOff val="80000"/>
                      </a:schemeClr>
                    </a:solidFill>
                  </a:tcPr>
                </a:tc>
                <a:tc>
                  <a:txBody>
                    <a:bodyPr/>
                    <a:lstStyle/>
                    <a:p>
                      <a:r>
                        <a:rPr lang="en-US" sz="1100" dirty="0">
                          <a:solidFill>
                            <a:schemeClr val="tx1"/>
                          </a:solidFill>
                        </a:rPr>
                        <a:t>YouTube, YouTube Kids, Twitch, or Tubi (Free video streaming services)</a:t>
                      </a:r>
                      <a:endParaRPr lang="en-AU" sz="1100" dirty="0">
                        <a:solidFill>
                          <a:schemeClr val="tx1"/>
                        </a:solidFill>
                      </a:endParaRPr>
                    </a:p>
                  </a:txBody>
                  <a:tcPr>
                    <a:solidFill>
                      <a:schemeClr val="tx2">
                        <a:lumMod val="20000"/>
                        <a:lumOff val="80000"/>
                      </a:schemeClr>
                    </a:solidFill>
                  </a:tcPr>
                </a:tc>
                <a:tc>
                  <a:txBody>
                    <a:bodyPr/>
                    <a:lstStyle/>
                    <a:p>
                      <a:r>
                        <a:rPr lang="en-US" sz="1100" dirty="0">
                          <a:solidFill>
                            <a:schemeClr val="tx1"/>
                          </a:solidFill>
                        </a:rPr>
                        <a:t>Free video streaming services</a:t>
                      </a:r>
                      <a:endParaRPr lang="en-AU" sz="1100" dirty="0">
                        <a:solidFill>
                          <a:schemeClr val="tx1"/>
                        </a:solidFill>
                      </a:endParaRPr>
                    </a:p>
                  </a:txBody>
                  <a:tcPr>
                    <a:solidFill>
                      <a:schemeClr val="tx2">
                        <a:lumMod val="20000"/>
                        <a:lumOff val="80000"/>
                      </a:schemeClr>
                    </a:solidFill>
                  </a:tcPr>
                </a:tc>
                <a:extLst>
                  <a:ext uri="{0D108BD9-81ED-4DB2-BD59-A6C34878D82A}">
                    <a16:rowId xmlns:a16="http://schemas.microsoft.com/office/drawing/2014/main" val="2486700931"/>
                  </a:ext>
                </a:extLst>
              </a:tr>
              <a:tr h="370840">
                <a:tc>
                  <a:txBody>
                    <a:bodyPr/>
                    <a:lstStyle/>
                    <a:p>
                      <a:r>
                        <a:rPr lang="en-AU" sz="1100" dirty="0">
                          <a:solidFill>
                            <a:schemeClr val="tx1"/>
                          </a:solidFill>
                        </a:rPr>
                        <a:t>Online subscription services (e.g. Netflix, Binge, YouTube Premium)</a:t>
                      </a:r>
                    </a:p>
                  </a:txBody>
                  <a:tcPr>
                    <a:noFill/>
                  </a:tcPr>
                </a:tc>
                <a:tc>
                  <a:txBody>
                    <a:bodyPr/>
                    <a:lstStyle/>
                    <a:p>
                      <a:r>
                        <a:rPr lang="en-US" sz="1100" dirty="0">
                          <a:solidFill>
                            <a:schemeClr val="tx1"/>
                          </a:solidFill>
                        </a:rPr>
                        <a:t>Netflix, Amazon Prime Video, Binge, YouTube Premium or Disney+ (Online subscription services)</a:t>
                      </a:r>
                      <a:endParaRPr lang="en-AU" sz="1100" dirty="0">
                        <a:solidFill>
                          <a:schemeClr val="tx1"/>
                        </a:solidFill>
                      </a:endParaRPr>
                    </a:p>
                  </a:txBody>
                  <a:tcPr>
                    <a:noFill/>
                  </a:tcPr>
                </a:tc>
                <a:tc>
                  <a:txBody>
                    <a:bodyPr/>
                    <a:lstStyle/>
                    <a:p>
                      <a:r>
                        <a:rPr lang="en-AU" sz="1100" dirty="0">
                          <a:solidFill>
                            <a:schemeClr val="tx1"/>
                          </a:solidFill>
                        </a:rPr>
                        <a:t>Online subscription services</a:t>
                      </a:r>
                    </a:p>
                  </a:txBody>
                  <a:tcPr>
                    <a:noFill/>
                  </a:tcPr>
                </a:tc>
                <a:extLst>
                  <a:ext uri="{0D108BD9-81ED-4DB2-BD59-A6C34878D82A}">
                    <a16:rowId xmlns:a16="http://schemas.microsoft.com/office/drawing/2014/main" val="4045868247"/>
                  </a:ext>
                </a:extLst>
              </a:tr>
              <a:tr h="370840">
                <a:tc>
                  <a:txBody>
                    <a:bodyPr/>
                    <a:lstStyle/>
                    <a:p>
                      <a:r>
                        <a:rPr lang="en-US" sz="1100" dirty="0">
                          <a:solidFill>
                            <a:schemeClr val="tx1"/>
                          </a:solidFill>
                        </a:rPr>
                        <a:t>Pay-per-view services (e.g. Google Play)</a:t>
                      </a:r>
                      <a:endParaRPr lang="en-AU" sz="1100" dirty="0">
                        <a:solidFill>
                          <a:schemeClr val="tx1"/>
                        </a:solidFill>
                      </a:endParaRPr>
                    </a:p>
                  </a:txBody>
                  <a:tcPr>
                    <a:solidFill>
                      <a:schemeClr val="tx2">
                        <a:lumMod val="20000"/>
                        <a:lumOff val="80000"/>
                      </a:schemeClr>
                    </a:solidFill>
                  </a:tcPr>
                </a:tc>
                <a:tc>
                  <a:txBody>
                    <a:bodyPr/>
                    <a:lstStyle/>
                    <a:p>
                      <a:r>
                        <a:rPr lang="en-US" sz="1100" dirty="0">
                          <a:solidFill>
                            <a:schemeClr val="tx1"/>
                          </a:solidFill>
                        </a:rPr>
                        <a:t>Google Play (or pay-per-view services)</a:t>
                      </a:r>
                      <a:endParaRPr lang="en-AU" sz="1100" dirty="0">
                        <a:solidFill>
                          <a:schemeClr val="tx1"/>
                        </a:solidFill>
                      </a:endParaRPr>
                    </a:p>
                  </a:txBody>
                  <a:tcPr>
                    <a:solidFill>
                      <a:schemeClr val="tx2">
                        <a:lumMod val="20000"/>
                        <a:lumOff val="80000"/>
                      </a:schemeClr>
                    </a:solidFill>
                  </a:tcPr>
                </a:tc>
                <a:tc>
                  <a:txBody>
                    <a:bodyPr/>
                    <a:lstStyle/>
                    <a:p>
                      <a:r>
                        <a:rPr lang="en-US" sz="1100" dirty="0">
                          <a:solidFill>
                            <a:schemeClr val="tx1"/>
                          </a:solidFill>
                        </a:rPr>
                        <a:t>Pay-per-view services</a:t>
                      </a:r>
                      <a:endParaRPr lang="en-AU" sz="1100" dirty="0">
                        <a:solidFill>
                          <a:schemeClr val="tx1"/>
                        </a:solidFill>
                      </a:endParaRPr>
                    </a:p>
                  </a:txBody>
                  <a:tcPr>
                    <a:solidFill>
                      <a:schemeClr val="tx2">
                        <a:lumMod val="20000"/>
                        <a:lumOff val="80000"/>
                      </a:schemeClr>
                    </a:solidFill>
                  </a:tcPr>
                </a:tc>
                <a:extLst>
                  <a:ext uri="{0D108BD9-81ED-4DB2-BD59-A6C34878D82A}">
                    <a16:rowId xmlns:a16="http://schemas.microsoft.com/office/drawing/2014/main" val="2751724795"/>
                  </a:ext>
                </a:extLst>
              </a:tr>
              <a:tr h="370840">
                <a:tc>
                  <a:txBody>
                    <a:bodyPr/>
                    <a:lstStyle/>
                    <a:p>
                      <a:r>
                        <a:rPr lang="en-US" sz="1100" dirty="0">
                          <a:solidFill>
                            <a:schemeClr val="tx1"/>
                          </a:solidFill>
                        </a:rPr>
                        <a:t>Sports specific website or app (e.g. AFL Live, NRL Live, Cricket Australia Live, Kayo Sports, Stan Sport)</a:t>
                      </a:r>
                      <a:endParaRPr lang="en-AU" sz="1100" dirty="0">
                        <a:solidFill>
                          <a:schemeClr val="tx1"/>
                        </a:solidFill>
                      </a:endParaRPr>
                    </a:p>
                  </a:txBody>
                  <a:tcPr>
                    <a:noFill/>
                  </a:tcPr>
                </a:tc>
                <a:tc>
                  <a:txBody>
                    <a:bodyPr/>
                    <a:lstStyle/>
                    <a:p>
                      <a:r>
                        <a:rPr lang="en-US" sz="1100" dirty="0">
                          <a:solidFill>
                            <a:schemeClr val="tx1"/>
                          </a:solidFill>
                        </a:rPr>
                        <a:t>Sports specific website or app (e.g. AFL Live, NRL Live, Cricket Australia Live, Kayo Sports, Stan Sport)</a:t>
                      </a:r>
                      <a:endParaRPr lang="en-AU" sz="1100" dirty="0">
                        <a:solidFill>
                          <a:schemeClr val="tx1"/>
                        </a:solidFill>
                      </a:endParaRPr>
                    </a:p>
                  </a:txBody>
                  <a:tcPr>
                    <a:noFill/>
                  </a:tcPr>
                </a:tc>
                <a:tc>
                  <a:txBody>
                    <a:bodyPr/>
                    <a:lstStyle/>
                    <a:p>
                      <a:r>
                        <a:rPr lang="en-US" sz="1100" dirty="0">
                          <a:solidFill>
                            <a:schemeClr val="tx1"/>
                          </a:solidFill>
                        </a:rPr>
                        <a:t>Sports specific website or app</a:t>
                      </a:r>
                      <a:endParaRPr lang="en-AU" sz="1100" dirty="0">
                        <a:solidFill>
                          <a:schemeClr val="tx1"/>
                        </a:solidFill>
                      </a:endParaRPr>
                    </a:p>
                  </a:txBody>
                  <a:tcPr>
                    <a:noFill/>
                  </a:tcPr>
                </a:tc>
                <a:extLst>
                  <a:ext uri="{0D108BD9-81ED-4DB2-BD59-A6C34878D82A}">
                    <a16:rowId xmlns:a16="http://schemas.microsoft.com/office/drawing/2014/main" val="2020416116"/>
                  </a:ext>
                </a:extLst>
              </a:tr>
            </a:tbl>
          </a:graphicData>
        </a:graphic>
      </p:graphicFrame>
    </p:spTree>
    <p:extLst>
      <p:ext uri="{BB962C8B-B14F-4D97-AF65-F5344CB8AC3E}">
        <p14:creationId xmlns:p14="http://schemas.microsoft.com/office/powerpoint/2010/main" val="11377747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US" dirty="0"/>
              <a:t>69</a:t>
            </a:r>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85777"/>
            <a:ext cx="7957813" cy="438517"/>
          </a:xfrm>
        </p:spPr>
        <p:txBody>
          <a:bodyPr>
            <a:normAutofit fontScale="90000"/>
          </a:bodyPr>
          <a:lstStyle/>
          <a:p>
            <a:r>
              <a:rPr lang="en-AU" dirty="0"/>
              <a:t>How respondents access free-to-air TV </a:t>
            </a:r>
            <a:r>
              <a:rPr lang="en-AU" b="1" dirty="0"/>
              <a:t>most often</a:t>
            </a:r>
          </a:p>
        </p:txBody>
      </p:sp>
      <p:grpSp>
        <p:nvGrpSpPr>
          <p:cNvPr id="12" name="Group 11">
            <a:extLst>
              <a:ext uri="{FF2B5EF4-FFF2-40B4-BE49-F238E27FC236}">
                <a16:creationId xmlns:a16="http://schemas.microsoft.com/office/drawing/2014/main" id="{058637DB-1C8E-C549-AF19-9E188E8FC198}"/>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7" name="Freeform 5">
              <a:extLst>
                <a:ext uri="{FF2B5EF4-FFF2-40B4-BE49-F238E27FC236}">
                  <a16:creationId xmlns:a16="http://schemas.microsoft.com/office/drawing/2014/main" id="{1475C7D0-45E2-08A1-CE1F-EB6B544FF731}"/>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 name="Freeform 6">
              <a:extLst>
                <a:ext uri="{FF2B5EF4-FFF2-40B4-BE49-F238E27FC236}">
                  <a16:creationId xmlns:a16="http://schemas.microsoft.com/office/drawing/2014/main" id="{41CDBDF6-92E3-A72D-0F5B-B83283F138FC}"/>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 name="Freeform 7">
              <a:extLst>
                <a:ext uri="{FF2B5EF4-FFF2-40B4-BE49-F238E27FC236}">
                  <a16:creationId xmlns:a16="http://schemas.microsoft.com/office/drawing/2014/main" id="{B1EE343E-89D5-E569-7EBA-1E74DA428580}"/>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 name="Freeform 8">
              <a:extLst>
                <a:ext uri="{FF2B5EF4-FFF2-40B4-BE49-F238E27FC236}">
                  <a16:creationId xmlns:a16="http://schemas.microsoft.com/office/drawing/2014/main" id="{B0A89A95-7D0F-2024-4E68-C6C7B80BB149}"/>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 name="Freeform 9">
              <a:extLst>
                <a:ext uri="{FF2B5EF4-FFF2-40B4-BE49-F238E27FC236}">
                  <a16:creationId xmlns:a16="http://schemas.microsoft.com/office/drawing/2014/main" id="{EEFDA520-9D06-0830-DC98-429B6CF12742}"/>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291441" y="904141"/>
            <a:ext cx="9129850" cy="536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More than half of respondents (53%) who watched free-to-air TV in the past 7 days reported that they most often watch through a broadcast signal or antenna. Approximately one fifth (20%) most often watched via on-demand TV apps on a smart TV.</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400118" y="1603907"/>
            <a:ext cx="4749553" cy="41760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8" name="TextBox 1">
            <a:extLst>
              <a:ext uri="{FF2B5EF4-FFF2-40B4-BE49-F238E27FC236}">
                <a16:creationId xmlns:a16="http://schemas.microsoft.com/office/drawing/2014/main" id="{F3F6BD8C-3AB2-5A64-5091-F70ECED4BA3D}"/>
              </a:ext>
              <a:ext uri="{C183D7F6-B498-43B3-948B-1728B52AA6E4}">
                <adec:decorative xmlns:adec="http://schemas.microsoft.com/office/drawing/2017/decorative" val="1"/>
              </a:ext>
            </a:extLst>
          </p:cNvPr>
          <p:cNvSpPr txBox="1"/>
          <p:nvPr/>
        </p:nvSpPr>
        <p:spPr>
          <a:xfrm>
            <a:off x="2697358" y="1723222"/>
            <a:ext cx="267864" cy="2920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t>%</a:t>
            </a:r>
          </a:p>
        </p:txBody>
      </p:sp>
      <p:graphicFrame>
        <p:nvGraphicFramePr>
          <p:cNvPr id="9" name="Chart 8" descr="Figure 62: How respondents access free-to-air TV most often.&#10;&#10;Broadcast signal / antenna, 2023, 53% (significantly higher than 2022), 2022, 45%.&#10;On-demand TV apps through a smart TV, 2023, 20%, 2022, 19%.&#10;A Pay TV set-top box through cable or satellite, 2023, 10% (significantly lower than 2022), 2022, 17%.&#10;On-demand apps through an internet-connected device plugged into a television, 2023, 9% (significantly lower than 2022), 2022, 13%.&#10;On-demand TV apps through a device other than a television, 2023, 5%, 2022, 5%.&#10;A VAST box / VAST satellite dish, 2023, 2%, 2022, 2%.&#10;Other, 2023, 1%, 2022, 0.1%.&#10;&#10;Source: NEWC2c. How do you access free-to-air television most often?&#10;Base: TVCS, Respondents who watched free-to-air television in the past 7 days. 2023: n=2,439.  2022: n=1048. &#10;Notes: Don’t know/refused responses not shown: 2023 DK = 0.3%, Ref = 0.0%. 2022 DK = 0.2%, Ref = 0.0%&#10;">
            <a:extLst>
              <a:ext uri="{FF2B5EF4-FFF2-40B4-BE49-F238E27FC236}">
                <a16:creationId xmlns:a16="http://schemas.microsoft.com/office/drawing/2014/main" id="{B9E52F01-E6EC-8361-341D-11A1E06EABFF}"/>
              </a:ext>
            </a:extLst>
          </p:cNvPr>
          <p:cNvGraphicFramePr/>
          <p:nvPr>
            <p:extLst>
              <p:ext uri="{D42A27DB-BD31-4B8C-83A1-F6EECF244321}">
                <p14:modId xmlns:p14="http://schemas.microsoft.com/office/powerpoint/2010/main" val="3380475840"/>
              </p:ext>
            </p:extLst>
          </p:nvPr>
        </p:nvGraphicFramePr>
        <p:xfrm>
          <a:off x="637602" y="1603907"/>
          <a:ext cx="4504764" cy="3775598"/>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0A04EBF7-85C5-D957-7C37-4DED3023861F}"/>
              </a:ext>
            </a:extLst>
          </p:cNvPr>
          <p:cNvSpPr txBox="1"/>
          <p:nvPr/>
        </p:nvSpPr>
        <p:spPr>
          <a:xfrm>
            <a:off x="402158" y="5341405"/>
            <a:ext cx="4361478" cy="446276"/>
          </a:xfrm>
          <a:prstGeom prst="rect">
            <a:avLst/>
          </a:prstGeom>
          <a:noFill/>
        </p:spPr>
        <p:txBody>
          <a:bodyPr wrap="square">
            <a:spAutoFit/>
          </a:bodyPr>
          <a:lstStyle/>
          <a:p>
            <a:pPr algn="just">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effectLst/>
                <a:latin typeface="Arial" panose="020B0604020202020204" pitchFamily="34" charset="0"/>
                <a:ea typeface="Calibri" panose="020F0502020204030204" pitchFamily="34" charset="0"/>
                <a:cs typeface="Times New Roman" panose="02020603050405020304" pitchFamily="18" charset="0"/>
              </a:rPr>
              <a:t>NEWC2c. How do you access free-to-air television most often?</a:t>
            </a:r>
          </a:p>
          <a:p>
            <a:pPr algn="just">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Base: TVCS,</a:t>
            </a:r>
            <a:r>
              <a:rPr lang="en-GB" sz="600" dirty="0">
                <a:latin typeface="Arial" panose="020B0604020202020204" pitchFamily="34" charset="0"/>
                <a:ea typeface="Calibri" panose="020F0502020204030204" pitchFamily="34" charset="0"/>
                <a:cs typeface="Times New Roman" panose="02020603050405020304" pitchFamily="18" charset="0"/>
              </a:rPr>
              <a:t> Respondents who watched free-to-air television in the past 7 days. 2023: n=2,439. </a:t>
            </a:r>
            <a:r>
              <a:rPr lang="en-GB" sz="600" dirty="0">
                <a:effectLst/>
                <a:latin typeface="Arial" panose="020B0604020202020204" pitchFamily="34" charset="0"/>
                <a:ea typeface="Calibri" panose="020F0502020204030204" pitchFamily="34" charset="0"/>
                <a:cs typeface="Times New Roman" panose="02020603050405020304" pitchFamily="18" charset="0"/>
              </a:rPr>
              <a:t> 2022: n=1048. </a:t>
            </a:r>
          </a:p>
          <a:p>
            <a:pPr algn="just">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0.3%, Ref = </a:t>
            </a:r>
            <a:r>
              <a:rPr lang="en-GB" sz="600" dirty="0">
                <a:latin typeface="Arial" panose="020B0604020202020204" pitchFamily="34" charset="0"/>
                <a:ea typeface="Calibri" panose="020F0502020204030204" pitchFamily="34" charset="0"/>
                <a:cs typeface="Times New Roman" panose="02020603050405020304" pitchFamily="18" charset="0"/>
              </a:rPr>
              <a:t>0.0</a:t>
            </a:r>
            <a:r>
              <a:rPr lang="en-GB" sz="600" dirty="0">
                <a:effectLst/>
                <a:latin typeface="Arial" panose="020B0604020202020204" pitchFamily="34" charset="0"/>
                <a:ea typeface="Calibri" panose="020F0502020204030204" pitchFamily="34" charset="0"/>
                <a:cs typeface="Times New Roman" panose="02020603050405020304" pitchFamily="18" charset="0"/>
              </a:rPr>
              <a:t>%. 2022 DK = 0.2%, Ref = 0.0%</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269588" y="1497241"/>
            <a:ext cx="4498371"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Broadcast signal / antenna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Men (60% vs 44% of women)</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without children in the household (56% vs 45% of those with dependent children)</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comment or post images to social media sites less than once a day (55% vs 41% of those who comment or post once a day or more)</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post to blogs, forums or interest groups less than once a day (54% vs 41% of those who post once a day or more)</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do not have household access to online subscription streaming services (75% vs 47% of those who do have access)</a:t>
            </a:r>
          </a:p>
          <a:p>
            <a:pPr marL="628650" lvl="1" indent="-171450">
              <a:lnSpc>
                <a:spcPct val="125000"/>
              </a:lnSpc>
              <a:buFont typeface="Courier New" panose="02070309020205020404" pitchFamily="49" charset="0"/>
              <a:buChar char="o"/>
            </a:pPr>
            <a:endParaRPr lang="en-US" sz="1000" dirty="0">
              <a:solidFill>
                <a:schemeClr val="tx1"/>
              </a:solidFill>
              <a:cs typeface="Arial" panose="020B0604020202020204"/>
            </a:endParaRPr>
          </a:p>
          <a:p>
            <a:pPr lvl="1">
              <a:lnSpc>
                <a:spcPct val="125000"/>
              </a:lnSpc>
            </a:pPr>
            <a:endParaRPr lang="en-US" sz="1000" dirty="0">
              <a:solidFill>
                <a:schemeClr val="tx1"/>
              </a:solidFill>
              <a:cs typeface="Arial" panose="020B0604020202020204"/>
            </a:endParaRPr>
          </a:p>
          <a:p>
            <a:pPr>
              <a:lnSpc>
                <a:spcPct val="125000"/>
              </a:lnSpc>
            </a:pPr>
            <a:endParaRPr lang="en-US" sz="1000" dirty="0">
              <a:solidFill>
                <a:schemeClr val="tx1"/>
              </a:solidFill>
              <a:ea typeface="+mn-lt"/>
              <a:cs typeface="+mn-lt"/>
            </a:endParaRPr>
          </a:p>
          <a:p>
            <a:pPr marL="638175" lvl="2" indent="-171450">
              <a:lnSpc>
                <a:spcPct val="125000"/>
              </a:lnSpc>
              <a:buFont typeface="Courier New" panose="02070309020205020404" pitchFamily="49" charset="0"/>
              <a:buChar char="o"/>
            </a:pPr>
            <a:endParaRPr lang="en-US" sz="1000" dirty="0">
              <a:solidFill>
                <a:schemeClr val="tx1"/>
              </a:solidFill>
            </a:endParaRPr>
          </a:p>
        </p:txBody>
      </p:sp>
      <p:sp>
        <p:nvSpPr>
          <p:cNvPr id="16" name="Rectangle 15">
            <a:extLst>
              <a:ext uri="{FF2B5EF4-FFF2-40B4-BE49-F238E27FC236}">
                <a16:creationId xmlns:a16="http://schemas.microsoft.com/office/drawing/2014/main" id="{52B7FC76-61A8-A417-EA32-B30771555FCC}"/>
              </a:ext>
            </a:extLst>
          </p:cNvPr>
          <p:cNvSpPr/>
          <p:nvPr/>
        </p:nvSpPr>
        <p:spPr>
          <a:xfrm>
            <a:off x="5443652" y="4532601"/>
            <a:ext cx="4150245" cy="1408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6213" lvl="1">
              <a:lnSpc>
                <a:spcPct val="125000"/>
              </a:lnSpc>
            </a:pPr>
            <a:r>
              <a:rPr lang="en-AU" sz="1200" b="1" dirty="0">
                <a:solidFill>
                  <a:schemeClr val="tx2"/>
                </a:solidFill>
              </a:rPr>
              <a:t>Callouts</a:t>
            </a:r>
          </a:p>
          <a:p>
            <a:pPr marL="176213" indent="-176213">
              <a:lnSpc>
                <a:spcPct val="125000"/>
              </a:lnSpc>
              <a:buFont typeface="Arial" panose="020B0604020202020204" pitchFamily="34" charset="0"/>
              <a:buChar char="•"/>
            </a:pPr>
            <a:r>
              <a:rPr lang="en-US" sz="1000" dirty="0">
                <a:solidFill>
                  <a:schemeClr val="tx1"/>
                </a:solidFill>
              </a:rPr>
              <a:t>Use of a Pay TV set-top box through cable or satellite, and on-demand apps through an internet-connected device plugged into a TV have decreased in 2023 as ways that respondents access free-to-air TV most often. Accessing free-to-air TV most often through a broadcast signal or antenna has increased in 2023.</a:t>
            </a:r>
            <a:endParaRPr lang="en-US" sz="1000" dirty="0">
              <a:solidFill>
                <a:srgbClr val="FF0000"/>
              </a:solidFill>
            </a:endParaRPr>
          </a:p>
        </p:txBody>
      </p:sp>
      <p:sp>
        <p:nvSpPr>
          <p:cNvPr id="10" name="Rectangle 9">
            <a:extLst>
              <a:ext uri="{FF2B5EF4-FFF2-40B4-BE49-F238E27FC236}">
                <a16:creationId xmlns:a16="http://schemas.microsoft.com/office/drawing/2014/main" id="{FCB779E5-2C6E-F108-8345-D6A7058A1425}"/>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solidFill>
                  <a:schemeClr val="bg1"/>
                </a:solidFill>
              </a:rPr>
              <a:t>Broadcast signal or antenna remains the most common way to access free-to-air TV in 2023.</a:t>
            </a:r>
            <a:endParaRPr lang="en-AU" sz="1000" b="1" strike="sngStrike" dirty="0">
              <a:solidFill>
                <a:schemeClr val="bg1"/>
              </a:solidFill>
            </a:endParaRPr>
          </a:p>
        </p:txBody>
      </p:sp>
      <p:pic>
        <p:nvPicPr>
          <p:cNvPr id="11" name="Graphic 10">
            <a:extLst>
              <a:ext uri="{FF2B5EF4-FFF2-40B4-BE49-F238E27FC236}">
                <a16:creationId xmlns:a16="http://schemas.microsoft.com/office/drawing/2014/main" id="{46E63CEF-B60C-8CAA-9B23-41CD30518BC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
        <p:nvSpPr>
          <p:cNvPr id="5" name="Arrow: Down 4">
            <a:extLst>
              <a:ext uri="{FF2B5EF4-FFF2-40B4-BE49-F238E27FC236}">
                <a16:creationId xmlns:a16="http://schemas.microsoft.com/office/drawing/2014/main" id="{98BAB323-4494-570E-3ED5-6C01AEE7A06F}"/>
              </a:ext>
              <a:ext uri="{C183D7F6-B498-43B3-948B-1728B52AA6E4}">
                <adec:decorative xmlns:adec="http://schemas.microsoft.com/office/drawing/2017/decorative" val="1"/>
              </a:ext>
            </a:extLst>
          </p:cNvPr>
          <p:cNvSpPr/>
          <p:nvPr/>
        </p:nvSpPr>
        <p:spPr>
          <a:xfrm flipV="1">
            <a:off x="4943475" y="2071876"/>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rrow: Down 12">
            <a:extLst>
              <a:ext uri="{FF2B5EF4-FFF2-40B4-BE49-F238E27FC236}">
                <a16:creationId xmlns:a16="http://schemas.microsoft.com/office/drawing/2014/main" id="{76F57384-D682-9E2B-63E7-D0794305F7B7}"/>
              </a:ext>
              <a:ext uri="{C183D7F6-B498-43B3-948B-1728B52AA6E4}">
                <adec:decorative xmlns:adec="http://schemas.microsoft.com/office/drawing/2017/decorative" val="1"/>
              </a:ext>
            </a:extLst>
          </p:cNvPr>
          <p:cNvSpPr/>
          <p:nvPr/>
        </p:nvSpPr>
        <p:spPr>
          <a:xfrm>
            <a:off x="3430119" y="3024225"/>
            <a:ext cx="82800" cy="10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Arrow: Down 13">
            <a:extLst>
              <a:ext uri="{FF2B5EF4-FFF2-40B4-BE49-F238E27FC236}">
                <a16:creationId xmlns:a16="http://schemas.microsoft.com/office/drawing/2014/main" id="{9BF49097-3030-FF40-5465-D4BCD66C6C24}"/>
              </a:ext>
              <a:ext uri="{C183D7F6-B498-43B3-948B-1728B52AA6E4}">
                <adec:decorative xmlns:adec="http://schemas.microsoft.com/office/drawing/2017/decorative" val="1"/>
              </a:ext>
            </a:extLst>
          </p:cNvPr>
          <p:cNvSpPr/>
          <p:nvPr/>
        </p:nvSpPr>
        <p:spPr>
          <a:xfrm>
            <a:off x="3365200" y="3489813"/>
            <a:ext cx="82800" cy="10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9618545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70</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26346"/>
            <a:ext cx="8418595" cy="438517"/>
          </a:xfrm>
        </p:spPr>
        <p:txBody>
          <a:bodyPr>
            <a:normAutofit fontScale="90000"/>
          </a:bodyPr>
          <a:lstStyle/>
          <a:p>
            <a:r>
              <a:rPr lang="en-AU" dirty="0"/>
              <a:t>Frequency of watching free-to-air TV on various devices (%)</a:t>
            </a:r>
            <a:endParaRPr lang="en-AU" b="1" dirty="0"/>
          </a:p>
        </p:txBody>
      </p:sp>
      <p:grpSp>
        <p:nvGrpSpPr>
          <p:cNvPr id="6" name="Group 5">
            <a:extLst>
              <a:ext uri="{FF2B5EF4-FFF2-40B4-BE49-F238E27FC236}">
                <a16:creationId xmlns:a16="http://schemas.microsoft.com/office/drawing/2014/main" id="{22252127-B187-70DF-2461-A23C01825D6B}"/>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7" name="Freeform 5">
              <a:extLst>
                <a:ext uri="{FF2B5EF4-FFF2-40B4-BE49-F238E27FC236}">
                  <a16:creationId xmlns:a16="http://schemas.microsoft.com/office/drawing/2014/main" id="{5BCA920C-F272-924F-100C-B7598607C11F}"/>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6">
              <a:extLst>
                <a:ext uri="{FF2B5EF4-FFF2-40B4-BE49-F238E27FC236}">
                  <a16:creationId xmlns:a16="http://schemas.microsoft.com/office/drawing/2014/main" id="{E704D3D4-FDB6-E665-AF5B-78FD6001435A}"/>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8" name="Freeform 7">
              <a:extLst>
                <a:ext uri="{FF2B5EF4-FFF2-40B4-BE49-F238E27FC236}">
                  <a16:creationId xmlns:a16="http://schemas.microsoft.com/office/drawing/2014/main" id="{A30F941B-89F4-FC16-D6C7-2EFF39A79CFB}"/>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8">
              <a:extLst>
                <a:ext uri="{FF2B5EF4-FFF2-40B4-BE49-F238E27FC236}">
                  <a16:creationId xmlns:a16="http://schemas.microsoft.com/office/drawing/2014/main" id="{A1A9947E-0BCD-7EDF-5795-E4E27E4E624C}"/>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9">
              <a:extLst>
                <a:ext uri="{FF2B5EF4-FFF2-40B4-BE49-F238E27FC236}">
                  <a16:creationId xmlns:a16="http://schemas.microsoft.com/office/drawing/2014/main" id="{C4D96FEA-A62D-46B3-5B01-54C1B6056563}"/>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4" name="Rectangle 3">
            <a:extLst>
              <a:ext uri="{FF2B5EF4-FFF2-40B4-BE49-F238E27FC236}">
                <a16:creationId xmlns:a16="http://schemas.microsoft.com/office/drawing/2014/main" id="{3480936A-FD43-D410-134F-4B4DE311C63A}"/>
              </a:ext>
            </a:extLst>
          </p:cNvPr>
          <p:cNvSpPr/>
          <p:nvPr/>
        </p:nvSpPr>
        <p:spPr>
          <a:xfrm>
            <a:off x="487093" y="911282"/>
            <a:ext cx="8593869" cy="540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rgbClr val="000000"/>
                </a:solidFill>
                <a:latin typeface="Arial"/>
                <a:cs typeface="Arial"/>
              </a:rPr>
              <a:t>TV remained the most common device for watching free-to-air TV, with 74% of respondents (net use) indicating that they watched free-to-air on a TV in an average week. </a:t>
            </a:r>
            <a:endParaRPr lang="en-AU" sz="1000" dirty="0">
              <a:solidFill>
                <a:schemeClr val="tx1"/>
              </a:solidFill>
              <a:latin typeface="Arial"/>
              <a:cs typeface="Arial"/>
            </a:endParaRPr>
          </a:p>
        </p:txBody>
      </p:sp>
      <p:graphicFrame>
        <p:nvGraphicFramePr>
          <p:cNvPr id="8" name="Table 7" descr="Figure 63: Frequency of watching free-to-air TV on various devices.&#10;&#10;Results listed are for 2023 unless otherwise stated.&#10;&#10;Television (including smart TV), 2022 NET use, 74%, 2023 NET Use, 74%, More often than 5 times a day, 6%, 3-5 times a day, 7%, Once or twice a day, 18%, More often than 5 times a week, 14%, 3-5 times a week, 15%, Once or twice a week, 14%, Never, 11%.&#10;Mobile phone or smartphone, 2022 NET use, 30%, 2023 NET Use, 30%, More often than 5 times a day, 5%, 3-5 times a day, 3%, Once or twice a day, 3%, More often than 5 times a week, 3%, 3-5 times a week, 4%, Once or twice a week, 11%, Never, 41%.&#10;TV smart accessory / Digital media player, 2022 NET use, 27%, 2023 NET Use, 28%, More often than 5 times a day, 2%, 3-5 times a day, 2%, Once or twice a day, 5%, More often than 5 times a week, 5%, 3-5 times a week, 5%, Once or twice a week, 10%, Never, 14%.&#10;Computer (desktop or laptop), 2022 NET use, 26%, 2023 NET Use, 25%, More often than 5 times a day, 2%, 3-5 times a day, 2%, Once or twice a day, 3%, More often than 5 times a week, 3%, 3-5 times a week, 4%, Once or twice a week, 11%, Never, 35%.&#10;Tablet, 2022 NET use, 19%, 2023 NET Use, 16%, More often than 5 times a day, 1%, 3-5 times a day, 1%, Once or twice a day, 2%, More often than 5 times a week, 2%, 3-5 times a week, 3%, Once or twice a week, 8%, Never, 16%.&#10;Pay TV box, 2022 NET use, 18%, 2023 NET Use, 15% (significantly lower than 2022), More often than 5 times a day, 1%, 3-5 times a day, 2%, Once or twice a day, 3%, More often than 5 times a week, 3%, 3-5 times a week, 3%, Once or twice a week, 4%, Never, 5%.&#10;Games console connected to a television , 2022 NET use, 8%, 2023 NET Use, 7%, More often than 5 times a day, 0.3%, 3-5 times a day, 0.3%, Once or twice a day, 1%, More often than 5 times a week, 1%, 3-5 times a week, 2%, Once or twice a week, 3%, Never, 11%.&#10;VAST satellite box, 2022 NET use, 3%, 2023 NET Use, 5% (significantly higher than 2022), More often than 5 times a day, 0.3%, 3-5 times a day, 0.1%, Once or twice a day, 1%, 1%, 3-5 times a week, 1%, Once or twice a week, 2%, Never, 2%.&#10;&#10;Source: NEW10. On average per week, how often do you use the following devices to watch free-to-air television (live or on-demand)? &#10;Base: TVCS,  Results have been rebased to a proportion of all TVCS survey respondents. 2023: n=3,861. 2022: n=4016.&#10;Notes: Don’t know/refused responses not shown, % vary per statement. Rows do not sum to 100%: due to rebasing to total respondents n/a figures are not shown in table. Note that this question reflects use of devices to watch free-to-air TV specifically, and has a different base to C4, which asks about use of devices to watch screen content more generally and was asked of all respondents who watched screen content in the past 7 days. &#10;">
            <a:extLst>
              <a:ext uri="{FF2B5EF4-FFF2-40B4-BE49-F238E27FC236}">
                <a16:creationId xmlns:a16="http://schemas.microsoft.com/office/drawing/2014/main" id="{79C2A362-391F-4B80-A29D-F6C91146F064}"/>
              </a:ext>
            </a:extLst>
          </p:cNvPr>
          <p:cNvGraphicFramePr>
            <a:graphicFrameLocks noGrp="1"/>
          </p:cNvGraphicFramePr>
          <p:nvPr>
            <p:extLst>
              <p:ext uri="{D42A27DB-BD31-4B8C-83A1-F6EECF244321}">
                <p14:modId xmlns:p14="http://schemas.microsoft.com/office/powerpoint/2010/main" val="2996941650"/>
              </p:ext>
            </p:extLst>
          </p:nvPr>
        </p:nvGraphicFramePr>
        <p:xfrm>
          <a:off x="533596" y="1349762"/>
          <a:ext cx="8350703" cy="2768874"/>
        </p:xfrm>
        <a:graphic>
          <a:graphicData uri="http://schemas.openxmlformats.org/drawingml/2006/table">
            <a:tbl>
              <a:tblPr firstRow="1" bandRow="1">
                <a:tableStyleId>{5C22544A-7EE6-4342-B048-85BDC9FD1C3A}</a:tableStyleId>
              </a:tblPr>
              <a:tblGrid>
                <a:gridCol w="1583880">
                  <a:extLst>
                    <a:ext uri="{9D8B030D-6E8A-4147-A177-3AD203B41FA5}">
                      <a16:colId xmlns:a16="http://schemas.microsoft.com/office/drawing/2014/main" val="2646410763"/>
                    </a:ext>
                  </a:extLst>
                </a:gridCol>
                <a:gridCol w="682823">
                  <a:extLst>
                    <a:ext uri="{9D8B030D-6E8A-4147-A177-3AD203B41FA5}">
                      <a16:colId xmlns:a16="http://schemas.microsoft.com/office/drawing/2014/main" val="1488064773"/>
                    </a:ext>
                  </a:extLst>
                </a:gridCol>
                <a:gridCol w="792000">
                  <a:extLst>
                    <a:ext uri="{9D8B030D-6E8A-4147-A177-3AD203B41FA5}">
                      <a16:colId xmlns:a16="http://schemas.microsoft.com/office/drawing/2014/main" val="1300378479"/>
                    </a:ext>
                  </a:extLst>
                </a:gridCol>
                <a:gridCol w="720000">
                  <a:extLst>
                    <a:ext uri="{9D8B030D-6E8A-4147-A177-3AD203B41FA5}">
                      <a16:colId xmlns:a16="http://schemas.microsoft.com/office/drawing/2014/main" val="3651930443"/>
                    </a:ext>
                  </a:extLst>
                </a:gridCol>
                <a:gridCol w="756000">
                  <a:extLst>
                    <a:ext uri="{9D8B030D-6E8A-4147-A177-3AD203B41FA5}">
                      <a16:colId xmlns:a16="http://schemas.microsoft.com/office/drawing/2014/main" val="142787000"/>
                    </a:ext>
                  </a:extLst>
                </a:gridCol>
                <a:gridCol w="792000">
                  <a:extLst>
                    <a:ext uri="{9D8B030D-6E8A-4147-A177-3AD203B41FA5}">
                      <a16:colId xmlns:a16="http://schemas.microsoft.com/office/drawing/2014/main" val="2825038207"/>
                    </a:ext>
                  </a:extLst>
                </a:gridCol>
                <a:gridCol w="756000">
                  <a:extLst>
                    <a:ext uri="{9D8B030D-6E8A-4147-A177-3AD203B41FA5}">
                      <a16:colId xmlns:a16="http://schemas.microsoft.com/office/drawing/2014/main" val="119023060"/>
                    </a:ext>
                  </a:extLst>
                </a:gridCol>
                <a:gridCol w="756000">
                  <a:extLst>
                    <a:ext uri="{9D8B030D-6E8A-4147-A177-3AD203B41FA5}">
                      <a16:colId xmlns:a16="http://schemas.microsoft.com/office/drawing/2014/main" val="32309345"/>
                    </a:ext>
                  </a:extLst>
                </a:gridCol>
                <a:gridCol w="756000">
                  <a:extLst>
                    <a:ext uri="{9D8B030D-6E8A-4147-A177-3AD203B41FA5}">
                      <a16:colId xmlns:a16="http://schemas.microsoft.com/office/drawing/2014/main" val="618614106"/>
                    </a:ext>
                  </a:extLst>
                </a:gridCol>
                <a:gridCol w="756000">
                  <a:extLst>
                    <a:ext uri="{9D8B030D-6E8A-4147-A177-3AD203B41FA5}">
                      <a16:colId xmlns:a16="http://schemas.microsoft.com/office/drawing/2014/main" val="1533160073"/>
                    </a:ext>
                  </a:extLst>
                </a:gridCol>
              </a:tblGrid>
              <a:tr h="549249">
                <a:tc>
                  <a:txBody>
                    <a:bodyPr/>
                    <a:lstStyle/>
                    <a:p>
                      <a:pPr marL="85725" indent="0" algn="l" fontAlgn="b"/>
                      <a:r>
                        <a:rPr lang="en-US" sz="1000" b="1" i="0" u="none" strike="noStrike" dirty="0">
                          <a:solidFill>
                            <a:schemeClr val="bg1"/>
                          </a:solidFill>
                          <a:effectLst/>
                          <a:latin typeface="+mn-lt"/>
                        </a:rPr>
                        <a:t>Device</a:t>
                      </a:r>
                      <a:endParaRPr lang="en-AU" sz="1000" b="1" i="0" u="none" strike="noStrike" dirty="0">
                        <a:solidFill>
                          <a:schemeClr val="bg1"/>
                        </a:solidFill>
                        <a:effectLst/>
                        <a:latin typeface="+mn-lt"/>
                      </a:endParaRPr>
                    </a:p>
                  </a:txBody>
                  <a:tcPr marL="9525" marR="9525" marT="9525" marB="0" anchor="ctr">
                    <a:solidFill>
                      <a:srgbClr val="9B2CB8"/>
                    </a:solidFill>
                  </a:tcPr>
                </a:tc>
                <a:tc>
                  <a:txBody>
                    <a:bodyPr/>
                    <a:lstStyle/>
                    <a:p>
                      <a:pPr algn="ctr" fontAlgn="b"/>
                      <a:r>
                        <a:rPr lang="en-AU" sz="1000" b="1" i="0" u="none" strike="noStrike" dirty="0">
                          <a:solidFill>
                            <a:schemeClr val="bg1"/>
                          </a:solidFill>
                          <a:effectLst/>
                          <a:latin typeface="+mn-lt"/>
                        </a:rPr>
                        <a:t>NET Use</a:t>
                      </a:r>
                    </a:p>
                  </a:txBody>
                  <a:tcPr marL="9525" marR="9525" marT="9525" marB="0" anchor="ctr">
                    <a:solidFill>
                      <a:srgbClr val="9B2CB8"/>
                    </a:solidFill>
                  </a:tcPr>
                </a:tc>
                <a:tc>
                  <a:txBody>
                    <a:bodyPr/>
                    <a:lstStyle/>
                    <a:p>
                      <a:pPr algn="ctr" fontAlgn="b"/>
                      <a:r>
                        <a:rPr lang="en-US" sz="1000" b="1" i="0" u="none" strike="noStrike" dirty="0">
                          <a:solidFill>
                            <a:schemeClr val="bg1"/>
                          </a:solidFill>
                          <a:effectLst/>
                          <a:latin typeface="+mn-lt"/>
                        </a:rPr>
                        <a:t>More often than 5 times a day</a:t>
                      </a:r>
                    </a:p>
                  </a:txBody>
                  <a:tcPr marL="9525" marR="9525" marT="9525" marB="0" anchor="ctr">
                    <a:solidFill>
                      <a:srgbClr val="9B2CB8"/>
                    </a:solidFill>
                  </a:tcPr>
                </a:tc>
                <a:tc>
                  <a:txBody>
                    <a:bodyPr/>
                    <a:lstStyle/>
                    <a:p>
                      <a:pPr algn="ctr" fontAlgn="b"/>
                      <a:r>
                        <a:rPr lang="en-AU" sz="1000" b="1" i="0" u="none" strike="noStrike" dirty="0">
                          <a:solidFill>
                            <a:schemeClr val="bg1"/>
                          </a:solidFill>
                          <a:effectLst/>
                          <a:latin typeface="+mn-lt"/>
                        </a:rPr>
                        <a:t>3-5 times a day</a:t>
                      </a:r>
                    </a:p>
                  </a:txBody>
                  <a:tcPr marL="9525" marR="9525" marT="9525" marB="0" anchor="ctr">
                    <a:solidFill>
                      <a:srgbClr val="9B2CB8"/>
                    </a:solidFill>
                  </a:tcPr>
                </a:tc>
                <a:tc>
                  <a:txBody>
                    <a:bodyPr/>
                    <a:lstStyle/>
                    <a:p>
                      <a:pPr algn="ctr" fontAlgn="b"/>
                      <a:r>
                        <a:rPr lang="en-US" sz="1000" b="1" i="0" u="none" strike="noStrike" dirty="0">
                          <a:solidFill>
                            <a:schemeClr val="bg1"/>
                          </a:solidFill>
                          <a:effectLst/>
                          <a:latin typeface="+mn-lt"/>
                        </a:rPr>
                        <a:t>Once or twice a day</a:t>
                      </a:r>
                    </a:p>
                  </a:txBody>
                  <a:tcPr marL="9525" marR="9525" marT="9525" marB="0" anchor="ctr">
                    <a:solidFill>
                      <a:srgbClr val="9B2CB8"/>
                    </a:solidFill>
                  </a:tcPr>
                </a:tc>
                <a:tc>
                  <a:txBody>
                    <a:bodyPr/>
                    <a:lstStyle/>
                    <a:p>
                      <a:pPr algn="ctr" fontAlgn="b"/>
                      <a:r>
                        <a:rPr lang="en-US" sz="1000" b="1" i="0" u="none" strike="noStrike" dirty="0">
                          <a:solidFill>
                            <a:schemeClr val="bg1"/>
                          </a:solidFill>
                          <a:effectLst/>
                          <a:latin typeface="+mn-lt"/>
                        </a:rPr>
                        <a:t>More often than 5 times a week</a:t>
                      </a:r>
                    </a:p>
                  </a:txBody>
                  <a:tcPr marL="9525" marR="9525" marT="9525" marB="0" anchor="ctr">
                    <a:solidFill>
                      <a:srgbClr val="9B2CB8"/>
                    </a:solidFill>
                  </a:tcPr>
                </a:tc>
                <a:tc>
                  <a:txBody>
                    <a:bodyPr/>
                    <a:lstStyle/>
                    <a:p>
                      <a:pPr algn="ctr" fontAlgn="b"/>
                      <a:r>
                        <a:rPr lang="en-AU" sz="1000" b="1" i="0" u="none" strike="noStrike" dirty="0">
                          <a:solidFill>
                            <a:schemeClr val="bg1"/>
                          </a:solidFill>
                          <a:effectLst/>
                          <a:latin typeface="+mn-lt"/>
                        </a:rPr>
                        <a:t>3-5 times a week</a:t>
                      </a:r>
                    </a:p>
                  </a:txBody>
                  <a:tcPr marL="9525" marR="9525" marT="9525" marB="0" anchor="ctr">
                    <a:solidFill>
                      <a:srgbClr val="9B2CB8"/>
                    </a:solidFill>
                  </a:tcPr>
                </a:tc>
                <a:tc>
                  <a:txBody>
                    <a:bodyPr/>
                    <a:lstStyle/>
                    <a:p>
                      <a:pPr algn="ctr" fontAlgn="b"/>
                      <a:r>
                        <a:rPr lang="en-US" sz="1000" b="1" i="0" u="none" strike="noStrike" dirty="0">
                          <a:solidFill>
                            <a:schemeClr val="bg1"/>
                          </a:solidFill>
                          <a:effectLst/>
                          <a:latin typeface="+mn-lt"/>
                        </a:rPr>
                        <a:t>Once or twice a week</a:t>
                      </a:r>
                    </a:p>
                  </a:txBody>
                  <a:tcPr marL="9525" marR="9525" marT="9525" marB="0" anchor="ctr">
                    <a:solidFill>
                      <a:srgbClr val="9B2CB8"/>
                    </a:solidFill>
                  </a:tcPr>
                </a:tc>
                <a:tc>
                  <a:txBody>
                    <a:bodyPr/>
                    <a:lstStyle/>
                    <a:p>
                      <a:pPr algn="ctr" fontAlgn="b"/>
                      <a:r>
                        <a:rPr lang="en-AU" sz="1000" b="1" i="0" u="none" strike="noStrike" dirty="0">
                          <a:solidFill>
                            <a:schemeClr val="bg1"/>
                          </a:solidFill>
                          <a:effectLst/>
                          <a:latin typeface="+mn-lt"/>
                        </a:rPr>
                        <a:t>Never</a:t>
                      </a:r>
                    </a:p>
                  </a:txBody>
                  <a:tcPr marL="9525" marR="9525" marT="9525" marB="0" anchor="ctr">
                    <a:lnR w="76200" cap="flat" cmpd="sng" algn="ctr">
                      <a:solidFill>
                        <a:schemeClr val="bg1"/>
                      </a:solidFill>
                      <a:prstDash val="solid"/>
                      <a:round/>
                      <a:headEnd type="none" w="med" len="med"/>
                      <a:tailEnd type="none" w="med" len="med"/>
                    </a:lnR>
                    <a:solidFill>
                      <a:srgbClr val="9B2CB8"/>
                    </a:solidFill>
                  </a:tcPr>
                </a:tc>
                <a:tc>
                  <a:txBody>
                    <a:bodyPr/>
                    <a:lstStyle/>
                    <a:p>
                      <a:pPr algn="ctr" fontAlgn="b"/>
                      <a:r>
                        <a:rPr lang="en-US" sz="1000" b="1" i="0" u="none" strike="noStrike" dirty="0">
                          <a:solidFill>
                            <a:schemeClr val="bg1"/>
                          </a:solidFill>
                          <a:effectLst/>
                          <a:latin typeface="+mn-lt"/>
                        </a:rPr>
                        <a:t>2022 NET use</a:t>
                      </a:r>
                      <a:endParaRPr lang="en-AU" sz="1000" b="1" i="0" u="none" strike="noStrike" dirty="0">
                        <a:solidFill>
                          <a:schemeClr val="bg1"/>
                        </a:solidFill>
                        <a:effectLst/>
                        <a:latin typeface="+mn-lt"/>
                      </a:endParaRPr>
                    </a:p>
                  </a:txBody>
                  <a:tcPr marL="9310" marR="9310" marT="9310" marB="0" anchor="ctr">
                    <a:lnL w="76200" cap="flat" cmpd="sng" algn="ctr">
                      <a:solidFill>
                        <a:schemeClr val="bg1"/>
                      </a:solidFill>
                      <a:prstDash val="solid"/>
                      <a:round/>
                      <a:headEnd type="none" w="med" len="med"/>
                      <a:tailEnd type="none" w="med" len="med"/>
                    </a:lnL>
                    <a:solidFill>
                      <a:srgbClr val="575757"/>
                    </a:solidFill>
                  </a:tcPr>
                </a:tc>
                <a:extLst>
                  <a:ext uri="{0D108BD9-81ED-4DB2-BD59-A6C34878D82A}">
                    <a16:rowId xmlns:a16="http://schemas.microsoft.com/office/drawing/2014/main" val="1199412250"/>
                  </a:ext>
                </a:extLst>
              </a:tr>
              <a:tr h="216000">
                <a:tc>
                  <a:txBody>
                    <a:bodyPr/>
                    <a:lstStyle/>
                    <a:p>
                      <a:pPr marL="85725" indent="0" algn="l" fontAlgn="b">
                        <a:spcBef>
                          <a:spcPts val="300"/>
                        </a:spcBef>
                        <a:spcAft>
                          <a:spcPts val="300"/>
                        </a:spcAft>
                      </a:pPr>
                      <a:r>
                        <a:rPr lang="en-AU" sz="1000" b="0" i="0" u="none" strike="noStrike" dirty="0">
                          <a:solidFill>
                            <a:schemeClr val="bg1"/>
                          </a:solidFill>
                          <a:effectLst/>
                          <a:latin typeface="+mn-lt"/>
                        </a:rPr>
                        <a:t>Television (including smart TV)</a:t>
                      </a:r>
                      <a:endParaRPr lang="en-AU" sz="1000" b="0" i="1" u="none" strike="noStrike" dirty="0">
                        <a:solidFill>
                          <a:schemeClr val="bg1"/>
                        </a:solidFill>
                        <a:effectLst/>
                        <a:latin typeface="+mn-lt"/>
                      </a:endParaRPr>
                    </a:p>
                  </a:txBody>
                  <a:tcPr marL="9525" marR="9525" marT="9525" marB="0" anchor="ctr">
                    <a:solidFill>
                      <a:srgbClr val="9B2CB8"/>
                    </a:solidFill>
                  </a:tcPr>
                </a:tc>
                <a:tc>
                  <a:txBody>
                    <a:bodyPr/>
                    <a:lstStyle/>
                    <a:p>
                      <a:pPr algn="ctr" fontAlgn="b"/>
                      <a:r>
                        <a:rPr lang="en-AU" sz="1000" b="1" i="0" u="none" strike="noStrike" dirty="0">
                          <a:solidFill>
                            <a:schemeClr val="tx1"/>
                          </a:solidFill>
                          <a:effectLst/>
                          <a:latin typeface="+mn-lt"/>
                        </a:rPr>
                        <a:t>74</a:t>
                      </a:r>
                    </a:p>
                  </a:txBody>
                  <a:tcPr marL="9525" marR="9525" marT="9525" marB="0" anchor="ctr">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7</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18</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11</a:t>
                      </a:r>
                    </a:p>
                  </a:txBody>
                  <a:tcPr marL="9525" marR="9525" marT="9525" marB="0" anchor="ctr">
                    <a:lnL w="3175" cap="flat" cmpd="sng" algn="ctr">
                      <a:solidFill>
                        <a:srgbClr val="9B2CB8"/>
                      </a:solidFill>
                      <a:prstDash val="solid"/>
                      <a:round/>
                      <a:headEnd type="none" w="med" len="med"/>
                      <a:tailEnd type="none" w="med" len="med"/>
                    </a:lnL>
                    <a:lnR w="76200" cap="flat" cmpd="sng" algn="ctr">
                      <a:solidFill>
                        <a:schemeClr val="bg1"/>
                      </a:solidFill>
                      <a:prstDash val="solid"/>
                      <a:round/>
                      <a:headEnd type="none" w="med" len="med"/>
                      <a:tailEnd type="none" w="med" len="med"/>
                    </a:lnR>
                    <a:lnB w="3175" cap="flat" cmpd="sng" algn="ctr">
                      <a:solidFill>
                        <a:srgbClr val="9B2CB8"/>
                      </a:solidFill>
                      <a:prstDash val="solid"/>
                      <a:round/>
                      <a:headEnd type="none" w="med" len="med"/>
                      <a:tailEnd type="none" w="med" len="med"/>
                    </a:lnB>
                    <a:noFill/>
                  </a:tcPr>
                </a:tc>
                <a:tc>
                  <a:txBody>
                    <a:bodyPr/>
                    <a:lstStyle/>
                    <a:p>
                      <a:pPr algn="ctr" fontAlgn="b">
                        <a:spcBef>
                          <a:spcPts val="300"/>
                        </a:spcBef>
                        <a:spcAft>
                          <a:spcPts val="300"/>
                        </a:spcAft>
                      </a:pPr>
                      <a:r>
                        <a:rPr lang="en-AU" sz="1000" b="1" i="0" u="none" strike="noStrike" dirty="0">
                          <a:solidFill>
                            <a:schemeClr val="tx1"/>
                          </a:solidFill>
                          <a:effectLst/>
                          <a:latin typeface="+mn-lt"/>
                        </a:rPr>
                        <a:t>74</a:t>
                      </a:r>
                    </a:p>
                  </a:txBody>
                  <a:tcPr marL="9525" marR="9525" marT="9525" marB="0" anchor="ctr">
                    <a:lnL w="76200" cap="flat" cmpd="sng" algn="ctr">
                      <a:solidFill>
                        <a:schemeClr val="bg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823416405"/>
                  </a:ext>
                </a:extLst>
              </a:tr>
              <a:tr h="216000">
                <a:tc>
                  <a:txBody>
                    <a:bodyPr/>
                    <a:lstStyle/>
                    <a:p>
                      <a:pPr marL="85725" marR="0" lvl="0" indent="0" algn="l" defTabSz="742927" rtl="0" eaLnBrk="1" fontAlgn="b" latinLnBrk="0" hangingPunct="1">
                        <a:lnSpc>
                          <a:spcPct val="100000"/>
                        </a:lnSpc>
                        <a:spcBef>
                          <a:spcPts val="300"/>
                        </a:spcBef>
                        <a:spcAft>
                          <a:spcPts val="300"/>
                        </a:spcAft>
                        <a:buClrTx/>
                        <a:buSzTx/>
                        <a:buFontTx/>
                        <a:buNone/>
                        <a:tabLst/>
                        <a:defRPr/>
                      </a:pPr>
                      <a:r>
                        <a:rPr lang="en-AU" sz="1000" b="0" i="0" u="none" strike="noStrike" dirty="0">
                          <a:solidFill>
                            <a:schemeClr val="bg1"/>
                          </a:solidFill>
                          <a:effectLst/>
                          <a:latin typeface="+mn-lt"/>
                        </a:rPr>
                        <a:t>Mobile phone or smartphone</a:t>
                      </a:r>
                      <a:endParaRPr lang="en-AU" sz="900" b="0" i="1" u="none" strike="noStrike" kern="1200" dirty="0">
                        <a:solidFill>
                          <a:schemeClr val="bg1"/>
                        </a:solidFill>
                        <a:effectLst/>
                        <a:latin typeface="+mn-lt"/>
                        <a:ea typeface="+mn-ea"/>
                        <a:cs typeface="+mn-cs"/>
                      </a:endParaRPr>
                    </a:p>
                  </a:txBody>
                  <a:tcPr marL="9525" marR="9525" marT="9525" marB="0" anchor="ctr">
                    <a:solidFill>
                      <a:srgbClr val="9B2CB8"/>
                    </a:solidFill>
                  </a:tcPr>
                </a:tc>
                <a:tc>
                  <a:txBody>
                    <a:bodyPr/>
                    <a:lstStyle/>
                    <a:p>
                      <a:pPr algn="ctr" fontAlgn="b"/>
                      <a:r>
                        <a:rPr lang="en-AU" sz="1000" b="1" i="0" u="none" strike="noStrike" dirty="0">
                          <a:solidFill>
                            <a:schemeClr val="tx1"/>
                          </a:solidFill>
                          <a:effectLst/>
                          <a:latin typeface="+mn-lt"/>
                        </a:rPr>
                        <a:t>30</a:t>
                      </a: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41</a:t>
                      </a:r>
                    </a:p>
                  </a:txBody>
                  <a:tcPr marL="9525" marR="9525" marT="9525" marB="0" anchor="ctr">
                    <a:lnL w="3175" cap="flat" cmpd="sng" algn="ctr">
                      <a:solidFill>
                        <a:srgbClr val="9B2CB8"/>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spcBef>
                          <a:spcPts val="300"/>
                        </a:spcBef>
                        <a:spcAft>
                          <a:spcPts val="300"/>
                        </a:spcAft>
                      </a:pPr>
                      <a:r>
                        <a:rPr lang="en-AU" sz="1000" b="1" i="0" u="none" strike="noStrike" dirty="0">
                          <a:solidFill>
                            <a:schemeClr val="tx1"/>
                          </a:solidFill>
                          <a:effectLst/>
                          <a:latin typeface="+mn-lt"/>
                        </a:rPr>
                        <a:t>30</a:t>
                      </a:r>
                    </a:p>
                  </a:txBody>
                  <a:tcPr marL="9525" marR="9525" marT="9525" marB="0" anchor="ctr">
                    <a:lnL w="76200" cap="flat" cmpd="sng" algn="ctr">
                      <a:solidFill>
                        <a:schemeClr val="bg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1684625061"/>
                  </a:ext>
                </a:extLst>
              </a:tr>
              <a:tr h="216000">
                <a:tc>
                  <a:txBody>
                    <a:bodyPr/>
                    <a:lstStyle/>
                    <a:p>
                      <a:pPr marL="85725" indent="0" algn="l" fontAlgn="b">
                        <a:spcBef>
                          <a:spcPts val="300"/>
                        </a:spcBef>
                        <a:spcAft>
                          <a:spcPts val="300"/>
                        </a:spcAft>
                      </a:pPr>
                      <a:r>
                        <a:rPr lang="en-US" sz="1000" b="0" i="0" u="none" strike="noStrike" dirty="0">
                          <a:solidFill>
                            <a:schemeClr val="bg1"/>
                          </a:solidFill>
                          <a:effectLst/>
                          <a:latin typeface="+mn-lt"/>
                        </a:rPr>
                        <a:t>TV smart accessory / Digital media player</a:t>
                      </a:r>
                      <a:endParaRPr lang="en-US" sz="900" b="0" i="1" u="none" strike="noStrike" kern="1200" dirty="0">
                        <a:solidFill>
                          <a:schemeClr val="bg1"/>
                        </a:solidFill>
                        <a:effectLst/>
                        <a:latin typeface="+mn-lt"/>
                        <a:ea typeface="+mn-ea"/>
                        <a:cs typeface="+mn-cs"/>
                      </a:endParaRPr>
                    </a:p>
                  </a:txBody>
                  <a:tcPr marL="9525" marR="9525" marT="9525" marB="0" anchor="ctr">
                    <a:solidFill>
                      <a:srgbClr val="9B2CB8"/>
                    </a:solidFill>
                  </a:tcPr>
                </a:tc>
                <a:tc>
                  <a:txBody>
                    <a:bodyPr/>
                    <a:lstStyle/>
                    <a:p>
                      <a:pPr algn="ctr" fontAlgn="b"/>
                      <a:r>
                        <a:rPr lang="en-AU" sz="1000" b="1" i="0" u="none" strike="noStrike" dirty="0">
                          <a:solidFill>
                            <a:schemeClr val="tx1"/>
                          </a:solidFill>
                          <a:effectLst/>
                          <a:latin typeface="+mn-lt"/>
                        </a:rPr>
                        <a:t>28</a:t>
                      </a: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10</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14</a:t>
                      </a:r>
                    </a:p>
                  </a:txBody>
                  <a:tcPr marL="9525" marR="9525" marT="9525" marB="0" anchor="ctr">
                    <a:lnL w="3175" cap="flat" cmpd="sng" algn="ctr">
                      <a:solidFill>
                        <a:srgbClr val="9B2CB8"/>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spcBef>
                          <a:spcPts val="300"/>
                        </a:spcBef>
                        <a:spcAft>
                          <a:spcPts val="300"/>
                        </a:spcAft>
                      </a:pPr>
                      <a:r>
                        <a:rPr lang="en-AU" sz="1000" b="1" i="0" u="none" strike="noStrike" dirty="0">
                          <a:solidFill>
                            <a:schemeClr val="tx1"/>
                          </a:solidFill>
                          <a:effectLst/>
                          <a:latin typeface="+mn-lt"/>
                        </a:rPr>
                        <a:t>27</a:t>
                      </a:r>
                    </a:p>
                  </a:txBody>
                  <a:tcPr marL="9525" marR="9525" marT="9525" marB="0" anchor="ctr">
                    <a:lnL w="76200" cap="flat" cmpd="sng" algn="ctr">
                      <a:solidFill>
                        <a:schemeClr val="bg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187714815"/>
                  </a:ext>
                </a:extLst>
              </a:tr>
              <a:tr h="216000">
                <a:tc>
                  <a:txBody>
                    <a:bodyPr/>
                    <a:lstStyle/>
                    <a:p>
                      <a:pPr marL="85725" marR="0" lvl="0" indent="0" algn="l" defTabSz="742927" rtl="0" eaLnBrk="1" fontAlgn="b" latinLnBrk="0" hangingPunct="1">
                        <a:lnSpc>
                          <a:spcPct val="100000"/>
                        </a:lnSpc>
                        <a:spcBef>
                          <a:spcPts val="300"/>
                        </a:spcBef>
                        <a:spcAft>
                          <a:spcPts val="300"/>
                        </a:spcAft>
                        <a:buClrTx/>
                        <a:buSzTx/>
                        <a:buFontTx/>
                        <a:buNone/>
                        <a:tabLst/>
                        <a:defRPr/>
                      </a:pPr>
                      <a:r>
                        <a:rPr lang="en-AU" sz="1000" b="0" i="0" u="none" strike="noStrike" dirty="0">
                          <a:solidFill>
                            <a:schemeClr val="bg1"/>
                          </a:solidFill>
                          <a:effectLst/>
                          <a:latin typeface="+mn-lt"/>
                        </a:rPr>
                        <a:t>Computer (desktop or laptop)</a:t>
                      </a:r>
                      <a:endParaRPr lang="en-AU" sz="900" b="0" i="1" u="none" strike="noStrike" kern="1200" dirty="0">
                        <a:solidFill>
                          <a:schemeClr val="bg1"/>
                        </a:solidFill>
                        <a:effectLst/>
                        <a:latin typeface="+mn-lt"/>
                        <a:ea typeface="+mn-ea"/>
                        <a:cs typeface="+mn-cs"/>
                      </a:endParaRPr>
                    </a:p>
                  </a:txBody>
                  <a:tcPr marL="9525" marR="9525" marT="9525" marB="0" anchor="ctr">
                    <a:lnB w="12700" cap="flat" cmpd="sng" algn="ctr">
                      <a:solidFill>
                        <a:schemeClr val="bg1"/>
                      </a:solidFill>
                      <a:prstDash val="solid"/>
                      <a:round/>
                      <a:headEnd type="none" w="med" len="med"/>
                      <a:tailEnd type="none" w="med" len="med"/>
                    </a:lnB>
                    <a:solidFill>
                      <a:srgbClr val="9B2CB8"/>
                    </a:solidFill>
                  </a:tcPr>
                </a:tc>
                <a:tc>
                  <a:txBody>
                    <a:bodyPr/>
                    <a:lstStyle/>
                    <a:p>
                      <a:pPr algn="ctr" fontAlgn="b"/>
                      <a:r>
                        <a:rPr lang="en-AU" sz="1000" b="1" i="0" u="none" strike="noStrike" dirty="0">
                          <a:solidFill>
                            <a:schemeClr val="tx1"/>
                          </a:solidFill>
                          <a:effectLst/>
                          <a:latin typeface="+mn-lt"/>
                        </a:rPr>
                        <a:t>25</a:t>
                      </a: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35</a:t>
                      </a:r>
                    </a:p>
                  </a:txBody>
                  <a:tcPr marL="9525" marR="9525" marT="9525" marB="0" anchor="ctr">
                    <a:lnL w="3175" cap="flat" cmpd="sng" algn="ctr">
                      <a:solidFill>
                        <a:srgbClr val="9B2CB8"/>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spcBef>
                          <a:spcPts val="300"/>
                        </a:spcBef>
                        <a:spcAft>
                          <a:spcPts val="300"/>
                        </a:spcAft>
                      </a:pPr>
                      <a:r>
                        <a:rPr lang="en-AU" sz="1000" b="1" i="0" u="none" strike="noStrike" dirty="0">
                          <a:solidFill>
                            <a:schemeClr val="tx1"/>
                          </a:solidFill>
                          <a:effectLst/>
                          <a:latin typeface="+mn-lt"/>
                        </a:rPr>
                        <a:t>26</a:t>
                      </a:r>
                    </a:p>
                  </a:txBody>
                  <a:tcPr marL="9525" marR="9525" marT="9525" marB="0" anchor="ctr">
                    <a:lnL w="76200" cap="flat" cmpd="sng" algn="ctr">
                      <a:solidFill>
                        <a:schemeClr val="bg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541680938"/>
                  </a:ext>
                </a:extLst>
              </a:tr>
              <a:tr h="216000">
                <a:tc>
                  <a:txBody>
                    <a:bodyPr/>
                    <a:lstStyle/>
                    <a:p>
                      <a:pPr marL="85725" indent="0" algn="l" fontAlgn="b">
                        <a:spcBef>
                          <a:spcPts val="300"/>
                        </a:spcBef>
                        <a:spcAft>
                          <a:spcPts val="300"/>
                        </a:spcAft>
                      </a:pPr>
                      <a:r>
                        <a:rPr lang="en-AU" sz="1000" b="0" i="0" u="none" strike="noStrike" dirty="0">
                          <a:solidFill>
                            <a:schemeClr val="bg1"/>
                          </a:solidFill>
                          <a:effectLst/>
                          <a:latin typeface="+mn-lt"/>
                        </a:rPr>
                        <a:t>Tablet</a:t>
                      </a:r>
                      <a:endParaRPr lang="en-AU" sz="900" b="0" i="1" u="none" strike="noStrike" kern="1200" dirty="0">
                        <a:solidFill>
                          <a:schemeClr val="bg1"/>
                        </a:solidFill>
                        <a:effectLst/>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B2CB8"/>
                    </a:solidFill>
                  </a:tcPr>
                </a:tc>
                <a:tc>
                  <a:txBody>
                    <a:bodyPr/>
                    <a:lstStyle/>
                    <a:p>
                      <a:pPr algn="ctr" fontAlgn="b"/>
                      <a:r>
                        <a:rPr lang="en-AU" sz="1000" b="1" i="0" u="none" strike="noStrike" dirty="0">
                          <a:solidFill>
                            <a:schemeClr val="tx1"/>
                          </a:solidFill>
                          <a:effectLst/>
                          <a:latin typeface="+mn-lt"/>
                        </a:rPr>
                        <a:t>16</a:t>
                      </a:r>
                    </a:p>
                  </a:txBody>
                  <a:tcPr marL="9525" marR="9525" marT="9525" marB="0" anchor="ctr">
                    <a:lnL w="12700" cap="flat" cmpd="sng" algn="ctr">
                      <a:solidFill>
                        <a:schemeClr val="bg1"/>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8</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16</a:t>
                      </a:r>
                    </a:p>
                  </a:txBody>
                  <a:tcPr marL="9525" marR="9525" marT="9525" marB="0" anchor="ctr">
                    <a:lnL w="3175" cap="flat" cmpd="sng" algn="ctr">
                      <a:solidFill>
                        <a:srgbClr val="9B2CB8"/>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spcBef>
                          <a:spcPts val="300"/>
                        </a:spcBef>
                        <a:spcAft>
                          <a:spcPts val="300"/>
                        </a:spcAft>
                      </a:pPr>
                      <a:r>
                        <a:rPr lang="en-AU" sz="1000" b="1" i="0" u="none" strike="noStrike" dirty="0">
                          <a:solidFill>
                            <a:schemeClr val="tx1"/>
                          </a:solidFill>
                          <a:effectLst/>
                          <a:latin typeface="+mn-lt"/>
                        </a:rPr>
                        <a:t>19</a:t>
                      </a:r>
                    </a:p>
                  </a:txBody>
                  <a:tcPr marL="9525" marR="9525" marT="9525" marB="0" anchor="ctr">
                    <a:lnL w="76200" cap="flat" cmpd="sng" algn="ctr">
                      <a:solidFill>
                        <a:schemeClr val="bg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661251988"/>
                  </a:ext>
                </a:extLst>
              </a:tr>
              <a:tr h="216000">
                <a:tc>
                  <a:txBody>
                    <a:bodyPr/>
                    <a:lstStyle/>
                    <a:p>
                      <a:pPr marL="85725" marR="0" lvl="0" indent="0" algn="l" defTabSz="742927" rtl="0" eaLnBrk="1" fontAlgn="b" latinLnBrk="0" hangingPunct="1">
                        <a:lnSpc>
                          <a:spcPct val="100000"/>
                        </a:lnSpc>
                        <a:spcBef>
                          <a:spcPts val="300"/>
                        </a:spcBef>
                        <a:spcAft>
                          <a:spcPts val="300"/>
                        </a:spcAft>
                        <a:buClrTx/>
                        <a:buSzTx/>
                        <a:buFontTx/>
                        <a:buNone/>
                        <a:tabLst/>
                        <a:defRPr/>
                      </a:pPr>
                      <a:r>
                        <a:rPr lang="en-AU" sz="1000" b="0" i="0" u="none" strike="noStrike" dirty="0">
                          <a:solidFill>
                            <a:schemeClr val="bg1"/>
                          </a:solidFill>
                          <a:effectLst/>
                          <a:latin typeface="+mn-lt"/>
                        </a:rPr>
                        <a:t>Pay TV box</a:t>
                      </a:r>
                      <a:endParaRPr lang="en-AU" sz="900" b="0" i="1" u="none" strike="noStrike" kern="1200" dirty="0">
                        <a:solidFill>
                          <a:schemeClr val="bg1"/>
                        </a:solidFill>
                        <a:effectLst/>
                        <a:latin typeface="+mn-lt"/>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B2CB8"/>
                    </a:solidFill>
                  </a:tcPr>
                </a:tc>
                <a:tc>
                  <a:txBody>
                    <a:bodyPr/>
                    <a:lstStyle/>
                    <a:p>
                      <a:pPr algn="ctr" fontAlgn="b"/>
                      <a:r>
                        <a:rPr lang="en-AU" sz="1000" b="1" i="0" u="none" strike="noStrike" dirty="0">
                          <a:solidFill>
                            <a:schemeClr val="tx1"/>
                          </a:solidFill>
                          <a:effectLst/>
                          <a:latin typeface="+mn-lt"/>
                        </a:rPr>
                        <a:t>15</a:t>
                      </a:r>
                    </a:p>
                  </a:txBody>
                  <a:tcPr marL="9525" marR="9525" marT="9525" marB="0" anchor="ctr">
                    <a:lnL w="12700" cap="flat" cmpd="sng" algn="ctr">
                      <a:solidFill>
                        <a:schemeClr val="bg1"/>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4</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a:t>
                      </a:r>
                    </a:p>
                  </a:txBody>
                  <a:tcPr marL="9525" marR="9525" marT="9525" marB="0" anchor="ctr">
                    <a:lnL w="3175" cap="flat" cmpd="sng" algn="ctr">
                      <a:solidFill>
                        <a:srgbClr val="9B2CB8"/>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spcBef>
                          <a:spcPts val="300"/>
                        </a:spcBef>
                        <a:spcAft>
                          <a:spcPts val="300"/>
                        </a:spcAft>
                      </a:pPr>
                      <a:r>
                        <a:rPr lang="en-AU" sz="1000" b="1" i="0" u="none" strike="noStrike" dirty="0">
                          <a:solidFill>
                            <a:schemeClr val="tx1"/>
                          </a:solidFill>
                          <a:effectLst/>
                          <a:latin typeface="+mn-lt"/>
                        </a:rPr>
                        <a:t>18</a:t>
                      </a:r>
                    </a:p>
                  </a:txBody>
                  <a:tcPr marL="9525" marR="9525" marT="9525" marB="0" anchor="ctr">
                    <a:lnL w="76200" cap="flat" cmpd="sng" algn="ctr">
                      <a:solidFill>
                        <a:schemeClr val="bg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859613347"/>
                  </a:ext>
                </a:extLst>
              </a:tr>
              <a:tr h="250350">
                <a:tc>
                  <a:txBody>
                    <a:bodyPr/>
                    <a:lstStyle/>
                    <a:p>
                      <a:pPr marL="85725" marR="0" lvl="0" indent="0" algn="l" defTabSz="742927" rtl="0" eaLnBrk="1" fontAlgn="b" latinLnBrk="0" hangingPunct="1">
                        <a:lnSpc>
                          <a:spcPct val="100000"/>
                        </a:lnSpc>
                        <a:spcBef>
                          <a:spcPts val="300"/>
                        </a:spcBef>
                        <a:spcAft>
                          <a:spcPts val="300"/>
                        </a:spcAft>
                        <a:buClrTx/>
                        <a:buSzTx/>
                        <a:buFontTx/>
                        <a:buNone/>
                        <a:tabLst/>
                        <a:defRPr/>
                      </a:pPr>
                      <a:r>
                        <a:rPr lang="en-US" sz="1000" b="0" i="0" u="none" strike="noStrike" dirty="0">
                          <a:solidFill>
                            <a:schemeClr val="bg1"/>
                          </a:solidFill>
                          <a:effectLst/>
                          <a:latin typeface="+mn-lt"/>
                        </a:rPr>
                        <a:t>Games console connected to a television </a:t>
                      </a:r>
                      <a:endParaRPr lang="en-AU" sz="1000" b="0" i="1" u="none" strike="noStrike" kern="1200" dirty="0">
                        <a:solidFill>
                          <a:schemeClr val="bg1"/>
                        </a:solidFill>
                        <a:effectLst/>
                        <a:latin typeface="+mn-lt"/>
                        <a:ea typeface="+mn-ea"/>
                        <a:cs typeface="+mn-cs"/>
                      </a:endParaRPr>
                    </a:p>
                  </a:txBody>
                  <a:tcPr marL="9525" marR="9525" marT="9525" marB="0" anchor="ctr">
                    <a:lnT w="12700" cap="flat" cmpd="sng" algn="ctr">
                      <a:solidFill>
                        <a:schemeClr val="bg1"/>
                      </a:solidFill>
                      <a:prstDash val="solid"/>
                      <a:round/>
                      <a:headEnd type="none" w="med" len="med"/>
                      <a:tailEnd type="none" w="med" len="med"/>
                    </a:lnT>
                    <a:solidFill>
                      <a:srgbClr val="9B2CB8"/>
                    </a:solidFill>
                  </a:tcPr>
                </a:tc>
                <a:tc>
                  <a:txBody>
                    <a:bodyPr/>
                    <a:lstStyle/>
                    <a:p>
                      <a:pPr algn="ctr" fontAlgn="b"/>
                      <a:r>
                        <a:rPr lang="en-AU" sz="1000" b="1" i="0" u="none" strike="noStrike" dirty="0">
                          <a:solidFill>
                            <a:schemeClr val="tx1"/>
                          </a:solidFill>
                          <a:effectLst/>
                          <a:latin typeface="+mn-lt"/>
                        </a:rPr>
                        <a:t>7</a:t>
                      </a: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0.3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0.3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11</a:t>
                      </a:r>
                    </a:p>
                  </a:txBody>
                  <a:tcPr marL="9525" marR="9525" marT="9525" marB="0" anchor="ctr">
                    <a:lnL w="3175" cap="flat" cmpd="sng" algn="ctr">
                      <a:solidFill>
                        <a:srgbClr val="9B2CB8"/>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spcBef>
                          <a:spcPts val="300"/>
                        </a:spcBef>
                        <a:spcAft>
                          <a:spcPts val="300"/>
                        </a:spcAft>
                      </a:pPr>
                      <a:r>
                        <a:rPr lang="en-AU" sz="1000" b="1" i="0" u="none" strike="noStrike" dirty="0">
                          <a:solidFill>
                            <a:schemeClr val="tx1"/>
                          </a:solidFill>
                          <a:effectLst/>
                          <a:latin typeface="+mn-lt"/>
                        </a:rPr>
                        <a:t>8</a:t>
                      </a:r>
                    </a:p>
                  </a:txBody>
                  <a:tcPr marL="9525" marR="9525" marT="9525" marB="0" anchor="ctr">
                    <a:lnL w="76200" cap="flat" cmpd="sng" algn="ctr">
                      <a:solidFill>
                        <a:schemeClr val="bg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165118641"/>
                  </a:ext>
                </a:extLst>
              </a:tr>
              <a:tr h="216000">
                <a:tc>
                  <a:txBody>
                    <a:bodyPr/>
                    <a:lstStyle/>
                    <a:p>
                      <a:pPr marL="85725" marR="0" lvl="0" indent="0" algn="l" defTabSz="742927" rtl="0" eaLnBrk="1" fontAlgn="b" latinLnBrk="0" hangingPunct="1">
                        <a:lnSpc>
                          <a:spcPct val="100000"/>
                        </a:lnSpc>
                        <a:spcBef>
                          <a:spcPts val="300"/>
                        </a:spcBef>
                        <a:spcAft>
                          <a:spcPts val="300"/>
                        </a:spcAft>
                        <a:buClrTx/>
                        <a:buSzTx/>
                        <a:buFontTx/>
                        <a:buNone/>
                        <a:tabLst/>
                        <a:defRPr/>
                      </a:pPr>
                      <a:r>
                        <a:rPr kumimoji="0" lang="en-AU" sz="1000" b="0" i="0" u="none" strike="noStrike" kern="1200" cap="none" spc="0" normalizeH="0" baseline="0" noProof="0" dirty="0">
                          <a:ln>
                            <a:noFill/>
                          </a:ln>
                          <a:solidFill>
                            <a:prstClr val="white"/>
                          </a:solidFill>
                          <a:effectLst/>
                          <a:uLnTx/>
                          <a:uFillTx/>
                          <a:latin typeface="+mn-lt"/>
                          <a:ea typeface="+mn-ea"/>
                          <a:cs typeface="+mn-cs"/>
                        </a:rPr>
                        <a:t>VAST satellite box</a:t>
                      </a:r>
                      <a:endParaRPr lang="en-AU" sz="900" b="0" i="1" u="none" strike="noStrike" kern="1200" dirty="0">
                        <a:solidFill>
                          <a:schemeClr val="bg1"/>
                        </a:solidFill>
                        <a:effectLst/>
                        <a:latin typeface="+mn-lt"/>
                        <a:ea typeface="+mn-ea"/>
                        <a:cs typeface="+mn-cs"/>
                      </a:endParaRPr>
                    </a:p>
                  </a:txBody>
                  <a:tcPr marL="9525" marR="9525" marT="9525" marB="0" anchor="ctr">
                    <a:solidFill>
                      <a:srgbClr val="9B2CB8"/>
                    </a:solidFill>
                  </a:tcPr>
                </a:tc>
                <a:tc>
                  <a:txBody>
                    <a:bodyPr/>
                    <a:lstStyle/>
                    <a:p>
                      <a:pPr algn="ctr" fontAlgn="b"/>
                      <a:r>
                        <a:rPr lang="en-AU" sz="1000" b="1" i="0" u="none" strike="noStrike" dirty="0">
                          <a:solidFill>
                            <a:schemeClr val="tx1"/>
                          </a:solidFill>
                          <a:effectLst/>
                          <a:latin typeface="+mn-lt"/>
                        </a:rPr>
                        <a:t>5</a:t>
                      </a:r>
                    </a:p>
                  </a:txBody>
                  <a:tcPr marL="9525" marR="9525" marT="9525" marB="0" anchor="ctr">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0.3</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0.1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3175" cap="flat" cmpd="sng" algn="ctr">
                      <a:solidFill>
                        <a:srgbClr val="9B2CB8"/>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9B2CB8"/>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rgbClr val="9B2CB8"/>
                      </a:solidFill>
                      <a:prstDash val="solid"/>
                      <a:round/>
                      <a:headEnd type="none" w="med" len="med"/>
                      <a:tailEnd type="none" w="med" len="med"/>
                    </a:lnT>
                    <a:lnB w="3175" cap="flat" cmpd="sng" algn="ctr">
                      <a:solidFill>
                        <a:srgbClr val="9B2CB8"/>
                      </a:solidFill>
                      <a:prstDash val="solid"/>
                      <a:round/>
                      <a:headEnd type="none" w="med" len="med"/>
                      <a:tailEnd type="none" w="med" len="med"/>
                    </a:lnB>
                    <a:noFill/>
                  </a:tcPr>
                </a:tc>
                <a:tc>
                  <a:txBody>
                    <a:bodyPr/>
                    <a:lstStyle/>
                    <a:p>
                      <a:pPr algn="ctr" fontAlgn="b">
                        <a:spcBef>
                          <a:spcPts val="300"/>
                        </a:spcBef>
                        <a:spcAft>
                          <a:spcPts val="300"/>
                        </a:spcAft>
                      </a:pPr>
                      <a:r>
                        <a:rPr lang="en-AU" sz="1000" b="1" i="0" u="none" strike="noStrike" dirty="0">
                          <a:solidFill>
                            <a:schemeClr val="tx1"/>
                          </a:solidFill>
                          <a:effectLst/>
                          <a:latin typeface="+mn-lt"/>
                        </a:rPr>
                        <a:t>3</a:t>
                      </a:r>
                    </a:p>
                  </a:txBody>
                  <a:tcPr marL="9525" marR="9525" marT="9525" marB="0" anchor="ctr">
                    <a:lnL w="76200" cap="flat" cmpd="sng" algn="ctr">
                      <a:solidFill>
                        <a:schemeClr val="bg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752131169"/>
                  </a:ext>
                </a:extLst>
              </a:tr>
            </a:tbl>
          </a:graphicData>
        </a:graphic>
      </p:graphicFrame>
      <p:sp>
        <p:nvSpPr>
          <p:cNvPr id="12" name="TextBox 11">
            <a:extLst>
              <a:ext uri="{FF2B5EF4-FFF2-40B4-BE49-F238E27FC236}">
                <a16:creationId xmlns:a16="http://schemas.microsoft.com/office/drawing/2014/main" id="{5BCEF5E5-9B4F-3CC4-D110-BB09F4C73757}"/>
              </a:ext>
            </a:extLst>
          </p:cNvPr>
          <p:cNvSpPr txBox="1"/>
          <p:nvPr/>
        </p:nvSpPr>
        <p:spPr>
          <a:xfrm>
            <a:off x="483323" y="4134143"/>
            <a:ext cx="8742816" cy="538609"/>
          </a:xfrm>
          <a:prstGeom prst="rect">
            <a:avLst/>
          </a:prstGeom>
          <a:noFill/>
        </p:spPr>
        <p:txBody>
          <a:bodyPr wrap="square">
            <a:spAutoFit/>
          </a:bodyPr>
          <a:lstStyle/>
          <a:p>
            <a:pPr algn="just">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effectLst/>
                <a:latin typeface="Arial" panose="020B0604020202020204" pitchFamily="34" charset="0"/>
                <a:ea typeface="Calibri" panose="020F0502020204030204" pitchFamily="34" charset="0"/>
                <a:cs typeface="Times New Roman" panose="02020603050405020304" pitchFamily="18" charset="0"/>
              </a:rPr>
              <a:t>NEW10. On average per week, how often do you use the following devices to watch free-to-air television (live or on-demand)? </a:t>
            </a:r>
          </a:p>
          <a:p>
            <a:pPr algn="just">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Base: TVCS,  Results have been rebased to a proportion of all TVCS survey respondents. 2023: n=3,861. 2022: n=4016.</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 vary per statement. Rows do not sum to 100</a:t>
            </a:r>
            <a:r>
              <a:rPr lang="en-GB" sz="600" dirty="0">
                <a:latin typeface="Arial" panose="020B0604020202020204" pitchFamily="34" charset="0"/>
                <a:ea typeface="Calibri" panose="020F0502020204030204" pitchFamily="34" charset="0"/>
                <a:cs typeface="Times New Roman" panose="02020603050405020304" pitchFamily="18" charset="0"/>
              </a:rPr>
              <a:t>%: due to rebasing to total respondents </a:t>
            </a:r>
            <a:r>
              <a:rPr lang="en-GB" sz="600" dirty="0">
                <a:effectLst/>
                <a:latin typeface="Arial" panose="020B0604020202020204" pitchFamily="34" charset="0"/>
                <a:ea typeface="Calibri" panose="020F0502020204030204" pitchFamily="34" charset="0"/>
                <a:cs typeface="Times New Roman" panose="02020603050405020304" pitchFamily="18" charset="0"/>
              </a:rPr>
              <a:t>n/a figures are not shown in table. Note that this question reflects use of devices to watch free-to-air TV specifically, and has a different base to C4, which asks about use of devices to watch screen content more generally and was asked of all respondents who watched screen content in the past 7 days. </a:t>
            </a:r>
            <a:endParaRPr lang="en-AU" sz="6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pic>
        <p:nvPicPr>
          <p:cNvPr id="26" name="Graphic 25">
            <a:extLst>
              <a:ext uri="{FF2B5EF4-FFF2-40B4-BE49-F238E27FC236}">
                <a16:creationId xmlns:a16="http://schemas.microsoft.com/office/drawing/2014/main" id="{C650832A-DBEA-0539-C22F-658E4A07F6F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659" y="4691718"/>
            <a:ext cx="741094" cy="741094"/>
          </a:xfrm>
          <a:prstGeom prst="rect">
            <a:avLst/>
          </a:prstGeom>
        </p:spPr>
      </p:pic>
      <p:sp>
        <p:nvSpPr>
          <p:cNvPr id="11" name="Rectangle 10">
            <a:extLst>
              <a:ext uri="{FF2B5EF4-FFF2-40B4-BE49-F238E27FC236}">
                <a16:creationId xmlns:a16="http://schemas.microsoft.com/office/drawing/2014/main" id="{2111573B-80D6-3539-CD91-F1B09F651FEB}"/>
              </a:ext>
            </a:extLst>
          </p:cNvPr>
          <p:cNvSpPr/>
          <p:nvPr/>
        </p:nvSpPr>
        <p:spPr>
          <a:xfrm>
            <a:off x="503929" y="4698801"/>
            <a:ext cx="8434791" cy="2034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r>
              <a:rPr lang="en-AU" sz="1200" b="1" dirty="0">
                <a:solidFill>
                  <a:schemeClr val="tx2"/>
                </a:solidFill>
              </a:rPr>
              <a:t>Subgroups</a:t>
            </a:r>
          </a:p>
          <a:p>
            <a:pPr marL="171450" indent="-171450">
              <a:buFont typeface="Arial,Sans-Serif"/>
              <a:buChar char="↑"/>
            </a:pPr>
            <a:r>
              <a:rPr lang="en-US" sz="1000" b="1" dirty="0">
                <a:solidFill>
                  <a:schemeClr val="tx1"/>
                </a:solidFill>
                <a:ea typeface="+mn-lt"/>
                <a:cs typeface="+mn-lt"/>
              </a:rPr>
              <a:t>Television (net use)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Men (71% vs 63% of women)</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55-64 (80%), 65-74 (84%) and 75+ (87% vs 52% of ages 18-24, 58% of ages 25-34, 57% of ages 35-44, and 60% of ages 45-54)</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living outside a capital city (73% vs 62% of those living in a capital city)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 education up to Year 12 (68%) or a TAFE qualification / Trade Certificate / Diploma (70% vs 59% of those with a Bachelor degree) </a:t>
            </a:r>
          </a:p>
          <a:p>
            <a:pPr marL="628650" lvl="1" indent="-171450">
              <a:buFont typeface="Courier New" panose="02070309020205020404" pitchFamily="49" charset="0"/>
              <a:buChar char="o"/>
            </a:pPr>
            <a:endParaRPr lang="en-US" sz="900" dirty="0">
              <a:solidFill>
                <a:schemeClr val="tx1"/>
              </a:solidFill>
              <a:cs typeface="Arial"/>
            </a:endParaRPr>
          </a:p>
          <a:p>
            <a:pPr marL="9525" lvl="1"/>
            <a:endParaRPr lang="en-US" sz="1000" dirty="0">
              <a:solidFill>
                <a:schemeClr val="tx1"/>
              </a:solidFill>
            </a:endParaRPr>
          </a:p>
        </p:txBody>
      </p:sp>
      <p:sp>
        <p:nvSpPr>
          <p:cNvPr id="9" name="Rectangle 8">
            <a:extLst>
              <a:ext uri="{FF2B5EF4-FFF2-40B4-BE49-F238E27FC236}">
                <a16:creationId xmlns:a16="http://schemas.microsoft.com/office/drawing/2014/main" id="{2164B496-BCAA-C816-4787-9E42C445A862}"/>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Free-to-air is most watched via TV, consistent with 2022.</a:t>
            </a:r>
            <a:endParaRPr lang="en-AU" sz="1000" b="1" dirty="0"/>
          </a:p>
        </p:txBody>
      </p:sp>
      <p:pic>
        <p:nvPicPr>
          <p:cNvPr id="10" name="Graphic 9">
            <a:extLst>
              <a:ext uri="{FF2B5EF4-FFF2-40B4-BE49-F238E27FC236}">
                <a16:creationId xmlns:a16="http://schemas.microsoft.com/office/drawing/2014/main" id="{31AAA9E5-7EDE-220E-F649-92A5B303E8A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0032" y="6083860"/>
            <a:ext cx="387795" cy="387795"/>
          </a:xfrm>
          <a:prstGeom prst="rect">
            <a:avLst/>
          </a:prstGeom>
        </p:spPr>
      </p:pic>
      <p:sp>
        <p:nvSpPr>
          <p:cNvPr id="5" name="Arrow: Down 4">
            <a:extLst>
              <a:ext uri="{FF2B5EF4-FFF2-40B4-BE49-F238E27FC236}">
                <a16:creationId xmlns:a16="http://schemas.microsoft.com/office/drawing/2014/main" id="{616AD313-3D7B-F098-57B3-2F8EDD8A9D0A}"/>
              </a:ext>
              <a:ext uri="{C183D7F6-B498-43B3-948B-1728B52AA6E4}">
                <adec:decorative xmlns:adec="http://schemas.microsoft.com/office/drawing/2017/decorative" val="1"/>
              </a:ext>
            </a:extLst>
          </p:cNvPr>
          <p:cNvSpPr/>
          <p:nvPr/>
        </p:nvSpPr>
        <p:spPr>
          <a:xfrm>
            <a:off x="2563344" y="3430469"/>
            <a:ext cx="82800" cy="10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rrow: Down 12">
            <a:extLst>
              <a:ext uri="{FF2B5EF4-FFF2-40B4-BE49-F238E27FC236}">
                <a16:creationId xmlns:a16="http://schemas.microsoft.com/office/drawing/2014/main" id="{DE8D52E4-D6D5-73BF-08A3-D1710312EC51}"/>
              </a:ext>
              <a:ext uri="{C183D7F6-B498-43B3-948B-1728B52AA6E4}">
                <adec:decorative xmlns:adec="http://schemas.microsoft.com/office/drawing/2017/decorative" val="1"/>
              </a:ext>
            </a:extLst>
          </p:cNvPr>
          <p:cNvSpPr/>
          <p:nvPr/>
        </p:nvSpPr>
        <p:spPr>
          <a:xfrm flipV="1">
            <a:off x="2563344" y="3961041"/>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1564210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71</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60976"/>
            <a:ext cx="7957813" cy="438517"/>
          </a:xfrm>
        </p:spPr>
        <p:txBody>
          <a:bodyPr>
            <a:normAutofit fontScale="90000"/>
          </a:bodyPr>
          <a:lstStyle/>
          <a:p>
            <a:r>
              <a:rPr lang="en-AU" dirty="0"/>
              <a:t>Number of TVs in respondents’ houses</a:t>
            </a:r>
          </a:p>
        </p:txBody>
      </p:sp>
      <p:grpSp>
        <p:nvGrpSpPr>
          <p:cNvPr id="5" name="Group 4">
            <a:extLst>
              <a:ext uri="{FF2B5EF4-FFF2-40B4-BE49-F238E27FC236}">
                <a16:creationId xmlns:a16="http://schemas.microsoft.com/office/drawing/2014/main" id="{4D041A6D-D70A-564F-BCAA-25E4D1927242}"/>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21" name="Freeform 5">
              <a:extLst>
                <a:ext uri="{FF2B5EF4-FFF2-40B4-BE49-F238E27FC236}">
                  <a16:creationId xmlns:a16="http://schemas.microsoft.com/office/drawing/2014/main" id="{71E3C3EF-0979-6D3E-519C-163A6CA06050}"/>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 name="Freeform 6">
              <a:extLst>
                <a:ext uri="{FF2B5EF4-FFF2-40B4-BE49-F238E27FC236}">
                  <a16:creationId xmlns:a16="http://schemas.microsoft.com/office/drawing/2014/main" id="{7F37D25D-B6E7-316E-7ACF-D7F5DE2AE085}"/>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 name="Freeform 7">
              <a:extLst>
                <a:ext uri="{FF2B5EF4-FFF2-40B4-BE49-F238E27FC236}">
                  <a16:creationId xmlns:a16="http://schemas.microsoft.com/office/drawing/2014/main" id="{7C431B19-36C8-F659-6182-29932D5B9874}"/>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5" name="Freeform 8">
              <a:extLst>
                <a:ext uri="{FF2B5EF4-FFF2-40B4-BE49-F238E27FC236}">
                  <a16:creationId xmlns:a16="http://schemas.microsoft.com/office/drawing/2014/main" id="{2F3774CB-235E-8DAA-1F4F-D894A4B2B73E}"/>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6" name="Freeform 9">
              <a:extLst>
                <a:ext uri="{FF2B5EF4-FFF2-40B4-BE49-F238E27FC236}">
                  <a16:creationId xmlns:a16="http://schemas.microsoft.com/office/drawing/2014/main" id="{7F91AF7B-7469-024E-87BE-8D767577405E}"/>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4404" y="906338"/>
            <a:ext cx="9129850" cy="3922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Respondents most commonly reported having either one (35%) or two (34%) TVs in their house, while only a minority (3%) had none.</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455179" y="1399893"/>
            <a:ext cx="4749553" cy="371471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8" name="TextBox 1">
            <a:extLst>
              <a:ext uri="{FF2B5EF4-FFF2-40B4-BE49-F238E27FC236}">
                <a16:creationId xmlns:a16="http://schemas.microsoft.com/office/drawing/2014/main" id="{F3F6BD8C-3AB2-5A64-5091-F70ECED4BA3D}"/>
              </a:ext>
              <a:ext uri="{C183D7F6-B498-43B3-948B-1728B52AA6E4}">
                <adec:decorative xmlns:adec="http://schemas.microsoft.com/office/drawing/2017/decorative" val="1"/>
              </a:ext>
            </a:extLst>
          </p:cNvPr>
          <p:cNvSpPr txBox="1"/>
          <p:nvPr/>
        </p:nvSpPr>
        <p:spPr>
          <a:xfrm>
            <a:off x="840255" y="1677683"/>
            <a:ext cx="267864" cy="2920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t>%</a:t>
            </a:r>
          </a:p>
        </p:txBody>
      </p:sp>
      <p:graphicFrame>
        <p:nvGraphicFramePr>
          <p:cNvPr id="10" name="Chart 9" descr="Figure 64: Number of TVs in respondents' houses.&#10;&#10;Zero, 2023, 3%, 2022, 3%.&#10;One, 2023, 35% (significantly lower than 2022), 2022, 38%.&#10;Two, 2023, 34%, 2022, 32%.&#10;Three, 2023, 16%, 2022, 17%.&#10;Four, 2023, 7%, 2022, 7%.&#10;Five, 2023, 3%, 2022, 2%.&#10;Six, 2023, 1%, 2022, 1%.&#10;&#10;Source: NEW17a. How many working TVs are currently in your house?&#10;Base: TVCS, All respondents.  2023: n=3,861. 2022: n=4016. &#10;Notes: Don’t know/refused responses not shown. 2023 DK = 0.0%. Ref = 0.3%. 2022 DK = 0.2%, Ref = 0.1% (Seven and above not shown on chart).&#10;">
            <a:extLst>
              <a:ext uri="{FF2B5EF4-FFF2-40B4-BE49-F238E27FC236}">
                <a16:creationId xmlns:a16="http://schemas.microsoft.com/office/drawing/2014/main" id="{EC3AFCFD-F6DE-C2B5-2E12-DD6B539EBDFE}"/>
              </a:ext>
            </a:extLst>
          </p:cNvPr>
          <p:cNvGraphicFramePr/>
          <p:nvPr>
            <p:extLst>
              <p:ext uri="{D42A27DB-BD31-4B8C-83A1-F6EECF244321}">
                <p14:modId xmlns:p14="http://schemas.microsoft.com/office/powerpoint/2010/main" val="10937551"/>
              </p:ext>
            </p:extLst>
          </p:nvPr>
        </p:nvGraphicFramePr>
        <p:xfrm>
          <a:off x="-715052" y="1618223"/>
          <a:ext cx="4434401" cy="3016851"/>
        </p:xfrm>
        <a:graphic>
          <a:graphicData uri="http://schemas.openxmlformats.org/drawingml/2006/chart">
            <c:chart xmlns:c="http://schemas.openxmlformats.org/drawingml/2006/chart" xmlns:r="http://schemas.openxmlformats.org/officeDocument/2006/relationships" r:id="rId3"/>
          </a:graphicData>
        </a:graphic>
      </p:graphicFrame>
      <p:sp>
        <p:nvSpPr>
          <p:cNvPr id="12" name="Oval 11" descr="Average number of TVs in house: 2023, 2.0, 2022, 2.0.">
            <a:extLst>
              <a:ext uri="{FF2B5EF4-FFF2-40B4-BE49-F238E27FC236}">
                <a16:creationId xmlns:a16="http://schemas.microsoft.com/office/drawing/2014/main" id="{9F728F14-7C80-D6D4-B459-32BBDFAAC22F}"/>
              </a:ext>
            </a:extLst>
          </p:cNvPr>
          <p:cNvSpPr/>
          <p:nvPr/>
        </p:nvSpPr>
        <p:spPr>
          <a:xfrm>
            <a:off x="3822825" y="2276811"/>
            <a:ext cx="1273242" cy="12068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AVG:</a:t>
            </a:r>
          </a:p>
          <a:p>
            <a:pPr algn="ctr"/>
            <a:r>
              <a:rPr lang="en-US" dirty="0"/>
              <a:t>2.0</a:t>
            </a:r>
          </a:p>
          <a:p>
            <a:pPr algn="ctr"/>
            <a:r>
              <a:rPr lang="en-US" sz="1000" dirty="0"/>
              <a:t>(2.0 in 2022)</a:t>
            </a:r>
            <a:endParaRPr lang="en-AU" sz="1000" dirty="0"/>
          </a:p>
        </p:txBody>
      </p:sp>
      <p:sp>
        <p:nvSpPr>
          <p:cNvPr id="23" name="TextBox 22">
            <a:extLst>
              <a:ext uri="{FF2B5EF4-FFF2-40B4-BE49-F238E27FC236}">
                <a16:creationId xmlns:a16="http://schemas.microsoft.com/office/drawing/2014/main" id="{0A04EBF7-85C5-D957-7C37-4DED3023861F}"/>
              </a:ext>
            </a:extLst>
          </p:cNvPr>
          <p:cNvSpPr txBox="1"/>
          <p:nvPr/>
        </p:nvSpPr>
        <p:spPr>
          <a:xfrm>
            <a:off x="449990" y="4536046"/>
            <a:ext cx="4749553" cy="538609"/>
          </a:xfrm>
          <a:prstGeom prst="rect">
            <a:avLst/>
          </a:prstGeom>
          <a:noFill/>
        </p:spPr>
        <p:txBody>
          <a:bodyPr wrap="square">
            <a:spAutoFit/>
          </a:bodyPr>
          <a:lstStyle/>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effectLst/>
                <a:latin typeface="Arial" panose="020B0604020202020204" pitchFamily="34" charset="0"/>
                <a:ea typeface="Calibri" panose="020F0502020204030204" pitchFamily="34" charset="0"/>
                <a:cs typeface="Times New Roman" panose="02020603050405020304" pitchFamily="18" charset="0"/>
              </a:rPr>
              <a:t>NEW17a. How many working TVs are currently in your house?</a:t>
            </a:r>
          </a:p>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Base: TVCS,</a:t>
            </a:r>
            <a:r>
              <a:rPr lang="en-GB" sz="600" dirty="0">
                <a:latin typeface="Arial" panose="020B0604020202020204" pitchFamily="34" charset="0"/>
                <a:ea typeface="Calibri" panose="020F0502020204030204" pitchFamily="34" charset="0"/>
                <a:cs typeface="Times New Roman" panose="02020603050405020304" pitchFamily="18" charset="0"/>
              </a:rPr>
              <a:t> All respondents. </a:t>
            </a:r>
            <a:r>
              <a:rPr lang="en-GB" sz="600" dirty="0">
                <a:effectLst/>
                <a:latin typeface="Arial" panose="020B0604020202020204" pitchFamily="34" charset="0"/>
                <a:ea typeface="Calibri" panose="020F0502020204030204" pitchFamily="34" charset="0"/>
                <a:cs typeface="Times New Roman" panose="02020603050405020304" pitchFamily="18" charset="0"/>
              </a:rPr>
              <a:t> 2023: n=3,861. 2022: n=4016. </a:t>
            </a:r>
          </a:p>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0.0</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0.3</a:t>
            </a:r>
            <a:r>
              <a:rPr lang="en-GB" sz="600" dirty="0">
                <a:effectLst/>
                <a:latin typeface="Arial" panose="020B0604020202020204" pitchFamily="34" charset="0"/>
                <a:ea typeface="Calibri" panose="020F0502020204030204" pitchFamily="34" charset="0"/>
                <a:cs typeface="Times New Roman" panose="02020603050405020304" pitchFamily="18" charset="0"/>
              </a:rPr>
              <a:t>%. 2022 DK = 0.2%, Ref = 0.1% (Seven and above not shown on chart).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391897" y="1311202"/>
            <a:ext cx="4230825" cy="4511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r>
              <a:rPr lang="en-AU" sz="1200" b="1" dirty="0">
                <a:solidFill>
                  <a:schemeClr val="tx2"/>
                </a:solidFill>
              </a:rPr>
              <a:t>Subgroups</a:t>
            </a:r>
            <a:endParaRPr lang="en-US" sz="1200" b="1" dirty="0">
              <a:solidFill>
                <a:schemeClr val="tx2"/>
              </a:solidFill>
            </a:endParaRPr>
          </a:p>
          <a:p>
            <a:pPr marL="171450" indent="-171450">
              <a:buFont typeface="Arial,Sans-Serif"/>
              <a:buChar char="↑"/>
            </a:pPr>
            <a:r>
              <a:rPr lang="en-US" sz="1000" b="1" dirty="0">
                <a:solidFill>
                  <a:schemeClr val="tx1"/>
                </a:solidFill>
                <a:ea typeface="+mn-lt"/>
                <a:cs typeface="+mn-lt"/>
              </a:rPr>
              <a:t>One</a:t>
            </a:r>
            <a:r>
              <a:rPr lang="en-US" sz="1000" dirty="0">
                <a:solidFill>
                  <a:schemeClr val="tx1"/>
                </a:solidFill>
              </a:rPr>
              <a:t> was higher for: </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without children in the household (41% vs 30% of those with dependent children and 24% of those with non-dependent children only)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 a Bachelor degree (40%) or Postgraduate degree (44% vs 31% of those with education up to Year 12 and 32% of those with a TAFE qualification / Trade Certificate / Diploma)</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born in a mainly non-English speaking country (48% vs 32% of those born in a mainly English speaking country)</a:t>
            </a:r>
          </a:p>
          <a:p>
            <a:pPr marL="628650" lvl="1" indent="-171450">
              <a:lnSpc>
                <a:spcPct val="125000"/>
              </a:lnSpc>
              <a:buFont typeface="Courier New" panose="02070309020205020404" pitchFamily="49" charset="0"/>
              <a:buChar char="o"/>
            </a:pPr>
            <a:endParaRPr lang="en-US" sz="1000" b="1" dirty="0">
              <a:solidFill>
                <a:schemeClr val="tx1"/>
              </a:solidFill>
            </a:endParaRPr>
          </a:p>
          <a:p>
            <a:pPr marL="171450" indent="-171450">
              <a:buFont typeface="Arial,Sans-Serif"/>
              <a:buChar char="↑"/>
            </a:pPr>
            <a:r>
              <a:rPr lang="en-US" sz="1000" b="1" dirty="0">
                <a:solidFill>
                  <a:schemeClr val="tx1"/>
                </a:solidFill>
                <a:ea typeface="+mn-lt"/>
                <a:cs typeface="+mn-lt"/>
              </a:rPr>
              <a:t>Three</a:t>
            </a:r>
            <a:r>
              <a:rPr lang="en-US" sz="1000" dirty="0">
                <a:solidFill>
                  <a:schemeClr val="tx1"/>
                </a:solidFill>
              </a:rPr>
              <a:t> was higher for: </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45-54 (20%) and ages 65-74 (18% vs 10% of ages 25-34)</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 dependent children in the household (21%) or non-dependent children only (22% vs 13% of those without children)</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born in a mainly English speaking country (17% vs 12% of those born in a mainly non-English speaking country)</a:t>
            </a:r>
          </a:p>
          <a:p>
            <a:pPr marL="628650" lvl="1" indent="-171450">
              <a:buFont typeface="Courier New" panose="02070309020205020404" pitchFamily="49" charset="0"/>
              <a:buChar char="o"/>
            </a:pPr>
            <a:endParaRPr lang="en-US" sz="800" dirty="0">
              <a:solidFill>
                <a:schemeClr val="tx1"/>
              </a:solidFill>
              <a:ea typeface="+mn-lt"/>
              <a:cs typeface="+mn-lt"/>
            </a:endParaRPr>
          </a:p>
          <a:p>
            <a:pPr marL="633095" lvl="2" indent="-171450">
              <a:buFont typeface="Courier New" panose="02070309020205020404" pitchFamily="49" charset="0"/>
              <a:buChar char="o"/>
            </a:pPr>
            <a:endParaRPr lang="en-US" sz="800" dirty="0">
              <a:solidFill>
                <a:schemeClr val="tx1"/>
              </a:solidFill>
              <a:cs typeface="Arial" panose="020B0604020202020204"/>
            </a:endParaRPr>
          </a:p>
          <a:p>
            <a:pPr marL="628650" lvl="1" indent="-171450">
              <a:buFont typeface="Courier New" panose="02070309020205020404" pitchFamily="49" charset="0"/>
              <a:buChar char="o"/>
            </a:pPr>
            <a:endParaRPr lang="en-US" sz="1000" dirty="0">
              <a:solidFill>
                <a:schemeClr val="tx1"/>
              </a:solidFill>
            </a:endParaRPr>
          </a:p>
        </p:txBody>
      </p:sp>
      <p:sp>
        <p:nvSpPr>
          <p:cNvPr id="17" name="Rectangle 16">
            <a:extLst>
              <a:ext uri="{FF2B5EF4-FFF2-40B4-BE49-F238E27FC236}">
                <a16:creationId xmlns:a16="http://schemas.microsoft.com/office/drawing/2014/main" id="{8B9D5E59-E17B-1677-833D-55B6B0CDC85C}"/>
              </a:ext>
            </a:extLst>
          </p:cNvPr>
          <p:cNvSpPr/>
          <p:nvPr/>
        </p:nvSpPr>
        <p:spPr>
          <a:xfrm>
            <a:off x="5755755" y="5159599"/>
            <a:ext cx="4150245" cy="1408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6213" lvl="1">
              <a:lnSpc>
                <a:spcPct val="125000"/>
              </a:lnSpc>
            </a:pPr>
            <a:r>
              <a:rPr lang="en-AU" sz="1200" b="1" dirty="0">
                <a:solidFill>
                  <a:schemeClr val="tx2"/>
                </a:solidFill>
              </a:rPr>
              <a:t>Callouts</a:t>
            </a:r>
          </a:p>
          <a:p>
            <a:pPr marL="176213" indent="-176213">
              <a:lnSpc>
                <a:spcPct val="125000"/>
              </a:lnSpc>
              <a:buFont typeface="Arial" panose="020B0604020202020204" pitchFamily="34" charset="0"/>
              <a:buChar char="•"/>
            </a:pPr>
            <a:r>
              <a:rPr lang="en-US" sz="1000" dirty="0">
                <a:solidFill>
                  <a:schemeClr val="tx1"/>
                </a:solidFill>
              </a:rPr>
              <a:t>Having one TV in the household has decreased in 2023.</a:t>
            </a:r>
            <a:endParaRPr lang="en-US" sz="1000" dirty="0">
              <a:solidFill>
                <a:srgbClr val="FF0000"/>
              </a:solidFill>
            </a:endParaRPr>
          </a:p>
        </p:txBody>
      </p:sp>
      <p:sp>
        <p:nvSpPr>
          <p:cNvPr id="9" name="Rectangle 8">
            <a:extLst>
              <a:ext uri="{FF2B5EF4-FFF2-40B4-BE49-F238E27FC236}">
                <a16:creationId xmlns:a16="http://schemas.microsoft.com/office/drawing/2014/main" id="{69119140-E7D3-F924-F423-52A350338B2C}"/>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45720" rIns="720000" bIns="45720" rtlCol="0" anchor="ctr"/>
          <a:lstStyle/>
          <a:p>
            <a:pPr algn="ctr"/>
            <a:r>
              <a:rPr lang="en-US" sz="1000" b="1" dirty="0"/>
              <a:t>The average number of TVs in households has remained stable in 2023.</a:t>
            </a:r>
            <a:endParaRPr lang="en-AU" sz="1000" b="1" dirty="0"/>
          </a:p>
        </p:txBody>
      </p:sp>
      <p:pic>
        <p:nvPicPr>
          <p:cNvPr id="11" name="Graphic 10">
            <a:extLst>
              <a:ext uri="{FF2B5EF4-FFF2-40B4-BE49-F238E27FC236}">
                <a16:creationId xmlns:a16="http://schemas.microsoft.com/office/drawing/2014/main" id="{8E10E1EF-C9FD-B92B-D823-F781A0A0374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
        <p:nvSpPr>
          <p:cNvPr id="14" name="Arrow: Down 13">
            <a:extLst>
              <a:ext uri="{FF2B5EF4-FFF2-40B4-BE49-F238E27FC236}">
                <a16:creationId xmlns:a16="http://schemas.microsoft.com/office/drawing/2014/main" id="{74AA8294-2D93-F209-D110-6CFC82714E7E}"/>
              </a:ext>
              <a:ext uri="{C183D7F6-B498-43B3-948B-1728B52AA6E4}">
                <adec:decorative xmlns:adec="http://schemas.microsoft.com/office/drawing/2017/decorative" val="1"/>
              </a:ext>
            </a:extLst>
          </p:cNvPr>
          <p:cNvSpPr/>
          <p:nvPr/>
        </p:nvSpPr>
        <p:spPr>
          <a:xfrm>
            <a:off x="2896719" y="2329496"/>
            <a:ext cx="82800" cy="10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Arrow: Down 14">
            <a:extLst>
              <a:ext uri="{FF2B5EF4-FFF2-40B4-BE49-F238E27FC236}">
                <a16:creationId xmlns:a16="http://schemas.microsoft.com/office/drawing/2014/main" id="{3B637AAE-9468-62B2-209B-695021401AFE}"/>
              </a:ext>
              <a:ext uri="{C183D7F6-B498-43B3-948B-1728B52AA6E4}">
                <adec:decorative xmlns:adec="http://schemas.microsoft.com/office/drawing/2017/decorative" val="1"/>
              </a:ext>
            </a:extLst>
          </p:cNvPr>
          <p:cNvSpPr/>
          <p:nvPr/>
        </p:nvSpPr>
        <p:spPr>
          <a:xfrm flipV="1">
            <a:off x="1296519" y="3783446"/>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9199314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72</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51534"/>
            <a:ext cx="7957813" cy="438517"/>
          </a:xfrm>
        </p:spPr>
        <p:txBody>
          <a:bodyPr>
            <a:normAutofit fontScale="90000"/>
          </a:bodyPr>
          <a:lstStyle/>
          <a:p>
            <a:r>
              <a:rPr lang="en-AU" dirty="0"/>
              <a:t>Number of TVs connected to the internet</a:t>
            </a:r>
          </a:p>
        </p:txBody>
      </p:sp>
      <p:grpSp>
        <p:nvGrpSpPr>
          <p:cNvPr id="18" name="Group 17">
            <a:extLst>
              <a:ext uri="{FF2B5EF4-FFF2-40B4-BE49-F238E27FC236}">
                <a16:creationId xmlns:a16="http://schemas.microsoft.com/office/drawing/2014/main" id="{0208566D-CDA7-4041-A556-56D8B9B35843}"/>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9" name="Freeform 5">
              <a:extLst>
                <a:ext uri="{FF2B5EF4-FFF2-40B4-BE49-F238E27FC236}">
                  <a16:creationId xmlns:a16="http://schemas.microsoft.com/office/drawing/2014/main" id="{EBFB7B74-D56D-5724-A858-B424C8010408}"/>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6">
              <a:extLst>
                <a:ext uri="{FF2B5EF4-FFF2-40B4-BE49-F238E27FC236}">
                  <a16:creationId xmlns:a16="http://schemas.microsoft.com/office/drawing/2014/main" id="{BC615ACC-0547-C874-3FA1-98E588CB8AA5}"/>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 name="Freeform 7">
              <a:extLst>
                <a:ext uri="{FF2B5EF4-FFF2-40B4-BE49-F238E27FC236}">
                  <a16:creationId xmlns:a16="http://schemas.microsoft.com/office/drawing/2014/main" id="{2C150616-2211-DA6E-53B2-8EFACE04483D}"/>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 name="Freeform 8">
              <a:extLst>
                <a:ext uri="{FF2B5EF4-FFF2-40B4-BE49-F238E27FC236}">
                  <a16:creationId xmlns:a16="http://schemas.microsoft.com/office/drawing/2014/main" id="{B2F80DBF-20BC-B9F2-CEB2-F0863A24F7A9}"/>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 name="Freeform 9">
              <a:extLst>
                <a:ext uri="{FF2B5EF4-FFF2-40B4-BE49-F238E27FC236}">
                  <a16:creationId xmlns:a16="http://schemas.microsoft.com/office/drawing/2014/main" id="{4B9B9EFF-5188-E3BA-E701-9B41D59D45D6}"/>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57995" y="889302"/>
            <a:ext cx="9129850" cy="4855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Among respondents who had one or more TVs in their house, it was most common that one was connected to the internet (46%), although some respondents said two were connected to the internet (26%), while 13% said none were connected to the internet.</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448729" y="1386295"/>
            <a:ext cx="4649819" cy="359092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8" name="TextBox 1">
            <a:extLst>
              <a:ext uri="{FF2B5EF4-FFF2-40B4-BE49-F238E27FC236}">
                <a16:creationId xmlns:a16="http://schemas.microsoft.com/office/drawing/2014/main" id="{F3F6BD8C-3AB2-5A64-5091-F70ECED4BA3D}"/>
              </a:ext>
              <a:ext uri="{C183D7F6-B498-43B3-948B-1728B52AA6E4}">
                <adec:decorative xmlns:adec="http://schemas.microsoft.com/office/drawing/2017/decorative" val="1"/>
              </a:ext>
            </a:extLst>
          </p:cNvPr>
          <p:cNvSpPr txBox="1"/>
          <p:nvPr/>
        </p:nvSpPr>
        <p:spPr>
          <a:xfrm>
            <a:off x="1240720" y="1594930"/>
            <a:ext cx="267864" cy="2920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t>%</a:t>
            </a:r>
          </a:p>
        </p:txBody>
      </p:sp>
      <p:graphicFrame>
        <p:nvGraphicFramePr>
          <p:cNvPr id="10" name="Chart 9" descr="Figure 65: Number of TVs connected to the internet.&#10;&#10;Zero, 2023, 13% (significantly lower than 2022), 2022, 16%.&#10;One, 2023, 46%, 2022, 46%.&#10;Two, 2023, 26%, 2022, 23%.&#10;Three, 2023, 9%, 2022, 9%.&#10;Four, 2023, 4%, 2022, 3%.&#10;Five, 2023, 1%, 2022, 1%.&#10;Six, 2023, 0.2%, 2022, 0.4%.&#10;&#10;Source: NEW17b. Of the working TVs currently in your house, how many are connected to the internet (e.g., a smart TV or through a smart TV accessory such as a Google Chromecast)?  &#10;Base: TVCS, Respondents who have at least one TV in their house.  2023: n=3,757. 2022: n=3910&#10;Notes: Don’t know/refused responses not shown: 2023 DK = 0.2%, Ref = 0.4%. DK = 0.5%, Ref = 0.1%. (Seven and above not shown on chart).&#10;">
            <a:extLst>
              <a:ext uri="{FF2B5EF4-FFF2-40B4-BE49-F238E27FC236}">
                <a16:creationId xmlns:a16="http://schemas.microsoft.com/office/drawing/2014/main" id="{EC3AFCFD-F6DE-C2B5-2E12-DD6B539EBDFE}"/>
              </a:ext>
            </a:extLst>
          </p:cNvPr>
          <p:cNvGraphicFramePr/>
          <p:nvPr>
            <p:extLst>
              <p:ext uri="{D42A27DB-BD31-4B8C-83A1-F6EECF244321}">
                <p14:modId xmlns:p14="http://schemas.microsoft.com/office/powerpoint/2010/main" val="2130520524"/>
              </p:ext>
            </p:extLst>
          </p:nvPr>
        </p:nvGraphicFramePr>
        <p:xfrm>
          <a:off x="-467018" y="1541860"/>
          <a:ext cx="3860851" cy="3016851"/>
        </p:xfrm>
        <a:graphic>
          <a:graphicData uri="http://schemas.openxmlformats.org/drawingml/2006/chart">
            <c:chart xmlns:c="http://schemas.openxmlformats.org/drawingml/2006/chart" xmlns:r="http://schemas.openxmlformats.org/officeDocument/2006/relationships" r:id="rId3"/>
          </a:graphicData>
        </a:graphic>
      </p:graphicFrame>
      <p:sp>
        <p:nvSpPr>
          <p:cNvPr id="12" name="Oval 11" descr="Average number of TVs connected to the internet: 2023, 1.5, 2022, 1.4.">
            <a:extLst>
              <a:ext uri="{FF2B5EF4-FFF2-40B4-BE49-F238E27FC236}">
                <a16:creationId xmlns:a16="http://schemas.microsoft.com/office/drawing/2014/main" id="{8BEEC48F-4F51-7C0B-7475-9C2E7FBADD3F}"/>
              </a:ext>
            </a:extLst>
          </p:cNvPr>
          <p:cNvSpPr/>
          <p:nvPr/>
        </p:nvSpPr>
        <p:spPr>
          <a:xfrm>
            <a:off x="3515900" y="1902193"/>
            <a:ext cx="1297643" cy="1230383"/>
          </a:xfrm>
          <a:prstGeom prst="ellipse">
            <a:avLst/>
          </a:prstGeom>
          <a:solidFill>
            <a:srgbClr val="5AC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AVG:</a:t>
            </a:r>
          </a:p>
          <a:p>
            <a:pPr algn="ctr"/>
            <a:r>
              <a:rPr lang="en-US" dirty="0">
                <a:solidFill>
                  <a:schemeClr val="tx1"/>
                </a:solidFill>
              </a:rPr>
              <a:t>1.5</a:t>
            </a:r>
          </a:p>
          <a:p>
            <a:pPr algn="ctr"/>
            <a:r>
              <a:rPr lang="en-US" sz="1000" dirty="0">
                <a:solidFill>
                  <a:schemeClr val="tx1"/>
                </a:solidFill>
              </a:rPr>
              <a:t>(1.4 in 2022)</a:t>
            </a:r>
            <a:endParaRPr lang="en-AU" sz="1000" dirty="0">
              <a:solidFill>
                <a:schemeClr val="tx1"/>
              </a:solidFill>
            </a:endParaRPr>
          </a:p>
        </p:txBody>
      </p:sp>
      <p:sp>
        <p:nvSpPr>
          <p:cNvPr id="23" name="TextBox 22">
            <a:extLst>
              <a:ext uri="{FF2B5EF4-FFF2-40B4-BE49-F238E27FC236}">
                <a16:creationId xmlns:a16="http://schemas.microsoft.com/office/drawing/2014/main" id="{0A04EBF7-85C5-D957-7C37-4DED3023861F}"/>
              </a:ext>
            </a:extLst>
          </p:cNvPr>
          <p:cNvSpPr txBox="1"/>
          <p:nvPr/>
        </p:nvSpPr>
        <p:spPr>
          <a:xfrm>
            <a:off x="445976" y="4370021"/>
            <a:ext cx="4361478" cy="630942"/>
          </a:xfrm>
          <a:prstGeom prst="rect">
            <a:avLst/>
          </a:prstGeom>
          <a:noFill/>
        </p:spPr>
        <p:txBody>
          <a:bodyPr wrap="square">
            <a:spAutoFit/>
          </a:bodyPr>
          <a:lstStyle/>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Source: NEW17b.</a:t>
            </a:r>
            <a:r>
              <a:rPr lang="en-US" sz="600" dirty="0">
                <a:effectLst/>
                <a:latin typeface="Arial" panose="020B0604020202020204" pitchFamily="34" charset="0"/>
                <a:ea typeface="Calibri" panose="020F0502020204030204" pitchFamily="34" charset="0"/>
                <a:cs typeface="Times New Roman" panose="02020603050405020304" pitchFamily="18" charset="0"/>
              </a:rPr>
              <a:t> Of the working TVs currently in your house, how many are connected to the internet (e.g., a smart TV or through a smart TV accessory such as a Google Chromecast)?</a:t>
            </a:r>
            <a:r>
              <a:rPr lang="en-GB" sz="600" dirty="0">
                <a:effectLst/>
                <a:latin typeface="Arial" panose="020B0604020202020204" pitchFamily="34" charset="0"/>
                <a:ea typeface="Calibri" panose="020F0502020204030204" pitchFamily="34" charset="0"/>
                <a:cs typeface="Times New Roman" panose="02020603050405020304" pitchFamily="18" charset="0"/>
              </a:rPr>
              <a:t> </a:t>
            </a:r>
            <a:r>
              <a:rPr lang="en-US" sz="600" dirty="0">
                <a:effectLst/>
                <a:latin typeface="Arial" panose="020B0604020202020204" pitchFamily="34" charset="0"/>
                <a:ea typeface="Calibri" panose="020F0502020204030204" pitchFamily="34" charset="0"/>
                <a:cs typeface="Times New Roman" panose="02020603050405020304" pitchFamily="18" charset="0"/>
              </a:rPr>
              <a:t> </a:t>
            </a:r>
          </a:p>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Base: TVCS,</a:t>
            </a:r>
            <a:r>
              <a:rPr lang="en-GB" sz="600" dirty="0">
                <a:latin typeface="Arial" panose="020B0604020202020204" pitchFamily="34" charset="0"/>
                <a:ea typeface="Calibri" panose="020F0502020204030204" pitchFamily="34" charset="0"/>
                <a:cs typeface="Times New Roman" panose="02020603050405020304" pitchFamily="18" charset="0"/>
              </a:rPr>
              <a:t> Respondents who have at least one TV in their house. </a:t>
            </a:r>
            <a:r>
              <a:rPr lang="en-GB" sz="600" dirty="0">
                <a:effectLst/>
                <a:latin typeface="Arial" panose="020B0604020202020204" pitchFamily="34" charset="0"/>
                <a:ea typeface="Calibri" panose="020F0502020204030204" pitchFamily="34" charset="0"/>
                <a:cs typeface="Times New Roman" panose="02020603050405020304" pitchFamily="18" charset="0"/>
              </a:rPr>
              <a:t> 2023: n=</a:t>
            </a:r>
            <a:r>
              <a:rPr lang="en-GB" sz="600" dirty="0">
                <a:latin typeface="Arial" panose="020B0604020202020204" pitchFamily="34" charset="0"/>
                <a:ea typeface="Calibri" panose="020F0502020204030204" pitchFamily="34" charset="0"/>
                <a:cs typeface="Times New Roman" panose="02020603050405020304" pitchFamily="18" charset="0"/>
              </a:rPr>
              <a:t>3,757</a:t>
            </a:r>
            <a:r>
              <a:rPr lang="en-GB" sz="600" dirty="0">
                <a:effectLst/>
                <a:latin typeface="Arial" panose="020B0604020202020204" pitchFamily="34" charset="0"/>
                <a:ea typeface="Calibri" panose="020F0502020204030204" pitchFamily="34" charset="0"/>
                <a:cs typeface="Times New Roman" panose="02020603050405020304" pitchFamily="18" charset="0"/>
              </a:rPr>
              <a:t>. 2022: n=3910</a:t>
            </a:r>
          </a:p>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0.2</a:t>
            </a:r>
            <a:r>
              <a:rPr lang="en-GB" sz="600" dirty="0">
                <a:effectLst/>
                <a:latin typeface="Arial" panose="020B0604020202020204" pitchFamily="34" charset="0"/>
                <a:ea typeface="Calibri" panose="020F0502020204030204" pitchFamily="34" charset="0"/>
                <a:cs typeface="Times New Roman" panose="02020603050405020304" pitchFamily="18" charset="0"/>
              </a:rPr>
              <a:t>%, Ref = 0.4%. DK = 0.5%, Ref = 0.1%. (Seven and above not shown on chart).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036298" y="1329417"/>
            <a:ext cx="4687798" cy="4623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r>
              <a:rPr lang="en-AU" sz="1200" b="1" dirty="0">
                <a:solidFill>
                  <a:schemeClr val="tx2"/>
                </a:solidFill>
              </a:rPr>
              <a:t>Subgroups</a:t>
            </a:r>
          </a:p>
          <a:p>
            <a:pPr marL="171450" indent="-171450">
              <a:buFont typeface="Arial,Sans-Serif"/>
              <a:buChar char="↑"/>
            </a:pPr>
            <a:r>
              <a:rPr lang="en-US" sz="1000" b="1" dirty="0">
                <a:solidFill>
                  <a:schemeClr val="tx1"/>
                </a:solidFill>
                <a:ea typeface="+mn-lt"/>
                <a:cs typeface="+mn-lt"/>
              </a:rPr>
              <a:t>Zero</a:t>
            </a:r>
            <a:r>
              <a:rPr lang="en-US" sz="1000" dirty="0">
                <a:solidFill>
                  <a:schemeClr val="tx1"/>
                </a:solidFill>
              </a:rPr>
              <a:t> 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75+ (32%), 65-74 (20%), and 55-64 (15% vs 6% of ages 18-24, 6% of ages 25-34, and 9% of ages 35-44)</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living outside a capital city (17% vs 10% of those living in a capital city)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 education up to Year 12 (14%) or a TAFE qualification / Trade Certificate / Diploma (15% vs 9% of those with a Postgraduate degree)</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 a HH income of &lt;$41,599 (22%), or $41,600-$77,999 (16% vs 9% of those with a HH income of $78,000-$103,999, 8% of those with a HH income of $104,000-$155,999 and 4% of those with a HH income of $156,000 or more)</a:t>
            </a:r>
          </a:p>
          <a:p>
            <a:pPr lvl="1">
              <a:lnSpc>
                <a:spcPct val="125000"/>
              </a:lnSpc>
            </a:pPr>
            <a:endParaRPr lang="en-US" sz="1000" dirty="0">
              <a:solidFill>
                <a:schemeClr val="tx1"/>
              </a:solidFill>
              <a:cs typeface="Arial" panose="020B0604020202020204"/>
            </a:endParaRPr>
          </a:p>
          <a:p>
            <a:pPr marL="171450" indent="-171450">
              <a:buFont typeface="Arial,Sans-Serif"/>
              <a:buChar char="↑"/>
            </a:pPr>
            <a:r>
              <a:rPr lang="en-US" sz="1000" b="1" dirty="0">
                <a:solidFill>
                  <a:schemeClr val="tx1"/>
                </a:solidFill>
                <a:ea typeface="+mn-lt"/>
                <a:cs typeface="+mn-lt"/>
              </a:rPr>
              <a:t>Three</a:t>
            </a:r>
            <a:r>
              <a:rPr lang="en-US" sz="1000" dirty="0">
                <a:solidFill>
                  <a:schemeClr val="tx1"/>
                </a:solidFill>
              </a:rPr>
              <a:t> 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35-44 (12%) and 45-54 (12% vs 4% of ages 75+)</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 dependent children in the household (16%) or non-dependent children only (13% vs 5% of those without children)</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 a HH income of $78,000-$103,999 (11%), $104,000-$155,999 (10%), or $156,000 or more (16% vs 6% of those with a HH income of &lt;$41,599)</a:t>
            </a:r>
          </a:p>
          <a:p>
            <a:pPr marL="628650" lvl="1" indent="-171450">
              <a:lnSpc>
                <a:spcPct val="125000"/>
              </a:lnSpc>
              <a:buFont typeface="Courier New" panose="02070309020205020404" pitchFamily="49" charset="0"/>
              <a:buChar char="o"/>
            </a:pPr>
            <a:endParaRPr lang="en-US" sz="800" dirty="0">
              <a:solidFill>
                <a:schemeClr val="tx1"/>
              </a:solidFill>
              <a:cs typeface="Arial" panose="020B0604020202020204"/>
            </a:endParaRPr>
          </a:p>
          <a:p>
            <a:pPr marL="461645" lvl="2"/>
            <a:endParaRPr lang="en-US" sz="800" dirty="0">
              <a:solidFill>
                <a:schemeClr val="tx1"/>
              </a:solidFill>
              <a:cs typeface="Arial" panose="020B0604020202020204"/>
            </a:endParaRPr>
          </a:p>
          <a:p>
            <a:pPr marL="633095" lvl="3" indent="-171450">
              <a:buFont typeface="Courier New" panose="02070309020205020404" pitchFamily="49" charset="0"/>
              <a:buChar char="o"/>
            </a:pPr>
            <a:endParaRPr lang="en-US" sz="1000" dirty="0">
              <a:solidFill>
                <a:schemeClr val="tx1"/>
              </a:solidFill>
              <a:cs typeface="Arial"/>
            </a:endParaRPr>
          </a:p>
        </p:txBody>
      </p:sp>
      <p:sp>
        <p:nvSpPr>
          <p:cNvPr id="16" name="Rectangle 15">
            <a:extLst>
              <a:ext uri="{FF2B5EF4-FFF2-40B4-BE49-F238E27FC236}">
                <a16:creationId xmlns:a16="http://schemas.microsoft.com/office/drawing/2014/main" id="{C011FA9E-FB17-BE4D-3B5C-65209256B9D0}"/>
              </a:ext>
            </a:extLst>
          </p:cNvPr>
          <p:cNvSpPr/>
          <p:nvPr/>
        </p:nvSpPr>
        <p:spPr>
          <a:xfrm>
            <a:off x="5499231" y="5348741"/>
            <a:ext cx="4150245" cy="1408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6213" lvl="1">
              <a:lnSpc>
                <a:spcPct val="125000"/>
              </a:lnSpc>
            </a:pPr>
            <a:r>
              <a:rPr lang="en-AU" sz="1200" b="1" dirty="0">
                <a:solidFill>
                  <a:schemeClr val="tx2"/>
                </a:solidFill>
              </a:rPr>
              <a:t>Callouts</a:t>
            </a:r>
          </a:p>
          <a:p>
            <a:pPr marL="176213" indent="-176213">
              <a:lnSpc>
                <a:spcPct val="125000"/>
              </a:lnSpc>
              <a:buFont typeface="Arial" panose="020B0604020202020204" pitchFamily="34" charset="0"/>
              <a:buChar char="•"/>
            </a:pPr>
            <a:r>
              <a:rPr lang="en-US" sz="1000" dirty="0">
                <a:solidFill>
                  <a:schemeClr val="tx1"/>
                </a:solidFill>
              </a:rPr>
              <a:t>Having zero TVs connected to the internet has decreased in 2023.</a:t>
            </a:r>
            <a:endParaRPr lang="en-US" sz="1000" dirty="0">
              <a:solidFill>
                <a:srgbClr val="FF0000"/>
              </a:solidFill>
            </a:endParaRPr>
          </a:p>
        </p:txBody>
      </p:sp>
      <p:sp>
        <p:nvSpPr>
          <p:cNvPr id="9" name="Rectangle 8">
            <a:extLst>
              <a:ext uri="{FF2B5EF4-FFF2-40B4-BE49-F238E27FC236}">
                <a16:creationId xmlns:a16="http://schemas.microsoft.com/office/drawing/2014/main" id="{A59BC479-F1D0-DA7D-F151-1F5DB6728A1D}"/>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The average number of TVs in households connected to the internet is generally consistent with 2022.</a:t>
            </a:r>
            <a:endParaRPr lang="en-AU" sz="1000" b="1" dirty="0">
              <a:solidFill>
                <a:schemeClr val="bg1"/>
              </a:solidFill>
            </a:endParaRPr>
          </a:p>
        </p:txBody>
      </p:sp>
      <p:pic>
        <p:nvPicPr>
          <p:cNvPr id="11" name="Graphic 10">
            <a:extLst>
              <a:ext uri="{FF2B5EF4-FFF2-40B4-BE49-F238E27FC236}">
                <a16:creationId xmlns:a16="http://schemas.microsoft.com/office/drawing/2014/main" id="{B8EE62BC-1BC2-9572-F6BE-D6CEFB966E6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
        <p:nvSpPr>
          <p:cNvPr id="14" name="Arrow: Down 13">
            <a:extLst>
              <a:ext uri="{FF2B5EF4-FFF2-40B4-BE49-F238E27FC236}">
                <a16:creationId xmlns:a16="http://schemas.microsoft.com/office/drawing/2014/main" id="{6474AB7C-0D34-F9D5-83DA-FD43C22DF3BD}"/>
              </a:ext>
              <a:ext uri="{C183D7F6-B498-43B3-948B-1728B52AA6E4}">
                <adec:decorative xmlns:adec="http://schemas.microsoft.com/office/drawing/2017/decorative" val="1"/>
              </a:ext>
            </a:extLst>
          </p:cNvPr>
          <p:cNvSpPr/>
          <p:nvPr/>
        </p:nvSpPr>
        <p:spPr>
          <a:xfrm>
            <a:off x="2091194" y="1890477"/>
            <a:ext cx="82800" cy="10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8925275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73</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69915"/>
            <a:ext cx="7957813" cy="438517"/>
          </a:xfrm>
        </p:spPr>
        <p:txBody>
          <a:bodyPr>
            <a:normAutofit fontScale="90000"/>
          </a:bodyPr>
          <a:lstStyle/>
          <a:p>
            <a:r>
              <a:rPr lang="en-AU" dirty="0"/>
              <a:t>TV smart accessories used in the past 6 months</a:t>
            </a:r>
          </a:p>
        </p:txBody>
      </p:sp>
      <p:grpSp>
        <p:nvGrpSpPr>
          <p:cNvPr id="13" name="Group 12">
            <a:extLst>
              <a:ext uri="{FF2B5EF4-FFF2-40B4-BE49-F238E27FC236}">
                <a16:creationId xmlns:a16="http://schemas.microsoft.com/office/drawing/2014/main" id="{81675E50-5C88-B99B-20A5-76A4BC983D99}"/>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6" name="Freeform 5">
              <a:extLst>
                <a:ext uri="{FF2B5EF4-FFF2-40B4-BE49-F238E27FC236}">
                  <a16:creationId xmlns:a16="http://schemas.microsoft.com/office/drawing/2014/main" id="{53873825-4BDD-81AA-6675-17162C4D25A0}"/>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6">
              <a:extLst>
                <a:ext uri="{FF2B5EF4-FFF2-40B4-BE49-F238E27FC236}">
                  <a16:creationId xmlns:a16="http://schemas.microsoft.com/office/drawing/2014/main" id="{A617D3DF-A403-C9DD-A538-DE7E8C3EB3EF}"/>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8" name="Freeform 7">
              <a:extLst>
                <a:ext uri="{FF2B5EF4-FFF2-40B4-BE49-F238E27FC236}">
                  <a16:creationId xmlns:a16="http://schemas.microsoft.com/office/drawing/2014/main" id="{5988B9E4-AFAA-2AD4-546C-60DB45EE2E88}"/>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8">
              <a:extLst>
                <a:ext uri="{FF2B5EF4-FFF2-40B4-BE49-F238E27FC236}">
                  <a16:creationId xmlns:a16="http://schemas.microsoft.com/office/drawing/2014/main" id="{E1C81110-A1FB-4A2A-A3E2-DEF990D8165E}"/>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9">
              <a:extLst>
                <a:ext uri="{FF2B5EF4-FFF2-40B4-BE49-F238E27FC236}">
                  <a16:creationId xmlns:a16="http://schemas.microsoft.com/office/drawing/2014/main" id="{6D57C8FE-7D74-9C6E-FC63-29DBB77427B0}"/>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57995" y="882423"/>
            <a:ext cx="9129850" cy="406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Almost half of respondents (48%) had not used any TV smart accessories in the past 6 months, while just under one quarter (23%) had used a Google Chromecast.</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422712" y="1381125"/>
            <a:ext cx="4749553" cy="359092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8" name="TextBox 1">
            <a:extLst>
              <a:ext uri="{FF2B5EF4-FFF2-40B4-BE49-F238E27FC236}">
                <a16:creationId xmlns:a16="http://schemas.microsoft.com/office/drawing/2014/main" id="{F3F6BD8C-3AB2-5A64-5091-F70ECED4BA3D}"/>
              </a:ext>
              <a:ext uri="{C183D7F6-B498-43B3-948B-1728B52AA6E4}">
                <adec:decorative xmlns:adec="http://schemas.microsoft.com/office/drawing/2017/decorative" val="1"/>
              </a:ext>
            </a:extLst>
          </p:cNvPr>
          <p:cNvSpPr txBox="1"/>
          <p:nvPr/>
        </p:nvSpPr>
        <p:spPr>
          <a:xfrm>
            <a:off x="2257263" y="1544139"/>
            <a:ext cx="267864" cy="2920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t>%</a:t>
            </a:r>
          </a:p>
        </p:txBody>
      </p:sp>
      <p:graphicFrame>
        <p:nvGraphicFramePr>
          <p:cNvPr id="9" name="Chart 8" descr="Figure 66: TV smart accessories used in the past 6 months.&#10;&#10;Google Chromecast, 2023, 23%, 2022, 23%&#10;Apple TV, 2023, 12% (significantly higher than 2022), 2022, 9%&#10;Foxtel set-top box, 2023, 11%, 2022, 13%&#10;Telstra TV, 2023, 6%, 2022, 7%&#10;A connected set-top box, 2023, 6%, 2022, 6%&#10;Fetch, 2023, 5%, 2022, 6%&#10;Amazon Fire TV, 2023, 4%, 2022, 3%&#10;Other, 2023, 1%, 2022, 2%&#10;None of these, 2023, 48%, 2022, 46%&#10;&#10;Source: NEW12. Which, if any, of the following TV smart accessories have you used in your house in the past 6 months?&#10;Base: TVCS, All respondents. 2023: n=3,861.  2022: n=4016. &#10;Notes: Don’t know/refused responses not shown: 2023 DK = 0.3%, Ref = 0.1%. 2022 DK= 0.7%, Ref = 0.1%&#10;Code change in 2023 for ‘Apple TV’ (previously ‘Apple TV box’ in 2022).&#10;">
            <a:extLst>
              <a:ext uri="{FF2B5EF4-FFF2-40B4-BE49-F238E27FC236}">
                <a16:creationId xmlns:a16="http://schemas.microsoft.com/office/drawing/2014/main" id="{B9E52F01-E6EC-8361-341D-11A1E06EABFF}"/>
              </a:ext>
            </a:extLst>
          </p:cNvPr>
          <p:cNvGraphicFramePr/>
          <p:nvPr>
            <p:extLst>
              <p:ext uri="{D42A27DB-BD31-4B8C-83A1-F6EECF244321}">
                <p14:modId xmlns:p14="http://schemas.microsoft.com/office/powerpoint/2010/main" val="1416565815"/>
              </p:ext>
            </p:extLst>
          </p:nvPr>
        </p:nvGraphicFramePr>
        <p:xfrm>
          <a:off x="448236" y="1782513"/>
          <a:ext cx="4504764" cy="2634272"/>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0A04EBF7-85C5-D957-7C37-4DED3023861F}"/>
              </a:ext>
            </a:extLst>
          </p:cNvPr>
          <p:cNvSpPr txBox="1"/>
          <p:nvPr/>
        </p:nvSpPr>
        <p:spPr>
          <a:xfrm>
            <a:off x="422712" y="4433441"/>
            <a:ext cx="4361478" cy="577081"/>
          </a:xfrm>
          <a:prstGeom prst="rect">
            <a:avLst/>
          </a:prstGeom>
          <a:noFill/>
        </p:spPr>
        <p:txBody>
          <a:bodyPr wrap="square">
            <a:spAutoFit/>
          </a:bodyPr>
          <a:lstStyle/>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effectLst/>
                <a:latin typeface="Arial" panose="020B0604020202020204" pitchFamily="34" charset="0"/>
                <a:ea typeface="Calibri" panose="020F0502020204030204" pitchFamily="34" charset="0"/>
                <a:cs typeface="Times New Roman" panose="02020603050405020304" pitchFamily="18" charset="0"/>
              </a:rPr>
              <a:t>NEW12. Which, if any, of the following TV smart accessories have you used in your house in the past 6 months?</a:t>
            </a:r>
          </a:p>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Base: TVCS,</a:t>
            </a:r>
            <a:r>
              <a:rPr lang="en-GB" sz="600" dirty="0">
                <a:latin typeface="Arial" panose="020B0604020202020204" pitchFamily="34" charset="0"/>
                <a:ea typeface="Calibri" panose="020F0502020204030204" pitchFamily="34" charset="0"/>
                <a:cs typeface="Times New Roman" panose="02020603050405020304" pitchFamily="18" charset="0"/>
              </a:rPr>
              <a:t> All respondents. 2023: n=3,861. </a:t>
            </a:r>
            <a:r>
              <a:rPr lang="en-GB" sz="600" dirty="0">
                <a:effectLst/>
                <a:latin typeface="Arial" panose="020B0604020202020204" pitchFamily="34" charset="0"/>
                <a:ea typeface="Calibri" panose="020F0502020204030204" pitchFamily="34" charset="0"/>
                <a:cs typeface="Times New Roman" panose="02020603050405020304" pitchFamily="18" charset="0"/>
              </a:rPr>
              <a:t> 2022: n=4016. </a:t>
            </a:r>
          </a:p>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0.3</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0.1</a:t>
            </a:r>
            <a:r>
              <a:rPr lang="en-GB" sz="600" dirty="0">
                <a:effectLst/>
                <a:latin typeface="Arial" panose="020B0604020202020204" pitchFamily="34" charset="0"/>
                <a:ea typeface="Calibri" panose="020F0502020204030204" pitchFamily="34" charset="0"/>
                <a:cs typeface="Times New Roman" panose="02020603050405020304" pitchFamily="18" charset="0"/>
              </a:rPr>
              <a:t>%. 2022 DK= 0.7%, Ref = 0.1%</a:t>
            </a:r>
          </a:p>
          <a:p>
            <a:pPr>
              <a:spcBef>
                <a:spcPts val="300"/>
              </a:spcBef>
              <a:spcAft>
                <a:spcPts val="0"/>
              </a:spcAft>
            </a:pPr>
            <a:r>
              <a:rPr lang="en-GB" sz="600" dirty="0">
                <a:latin typeface="Arial" panose="020B0604020202020204" pitchFamily="34" charset="0"/>
                <a:ea typeface="Calibri" panose="020F0502020204030204" pitchFamily="34" charset="0"/>
                <a:cs typeface="Times New Roman" panose="02020603050405020304" pitchFamily="18" charset="0"/>
              </a:rPr>
              <a:t>Code change in 2023 for ‘Apple TV’ (previously ‘Apple TV box’ in 2022).</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233984" y="1315232"/>
            <a:ext cx="4361478" cy="476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endParaRPr lang="en-US" sz="1000" dirty="0">
              <a:solidFill>
                <a:schemeClr val="tx2"/>
              </a:solidFill>
              <a:ea typeface="+mn-lt"/>
              <a:cs typeface="+mn-lt"/>
            </a:endParaRPr>
          </a:p>
          <a:p>
            <a:pPr marL="171450" indent="-171450">
              <a:lnSpc>
                <a:spcPct val="125000"/>
              </a:lnSpc>
              <a:buFont typeface="Arial,Sans-Serif"/>
              <a:buChar char="↑"/>
            </a:pPr>
            <a:r>
              <a:rPr lang="en-US" sz="1000" b="1" dirty="0">
                <a:solidFill>
                  <a:schemeClr val="tx1"/>
                </a:solidFill>
                <a:ea typeface="+mn-lt"/>
                <a:cs typeface="+mn-lt"/>
              </a:rPr>
              <a:t>Google Chromecast </a:t>
            </a:r>
            <a:r>
              <a:rPr lang="en-US" sz="1000" dirty="0">
                <a:solidFill>
                  <a:schemeClr val="tx1"/>
                </a:solidFill>
              </a:rPr>
              <a:t>was higher for:</a:t>
            </a:r>
            <a:endParaRPr lang="en-US" sz="1000"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Ages 18-24 (23%), 25-34 (32%), 35-44 (27%), 45-54 (23%), and 55-64 (22% vs 15% of ages 65-74)</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living in a capital city (25% vs 20% of those living outside a capital city)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with dependent children in the household (29% vs 20% of those without children)</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employed full time or part time (27% vs 16% of those who are retired)</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look for information over the internet once a day or more (25% vs 16% of those who look for information less than once a day)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view posts, images, and videos on social media sites once a day or more (26% vs 18% of those who view posts less than once a day)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watched exclusively online content in P7D (26% vs 5% of those who watched exclusively offline content)</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watched sports in P7D (26% vs 20% of those who did not watch sports)</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pay for 3-5 (31%) or 6 or more online subscription streaming services (42% vs 24% of those who pay for 1-2 services)</a:t>
            </a:r>
          </a:p>
          <a:p>
            <a:pPr marL="466725" lvl="2">
              <a:lnSpc>
                <a:spcPct val="125000"/>
              </a:lnSpc>
            </a:pPr>
            <a:endParaRPr lang="en-US" sz="800" b="1" dirty="0">
              <a:solidFill>
                <a:schemeClr val="tx1"/>
              </a:solidFill>
              <a:cs typeface="Arial" panose="020B0604020202020204"/>
            </a:endParaRPr>
          </a:p>
          <a:p>
            <a:pPr lvl="1">
              <a:lnSpc>
                <a:spcPct val="125000"/>
              </a:lnSpc>
            </a:pPr>
            <a:endParaRPr lang="en-US" sz="800" dirty="0">
              <a:solidFill>
                <a:schemeClr val="tx1"/>
              </a:solidFill>
              <a:cs typeface="Arial" panose="020B0604020202020204"/>
            </a:endParaRPr>
          </a:p>
        </p:txBody>
      </p:sp>
      <p:sp>
        <p:nvSpPr>
          <p:cNvPr id="10" name="Rectangle 9">
            <a:extLst>
              <a:ext uri="{FF2B5EF4-FFF2-40B4-BE49-F238E27FC236}">
                <a16:creationId xmlns:a16="http://schemas.microsoft.com/office/drawing/2014/main" id="{8B67433B-130D-1714-8A72-60398D85AF4D}"/>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Overall usage of TV smart accessories remains consistent with 2022, however Apple TV increased in 2023.</a:t>
            </a:r>
            <a:endParaRPr lang="en-AU" sz="1000" b="1" dirty="0"/>
          </a:p>
        </p:txBody>
      </p:sp>
      <p:pic>
        <p:nvPicPr>
          <p:cNvPr id="11" name="Graphic 10">
            <a:extLst>
              <a:ext uri="{FF2B5EF4-FFF2-40B4-BE49-F238E27FC236}">
                <a16:creationId xmlns:a16="http://schemas.microsoft.com/office/drawing/2014/main" id="{62F129B4-B449-7E9E-02F0-F84A722DB7B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
        <p:nvSpPr>
          <p:cNvPr id="5" name="Arrow: Down 4">
            <a:extLst>
              <a:ext uri="{FF2B5EF4-FFF2-40B4-BE49-F238E27FC236}">
                <a16:creationId xmlns:a16="http://schemas.microsoft.com/office/drawing/2014/main" id="{B05A5961-E394-CF7E-CDDD-3337CAFE2973}"/>
              </a:ext>
              <a:ext uri="{C183D7F6-B498-43B3-948B-1728B52AA6E4}">
                <adec:decorative xmlns:adec="http://schemas.microsoft.com/office/drawing/2017/decorative" val="1"/>
              </a:ext>
            </a:extLst>
          </p:cNvPr>
          <p:cNvSpPr/>
          <p:nvPr/>
        </p:nvSpPr>
        <p:spPr>
          <a:xfrm flipV="1">
            <a:off x="3190719" y="2102888"/>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7992386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74</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88387"/>
            <a:ext cx="7957813" cy="438517"/>
          </a:xfrm>
        </p:spPr>
        <p:txBody>
          <a:bodyPr>
            <a:normAutofit fontScale="90000"/>
          </a:bodyPr>
          <a:lstStyle/>
          <a:p>
            <a:r>
              <a:rPr lang="en-US" dirty="0"/>
              <a:t>Purchase of </a:t>
            </a:r>
            <a:r>
              <a:rPr lang="en-AU" dirty="0"/>
              <a:t>a new TV in past 6 months</a:t>
            </a:r>
          </a:p>
        </p:txBody>
      </p:sp>
      <p:grpSp>
        <p:nvGrpSpPr>
          <p:cNvPr id="5" name="Group 4">
            <a:extLst>
              <a:ext uri="{FF2B5EF4-FFF2-40B4-BE49-F238E27FC236}">
                <a16:creationId xmlns:a16="http://schemas.microsoft.com/office/drawing/2014/main" id="{EB1D1BE0-3251-1326-6703-73D7DAB9C6BD}"/>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6" name="Freeform 5">
              <a:extLst>
                <a:ext uri="{FF2B5EF4-FFF2-40B4-BE49-F238E27FC236}">
                  <a16:creationId xmlns:a16="http://schemas.microsoft.com/office/drawing/2014/main" id="{A3A1D591-F4B5-DF7A-DA29-C00039F2A534}"/>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6">
              <a:extLst>
                <a:ext uri="{FF2B5EF4-FFF2-40B4-BE49-F238E27FC236}">
                  <a16:creationId xmlns:a16="http://schemas.microsoft.com/office/drawing/2014/main" id="{E4C3E422-4BAF-C4A7-7647-A90F49F583F9}"/>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8" name="Freeform 7">
              <a:extLst>
                <a:ext uri="{FF2B5EF4-FFF2-40B4-BE49-F238E27FC236}">
                  <a16:creationId xmlns:a16="http://schemas.microsoft.com/office/drawing/2014/main" id="{77D193D4-2363-921C-3842-16205827EBF9}"/>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8">
              <a:extLst>
                <a:ext uri="{FF2B5EF4-FFF2-40B4-BE49-F238E27FC236}">
                  <a16:creationId xmlns:a16="http://schemas.microsoft.com/office/drawing/2014/main" id="{65B8E9D0-6E01-99CC-9173-2BC9311392EB}"/>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9">
              <a:extLst>
                <a:ext uri="{FF2B5EF4-FFF2-40B4-BE49-F238E27FC236}">
                  <a16:creationId xmlns:a16="http://schemas.microsoft.com/office/drawing/2014/main" id="{9FA36462-D772-F363-BC89-EDC10C2EDBD6}"/>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57995" y="805855"/>
            <a:ext cx="9129850" cy="438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cs typeface="Arial" panose="020B0604020202020204"/>
              </a:rPr>
              <a:t>Only a minority of respondents (9%) had bought a new TV in the past 6 months, which was consistent with 2022.</a:t>
            </a:r>
            <a:endParaRPr lang="en-AU" sz="1000" dirty="0">
              <a:solidFill>
                <a:schemeClr val="tx1"/>
              </a:solidFill>
              <a:cs typeface="Arial" panose="020B0604020202020204"/>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552660" y="1567494"/>
            <a:ext cx="4654950" cy="387751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8" name="TextBox 1">
            <a:extLst>
              <a:ext uri="{FF2B5EF4-FFF2-40B4-BE49-F238E27FC236}">
                <a16:creationId xmlns:a16="http://schemas.microsoft.com/office/drawing/2014/main" id="{F3F6BD8C-3AB2-5A64-5091-F70ECED4BA3D}"/>
              </a:ext>
              <a:ext uri="{C183D7F6-B498-43B3-948B-1728B52AA6E4}">
                <adec:decorative xmlns:adec="http://schemas.microsoft.com/office/drawing/2017/decorative" val="1"/>
              </a:ext>
            </a:extLst>
          </p:cNvPr>
          <p:cNvSpPr txBox="1"/>
          <p:nvPr/>
        </p:nvSpPr>
        <p:spPr>
          <a:xfrm>
            <a:off x="1035717" y="1691718"/>
            <a:ext cx="267864" cy="2920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t>%</a:t>
            </a:r>
          </a:p>
        </p:txBody>
      </p:sp>
      <p:graphicFrame>
        <p:nvGraphicFramePr>
          <p:cNvPr id="14" name="Chart 13" descr="Figure 67: Purchase of a new TV in past 6 months.&#10;&#10;Yes, 2023, 9%, 2022, 9%.&#10;No, 2023, 91%, 2022, 91%.&#10;&#10;Source: NEW16. Did you buy a new TV in the past 6 months?&#10;Base: TVCS, All respondents.  2023: n=3,861. 2022: n=4016. &#10;Notes: Don’t know/refused responses not shown: 2023 DK = 0%. Ref = 0%. 2022 DK = 0.0%, Ref = 0.0%&#10;">
            <a:extLst>
              <a:ext uri="{FF2B5EF4-FFF2-40B4-BE49-F238E27FC236}">
                <a16:creationId xmlns:a16="http://schemas.microsoft.com/office/drawing/2014/main" id="{E7D9AE9A-96E6-6A08-146E-8EB18623EF4D}"/>
              </a:ext>
            </a:extLst>
          </p:cNvPr>
          <p:cNvGraphicFramePr/>
          <p:nvPr>
            <p:extLst>
              <p:ext uri="{D42A27DB-BD31-4B8C-83A1-F6EECF244321}">
                <p14:modId xmlns:p14="http://schemas.microsoft.com/office/powerpoint/2010/main" val="387998307"/>
              </p:ext>
            </p:extLst>
          </p:nvPr>
        </p:nvGraphicFramePr>
        <p:xfrm>
          <a:off x="589945" y="1739204"/>
          <a:ext cx="4048826" cy="317763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FBA86970-0BDD-AFA6-67B1-61C663D8D818}"/>
              </a:ext>
            </a:extLst>
          </p:cNvPr>
          <p:cNvSpPr txBox="1"/>
          <p:nvPr/>
        </p:nvSpPr>
        <p:spPr>
          <a:xfrm>
            <a:off x="552659" y="4935753"/>
            <a:ext cx="4400341" cy="446276"/>
          </a:xfrm>
          <a:prstGeom prst="rect">
            <a:avLst/>
          </a:prstGeom>
          <a:noFill/>
        </p:spPr>
        <p:txBody>
          <a:bodyPr wrap="square">
            <a:spAutoFit/>
          </a:bodyPr>
          <a:lstStyle/>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effectLst/>
                <a:latin typeface="Arial" panose="020B0604020202020204" pitchFamily="34" charset="0"/>
                <a:ea typeface="Calibri" panose="020F0502020204030204" pitchFamily="34" charset="0"/>
                <a:cs typeface="Times New Roman" panose="02020603050405020304" pitchFamily="18" charset="0"/>
              </a:rPr>
              <a:t>NEW16. Did you buy a new TV in the past 6 months?</a:t>
            </a:r>
          </a:p>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Base: TVCS,</a:t>
            </a:r>
            <a:r>
              <a:rPr lang="en-GB" sz="600" dirty="0">
                <a:latin typeface="Arial" panose="020B0604020202020204" pitchFamily="34" charset="0"/>
                <a:ea typeface="Calibri" panose="020F0502020204030204" pitchFamily="34" charset="0"/>
                <a:cs typeface="Times New Roman" panose="02020603050405020304" pitchFamily="18" charset="0"/>
              </a:rPr>
              <a:t> All respondents. </a:t>
            </a:r>
            <a:r>
              <a:rPr lang="en-GB" sz="600" dirty="0">
                <a:effectLst/>
                <a:latin typeface="Arial" panose="020B0604020202020204" pitchFamily="34" charset="0"/>
                <a:ea typeface="Calibri" panose="020F0502020204030204" pitchFamily="34" charset="0"/>
                <a:cs typeface="Times New Roman" panose="02020603050405020304" pitchFamily="18" charset="0"/>
              </a:rPr>
              <a:t> 2023: n=</a:t>
            </a:r>
            <a:r>
              <a:rPr lang="en-GB" sz="600" dirty="0">
                <a:latin typeface="Arial" panose="020B0604020202020204" pitchFamily="34" charset="0"/>
                <a:ea typeface="Calibri" panose="020F0502020204030204" pitchFamily="34" charset="0"/>
                <a:cs typeface="Times New Roman" panose="02020603050405020304" pitchFamily="18" charset="0"/>
              </a:rPr>
              <a:t>3,861</a:t>
            </a:r>
            <a:r>
              <a:rPr lang="en-GB" sz="600" dirty="0">
                <a:effectLst/>
                <a:latin typeface="Arial" panose="020B0604020202020204" pitchFamily="34" charset="0"/>
                <a:ea typeface="Calibri" panose="020F0502020204030204" pitchFamily="34" charset="0"/>
                <a:cs typeface="Times New Roman" panose="02020603050405020304" pitchFamily="18" charset="0"/>
              </a:rPr>
              <a:t>. 2022: n=4016. </a:t>
            </a:r>
          </a:p>
          <a:p>
            <a:pPr>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0%. Ref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2022 DK = 0.0%, Ref = 0.0%</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402275" y="1576038"/>
            <a:ext cx="4088329" cy="1421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r>
              <a:rPr lang="en-AU" sz="1200" b="1" dirty="0">
                <a:solidFill>
                  <a:schemeClr val="tx2"/>
                </a:solidFill>
              </a:rPr>
              <a:t>Subgroups</a:t>
            </a:r>
          </a:p>
          <a:p>
            <a:pPr marL="171450" indent="-171450">
              <a:buFont typeface="Arial,Sans-Serif"/>
              <a:buChar char="↑"/>
            </a:pPr>
            <a:r>
              <a:rPr lang="en-US" sz="1000" b="1" dirty="0">
                <a:solidFill>
                  <a:schemeClr val="tx1"/>
                </a:solidFill>
                <a:ea typeface="+mn-lt"/>
                <a:cs typeface="+mn-lt"/>
              </a:rPr>
              <a:t>Yes </a:t>
            </a:r>
            <a:r>
              <a:rPr lang="en-US" sz="1000" dirty="0">
                <a:solidFill>
                  <a:schemeClr val="tx1"/>
                </a:solidFill>
              </a:rPr>
              <a:t>was higher for:</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Aboriginal and / or Torres Strait Islander respondents (18% vs 9% of non-Aboriginal or Torres Strait Islander respondents)</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comment or post images to social media sites once a day or more (12% vs 8% of those who post less than once a day)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post to blogs, forums, or interest groups once a day or more (19% vs 9% of those who post less than once a day)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watched sports in P7D (11% vs 7% of those who did not watch sports)</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pay for 3-5 online subscription streaming services (12% vs 6% of those who pay for 1-2 services)</a:t>
            </a:r>
          </a:p>
          <a:p>
            <a:pPr marL="628650" lvl="1" indent="-171450">
              <a:lnSpc>
                <a:spcPct val="125000"/>
              </a:lnSpc>
              <a:buFont typeface="Courier New" panose="02070309020205020404" pitchFamily="49" charset="0"/>
              <a:buChar char="o"/>
            </a:pPr>
            <a:endParaRPr lang="en-US" sz="1000" dirty="0">
              <a:solidFill>
                <a:schemeClr val="tx1"/>
              </a:solidFill>
              <a:cs typeface="Arial" panose="020B0604020202020204"/>
            </a:endParaRPr>
          </a:p>
          <a:p>
            <a:pPr marL="171450" indent="-171450">
              <a:buFont typeface="Arial" panose="020B0604020202020204" pitchFamily="34" charset="0"/>
              <a:buChar char="•"/>
            </a:pPr>
            <a:endParaRPr lang="en-US" sz="1000" dirty="0">
              <a:solidFill>
                <a:schemeClr val="tx1"/>
              </a:solidFill>
            </a:endParaRPr>
          </a:p>
          <a:p>
            <a:pPr marL="171450" indent="-171450">
              <a:buFont typeface="Arial" panose="020B0604020202020204" pitchFamily="34" charset="0"/>
              <a:buChar char="•"/>
            </a:pPr>
            <a:endParaRPr lang="en-US" sz="1000" dirty="0">
              <a:solidFill>
                <a:schemeClr val="tx1"/>
              </a:solidFill>
            </a:endParaRPr>
          </a:p>
        </p:txBody>
      </p:sp>
      <p:sp>
        <p:nvSpPr>
          <p:cNvPr id="12" name="Rectangle 11">
            <a:extLst>
              <a:ext uri="{FF2B5EF4-FFF2-40B4-BE49-F238E27FC236}">
                <a16:creationId xmlns:a16="http://schemas.microsoft.com/office/drawing/2014/main" id="{6A17E5AF-0718-2D72-746D-D3E90833B63D}"/>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45720" rIns="720000" bIns="45720" rtlCol="0" anchor="ctr"/>
          <a:lstStyle/>
          <a:p>
            <a:pPr algn="ctr"/>
            <a:r>
              <a:rPr lang="en-US" sz="1000" b="1" dirty="0"/>
              <a:t>Levels of purchasing new TVs in 2023 are consistent with those seen in 2022.</a:t>
            </a:r>
            <a:endParaRPr lang="en-US" sz="1000" b="1" dirty="0">
              <a:cs typeface="Arial" panose="020B0604020202020204"/>
            </a:endParaRPr>
          </a:p>
        </p:txBody>
      </p:sp>
      <p:pic>
        <p:nvPicPr>
          <p:cNvPr id="13" name="Graphic 12">
            <a:extLst>
              <a:ext uri="{FF2B5EF4-FFF2-40B4-BE49-F238E27FC236}">
                <a16:creationId xmlns:a16="http://schemas.microsoft.com/office/drawing/2014/main" id="{DF56E4D8-C157-5DBE-5E11-1143FB7DF04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18466540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947353A-257A-451E-BD64-2FDDE5D7A98C}"/>
              </a:ext>
              <a:ext uri="{C183D7F6-B498-43B3-948B-1728B52AA6E4}">
                <adec:decorative xmlns:adec="http://schemas.microsoft.com/office/drawing/2017/decorative" val="1"/>
              </a:ext>
            </a:extLst>
          </p:cNvPr>
          <p:cNvSpPr/>
          <p:nvPr/>
        </p:nvSpPr>
        <p:spPr>
          <a:xfrm>
            <a:off x="0" y="0"/>
            <a:ext cx="9906000" cy="685486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C0A9379-CBC7-1561-0C2D-0C8818B8D8A3}"/>
              </a:ext>
              <a:ext uri="{C183D7F6-B498-43B3-948B-1728B52AA6E4}">
                <adec:decorative xmlns:adec="http://schemas.microsoft.com/office/drawing/2017/decorative" val="1"/>
              </a:ext>
            </a:extLst>
          </p:cNvPr>
          <p:cNvPicPr>
            <a:picLocks noChangeAspect="1"/>
          </p:cNvPicPr>
          <p:nvPr/>
        </p:nvPicPr>
        <p:blipFill rotWithShape="1">
          <a:blip r:embed="rId2">
            <a:alphaModFix amt="15000"/>
            <a:extLst>
              <a:ext uri="{BEBA8EAE-BF5A-486C-A8C5-ECC9F3942E4B}">
                <a14:imgProps xmlns:a14="http://schemas.microsoft.com/office/drawing/2010/main">
                  <a14:imgLayer r:embed="rId3">
                    <a14:imgEffect>
                      <a14:saturation sat="0"/>
                    </a14:imgEffect>
                    <a14:imgEffect>
                      <a14:brightnessContrast bright="-3000"/>
                    </a14:imgEffect>
                  </a14:imgLayer>
                </a14:imgProps>
              </a:ext>
              <a:ext uri="{28A0092B-C50C-407E-A947-70E740481C1C}">
                <a14:useLocalDpi xmlns:a14="http://schemas.microsoft.com/office/drawing/2010/main" val="0"/>
              </a:ext>
            </a:extLst>
          </a:blip>
          <a:srcRect l="1843" r="17181" b="2"/>
          <a:stretch/>
        </p:blipFill>
        <p:spPr>
          <a:xfrm>
            <a:off x="21" y="-3131"/>
            <a:ext cx="9905979" cy="6858000"/>
          </a:xfrm>
          <a:prstGeom prst="rect">
            <a:avLst/>
          </a:prstGeom>
        </p:spPr>
      </p:pic>
      <p:sp>
        <p:nvSpPr>
          <p:cNvPr id="4" name="Title 3">
            <a:extLst>
              <a:ext uri="{FF2B5EF4-FFF2-40B4-BE49-F238E27FC236}">
                <a16:creationId xmlns:a16="http://schemas.microsoft.com/office/drawing/2014/main" id="{5C2E445F-D8DF-C44E-E0B0-86DFD8B0C604}"/>
              </a:ext>
            </a:extLst>
          </p:cNvPr>
          <p:cNvSpPr>
            <a:spLocks noGrp="1"/>
          </p:cNvSpPr>
          <p:nvPr>
            <p:ph type="ctrTitle"/>
          </p:nvPr>
        </p:nvSpPr>
        <p:spPr>
          <a:xfrm>
            <a:off x="-21" y="3159690"/>
            <a:ext cx="9906000" cy="532357"/>
          </a:xfrm>
        </p:spPr>
        <p:txBody>
          <a:bodyPr anchor="ctr">
            <a:normAutofit fontScale="90000"/>
          </a:bodyPr>
          <a:lstStyle/>
          <a:p>
            <a:r>
              <a:rPr lang="en-US" dirty="0">
                <a:solidFill>
                  <a:schemeClr val="bg1"/>
                </a:solidFill>
              </a:rPr>
              <a:t>News content</a:t>
            </a:r>
            <a:endParaRPr lang="en-AU" dirty="0">
              <a:solidFill>
                <a:schemeClr val="bg1"/>
              </a:solidFill>
            </a:endParaRPr>
          </a:p>
        </p:txBody>
      </p:sp>
      <p:sp>
        <p:nvSpPr>
          <p:cNvPr id="3" name="Title 4">
            <a:extLst>
              <a:ext uri="{FF2B5EF4-FFF2-40B4-BE49-F238E27FC236}">
                <a16:creationId xmlns:a16="http://schemas.microsoft.com/office/drawing/2014/main" id="{2FFE281D-2742-9378-E90C-359B1FBC60C0}"/>
              </a:ext>
            </a:extLst>
          </p:cNvPr>
          <p:cNvSpPr txBox="1">
            <a:spLocks/>
          </p:cNvSpPr>
          <p:nvPr/>
        </p:nvSpPr>
        <p:spPr>
          <a:xfrm>
            <a:off x="6048888" y="5399457"/>
            <a:ext cx="2736186" cy="644572"/>
          </a:xfrm>
          <a:prstGeom prst="rect">
            <a:avLst/>
          </a:prstGeom>
        </p:spPr>
        <p:txBody>
          <a:bodyPr vert="horz" lIns="0" tIns="0" rIns="0" bIns="0" rtlCol="0" anchor="ctr">
            <a:normAutofit fontScale="97500"/>
          </a:bodyPr>
          <a:lstStyle>
            <a:lvl1pPr algn="l" defTabSz="742950" rtl="0" eaLnBrk="1" latinLnBrk="0" hangingPunct="1">
              <a:lnSpc>
                <a:spcPct val="90000"/>
              </a:lnSpc>
              <a:spcBef>
                <a:spcPct val="0"/>
              </a:spcBef>
              <a:buNone/>
              <a:defRPr sz="2600" kern="1200" spc="-81" baseline="0">
                <a:solidFill>
                  <a:schemeClr val="accent1"/>
                </a:solidFill>
                <a:latin typeface="Montserrat SemiBold" panose="00000700000000000000" pitchFamily="50" charset="0"/>
                <a:ea typeface="+mj-ea"/>
                <a:cs typeface="+mj-cs"/>
              </a:defRPr>
            </a:lvl1pPr>
          </a:lstStyle>
          <a:p>
            <a:pPr algn="r"/>
            <a:r>
              <a:rPr lang="en-AU" sz="1100" dirty="0">
                <a:solidFill>
                  <a:schemeClr val="bg1"/>
                </a:solidFill>
                <a:latin typeface="Montserrat SemiBold"/>
                <a:hlinkClick r:id="rId4" action="ppaction://hlinksldjump">
                  <a:extLst>
                    <a:ext uri="{A12FA001-AC4F-418D-AE19-62706E023703}">
                      <ahyp:hlinkClr xmlns:ahyp="http://schemas.microsoft.com/office/drawing/2018/hyperlinkcolor" val="tx"/>
                    </a:ext>
                  </a:extLst>
                </a:hlinkClick>
              </a:rPr>
              <a:t>Return to table of contents</a:t>
            </a:r>
            <a:endParaRPr lang="en-AU" sz="1100" dirty="0">
              <a:solidFill>
                <a:schemeClr val="bg1"/>
              </a:solidFill>
            </a:endParaRPr>
          </a:p>
        </p:txBody>
      </p:sp>
    </p:spTree>
    <p:extLst>
      <p:ext uri="{BB962C8B-B14F-4D97-AF65-F5344CB8AC3E}">
        <p14:creationId xmlns:p14="http://schemas.microsoft.com/office/powerpoint/2010/main" val="10285515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E6B0FF-2040-37A1-19B6-E492FF1EE384}"/>
              </a:ext>
            </a:extLst>
          </p:cNvPr>
          <p:cNvSpPr>
            <a:spLocks noGrp="1"/>
          </p:cNvSpPr>
          <p:nvPr>
            <p:ph type="sldNum" sz="quarter" idx="12"/>
          </p:nvPr>
        </p:nvSpPr>
        <p:spPr/>
        <p:txBody>
          <a:bodyPr/>
          <a:lstStyle/>
          <a:p>
            <a:r>
              <a:rPr lang="en-AU" dirty="0"/>
              <a:t>76</a:t>
            </a:r>
          </a:p>
        </p:txBody>
      </p:sp>
      <p:sp>
        <p:nvSpPr>
          <p:cNvPr id="2" name="Title 1">
            <a:extLst>
              <a:ext uri="{FF2B5EF4-FFF2-40B4-BE49-F238E27FC236}">
                <a16:creationId xmlns:a16="http://schemas.microsoft.com/office/drawing/2014/main" id="{BE46BE4A-4A99-631E-9EBD-F0BE040ADFEB}"/>
              </a:ext>
            </a:extLst>
          </p:cNvPr>
          <p:cNvSpPr>
            <a:spLocks noGrp="1"/>
          </p:cNvSpPr>
          <p:nvPr>
            <p:ph type="title"/>
          </p:nvPr>
        </p:nvSpPr>
        <p:spPr/>
        <p:txBody>
          <a:bodyPr>
            <a:normAutofit/>
          </a:bodyPr>
          <a:lstStyle/>
          <a:p>
            <a:r>
              <a:rPr lang="en-AU" sz="2300" dirty="0"/>
              <a:t>Chapter Summary – News Content</a:t>
            </a:r>
          </a:p>
        </p:txBody>
      </p:sp>
      <p:sp>
        <p:nvSpPr>
          <p:cNvPr id="9" name="Content Placeholder 8">
            <a:extLst>
              <a:ext uri="{FF2B5EF4-FFF2-40B4-BE49-F238E27FC236}">
                <a16:creationId xmlns:a16="http://schemas.microsoft.com/office/drawing/2014/main" id="{DBDA3E6B-C218-F414-D513-BD661C227A48}"/>
              </a:ext>
            </a:extLst>
          </p:cNvPr>
          <p:cNvSpPr>
            <a:spLocks noGrp="1"/>
          </p:cNvSpPr>
          <p:nvPr>
            <p:ph idx="1"/>
          </p:nvPr>
        </p:nvSpPr>
        <p:spPr/>
        <p:txBody>
          <a:bodyPr/>
          <a:lstStyle/>
          <a:p>
            <a:r>
              <a:rPr lang="en-AU" sz="1200" dirty="0">
                <a:solidFill>
                  <a:schemeClr val="tx2"/>
                </a:solidFill>
                <a:latin typeface="+mj-lt"/>
                <a:ea typeface="+mj-ea"/>
                <a:cs typeface="+mj-cs"/>
              </a:rPr>
              <a:t>Australian national news is the news content type that is most consumed </a:t>
            </a:r>
          </a:p>
          <a:p>
            <a:r>
              <a:rPr lang="en-US" sz="1200" dirty="0">
                <a:solidFill>
                  <a:schemeClr val="tx1"/>
                </a:solidFill>
              </a:rPr>
              <a:t>More than half of respondents (58%) reported that they consume Australian national news content at least 3-5 times a week (net 3-5 times per week and more often than 5 times per week). </a:t>
            </a:r>
          </a:p>
          <a:p>
            <a:r>
              <a:rPr lang="en-US" sz="1200" dirty="0"/>
              <a:t>State / Territory news or International news were less frequently consumed, at 51% and 50% NET respectively </a:t>
            </a:r>
            <a:r>
              <a:rPr lang="en-US" sz="1200" dirty="0">
                <a:solidFill>
                  <a:schemeClr val="tx1"/>
                </a:solidFill>
              </a:rPr>
              <a:t>(net 3-5 times per week and more often than 5 times per week).</a:t>
            </a:r>
            <a:r>
              <a:rPr lang="en-US" sz="1200" dirty="0"/>
              <a:t> </a:t>
            </a:r>
            <a:endParaRPr lang="en-US" sz="1400" dirty="0"/>
          </a:p>
          <a:p>
            <a:endParaRPr lang="en-US" sz="1400" dirty="0"/>
          </a:p>
          <a:p>
            <a:r>
              <a:rPr lang="en-US" sz="1200" dirty="0">
                <a:solidFill>
                  <a:schemeClr val="tx2"/>
                </a:solidFill>
                <a:latin typeface="+mj-lt"/>
                <a:ea typeface="+mj-ea"/>
                <a:cs typeface="+mj-cs"/>
              </a:rPr>
              <a:t>Consuming news</a:t>
            </a:r>
            <a:r>
              <a:rPr lang="en-AU" sz="1200" dirty="0">
                <a:solidFill>
                  <a:schemeClr val="tx2"/>
                </a:solidFill>
                <a:latin typeface="+mj-lt"/>
                <a:ea typeface="+mj-ea"/>
                <a:cs typeface="+mj-cs"/>
              </a:rPr>
              <a:t> via online sources continues to trend upwards year-on-year</a:t>
            </a:r>
          </a:p>
          <a:p>
            <a:r>
              <a:rPr lang="en-US" sz="1200" dirty="0"/>
              <a:t>When looking at news access by channel category type,</a:t>
            </a:r>
            <a:r>
              <a:rPr lang="en-US" sz="1200" dirty="0">
                <a:solidFill>
                  <a:schemeClr val="tx1"/>
                </a:solidFill>
              </a:rPr>
              <a:t> online sources were most commonly used (net 84%), followed by TV (net 76%). </a:t>
            </a:r>
          </a:p>
          <a:p>
            <a:r>
              <a:rPr lang="en-US" sz="1200" dirty="0"/>
              <a:t>Australians report that accessing news via social media was important (with a net of 83% agreeing that is somewhat important or very important), and 61% had accessed news via social media in the past 7 days. </a:t>
            </a:r>
          </a:p>
          <a:p>
            <a:r>
              <a:rPr lang="en-US" sz="1200" dirty="0"/>
              <a:t>Online sources of news continued to trend upwards year-on-year, while TV continued to trend downwards in 2023.</a:t>
            </a:r>
          </a:p>
          <a:p>
            <a:endParaRPr lang="en-US" sz="1400" i="1" dirty="0"/>
          </a:p>
          <a:p>
            <a:r>
              <a:rPr lang="en-AU" sz="1200" dirty="0">
                <a:solidFill>
                  <a:schemeClr val="tx2"/>
                </a:solidFill>
                <a:latin typeface="+mj-lt"/>
                <a:ea typeface="+mj-ea"/>
                <a:cs typeface="+mj-cs"/>
              </a:rPr>
              <a:t>Trust in the source, recency and professionalism are important in news </a:t>
            </a:r>
          </a:p>
          <a:p>
            <a:r>
              <a:rPr lang="en-US" sz="1200" dirty="0">
                <a:solidFill>
                  <a:schemeClr val="tx1"/>
                </a:solidFill>
              </a:rPr>
              <a:t>The factors that respondents most commonly indicated were important when choosing news and media content were that it is from a source they have used before and trust (60%), that it is recent (58%), and that it is professionally produced (53%). </a:t>
            </a:r>
          </a:p>
          <a:p>
            <a:r>
              <a:rPr lang="en-US" sz="1200" dirty="0"/>
              <a:t>News that has been widely shared online / through social media was of low importance, at 11%.</a:t>
            </a:r>
            <a:endParaRPr lang="en-US" sz="1200" strike="sngStrike" dirty="0"/>
          </a:p>
          <a:p>
            <a:endParaRPr lang="en-AU" sz="1200" dirty="0">
              <a:cs typeface="Arial" panose="020B0604020202020204"/>
            </a:endParaRPr>
          </a:p>
          <a:p>
            <a:endParaRPr lang="en-AU" sz="1400" i="1" dirty="0"/>
          </a:p>
        </p:txBody>
      </p:sp>
    </p:spTree>
    <p:extLst>
      <p:ext uri="{BB962C8B-B14F-4D97-AF65-F5344CB8AC3E}">
        <p14:creationId xmlns:p14="http://schemas.microsoft.com/office/powerpoint/2010/main" val="24065072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77</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347093"/>
            <a:ext cx="7957813" cy="438517"/>
          </a:xfrm>
        </p:spPr>
        <p:txBody>
          <a:bodyPr>
            <a:normAutofit fontScale="90000"/>
          </a:bodyPr>
          <a:lstStyle/>
          <a:p>
            <a:r>
              <a:rPr lang="en-US" dirty="0"/>
              <a:t>Frequency of consuming news and current affairs content</a:t>
            </a:r>
            <a:endParaRPr lang="en-AU" dirty="0"/>
          </a:p>
        </p:txBody>
      </p:sp>
      <p:grpSp>
        <p:nvGrpSpPr>
          <p:cNvPr id="5" name="Group 4">
            <a:extLst>
              <a:ext uri="{FF2B5EF4-FFF2-40B4-BE49-F238E27FC236}">
                <a16:creationId xmlns:a16="http://schemas.microsoft.com/office/drawing/2014/main" id="{87D5277B-8BCA-6C1F-D7DB-BEDACDB02138}"/>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4" name="Freeform 5">
              <a:extLst>
                <a:ext uri="{FF2B5EF4-FFF2-40B4-BE49-F238E27FC236}">
                  <a16:creationId xmlns:a16="http://schemas.microsoft.com/office/drawing/2014/main" id="{B0BBF9FA-E9A6-56CD-9FB5-8BAA34D36B5C}"/>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6">
              <a:extLst>
                <a:ext uri="{FF2B5EF4-FFF2-40B4-BE49-F238E27FC236}">
                  <a16:creationId xmlns:a16="http://schemas.microsoft.com/office/drawing/2014/main" id="{D1929680-886F-1605-5C82-BD7B8CE28950}"/>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7">
              <a:extLst>
                <a:ext uri="{FF2B5EF4-FFF2-40B4-BE49-F238E27FC236}">
                  <a16:creationId xmlns:a16="http://schemas.microsoft.com/office/drawing/2014/main" id="{75EB276A-9A1C-E469-8CFE-8BBF11FAD5E9}"/>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8">
              <a:extLst>
                <a:ext uri="{FF2B5EF4-FFF2-40B4-BE49-F238E27FC236}">
                  <a16:creationId xmlns:a16="http://schemas.microsoft.com/office/drawing/2014/main" id="{B41800BD-BF4E-7A00-663F-0D68ABA2E45E}"/>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8" name="Freeform 9">
              <a:extLst>
                <a:ext uri="{FF2B5EF4-FFF2-40B4-BE49-F238E27FC236}">
                  <a16:creationId xmlns:a16="http://schemas.microsoft.com/office/drawing/2014/main" id="{AEBF954C-FF6E-BD54-4FFF-B1914399A48C}"/>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70792" y="879656"/>
            <a:ext cx="9129850" cy="438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More than half of respondents (58%) reported that they consumed Australian national news content at least 3 times a week (net more often than 5 times per week and 3-5 times per week). Local news was the least frequently consumed type of news; 44% of respondents consumed local news at least 3 times a week.</a:t>
            </a:r>
            <a:endParaRPr lang="en-AU" sz="1000" dirty="0">
              <a:solidFill>
                <a:schemeClr val="tx1"/>
              </a:solidFill>
            </a:endParaRPr>
          </a:p>
        </p:txBody>
      </p:sp>
      <p:sp>
        <p:nvSpPr>
          <p:cNvPr id="9" name="Rectangle 8">
            <a:extLst>
              <a:ext uri="{FF2B5EF4-FFF2-40B4-BE49-F238E27FC236}">
                <a16:creationId xmlns:a16="http://schemas.microsoft.com/office/drawing/2014/main" id="{940D7B56-3939-BE80-BBFA-5A3F36B902C9}"/>
              </a:ext>
              <a:ext uri="{C183D7F6-B498-43B3-948B-1728B52AA6E4}">
                <adec:decorative xmlns:adec="http://schemas.microsoft.com/office/drawing/2017/decorative" val="1"/>
              </a:ext>
            </a:extLst>
          </p:cNvPr>
          <p:cNvSpPr/>
          <p:nvPr/>
        </p:nvSpPr>
        <p:spPr>
          <a:xfrm>
            <a:off x="267807" y="1306159"/>
            <a:ext cx="5324271" cy="445761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graphicFrame>
        <p:nvGraphicFramePr>
          <p:cNvPr id="8" name="Chart 7" descr="Figure 68: Frequency of consuming news and current affairs content.&#10;&#10;Results listed are for 2023.&#10;&#10;International news, Never, 20%, Once or twice per week,  31%, 3-5 times per week, 23%, More often than 5 times per week,  27%, Net More often than 5 times per week and 3-5 times per week, 50%.&#10;Australian national news, Never, 13%, Once or twice per week,  30%, 3-5 times per week, 25%, More often than 5 times per week,  33%, Net More often tan 5 times per week and 3-5 times per week, 58%.&#10;State or territory news, Never, 18%, Once or twice per week,  32%, 3-5 times per week, 24%, More often than 5 times per week,  27%, Net More often tan 5 times per week and 3-5 times per week, 51%.&#10;Local news, Never, 22%, Once or twice per week,  34%, 3-5 times per week, 20%, More often than 5 times per week,  24%, Net More often tan 5 times per week and 3-5 times per week, 44%.&#10;&#10;Source: D1. On average per week, how often do you read, watch, or listen to any of the following types of news and current affairs? This includes TV, radio, newspapers, and online. &#10;Base: MCCS, All respondents. 2023 n=3,730. &#10;Notes: Don’t know/refused responses not shown, % vary per statement.&#10;">
            <a:extLst>
              <a:ext uri="{FF2B5EF4-FFF2-40B4-BE49-F238E27FC236}">
                <a16:creationId xmlns:a16="http://schemas.microsoft.com/office/drawing/2014/main" id="{2C2BE1FD-4E86-BA7C-9F36-D1E74BB48505}"/>
              </a:ext>
            </a:extLst>
          </p:cNvPr>
          <p:cNvGraphicFramePr/>
          <p:nvPr>
            <p:extLst>
              <p:ext uri="{D42A27DB-BD31-4B8C-83A1-F6EECF244321}">
                <p14:modId xmlns:p14="http://schemas.microsoft.com/office/powerpoint/2010/main" val="142289503"/>
              </p:ext>
            </p:extLst>
          </p:nvPr>
        </p:nvGraphicFramePr>
        <p:xfrm>
          <a:off x="283280" y="1130795"/>
          <a:ext cx="5324271" cy="4392499"/>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252334" y="5166058"/>
            <a:ext cx="5324271" cy="630942"/>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latin typeface="Arial" panose="020B0604020202020204" pitchFamily="34" charset="0"/>
                <a:ea typeface="Calibri" panose="020F0502020204030204" pitchFamily="34" charset="0"/>
                <a:cs typeface="Times New Roman" panose="02020603050405020304" pitchFamily="18" charset="0"/>
              </a:rPr>
              <a:t>D1. On average per week, how often do you read, watch, or listen to any of the following types of news and current affairs? This includes TV, radio, newspapers, and online. </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spcBef>
                <a:spcPts val="300"/>
              </a:spcBef>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All respondents. 2023 n=</a:t>
            </a:r>
            <a:r>
              <a:rPr lang="en-US" sz="600" dirty="0">
                <a:latin typeface="Arial" panose="020B0604020202020204" pitchFamily="34" charset="0"/>
                <a:ea typeface="Calibri" panose="020F0502020204030204" pitchFamily="34" charset="0"/>
                <a:cs typeface="Times New Roman" panose="02020603050405020304" pitchFamily="18" charset="0"/>
              </a:rPr>
              <a:t>3,730</a:t>
            </a:r>
            <a:r>
              <a:rPr lang="en-US" sz="600" dirty="0">
                <a:effectLst/>
                <a:latin typeface="Arial" panose="020B0604020202020204" pitchFamily="34" charset="0"/>
                <a:ea typeface="Calibri" panose="020F0502020204030204" pitchFamily="34" charset="0"/>
                <a:cs typeface="Times New Roman" panose="02020603050405020304" pitchFamily="18" charset="0"/>
              </a:rPr>
              <a:t>. </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 vary per statement. Note that in 2022 and prior ‘Local news’ and ‘State or territory news’ were combined as on</a:t>
            </a:r>
            <a:r>
              <a:rPr lang="en-GB" sz="600" dirty="0">
                <a:latin typeface="Arial" panose="020B0604020202020204" pitchFamily="34" charset="0"/>
                <a:ea typeface="Calibri" panose="020F0502020204030204" pitchFamily="34" charset="0"/>
                <a:cs typeface="Times New Roman" panose="02020603050405020304" pitchFamily="18" charset="0"/>
              </a:rPr>
              <a:t>e code, ‘Local, state or territory news’. In 2023, this was separated out to two codes.</a:t>
            </a:r>
            <a:endParaRPr lang="en-AU" sz="6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679590" y="1200100"/>
            <a:ext cx="3986921" cy="4662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r>
              <a:rPr lang="en-US" sz="900" dirty="0">
                <a:solidFill>
                  <a:schemeClr val="tx1"/>
                </a:solidFill>
              </a:rPr>
              <a:t> </a:t>
            </a:r>
            <a:endParaRPr lang="en-US" dirty="0">
              <a:solidFill>
                <a:schemeClr val="tx1"/>
              </a:solidFill>
              <a:cs typeface="Arial" panose="020B0604020202020204"/>
            </a:endParaRPr>
          </a:p>
          <a:p>
            <a:pPr marL="171450" indent="-171450">
              <a:lnSpc>
                <a:spcPct val="125000"/>
              </a:lnSpc>
              <a:buFont typeface="Arial,Sans-Serif"/>
              <a:buChar char="↑"/>
            </a:pPr>
            <a:r>
              <a:rPr lang="en-US" sz="1000" b="1" dirty="0">
                <a:solidFill>
                  <a:schemeClr val="tx1"/>
                </a:solidFill>
                <a:ea typeface="+mn-lt"/>
                <a:cs typeface="+mn-lt"/>
              </a:rPr>
              <a:t>Australian national news </a:t>
            </a:r>
            <a:r>
              <a:rPr lang="en-US" sz="1000" dirty="0">
                <a:solidFill>
                  <a:schemeClr val="tx1"/>
                </a:solidFill>
              </a:rPr>
              <a:t>was higher for:</a:t>
            </a:r>
            <a:endParaRPr lang="en-US" sz="1000" b="1" dirty="0">
              <a:solidFill>
                <a:schemeClr val="tx1"/>
              </a:solidFill>
              <a:cs typeface="Arial"/>
            </a:endParaRPr>
          </a:p>
          <a:p>
            <a:pPr marL="175895" lvl="1" indent="-171450">
              <a:lnSpc>
                <a:spcPct val="125000"/>
              </a:lnSpc>
              <a:buFont typeface="Arial" panose="020B0604020202020204" pitchFamily="34" charset="0"/>
              <a:buChar char="•"/>
            </a:pPr>
            <a:r>
              <a:rPr lang="en-US" sz="1000" u="sng" dirty="0">
                <a:solidFill>
                  <a:schemeClr val="tx1"/>
                </a:solidFill>
              </a:rPr>
              <a:t>Net consumption:</a:t>
            </a:r>
            <a:endParaRPr lang="en-US" sz="1000" u="sng"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Men (91% vs 84% of women)</a:t>
            </a:r>
          </a:p>
          <a:p>
            <a:pPr marL="628650" lvl="1" indent="-171450">
              <a:lnSpc>
                <a:spcPct val="125000"/>
              </a:lnSpc>
              <a:buFont typeface="Courier New" panose="02070309020205020404" pitchFamily="49" charset="0"/>
              <a:buChar char="o"/>
            </a:pPr>
            <a:r>
              <a:rPr lang="en-US" sz="1000" dirty="0">
                <a:solidFill>
                  <a:schemeClr val="tx1"/>
                </a:solidFill>
                <a:cs typeface="Arial"/>
              </a:rPr>
              <a:t>Ages 55-64 (94%), 65-74 (95%), and 75+ (94% vs 79% of ages 18-24, 82% of ages 25-34 and 85% of ages 35-44)</a:t>
            </a:r>
          </a:p>
          <a:p>
            <a:pPr lvl="1">
              <a:lnSpc>
                <a:spcPct val="125000"/>
              </a:lnSpc>
            </a:pPr>
            <a:endParaRPr lang="en-US" sz="1000" dirty="0">
              <a:solidFill>
                <a:schemeClr val="tx1"/>
              </a:solidFill>
              <a:cs typeface="Arial"/>
            </a:endParaRPr>
          </a:p>
          <a:p>
            <a:pPr marL="171450" indent="-171450">
              <a:lnSpc>
                <a:spcPct val="125000"/>
              </a:lnSpc>
              <a:buFont typeface="Arial,Sans-Serif"/>
              <a:buChar char="↑"/>
            </a:pPr>
            <a:r>
              <a:rPr lang="en-US" sz="1000" b="1" dirty="0">
                <a:solidFill>
                  <a:schemeClr val="tx1"/>
                </a:solidFill>
                <a:ea typeface="+mn-lt"/>
                <a:cs typeface="+mn-lt"/>
              </a:rPr>
              <a:t>State or territory news </a:t>
            </a:r>
            <a:r>
              <a:rPr lang="en-US" sz="1000" dirty="0">
                <a:solidFill>
                  <a:schemeClr val="tx1"/>
                </a:solidFill>
              </a:rPr>
              <a:t>was higher for:</a:t>
            </a:r>
            <a:endParaRPr lang="en-US" sz="1000" b="1" dirty="0">
              <a:solidFill>
                <a:schemeClr val="tx1"/>
              </a:solidFill>
              <a:cs typeface="Arial"/>
            </a:endParaRPr>
          </a:p>
          <a:p>
            <a:pPr marL="175895" lvl="1" indent="-171450">
              <a:lnSpc>
                <a:spcPct val="125000"/>
              </a:lnSpc>
              <a:buFont typeface="Arial" panose="020B0604020202020204" pitchFamily="34" charset="0"/>
              <a:buChar char="•"/>
            </a:pPr>
            <a:r>
              <a:rPr lang="en-US" sz="1000" u="sng" dirty="0">
                <a:solidFill>
                  <a:schemeClr val="tx1"/>
                </a:solidFill>
              </a:rPr>
              <a:t>Net consumption:</a:t>
            </a:r>
            <a:endParaRPr lang="en-US" sz="1000" u="sng"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Men (85% vs 80% of women)</a:t>
            </a:r>
          </a:p>
          <a:p>
            <a:pPr marL="628650" lvl="1" indent="-171450">
              <a:lnSpc>
                <a:spcPct val="125000"/>
              </a:lnSpc>
              <a:buFont typeface="Courier New" panose="02070309020205020404" pitchFamily="49" charset="0"/>
              <a:buChar char="o"/>
            </a:pPr>
            <a:r>
              <a:rPr lang="en-US" sz="1000" dirty="0">
                <a:solidFill>
                  <a:schemeClr val="tx1"/>
                </a:solidFill>
                <a:cs typeface="Arial"/>
              </a:rPr>
              <a:t>Ages 45-54 (86%), 55-64 (88%), and 65-74 (93% vs 71% of ages 18-24 and 76% of ages 25-34)</a:t>
            </a:r>
          </a:p>
          <a:p>
            <a:pPr lvl="1">
              <a:lnSpc>
                <a:spcPct val="125000"/>
              </a:lnSpc>
            </a:pPr>
            <a:endParaRPr lang="en-AU" sz="1000" dirty="0">
              <a:solidFill>
                <a:schemeClr val="tx1"/>
              </a:solidFill>
              <a:ea typeface="+mn-lt"/>
              <a:cs typeface="+mn-lt"/>
            </a:endParaRPr>
          </a:p>
          <a:p>
            <a:pPr marL="171450" indent="-171450">
              <a:lnSpc>
                <a:spcPct val="125000"/>
              </a:lnSpc>
              <a:buFont typeface="Arial,Sans-Serif"/>
              <a:buChar char="↑"/>
            </a:pPr>
            <a:r>
              <a:rPr lang="en-US" sz="1000" b="1" dirty="0">
                <a:solidFill>
                  <a:schemeClr val="tx1"/>
                </a:solidFill>
              </a:rPr>
              <a:t>International news </a:t>
            </a:r>
            <a:r>
              <a:rPr lang="en-US" sz="1000" dirty="0">
                <a:solidFill>
                  <a:schemeClr val="tx1"/>
                </a:solidFill>
              </a:rPr>
              <a:t>was higher for</a:t>
            </a:r>
            <a:r>
              <a:rPr lang="en-US" sz="1000" b="1" dirty="0">
                <a:solidFill>
                  <a:schemeClr val="tx1"/>
                </a:solidFill>
              </a:rPr>
              <a:t>:</a:t>
            </a:r>
            <a:endParaRPr lang="en-US" sz="1000" dirty="0">
              <a:solidFill>
                <a:schemeClr val="tx1"/>
              </a:solidFill>
            </a:endParaRPr>
          </a:p>
          <a:p>
            <a:pPr marL="171450" indent="-171450">
              <a:lnSpc>
                <a:spcPct val="125000"/>
              </a:lnSpc>
              <a:buFont typeface="Arial" panose="020B0604020202020204" pitchFamily="34" charset="0"/>
              <a:buChar char="•"/>
            </a:pPr>
            <a:r>
              <a:rPr lang="en-US" sz="1000" u="sng" dirty="0">
                <a:solidFill>
                  <a:schemeClr val="tx1"/>
                </a:solidFill>
              </a:rPr>
              <a:t>Net consumption:</a:t>
            </a:r>
            <a:endParaRPr lang="en-US" sz="1000" u="sng"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Men (86% vs 75% of women)</a:t>
            </a:r>
          </a:p>
          <a:p>
            <a:pPr marL="628650" lvl="1" indent="-171450">
              <a:lnSpc>
                <a:spcPct val="125000"/>
              </a:lnSpc>
              <a:buFont typeface="Courier New" panose="02070309020205020404" pitchFamily="49" charset="0"/>
              <a:buChar char="o"/>
            </a:pPr>
            <a:r>
              <a:rPr lang="en-US" sz="1000" dirty="0">
                <a:solidFill>
                  <a:schemeClr val="tx1"/>
                </a:solidFill>
                <a:cs typeface="Arial"/>
              </a:rPr>
              <a:t>Ages 55-64 (90%) and 65-74 (87% vs 76% of ages 18-24, 74% of ages 25-34, and 76% of ages 35-44)</a:t>
            </a:r>
          </a:p>
          <a:p>
            <a:pPr marL="628650" lvl="1" indent="-171450">
              <a:lnSpc>
                <a:spcPct val="125000"/>
              </a:lnSpc>
              <a:buFont typeface="Courier New" panose="02070309020205020404" pitchFamily="49" charset="0"/>
              <a:buChar char="o"/>
            </a:pPr>
            <a:r>
              <a:rPr lang="en-US" sz="1000" dirty="0">
                <a:solidFill>
                  <a:schemeClr val="tx1"/>
                </a:solidFill>
                <a:cs typeface="Arial"/>
              </a:rPr>
              <a:t>Those born in a mainly non-English speaking country (88% vs 78% of those born in a mainly English speaking country)</a:t>
            </a:r>
          </a:p>
          <a:p>
            <a:pPr lvl="1">
              <a:lnSpc>
                <a:spcPct val="125000"/>
              </a:lnSpc>
            </a:pPr>
            <a:endParaRPr lang="en-AU" sz="1000" dirty="0">
              <a:solidFill>
                <a:schemeClr val="tx1"/>
              </a:solidFill>
              <a:ea typeface="+mn-lt"/>
              <a:cs typeface="+mn-lt"/>
            </a:endParaRPr>
          </a:p>
          <a:p>
            <a:pPr lvl="1">
              <a:lnSpc>
                <a:spcPct val="125000"/>
              </a:lnSpc>
            </a:pPr>
            <a:endParaRPr lang="en-AU" sz="900" dirty="0">
              <a:solidFill>
                <a:schemeClr val="tx1"/>
              </a:solidFill>
              <a:ea typeface="+mn-lt"/>
              <a:cs typeface="+mn-lt"/>
            </a:endParaRPr>
          </a:p>
          <a:p>
            <a:pPr marL="175895" lvl="1" indent="-171450">
              <a:lnSpc>
                <a:spcPct val="125000"/>
              </a:lnSpc>
              <a:buFont typeface="Arial" panose="020B0604020202020204" pitchFamily="34" charset="0"/>
              <a:buChar char="•"/>
            </a:pPr>
            <a:endParaRPr lang="en-US" sz="900" u="sng" dirty="0">
              <a:solidFill>
                <a:schemeClr val="tx1"/>
              </a:solidFill>
              <a:cs typeface="Arial" panose="020B0604020202020204"/>
            </a:endParaRPr>
          </a:p>
        </p:txBody>
      </p:sp>
      <p:sp>
        <p:nvSpPr>
          <p:cNvPr id="4" name="Rectangle 3">
            <a:extLst>
              <a:ext uri="{FF2B5EF4-FFF2-40B4-BE49-F238E27FC236}">
                <a16:creationId xmlns:a16="http://schemas.microsoft.com/office/drawing/2014/main" id="{94037D0B-1D28-F238-643A-48577C08A8B6}"/>
              </a:ext>
            </a:extLst>
          </p:cNvPr>
          <p:cNvSpPr/>
          <p:nvPr/>
        </p:nvSpPr>
        <p:spPr>
          <a:xfrm>
            <a:off x="283278" y="6031108"/>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Australian national news is the most frequently consumed type of news, followed by State / Territory news and International news.</a:t>
            </a:r>
            <a:endParaRPr lang="en-AU" sz="1000" b="1" dirty="0"/>
          </a:p>
        </p:txBody>
      </p:sp>
      <p:pic>
        <p:nvPicPr>
          <p:cNvPr id="10" name="Graphic 9">
            <a:extLst>
              <a:ext uri="{FF2B5EF4-FFF2-40B4-BE49-F238E27FC236}">
                <a16:creationId xmlns:a16="http://schemas.microsoft.com/office/drawing/2014/main" id="{06C9D7E6-91B9-0C6E-6F60-2B974F04A3C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5626" y="6070358"/>
            <a:ext cx="387795" cy="387795"/>
          </a:xfrm>
          <a:prstGeom prst="rect">
            <a:avLst/>
          </a:prstGeom>
        </p:spPr>
      </p:pic>
      <p:sp>
        <p:nvSpPr>
          <p:cNvPr id="11" name="TextBox 1">
            <a:extLst>
              <a:ext uri="{FF2B5EF4-FFF2-40B4-BE49-F238E27FC236}">
                <a16:creationId xmlns:a16="http://schemas.microsoft.com/office/drawing/2014/main" id="{8BFECA5B-43D4-9FF1-DC67-2801F8B6B863}"/>
              </a:ext>
              <a:ext uri="{C183D7F6-B498-43B3-948B-1728B52AA6E4}">
                <adec:decorative xmlns:adec="http://schemas.microsoft.com/office/drawing/2017/decorative" val="1"/>
              </a:ext>
            </a:extLst>
          </p:cNvPr>
          <p:cNvSpPr txBox="1"/>
          <p:nvPr/>
        </p:nvSpPr>
        <p:spPr>
          <a:xfrm>
            <a:off x="435557" y="1663358"/>
            <a:ext cx="267864" cy="2920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t>%</a:t>
            </a:r>
          </a:p>
        </p:txBody>
      </p:sp>
    </p:spTree>
    <p:extLst>
      <p:ext uri="{BB962C8B-B14F-4D97-AF65-F5344CB8AC3E}">
        <p14:creationId xmlns:p14="http://schemas.microsoft.com/office/powerpoint/2010/main" val="35819517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78</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91792"/>
            <a:ext cx="7957813" cy="438517"/>
          </a:xfrm>
        </p:spPr>
        <p:txBody>
          <a:bodyPr>
            <a:normAutofit fontScale="90000"/>
          </a:bodyPr>
          <a:lstStyle/>
          <a:p>
            <a:r>
              <a:rPr lang="en-AU" dirty="0"/>
              <a:t>Sources of news</a:t>
            </a:r>
          </a:p>
        </p:txBody>
      </p:sp>
      <p:grpSp>
        <p:nvGrpSpPr>
          <p:cNvPr id="16" name="Group 15">
            <a:extLst>
              <a:ext uri="{FF2B5EF4-FFF2-40B4-BE49-F238E27FC236}">
                <a16:creationId xmlns:a16="http://schemas.microsoft.com/office/drawing/2014/main" id="{B691A2CC-67BD-D426-C754-EDDC04730E5C}"/>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8" name="Freeform 5">
              <a:extLst>
                <a:ext uri="{FF2B5EF4-FFF2-40B4-BE49-F238E27FC236}">
                  <a16:creationId xmlns:a16="http://schemas.microsoft.com/office/drawing/2014/main" id="{B0A0B1A2-9A20-8F47-E928-13EF624259E6}"/>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6">
              <a:extLst>
                <a:ext uri="{FF2B5EF4-FFF2-40B4-BE49-F238E27FC236}">
                  <a16:creationId xmlns:a16="http://schemas.microsoft.com/office/drawing/2014/main" id="{DAD04BBB-6A6E-6AB4-64DD-A21D3CFE90D5}"/>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7">
              <a:extLst>
                <a:ext uri="{FF2B5EF4-FFF2-40B4-BE49-F238E27FC236}">
                  <a16:creationId xmlns:a16="http://schemas.microsoft.com/office/drawing/2014/main" id="{C5749393-4406-9EF6-A230-82002D1F5AAE}"/>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 name="Freeform 8">
              <a:extLst>
                <a:ext uri="{FF2B5EF4-FFF2-40B4-BE49-F238E27FC236}">
                  <a16:creationId xmlns:a16="http://schemas.microsoft.com/office/drawing/2014/main" id="{9E7154BB-1736-1DE6-5690-35B5F0CE7F28}"/>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6" name="Freeform 9">
              <a:extLst>
                <a:ext uri="{FF2B5EF4-FFF2-40B4-BE49-F238E27FC236}">
                  <a16:creationId xmlns:a16="http://schemas.microsoft.com/office/drawing/2014/main" id="{64414C7B-6BE5-AB06-7AD7-C6FC8043BE01}"/>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23422" y="791434"/>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Commercial free-to-air TV was the most commonly reported source of news (58%), followed by radio (51%), domestic / Australian news websites or apps (49%), and social media (46%).</a:t>
            </a: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03934" y="1192575"/>
            <a:ext cx="5443722" cy="48240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2688261" y="1164000"/>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9" name="Chart 8" descr="Figure 69: Sources of news.&#10;&#10;Commercial free-to-air TV, 2023, 58%, 2022, 56%, 2021, 62%, 2020, 66%.&#10;Radio, 2023, 51% (significantly lower than 2022), 2022, 56%, 2021, 46%, 2020, 55%.&#10;Domestic / Australian news website or app, 2023, 49%, 2022, Not applicable, 2021, Not applicable, 2020, Not applicable.&#10;Social media, 2023, 46%, 2022, 43%, 2021, 40%, 2020, 43%.&#10;Publicly owned free-to-air TV, 2023, 38%, 2022, 37%, 2021, 44%, 2020, 51%.&#10;Online search engine, 2023, 31% (significantly higher than 2022), 2022, 25%, 2021, 27%, 2020, 30%.&#10;International / overseas news website or app, 2023, 26%, 2022, Not applicable, 2021, Not applicable, 2020, Not applicable.&#10;Local print newspaper, 2023, 16%, 2022, 15%, 2021, 15%, 2020, 20%.&#10;State or territory print newspaper, 2023, 14% (significantly lower than 2022), 2022, 17%, 2021, 17%, 2020, 20%.&#10;News aggregator website or app, 2023, 10%, 2022, 10%, 2021, 8%, 2020, 8%.&#10;&#10;Source: D2. In general, how do you currently access most of your news and/ or current affairs?&#10;Base: MCCS, Respondents who consume news content. 2023: n=3,454. 2022: n=3807. 2021: n=3981. 2020: n=3942.&#10;Notes: Don’t know/refused responses not shown: 2023 DK = 0%, Ref = 0.1%. 2022 DK = 0.3%, Ref = 0.0%. 2021 DK = 0.1%, Ref = 0.0%. 2020 DK = 0.1%, Ref = 0.0%. Responses for codes not shown on chart if &lt;10% in 2023. Note that ‘News website or app’ was used prior to 2023, however, was split into ‘Domestic / Australian news website or app’ and ‘International / overseas news website or app’ in 2023.&#10;">
            <a:extLst>
              <a:ext uri="{FF2B5EF4-FFF2-40B4-BE49-F238E27FC236}">
                <a16:creationId xmlns:a16="http://schemas.microsoft.com/office/drawing/2014/main" id="{1F06F033-F59E-B561-6C89-8C192276E704}"/>
              </a:ext>
            </a:extLst>
          </p:cNvPr>
          <p:cNvGraphicFramePr/>
          <p:nvPr>
            <p:extLst>
              <p:ext uri="{D42A27DB-BD31-4B8C-83A1-F6EECF244321}">
                <p14:modId xmlns:p14="http://schemas.microsoft.com/office/powerpoint/2010/main" val="3513227217"/>
              </p:ext>
            </p:extLst>
          </p:nvPr>
        </p:nvGraphicFramePr>
        <p:xfrm>
          <a:off x="303934" y="1242329"/>
          <a:ext cx="5257767" cy="4244759"/>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269290" y="5350101"/>
            <a:ext cx="5508486" cy="723275"/>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D2. In general, how do you currently access most of your news and/ or current affairs?</a:t>
            </a:r>
          </a:p>
          <a:p>
            <a:pPr>
              <a:spcBef>
                <a:spcPts val="300"/>
              </a:spcBef>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R</a:t>
            </a:r>
            <a:r>
              <a:rPr lang="en-US" sz="600" dirty="0">
                <a:latin typeface="Arial" panose="020B0604020202020204" pitchFamily="34" charset="0"/>
                <a:ea typeface="Calibri" panose="020F0502020204030204" pitchFamily="34" charset="0"/>
                <a:cs typeface="Times New Roman" panose="02020603050405020304" pitchFamily="18" charset="0"/>
              </a:rPr>
              <a:t>espondents who consume news content.</a:t>
            </a:r>
            <a:r>
              <a:rPr lang="en-US" sz="600" dirty="0">
                <a:effectLst/>
                <a:latin typeface="Arial" panose="020B0604020202020204" pitchFamily="34" charset="0"/>
                <a:ea typeface="Calibri" panose="020F0502020204030204" pitchFamily="34" charset="0"/>
                <a:cs typeface="Times New Roman" panose="02020603050405020304" pitchFamily="18" charset="0"/>
              </a:rPr>
              <a:t> 2023: n=</a:t>
            </a:r>
            <a:r>
              <a:rPr lang="en-US" sz="600" dirty="0">
                <a:latin typeface="Arial" panose="020B0604020202020204" pitchFamily="34" charset="0"/>
                <a:ea typeface="Calibri" panose="020F0502020204030204" pitchFamily="34" charset="0"/>
                <a:cs typeface="Times New Roman" panose="02020603050405020304" pitchFamily="18" charset="0"/>
              </a:rPr>
              <a:t>3,454</a:t>
            </a:r>
            <a:r>
              <a:rPr lang="en-US" sz="600" dirty="0">
                <a:effectLst/>
                <a:latin typeface="Arial" panose="020B0604020202020204" pitchFamily="34" charset="0"/>
                <a:ea typeface="Calibri" panose="020F0502020204030204" pitchFamily="34" charset="0"/>
                <a:cs typeface="Times New Roman" panose="02020603050405020304" pitchFamily="18" charset="0"/>
              </a:rPr>
              <a:t>. 2022: n=3807. 2021: n=</a:t>
            </a:r>
            <a:r>
              <a:rPr lang="en-US" sz="600" dirty="0">
                <a:latin typeface="Arial" panose="020B0604020202020204" pitchFamily="34" charset="0"/>
                <a:ea typeface="Calibri" panose="020F0502020204030204" pitchFamily="34" charset="0"/>
                <a:cs typeface="Times New Roman" panose="02020603050405020304" pitchFamily="18" charset="0"/>
              </a:rPr>
              <a:t>3981</a:t>
            </a:r>
            <a:r>
              <a:rPr lang="en-US" sz="600" dirty="0">
                <a:effectLst/>
                <a:latin typeface="Arial" panose="020B0604020202020204" pitchFamily="34" charset="0"/>
                <a:ea typeface="Calibri" panose="020F0502020204030204" pitchFamily="34" charset="0"/>
                <a:cs typeface="Times New Roman" panose="02020603050405020304" pitchFamily="18" charset="0"/>
              </a:rPr>
              <a:t>. 2020: n=3942.</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0.1</a:t>
            </a:r>
            <a:r>
              <a:rPr lang="en-GB" sz="600" dirty="0">
                <a:effectLst/>
                <a:latin typeface="Arial" panose="020B0604020202020204" pitchFamily="34" charset="0"/>
                <a:ea typeface="Calibri" panose="020F0502020204030204" pitchFamily="34" charset="0"/>
                <a:cs typeface="Times New Roman" panose="02020603050405020304" pitchFamily="18" charset="0"/>
              </a:rPr>
              <a:t>%. 2022 DK = 0.3%, Ref = 0.0%. 2021 DK = 0.1%, Ref = 0.0%. 2020 DK = 0.1%, Ref = 0.0%. Responses for codes not shown on chart if &lt;10% in 2023. Note that ‘News website or app’ was used prior to 2023, however, was split into ‘Domestic / Australian news website or app’ and ‘International / overseas news website or app’ in 2023. Codes with ‘Not measured’ for previous years are new in 2023.</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705156" y="1152705"/>
            <a:ext cx="4046375" cy="3444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tabLst>
                <a:tab pos="534988" algn="l"/>
              </a:tabLst>
            </a:pPr>
            <a:r>
              <a:rPr lang="en-US" sz="1000" b="1" dirty="0">
                <a:solidFill>
                  <a:schemeClr val="tx1"/>
                </a:solidFill>
                <a:ea typeface="+mn-lt"/>
                <a:cs typeface="+mn-lt"/>
              </a:rPr>
              <a:t>Commercial free-to-air TV </a:t>
            </a:r>
            <a:r>
              <a:rPr lang="en-US" sz="1000" dirty="0">
                <a:solidFill>
                  <a:schemeClr val="tx1"/>
                </a:solidFill>
              </a:rPr>
              <a:t>was higher for:</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Ages 45-54 (65%), 55-64 (66%), 65-74 (69%), and 75+ (75% vs 39% of ages 18-24, 45% of ages 25-34 and 53% of ages 35-44)</a:t>
            </a:r>
          </a:p>
          <a:p>
            <a:pPr marL="171450" indent="-171450">
              <a:lnSpc>
                <a:spcPct val="125000"/>
              </a:lnSpc>
              <a:buFont typeface="Arial,Sans-Serif"/>
              <a:buChar char="↑"/>
            </a:pPr>
            <a:endParaRPr lang="en-US" sz="1000" b="1" dirty="0">
              <a:solidFill>
                <a:schemeClr val="tx1"/>
              </a:solidFill>
              <a:ea typeface="+mn-lt"/>
              <a:cs typeface="+mn-lt"/>
            </a:endParaRPr>
          </a:p>
          <a:p>
            <a:pPr marL="171450" indent="-171450">
              <a:lnSpc>
                <a:spcPct val="125000"/>
              </a:lnSpc>
              <a:buFont typeface="Arial,Sans-Serif"/>
              <a:buChar char="↑"/>
            </a:pPr>
            <a:r>
              <a:rPr lang="en-US" sz="1000" b="1" dirty="0">
                <a:solidFill>
                  <a:schemeClr val="tx1"/>
                </a:solidFill>
                <a:ea typeface="+mn-lt"/>
                <a:cs typeface="+mn-lt"/>
              </a:rPr>
              <a:t>Radio</a:t>
            </a:r>
            <a:r>
              <a:rPr lang="en-US" sz="1000" dirty="0">
                <a:solidFill>
                  <a:schemeClr val="tx1"/>
                </a:solidFill>
              </a:rPr>
              <a:t> was higher for:</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Ages 45-54 (58%), 55-64 (62%), 65-74 (59%), and 75+ (65% vs 27% of ages 18-24, 39% of ages 25-34, and 50% of ages 35-44)</a:t>
            </a:r>
          </a:p>
          <a:p>
            <a:pPr marL="628650" lvl="1" indent="-171450">
              <a:lnSpc>
                <a:spcPct val="125000"/>
              </a:lnSpc>
              <a:buFont typeface="Courier New" panose="02070309020205020404" pitchFamily="49" charset="0"/>
              <a:buChar char="o"/>
            </a:pPr>
            <a:r>
              <a:rPr lang="en-US" sz="1000" dirty="0">
                <a:solidFill>
                  <a:schemeClr val="tx1"/>
                </a:solidFill>
                <a:cs typeface="Arial"/>
              </a:rPr>
              <a:t>Those living outside a capital city (55% vs 49% of those living in a capital city)</a:t>
            </a:r>
          </a:p>
          <a:p>
            <a:pPr lvl="1">
              <a:lnSpc>
                <a:spcPct val="125000"/>
              </a:lnSpc>
            </a:pPr>
            <a:endParaRPr lang="en-US" sz="1000" dirty="0">
              <a:solidFill>
                <a:schemeClr val="tx1"/>
              </a:solidFill>
              <a:cs typeface="Arial"/>
            </a:endParaRPr>
          </a:p>
          <a:p>
            <a:pPr marL="171450" indent="-171450">
              <a:lnSpc>
                <a:spcPct val="125000"/>
              </a:lnSpc>
              <a:buFont typeface="Arial,Sans-Serif"/>
              <a:buChar char="↑"/>
            </a:pPr>
            <a:r>
              <a:rPr lang="en-US" sz="1000" b="1" dirty="0">
                <a:solidFill>
                  <a:schemeClr val="tx1"/>
                </a:solidFill>
                <a:ea typeface="+mn-lt"/>
                <a:cs typeface="+mn-lt"/>
              </a:rPr>
              <a:t>Social media</a:t>
            </a:r>
            <a:r>
              <a:rPr lang="en-US" sz="1000" dirty="0">
                <a:solidFill>
                  <a:schemeClr val="tx1"/>
                </a:solidFill>
              </a:rPr>
              <a:t> was higher for:</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Women (51% vs 41% of men)</a:t>
            </a:r>
          </a:p>
          <a:p>
            <a:pPr marL="628650" lvl="1" indent="-171450">
              <a:lnSpc>
                <a:spcPct val="125000"/>
              </a:lnSpc>
              <a:buFont typeface="Courier New" panose="02070309020205020404" pitchFamily="49" charset="0"/>
              <a:buChar char="o"/>
            </a:pPr>
            <a:r>
              <a:rPr lang="en-US" sz="1000" dirty="0">
                <a:solidFill>
                  <a:schemeClr val="tx1"/>
                </a:solidFill>
                <a:cs typeface="Arial"/>
              </a:rPr>
              <a:t>Ages 18-24 (74%), 25-34 (70%), and 35-44 (51% vs 38% of ages 45-54, 26% of ages 55-64, 27% of ages 65-74 and 21% of ages 75+)</a:t>
            </a:r>
          </a:p>
          <a:p>
            <a:pPr marL="628650" lvl="1" indent="-171450">
              <a:lnSpc>
                <a:spcPct val="125000"/>
              </a:lnSpc>
              <a:buFont typeface="Courier New" panose="02070309020205020404" pitchFamily="49" charset="0"/>
              <a:buChar char="o"/>
            </a:pPr>
            <a:r>
              <a:rPr lang="en-US" sz="1000" dirty="0">
                <a:solidFill>
                  <a:schemeClr val="tx1"/>
                </a:solidFill>
                <a:cs typeface="Arial"/>
              </a:rPr>
              <a:t>Those living in a capital city (48% vs 40% of those living outside a capital city)</a:t>
            </a:r>
          </a:p>
          <a:p>
            <a:pPr marL="628650" lvl="1" indent="-171450">
              <a:lnSpc>
                <a:spcPct val="125000"/>
              </a:lnSpc>
              <a:buFont typeface="Courier New" panose="02070309020205020404" pitchFamily="49" charset="0"/>
              <a:buChar char="o"/>
            </a:pPr>
            <a:endParaRPr lang="en-US" sz="800" dirty="0">
              <a:solidFill>
                <a:schemeClr val="tx1"/>
              </a:solidFill>
              <a:cs typeface="Arial"/>
            </a:endParaRPr>
          </a:p>
          <a:p>
            <a:pPr marL="628650" lvl="1" indent="-171450">
              <a:lnSpc>
                <a:spcPct val="125000"/>
              </a:lnSpc>
              <a:buFont typeface="Courier New" panose="02070309020205020404" pitchFamily="49" charset="0"/>
              <a:buChar char="o"/>
            </a:pPr>
            <a:endParaRPr lang="en-US" sz="800" dirty="0">
              <a:solidFill>
                <a:schemeClr val="tx1"/>
              </a:solidFill>
              <a:cs typeface="Arial"/>
            </a:endParaRP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628650" lvl="1" indent="-171450">
              <a:lnSpc>
                <a:spcPct val="125000"/>
              </a:lnSpc>
              <a:buFont typeface="Courier New" panose="02070309020205020404" pitchFamily="49" charset="0"/>
              <a:buChar char="o"/>
            </a:pPr>
            <a:endParaRPr lang="en-US" sz="900" dirty="0">
              <a:solidFill>
                <a:schemeClr val="tx1"/>
              </a:solidFill>
            </a:endParaRPr>
          </a:p>
        </p:txBody>
      </p:sp>
      <p:sp>
        <p:nvSpPr>
          <p:cNvPr id="22" name="Rectangle 21">
            <a:extLst>
              <a:ext uri="{FF2B5EF4-FFF2-40B4-BE49-F238E27FC236}">
                <a16:creationId xmlns:a16="http://schemas.microsoft.com/office/drawing/2014/main" id="{F959A642-F031-B4A1-70AF-AC4342B041C4}"/>
              </a:ext>
            </a:extLst>
          </p:cNvPr>
          <p:cNvSpPr/>
          <p:nvPr/>
        </p:nvSpPr>
        <p:spPr>
          <a:xfrm>
            <a:off x="5777776" y="5129000"/>
            <a:ext cx="4046375" cy="716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nSpc>
                <a:spcPct val="125000"/>
              </a:lnSpc>
            </a:pPr>
            <a:r>
              <a:rPr lang="en-AU" sz="1200" b="1" dirty="0">
                <a:solidFill>
                  <a:schemeClr val="tx2"/>
                </a:solidFill>
              </a:rPr>
              <a:t>Callouts</a:t>
            </a:r>
          </a:p>
          <a:p>
            <a:pPr marL="171450" indent="-171450">
              <a:lnSpc>
                <a:spcPct val="125000"/>
              </a:lnSpc>
              <a:buFont typeface="Arial" panose="020B0604020202020204" pitchFamily="34" charset="0"/>
              <a:buChar char="•"/>
            </a:pPr>
            <a:r>
              <a:rPr lang="en-US" sz="1000" dirty="0">
                <a:solidFill>
                  <a:schemeClr val="tx1"/>
                </a:solidFill>
              </a:rPr>
              <a:t>Radio and state or territory print newspapers have declined as sources of news in 2023, while online search engines have increased.</a:t>
            </a:r>
            <a:endParaRPr lang="en-US" sz="1000" dirty="0">
              <a:solidFill>
                <a:srgbClr val="FF0000"/>
              </a:solidFill>
            </a:endParaRPr>
          </a:p>
        </p:txBody>
      </p:sp>
      <p:sp>
        <p:nvSpPr>
          <p:cNvPr id="8" name="Rectangle 7">
            <a:extLst>
              <a:ext uri="{FF2B5EF4-FFF2-40B4-BE49-F238E27FC236}">
                <a16:creationId xmlns:a16="http://schemas.microsoft.com/office/drawing/2014/main" id="{468B915A-AC13-7D28-4489-40C522CB9B99}"/>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Many sources of news continue to be used in 2023, with free-to-air TV, radio, domestic / Australian news websites or apps, and social media the dominant channels. </a:t>
            </a:r>
            <a:endParaRPr lang="en-AU" sz="1000" b="1" dirty="0"/>
          </a:p>
        </p:txBody>
      </p:sp>
      <p:pic>
        <p:nvPicPr>
          <p:cNvPr id="10" name="Graphic 9">
            <a:extLst>
              <a:ext uri="{FF2B5EF4-FFF2-40B4-BE49-F238E27FC236}">
                <a16:creationId xmlns:a16="http://schemas.microsoft.com/office/drawing/2014/main" id="{780E1880-08E8-3AE8-7C08-6335AAA4557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
        <p:nvSpPr>
          <p:cNvPr id="5" name="Arrow: Down 4">
            <a:extLst>
              <a:ext uri="{FF2B5EF4-FFF2-40B4-BE49-F238E27FC236}">
                <a16:creationId xmlns:a16="http://schemas.microsoft.com/office/drawing/2014/main" id="{453CB956-7EEB-FB64-9665-E008113D01EA}"/>
              </a:ext>
              <a:ext uri="{C183D7F6-B498-43B3-948B-1728B52AA6E4}">
                <adec:decorative xmlns:adec="http://schemas.microsoft.com/office/drawing/2017/decorative" val="1"/>
              </a:ext>
            </a:extLst>
          </p:cNvPr>
          <p:cNvSpPr/>
          <p:nvPr/>
        </p:nvSpPr>
        <p:spPr>
          <a:xfrm>
            <a:off x="4668581" y="1757387"/>
            <a:ext cx="82800" cy="10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Arrow: Down 11">
            <a:extLst>
              <a:ext uri="{FF2B5EF4-FFF2-40B4-BE49-F238E27FC236}">
                <a16:creationId xmlns:a16="http://schemas.microsoft.com/office/drawing/2014/main" id="{F337DD9D-AEB9-90B7-4D2F-F51FA6A2E921}"/>
              </a:ext>
              <a:ext uri="{C183D7F6-B498-43B3-948B-1728B52AA6E4}">
                <adec:decorative xmlns:adec="http://schemas.microsoft.com/office/drawing/2017/decorative" val="1"/>
              </a:ext>
            </a:extLst>
          </p:cNvPr>
          <p:cNvSpPr/>
          <p:nvPr/>
        </p:nvSpPr>
        <p:spPr>
          <a:xfrm flipV="1">
            <a:off x="4029039" y="3403129"/>
            <a:ext cx="82800" cy="104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Arrow: Down 12">
            <a:extLst>
              <a:ext uri="{FF2B5EF4-FFF2-40B4-BE49-F238E27FC236}">
                <a16:creationId xmlns:a16="http://schemas.microsoft.com/office/drawing/2014/main" id="{2921A825-0C5D-7ADF-0234-1EB7B76311A2}"/>
              </a:ext>
              <a:ext uri="{C183D7F6-B498-43B3-948B-1728B52AA6E4}">
                <adec:decorative xmlns:adec="http://schemas.microsoft.com/office/drawing/2017/decorative" val="1"/>
              </a:ext>
            </a:extLst>
          </p:cNvPr>
          <p:cNvSpPr/>
          <p:nvPr/>
        </p:nvSpPr>
        <p:spPr>
          <a:xfrm>
            <a:off x="3416768" y="4619280"/>
            <a:ext cx="82800" cy="10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8" name="Rectangle 27">
            <a:extLst>
              <a:ext uri="{FF2B5EF4-FFF2-40B4-BE49-F238E27FC236}">
                <a16:creationId xmlns:a16="http://schemas.microsoft.com/office/drawing/2014/main" id="{6791B33F-6EDB-1E5D-4C7F-8E1922D1ED33}"/>
              </a:ext>
            </a:extLst>
          </p:cNvPr>
          <p:cNvSpPr/>
          <p:nvPr/>
        </p:nvSpPr>
        <p:spPr>
          <a:xfrm>
            <a:off x="2761858" y="2248874"/>
            <a:ext cx="1377342" cy="337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000" dirty="0">
                <a:solidFill>
                  <a:schemeClr val="tx1"/>
                </a:solidFill>
              </a:rPr>
              <a:t>Not measured</a:t>
            </a:r>
          </a:p>
        </p:txBody>
      </p:sp>
      <p:sp>
        <p:nvSpPr>
          <p:cNvPr id="29" name="Rectangle 28">
            <a:extLst>
              <a:ext uri="{FF2B5EF4-FFF2-40B4-BE49-F238E27FC236}">
                <a16:creationId xmlns:a16="http://schemas.microsoft.com/office/drawing/2014/main" id="{6791B33F-6EDB-1E5D-4C7F-8E1922D1ED33}"/>
              </a:ext>
            </a:extLst>
          </p:cNvPr>
          <p:cNvSpPr/>
          <p:nvPr/>
        </p:nvSpPr>
        <p:spPr>
          <a:xfrm>
            <a:off x="2761858" y="3867256"/>
            <a:ext cx="1377342" cy="337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000" dirty="0">
                <a:solidFill>
                  <a:schemeClr val="tx1"/>
                </a:solidFill>
              </a:rPr>
              <a:t>Not measured</a:t>
            </a:r>
          </a:p>
        </p:txBody>
      </p:sp>
    </p:spTree>
    <p:extLst>
      <p:ext uri="{BB962C8B-B14F-4D97-AF65-F5344CB8AC3E}">
        <p14:creationId xmlns:p14="http://schemas.microsoft.com/office/powerpoint/2010/main" val="1327374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solidFill>
            <a:schemeClr val="tx2"/>
          </a:solidFill>
        </p:spPr>
        <p:txBody>
          <a:bodyPr/>
          <a:lstStyle/>
          <a:p>
            <a:pPr defTabSz="742950">
              <a:defRPr/>
            </a:pPr>
            <a:fld id="{EB9AB7F9-1CFC-4687-A283-05394C823D94}" type="slidenum">
              <a:rPr lang="en-AU">
                <a:solidFill>
                  <a:prstClr val="white"/>
                </a:solidFill>
                <a:latin typeface="Arial" panose="020B0604020202020204"/>
              </a:rPr>
              <a:pPr defTabSz="742950">
                <a:defRPr/>
              </a:pPr>
              <a:t>8</a:t>
            </a:fld>
            <a:endParaRPr lang="en-AU" dirty="0">
              <a:solidFill>
                <a:prstClr val="white"/>
              </a:solidFill>
              <a:latin typeface="Arial" panose="020B0604020202020204"/>
            </a:endParaRPr>
          </a:p>
        </p:txBody>
      </p:sp>
      <p:sp>
        <p:nvSpPr>
          <p:cNvPr id="5" name="Title 4"/>
          <p:cNvSpPr>
            <a:spLocks noGrp="1"/>
          </p:cNvSpPr>
          <p:nvPr>
            <p:ph type="title"/>
          </p:nvPr>
        </p:nvSpPr>
        <p:spPr/>
        <p:txBody>
          <a:bodyPr/>
          <a:lstStyle/>
          <a:p>
            <a:r>
              <a:rPr lang="en-AU" noProof="0" dirty="0"/>
              <a:t>Methodology</a:t>
            </a:r>
          </a:p>
        </p:txBody>
      </p:sp>
      <p:sp>
        <p:nvSpPr>
          <p:cNvPr id="7" name="TextBox 6">
            <a:extLst>
              <a:ext uri="{FF2B5EF4-FFF2-40B4-BE49-F238E27FC236}">
                <a16:creationId xmlns:a16="http://schemas.microsoft.com/office/drawing/2014/main" id="{457007C5-42D7-48F9-992D-2308E043CC5C}"/>
              </a:ext>
            </a:extLst>
          </p:cNvPr>
          <p:cNvSpPr txBox="1"/>
          <p:nvPr/>
        </p:nvSpPr>
        <p:spPr>
          <a:xfrm>
            <a:off x="681037" y="1058538"/>
            <a:ext cx="4051554" cy="3970318"/>
          </a:xfrm>
          <a:prstGeom prst="rect">
            <a:avLst/>
          </a:prstGeom>
          <a:solidFill>
            <a:schemeClr val="bg1"/>
          </a:solidFill>
          <a:ln w="19050">
            <a:solidFill>
              <a:schemeClr val="tx2"/>
            </a:solidFill>
          </a:ln>
        </p:spPr>
        <p:txBody>
          <a:bodyPr wrap="square" rtlCol="0">
            <a:spAutoFit/>
          </a:bodyPr>
          <a:lstStyle/>
          <a:p>
            <a:r>
              <a:rPr lang="en-AU" sz="1200" b="1" dirty="0"/>
              <a:t>Overview</a:t>
            </a:r>
          </a:p>
          <a:p>
            <a:endParaRPr lang="en-AU" sz="1200" b="1" dirty="0"/>
          </a:p>
          <a:p>
            <a:pPr marL="1021556" lvl="2" indent="-278606">
              <a:buFont typeface="Arial" panose="020B0604020202020204" pitchFamily="34" charset="0"/>
              <a:buChar char="•"/>
            </a:pPr>
            <a:r>
              <a:rPr lang="en-AU" sz="1200" dirty="0"/>
              <a:t>n = 4,892 adult respondents </a:t>
            </a:r>
          </a:p>
          <a:p>
            <a:pPr marL="1021556" lvl="2" indent="-278606">
              <a:buFont typeface="Arial" panose="020B0604020202020204" pitchFamily="34" charset="0"/>
              <a:buChar char="•"/>
            </a:pPr>
            <a:r>
              <a:rPr lang="en-AU" sz="1200" dirty="0"/>
              <a:t>n= 884 children aged 0-17 (children aged 0-7 interviewed via parents/legal guardians/carers)</a:t>
            </a:r>
          </a:p>
          <a:p>
            <a:pPr marL="1021556" lvl="2" indent="-278606">
              <a:buFont typeface="Arial" panose="020B0604020202020204" pitchFamily="34" charset="0"/>
              <a:buChar char="•"/>
            </a:pPr>
            <a:endParaRPr lang="en-AU" sz="1200" dirty="0"/>
          </a:p>
          <a:p>
            <a:pPr marL="1021556" lvl="2" indent="-278606">
              <a:buFont typeface="Arial" panose="020B0604020202020204" pitchFamily="34" charset="0"/>
              <a:buChar char="•"/>
            </a:pPr>
            <a:endParaRPr lang="en-AU" sz="1200" dirty="0"/>
          </a:p>
          <a:p>
            <a:pPr marL="1021556" lvl="2" indent="-278606">
              <a:buFont typeface="Arial" panose="020B0604020202020204" pitchFamily="34" charset="0"/>
              <a:buChar char="•"/>
            </a:pPr>
            <a:r>
              <a:rPr lang="en-AU" sz="1200" dirty="0"/>
              <a:t>Field dates: 25 September – 16 October 2023</a:t>
            </a:r>
          </a:p>
          <a:p>
            <a:pPr marL="1021556" lvl="2" indent="-278606">
              <a:buFont typeface="Arial" panose="020B0604020202020204" pitchFamily="34" charset="0"/>
              <a:buChar char="•"/>
            </a:pPr>
            <a:endParaRPr lang="en-AU" sz="1200" dirty="0"/>
          </a:p>
          <a:p>
            <a:pPr marL="1021556" lvl="2" indent="-278606">
              <a:buFont typeface="Arial" panose="020B0604020202020204" pitchFamily="34" charset="0"/>
              <a:buChar char="•"/>
            </a:pPr>
            <a:endParaRPr lang="en-AU" sz="1200" dirty="0"/>
          </a:p>
          <a:p>
            <a:pPr marL="1021556" lvl="2" indent="-278606">
              <a:buFont typeface="Arial" panose="020B0604020202020204" pitchFamily="34" charset="0"/>
              <a:buChar char="•"/>
            </a:pPr>
            <a:r>
              <a:rPr lang="en-AU" sz="1200" dirty="0"/>
              <a:t>Sample: Australian general population aged 18+, parents/legal guardians/carers of children aged 0-17, children aged 0-17, and people living in regional Australia.</a:t>
            </a:r>
          </a:p>
          <a:p>
            <a:pPr marL="1021556" lvl="2" indent="-278606">
              <a:buFont typeface="Arial" panose="020B0604020202020204" pitchFamily="34" charset="0"/>
              <a:buChar char="•"/>
            </a:pPr>
            <a:r>
              <a:rPr lang="en-AU" sz="1200" dirty="0"/>
              <a:t>Note that children aged 0-7 were asked via parents/legal guardians/carers, while those aged 8-17 were asked survey questions directly </a:t>
            </a:r>
          </a:p>
          <a:p>
            <a:pPr marL="1021556" lvl="2" indent="-278606">
              <a:buFont typeface="Arial" panose="020B0604020202020204" pitchFamily="34" charset="0"/>
              <a:buChar char="•"/>
            </a:pPr>
            <a:endParaRPr lang="en-AU" sz="1200" dirty="0"/>
          </a:p>
        </p:txBody>
      </p:sp>
      <p:grpSp>
        <p:nvGrpSpPr>
          <p:cNvPr id="12" name="Group 11">
            <a:extLst>
              <a:ext uri="{FF2B5EF4-FFF2-40B4-BE49-F238E27FC236}">
                <a16:creationId xmlns:a16="http://schemas.microsoft.com/office/drawing/2014/main" id="{14439DA5-9E45-49E3-850F-7A43691F81EE}"/>
              </a:ext>
              <a:ext uri="{C183D7F6-B498-43B3-948B-1728B52AA6E4}">
                <adec:decorative xmlns:adec="http://schemas.microsoft.com/office/drawing/2017/decorative" val="1"/>
              </a:ext>
            </a:extLst>
          </p:cNvPr>
          <p:cNvGrpSpPr>
            <a:grpSpLocks noChangeAspect="1"/>
          </p:cNvGrpSpPr>
          <p:nvPr/>
        </p:nvGrpSpPr>
        <p:grpSpPr>
          <a:xfrm>
            <a:off x="932952" y="1510799"/>
            <a:ext cx="462856" cy="438750"/>
            <a:chOff x="2627289" y="1326524"/>
            <a:chExt cx="4306911" cy="4082603"/>
          </a:xfrm>
          <a:solidFill>
            <a:schemeClr val="tx2"/>
          </a:solidFill>
        </p:grpSpPr>
        <p:sp>
          <p:nvSpPr>
            <p:cNvPr id="13" name="Freeform 555">
              <a:extLst>
                <a:ext uri="{FF2B5EF4-FFF2-40B4-BE49-F238E27FC236}">
                  <a16:creationId xmlns:a16="http://schemas.microsoft.com/office/drawing/2014/main" id="{DBD8404A-D0C4-49F1-BB2D-7849DD6AE66C}"/>
                </a:ext>
              </a:extLst>
            </p:cNvPr>
            <p:cNvSpPr/>
            <p:nvPr/>
          </p:nvSpPr>
          <p:spPr>
            <a:xfrm>
              <a:off x="2627289" y="1326524"/>
              <a:ext cx="3309871" cy="4082603"/>
            </a:xfrm>
            <a:custGeom>
              <a:avLst/>
              <a:gdLst>
                <a:gd name="connsiteX0" fmla="*/ 332708 w 3309871"/>
                <a:gd name="connsiteY0" fmla="*/ 0 h 4082603"/>
                <a:gd name="connsiteX1" fmla="*/ 2977163 w 3309871"/>
                <a:gd name="connsiteY1" fmla="*/ 0 h 4082603"/>
                <a:gd name="connsiteX2" fmla="*/ 3309871 w 3309871"/>
                <a:gd name="connsiteY2" fmla="*/ 332708 h 4082603"/>
                <a:gd name="connsiteX3" fmla="*/ 3309871 w 3309871"/>
                <a:gd name="connsiteY3" fmla="*/ 1114748 h 4082603"/>
                <a:gd name="connsiteX4" fmla="*/ 3026535 w 3309871"/>
                <a:gd name="connsiteY4" fmla="*/ 1398088 h 4082603"/>
                <a:gd name="connsiteX5" fmla="*/ 3026535 w 3309871"/>
                <a:gd name="connsiteY5" fmla="*/ 379926 h 4082603"/>
                <a:gd name="connsiteX6" fmla="*/ 283335 w 3309871"/>
                <a:gd name="connsiteY6" fmla="*/ 379926 h 4082603"/>
                <a:gd name="connsiteX7" fmla="*/ 283335 w 3309871"/>
                <a:gd name="connsiteY7" fmla="*/ 3702676 h 4082603"/>
                <a:gd name="connsiteX8" fmla="*/ 3026535 w 3309871"/>
                <a:gd name="connsiteY8" fmla="*/ 3702676 h 4082603"/>
                <a:gd name="connsiteX9" fmla="*/ 3026535 w 3309871"/>
                <a:gd name="connsiteY9" fmla="*/ 2709150 h 4082603"/>
                <a:gd name="connsiteX10" fmla="*/ 3037851 w 3309871"/>
                <a:gd name="connsiteY10" fmla="*/ 2720544 h 4082603"/>
                <a:gd name="connsiteX11" fmla="*/ 3309871 w 3309871"/>
                <a:gd name="connsiteY11" fmla="*/ 2448519 h 4082603"/>
                <a:gd name="connsiteX12" fmla="*/ 3309871 w 3309871"/>
                <a:gd name="connsiteY12" fmla="*/ 3749895 h 4082603"/>
                <a:gd name="connsiteX13" fmla="*/ 2977163 w 3309871"/>
                <a:gd name="connsiteY13" fmla="*/ 4082603 h 4082603"/>
                <a:gd name="connsiteX14" fmla="*/ 332708 w 3309871"/>
                <a:gd name="connsiteY14" fmla="*/ 4082603 h 4082603"/>
                <a:gd name="connsiteX15" fmla="*/ 0 w 3309871"/>
                <a:gd name="connsiteY15" fmla="*/ 3749895 h 4082603"/>
                <a:gd name="connsiteX16" fmla="*/ 0 w 3309871"/>
                <a:gd name="connsiteY16" fmla="*/ 332708 h 4082603"/>
                <a:gd name="connsiteX17" fmla="*/ 332708 w 3309871"/>
                <a:gd name="connsiteY17" fmla="*/ 0 h 4082603"/>
                <a:gd name="connsiteX0" fmla="*/ 332708 w 3309871"/>
                <a:gd name="connsiteY0" fmla="*/ 0 h 4082603"/>
                <a:gd name="connsiteX1" fmla="*/ 2977163 w 3309871"/>
                <a:gd name="connsiteY1" fmla="*/ 0 h 4082603"/>
                <a:gd name="connsiteX2" fmla="*/ 3309871 w 3309871"/>
                <a:gd name="connsiteY2" fmla="*/ 332708 h 4082603"/>
                <a:gd name="connsiteX3" fmla="*/ 3309871 w 3309871"/>
                <a:gd name="connsiteY3" fmla="*/ 1114748 h 4082603"/>
                <a:gd name="connsiteX4" fmla="*/ 3026535 w 3309871"/>
                <a:gd name="connsiteY4" fmla="*/ 1398088 h 4082603"/>
                <a:gd name="connsiteX5" fmla="*/ 3026535 w 3309871"/>
                <a:gd name="connsiteY5" fmla="*/ 379926 h 4082603"/>
                <a:gd name="connsiteX6" fmla="*/ 283335 w 3309871"/>
                <a:gd name="connsiteY6" fmla="*/ 379926 h 4082603"/>
                <a:gd name="connsiteX7" fmla="*/ 283335 w 3309871"/>
                <a:gd name="connsiteY7" fmla="*/ 3702676 h 4082603"/>
                <a:gd name="connsiteX8" fmla="*/ 3026535 w 3309871"/>
                <a:gd name="connsiteY8" fmla="*/ 3702676 h 4082603"/>
                <a:gd name="connsiteX9" fmla="*/ 3026535 w 3309871"/>
                <a:gd name="connsiteY9" fmla="*/ 2709150 h 4082603"/>
                <a:gd name="connsiteX10" fmla="*/ 3309871 w 3309871"/>
                <a:gd name="connsiteY10" fmla="*/ 2448519 h 4082603"/>
                <a:gd name="connsiteX11" fmla="*/ 3309871 w 3309871"/>
                <a:gd name="connsiteY11" fmla="*/ 3749895 h 4082603"/>
                <a:gd name="connsiteX12" fmla="*/ 2977163 w 3309871"/>
                <a:gd name="connsiteY12" fmla="*/ 4082603 h 4082603"/>
                <a:gd name="connsiteX13" fmla="*/ 332708 w 3309871"/>
                <a:gd name="connsiteY13" fmla="*/ 4082603 h 4082603"/>
                <a:gd name="connsiteX14" fmla="*/ 0 w 3309871"/>
                <a:gd name="connsiteY14" fmla="*/ 3749895 h 4082603"/>
                <a:gd name="connsiteX15" fmla="*/ 0 w 3309871"/>
                <a:gd name="connsiteY15" fmla="*/ 332708 h 4082603"/>
                <a:gd name="connsiteX16" fmla="*/ 332708 w 3309871"/>
                <a:gd name="connsiteY16" fmla="*/ 0 h 408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9871" h="4082603">
                  <a:moveTo>
                    <a:pt x="332708" y="0"/>
                  </a:moveTo>
                  <a:lnTo>
                    <a:pt x="2977163" y="0"/>
                  </a:lnTo>
                  <a:cubicBezTo>
                    <a:pt x="3160913" y="0"/>
                    <a:pt x="3309871" y="148958"/>
                    <a:pt x="3309871" y="332708"/>
                  </a:cubicBezTo>
                  <a:lnTo>
                    <a:pt x="3309871" y="1114748"/>
                  </a:lnTo>
                  <a:lnTo>
                    <a:pt x="3026535" y="1398088"/>
                  </a:lnTo>
                  <a:lnTo>
                    <a:pt x="3026535" y="379926"/>
                  </a:lnTo>
                  <a:lnTo>
                    <a:pt x="283335" y="379926"/>
                  </a:lnTo>
                  <a:lnTo>
                    <a:pt x="283335" y="3702676"/>
                  </a:lnTo>
                  <a:lnTo>
                    <a:pt x="3026535" y="3702676"/>
                  </a:lnTo>
                  <a:lnTo>
                    <a:pt x="3026535" y="2709150"/>
                  </a:lnTo>
                  <a:lnTo>
                    <a:pt x="3309871" y="2448519"/>
                  </a:lnTo>
                  <a:lnTo>
                    <a:pt x="3309871" y="3749895"/>
                  </a:lnTo>
                  <a:cubicBezTo>
                    <a:pt x="3309871" y="3933645"/>
                    <a:pt x="3160913" y="4082603"/>
                    <a:pt x="2977163" y="4082603"/>
                  </a:cubicBezTo>
                  <a:lnTo>
                    <a:pt x="332708" y="4082603"/>
                  </a:lnTo>
                  <a:cubicBezTo>
                    <a:pt x="148958" y="4082603"/>
                    <a:pt x="0" y="3933645"/>
                    <a:pt x="0" y="3749895"/>
                  </a:cubicBezTo>
                  <a:lnTo>
                    <a:pt x="0" y="332708"/>
                  </a:lnTo>
                  <a:cubicBezTo>
                    <a:pt x="0" y="148958"/>
                    <a:pt x="148958" y="0"/>
                    <a:pt x="332708"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sp>
          <p:nvSpPr>
            <p:cNvPr id="14" name="Rectangle 13">
              <a:extLst>
                <a:ext uri="{FF2B5EF4-FFF2-40B4-BE49-F238E27FC236}">
                  <a16:creationId xmlns:a16="http://schemas.microsoft.com/office/drawing/2014/main" id="{E0FAE381-4364-4D6B-A094-7E7150AAEE16}"/>
                </a:ext>
              </a:extLst>
            </p:cNvPr>
            <p:cNvSpPr/>
            <p:nvPr/>
          </p:nvSpPr>
          <p:spPr>
            <a:xfrm>
              <a:off x="3339519" y="2768958"/>
              <a:ext cx="1378039" cy="21894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sp>
          <p:nvSpPr>
            <p:cNvPr id="15" name="Rectangle 14">
              <a:extLst>
                <a:ext uri="{FF2B5EF4-FFF2-40B4-BE49-F238E27FC236}">
                  <a16:creationId xmlns:a16="http://schemas.microsoft.com/office/drawing/2014/main" id="{45E54A32-72A5-46DB-BA27-7DB4B5A3103A}"/>
                </a:ext>
              </a:extLst>
            </p:cNvPr>
            <p:cNvSpPr/>
            <p:nvPr/>
          </p:nvSpPr>
          <p:spPr>
            <a:xfrm>
              <a:off x="3339520" y="2466975"/>
              <a:ext cx="837194" cy="18754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sp>
          <p:nvSpPr>
            <p:cNvPr id="16" name="Rectangle 15">
              <a:extLst>
                <a:ext uri="{FF2B5EF4-FFF2-40B4-BE49-F238E27FC236}">
                  <a16:creationId xmlns:a16="http://schemas.microsoft.com/office/drawing/2014/main" id="{1777B001-CE14-4EE5-B0B6-781CC1D05753}"/>
                </a:ext>
              </a:extLst>
            </p:cNvPr>
            <p:cNvSpPr/>
            <p:nvPr/>
          </p:nvSpPr>
          <p:spPr>
            <a:xfrm>
              <a:off x="3339518" y="3505200"/>
              <a:ext cx="841248" cy="19202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sp>
          <p:nvSpPr>
            <p:cNvPr id="17" name="Rectangle 16">
              <a:extLst>
                <a:ext uri="{FF2B5EF4-FFF2-40B4-BE49-F238E27FC236}">
                  <a16:creationId xmlns:a16="http://schemas.microsoft.com/office/drawing/2014/main" id="{4CD47555-0BD6-4C71-9CEB-4190C0D99457}"/>
                </a:ext>
              </a:extLst>
            </p:cNvPr>
            <p:cNvSpPr/>
            <p:nvPr/>
          </p:nvSpPr>
          <p:spPr>
            <a:xfrm>
              <a:off x="3339519" y="3854808"/>
              <a:ext cx="1378039" cy="21894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grpSp>
          <p:nvGrpSpPr>
            <p:cNvPr id="18" name="Group 17">
              <a:extLst>
                <a:ext uri="{FF2B5EF4-FFF2-40B4-BE49-F238E27FC236}">
                  <a16:creationId xmlns:a16="http://schemas.microsoft.com/office/drawing/2014/main" id="{3CE6F333-D949-41E6-9181-7CF5656A4B50}"/>
                </a:ext>
              </a:extLst>
            </p:cNvPr>
            <p:cNvGrpSpPr/>
            <p:nvPr/>
          </p:nvGrpSpPr>
          <p:grpSpPr>
            <a:xfrm>
              <a:off x="4803238" y="2252445"/>
              <a:ext cx="2130962" cy="1976860"/>
              <a:chOff x="1130879" y="5511967"/>
              <a:chExt cx="661880" cy="614016"/>
            </a:xfrm>
            <a:grpFill/>
          </p:grpSpPr>
          <p:sp>
            <p:nvSpPr>
              <p:cNvPr id="19" name="Rectangle 31">
                <a:extLst>
                  <a:ext uri="{FF2B5EF4-FFF2-40B4-BE49-F238E27FC236}">
                    <a16:creationId xmlns:a16="http://schemas.microsoft.com/office/drawing/2014/main" id="{DF762F80-BB3E-4185-BC5D-DA19A3AA6D59}"/>
                  </a:ext>
                </a:extLst>
              </p:cNvPr>
              <p:cNvSpPr/>
              <p:nvPr/>
            </p:nvSpPr>
            <p:spPr>
              <a:xfrm rot="18477901">
                <a:off x="1205298" y="5876489"/>
                <a:ext cx="139054" cy="232545"/>
              </a:xfrm>
              <a:custGeom>
                <a:avLst/>
                <a:gdLst>
                  <a:gd name="connsiteX0" fmla="*/ 0 w 1092200"/>
                  <a:gd name="connsiteY0" fmla="*/ 0 h 1498600"/>
                  <a:gd name="connsiteX1" fmla="*/ 1092200 w 1092200"/>
                  <a:gd name="connsiteY1" fmla="*/ 0 h 1498600"/>
                  <a:gd name="connsiteX2" fmla="*/ 1092200 w 1092200"/>
                  <a:gd name="connsiteY2" fmla="*/ 1498600 h 1498600"/>
                  <a:gd name="connsiteX3" fmla="*/ 0 w 1092200"/>
                  <a:gd name="connsiteY3" fmla="*/ 1498600 h 1498600"/>
                  <a:gd name="connsiteX4" fmla="*/ 0 w 1092200"/>
                  <a:gd name="connsiteY4" fmla="*/ 0 h 1498600"/>
                  <a:gd name="connsiteX0" fmla="*/ 0 w 1092200"/>
                  <a:gd name="connsiteY0" fmla="*/ 0 h 1540470"/>
                  <a:gd name="connsiteX1" fmla="*/ 1092200 w 1092200"/>
                  <a:gd name="connsiteY1" fmla="*/ 0 h 1540470"/>
                  <a:gd name="connsiteX2" fmla="*/ 895321 w 1092200"/>
                  <a:gd name="connsiteY2" fmla="*/ 1540470 h 1540470"/>
                  <a:gd name="connsiteX3" fmla="*/ 0 w 1092200"/>
                  <a:gd name="connsiteY3" fmla="*/ 1498600 h 1540470"/>
                  <a:gd name="connsiteX4" fmla="*/ 0 w 1092200"/>
                  <a:gd name="connsiteY4" fmla="*/ 0 h 1540470"/>
                  <a:gd name="connsiteX0" fmla="*/ 0 w 1087805"/>
                  <a:gd name="connsiteY0" fmla="*/ 5632 h 1546102"/>
                  <a:gd name="connsiteX1" fmla="*/ 1087805 w 1087805"/>
                  <a:gd name="connsiteY1" fmla="*/ 0 h 1546102"/>
                  <a:gd name="connsiteX2" fmla="*/ 895321 w 1087805"/>
                  <a:gd name="connsiteY2" fmla="*/ 1546102 h 1546102"/>
                  <a:gd name="connsiteX3" fmla="*/ 0 w 1087805"/>
                  <a:gd name="connsiteY3" fmla="*/ 1504232 h 1546102"/>
                  <a:gd name="connsiteX4" fmla="*/ 0 w 1087805"/>
                  <a:gd name="connsiteY4" fmla="*/ 5632 h 1546102"/>
                  <a:gd name="connsiteX0" fmla="*/ 0 w 1087805"/>
                  <a:gd name="connsiteY0" fmla="*/ 5632 h 1546102"/>
                  <a:gd name="connsiteX1" fmla="*/ 1087805 w 1087805"/>
                  <a:gd name="connsiteY1" fmla="*/ 0 h 1546102"/>
                  <a:gd name="connsiteX2" fmla="*/ 895321 w 1087805"/>
                  <a:gd name="connsiteY2" fmla="*/ 1546102 h 1546102"/>
                  <a:gd name="connsiteX3" fmla="*/ 183368 w 1087805"/>
                  <a:gd name="connsiteY3" fmla="*/ 1104414 h 1546102"/>
                  <a:gd name="connsiteX4" fmla="*/ 0 w 1087805"/>
                  <a:gd name="connsiteY4" fmla="*/ 5632 h 1546102"/>
                  <a:gd name="connsiteX0" fmla="*/ 85406 w 904437"/>
                  <a:gd name="connsiteY0" fmla="*/ 261050 h 1546102"/>
                  <a:gd name="connsiteX1" fmla="*/ 904437 w 904437"/>
                  <a:gd name="connsiteY1" fmla="*/ 0 h 1546102"/>
                  <a:gd name="connsiteX2" fmla="*/ 711953 w 904437"/>
                  <a:gd name="connsiteY2" fmla="*/ 1546102 h 1546102"/>
                  <a:gd name="connsiteX3" fmla="*/ 0 w 904437"/>
                  <a:gd name="connsiteY3" fmla="*/ 1104414 h 1546102"/>
                  <a:gd name="connsiteX4" fmla="*/ 85406 w 904437"/>
                  <a:gd name="connsiteY4" fmla="*/ 261050 h 1546102"/>
                  <a:gd name="connsiteX0" fmla="*/ 73687 w 904437"/>
                  <a:gd name="connsiteY0" fmla="*/ 246031 h 1546102"/>
                  <a:gd name="connsiteX1" fmla="*/ 904437 w 904437"/>
                  <a:gd name="connsiteY1" fmla="*/ 0 h 1546102"/>
                  <a:gd name="connsiteX2" fmla="*/ 711953 w 904437"/>
                  <a:gd name="connsiteY2" fmla="*/ 1546102 h 1546102"/>
                  <a:gd name="connsiteX3" fmla="*/ 0 w 904437"/>
                  <a:gd name="connsiteY3" fmla="*/ 1104414 h 1546102"/>
                  <a:gd name="connsiteX4" fmla="*/ 73687 w 904437"/>
                  <a:gd name="connsiteY4" fmla="*/ 246031 h 1546102"/>
                  <a:gd name="connsiteX0" fmla="*/ 88336 w 904437"/>
                  <a:gd name="connsiteY0" fmla="*/ 264804 h 1546102"/>
                  <a:gd name="connsiteX1" fmla="*/ 904437 w 904437"/>
                  <a:gd name="connsiteY1" fmla="*/ 0 h 1546102"/>
                  <a:gd name="connsiteX2" fmla="*/ 711953 w 904437"/>
                  <a:gd name="connsiteY2" fmla="*/ 1546102 h 1546102"/>
                  <a:gd name="connsiteX3" fmla="*/ 0 w 904437"/>
                  <a:gd name="connsiteY3" fmla="*/ 1104414 h 1546102"/>
                  <a:gd name="connsiteX4" fmla="*/ 88336 w 904437"/>
                  <a:gd name="connsiteY4" fmla="*/ 264804 h 1546102"/>
                  <a:gd name="connsiteX0" fmla="*/ 93143 w 909244"/>
                  <a:gd name="connsiteY0" fmla="*/ 264804 h 1546102"/>
                  <a:gd name="connsiteX1" fmla="*/ 909244 w 909244"/>
                  <a:gd name="connsiteY1" fmla="*/ 0 h 1546102"/>
                  <a:gd name="connsiteX2" fmla="*/ 716760 w 909244"/>
                  <a:gd name="connsiteY2" fmla="*/ 1546102 h 1546102"/>
                  <a:gd name="connsiteX3" fmla="*/ 0 w 909244"/>
                  <a:gd name="connsiteY3" fmla="*/ 1102125 h 1546102"/>
                  <a:gd name="connsiteX4" fmla="*/ 93143 w 909244"/>
                  <a:gd name="connsiteY4" fmla="*/ 264804 h 1546102"/>
                  <a:gd name="connsiteX0" fmla="*/ 97951 w 914052"/>
                  <a:gd name="connsiteY0" fmla="*/ 264804 h 1546102"/>
                  <a:gd name="connsiteX1" fmla="*/ 914052 w 914052"/>
                  <a:gd name="connsiteY1" fmla="*/ 0 h 1546102"/>
                  <a:gd name="connsiteX2" fmla="*/ 721568 w 914052"/>
                  <a:gd name="connsiteY2" fmla="*/ 1546102 h 1546102"/>
                  <a:gd name="connsiteX3" fmla="*/ 0 w 914052"/>
                  <a:gd name="connsiteY3" fmla="*/ 1099835 h 1546102"/>
                  <a:gd name="connsiteX4" fmla="*/ 97951 w 914052"/>
                  <a:gd name="connsiteY4" fmla="*/ 264804 h 1546102"/>
                  <a:gd name="connsiteX0" fmla="*/ 89801 w 905902"/>
                  <a:gd name="connsiteY0" fmla="*/ 264804 h 1546102"/>
                  <a:gd name="connsiteX1" fmla="*/ 905902 w 905902"/>
                  <a:gd name="connsiteY1" fmla="*/ 0 h 1546102"/>
                  <a:gd name="connsiteX2" fmla="*/ 713418 w 905902"/>
                  <a:gd name="connsiteY2" fmla="*/ 1546102 h 1546102"/>
                  <a:gd name="connsiteX3" fmla="*/ 0 w 905902"/>
                  <a:gd name="connsiteY3" fmla="*/ 1102537 h 1546102"/>
                  <a:gd name="connsiteX4" fmla="*/ 89801 w 905902"/>
                  <a:gd name="connsiteY4" fmla="*/ 264804 h 1546102"/>
                  <a:gd name="connsiteX0" fmla="*/ 91266 w 907367"/>
                  <a:gd name="connsiteY0" fmla="*/ 264804 h 1546102"/>
                  <a:gd name="connsiteX1" fmla="*/ 907367 w 907367"/>
                  <a:gd name="connsiteY1" fmla="*/ 0 h 1546102"/>
                  <a:gd name="connsiteX2" fmla="*/ 714883 w 907367"/>
                  <a:gd name="connsiteY2" fmla="*/ 1546102 h 1546102"/>
                  <a:gd name="connsiteX3" fmla="*/ 0 w 907367"/>
                  <a:gd name="connsiteY3" fmla="*/ 1100660 h 1546102"/>
                  <a:gd name="connsiteX4" fmla="*/ 91266 w 907367"/>
                  <a:gd name="connsiteY4" fmla="*/ 264804 h 1546102"/>
                  <a:gd name="connsiteX0" fmla="*/ 100056 w 916157"/>
                  <a:gd name="connsiteY0" fmla="*/ 264804 h 1546102"/>
                  <a:gd name="connsiteX1" fmla="*/ 916157 w 916157"/>
                  <a:gd name="connsiteY1" fmla="*/ 0 h 1546102"/>
                  <a:gd name="connsiteX2" fmla="*/ 723673 w 916157"/>
                  <a:gd name="connsiteY2" fmla="*/ 1546102 h 1546102"/>
                  <a:gd name="connsiteX3" fmla="*/ 0 w 916157"/>
                  <a:gd name="connsiteY3" fmla="*/ 1089394 h 1546102"/>
                  <a:gd name="connsiteX4" fmla="*/ 100056 w 916157"/>
                  <a:gd name="connsiteY4" fmla="*/ 264804 h 1546102"/>
                  <a:gd name="connsiteX0" fmla="*/ 93785 w 909886"/>
                  <a:gd name="connsiteY0" fmla="*/ 264804 h 1546102"/>
                  <a:gd name="connsiteX1" fmla="*/ 909886 w 909886"/>
                  <a:gd name="connsiteY1" fmla="*/ 0 h 1546102"/>
                  <a:gd name="connsiteX2" fmla="*/ 717402 w 909886"/>
                  <a:gd name="connsiteY2" fmla="*/ 1546102 h 1546102"/>
                  <a:gd name="connsiteX3" fmla="*/ 0 w 909886"/>
                  <a:gd name="connsiteY3" fmla="*/ 1093561 h 1546102"/>
                  <a:gd name="connsiteX4" fmla="*/ 93785 w 909886"/>
                  <a:gd name="connsiteY4" fmla="*/ 264804 h 1546102"/>
                  <a:gd name="connsiteX0" fmla="*/ 93785 w 905078"/>
                  <a:gd name="connsiteY0" fmla="*/ 267094 h 1548392"/>
                  <a:gd name="connsiteX1" fmla="*/ 905078 w 905078"/>
                  <a:gd name="connsiteY1" fmla="*/ 0 h 1548392"/>
                  <a:gd name="connsiteX2" fmla="*/ 717402 w 905078"/>
                  <a:gd name="connsiteY2" fmla="*/ 1548392 h 1548392"/>
                  <a:gd name="connsiteX3" fmla="*/ 0 w 905078"/>
                  <a:gd name="connsiteY3" fmla="*/ 1095851 h 1548392"/>
                  <a:gd name="connsiteX4" fmla="*/ 93785 w 905078"/>
                  <a:gd name="connsiteY4" fmla="*/ 267094 h 1548392"/>
                  <a:gd name="connsiteX0" fmla="*/ 93785 w 914279"/>
                  <a:gd name="connsiteY0" fmla="*/ 259172 h 1540470"/>
                  <a:gd name="connsiteX1" fmla="*/ 914279 w 914279"/>
                  <a:gd name="connsiteY1" fmla="*/ 0 h 1540470"/>
                  <a:gd name="connsiteX2" fmla="*/ 717402 w 914279"/>
                  <a:gd name="connsiteY2" fmla="*/ 1540470 h 1540470"/>
                  <a:gd name="connsiteX3" fmla="*/ 0 w 914279"/>
                  <a:gd name="connsiteY3" fmla="*/ 1087929 h 1540470"/>
                  <a:gd name="connsiteX4" fmla="*/ 93785 w 914279"/>
                  <a:gd name="connsiteY4" fmla="*/ 259172 h 1540470"/>
                  <a:gd name="connsiteX0" fmla="*/ 93785 w 906542"/>
                  <a:gd name="connsiteY0" fmla="*/ 265216 h 1546514"/>
                  <a:gd name="connsiteX1" fmla="*/ 906542 w 906542"/>
                  <a:gd name="connsiteY1" fmla="*/ 0 h 1546514"/>
                  <a:gd name="connsiteX2" fmla="*/ 717402 w 906542"/>
                  <a:gd name="connsiteY2" fmla="*/ 1546514 h 1546514"/>
                  <a:gd name="connsiteX3" fmla="*/ 0 w 906542"/>
                  <a:gd name="connsiteY3" fmla="*/ 1093973 h 1546514"/>
                  <a:gd name="connsiteX4" fmla="*/ 93785 w 906542"/>
                  <a:gd name="connsiteY4" fmla="*/ 265216 h 15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42" h="1546514">
                    <a:moveTo>
                      <a:pt x="93785" y="265216"/>
                    </a:moveTo>
                    <a:lnTo>
                      <a:pt x="906542" y="0"/>
                    </a:lnTo>
                    <a:lnTo>
                      <a:pt x="717402" y="1546514"/>
                    </a:lnTo>
                    <a:lnTo>
                      <a:pt x="0" y="1093973"/>
                    </a:lnTo>
                    <a:lnTo>
                      <a:pt x="93785" y="265216"/>
                    </a:lnTo>
                    <a:close/>
                  </a:path>
                </a:pathLst>
              </a:custGeom>
              <a:grpFill/>
              <a:ln w="12700" cap="flat" cmpd="sng" algn="ctr">
                <a:noFill/>
                <a:prstDash val="solid"/>
                <a:miter lim="800000"/>
              </a:ln>
              <a:effectLst/>
            </p:spPr>
            <p:txBody>
              <a:bodyPr rtlCol="0" anchor="ctr"/>
              <a:lstStyle/>
              <a:p>
                <a:pPr algn="ctr"/>
                <a:endParaRPr lang="en-US" sz="1463" kern="0" dirty="0">
                  <a:solidFill>
                    <a:prstClr val="white"/>
                  </a:solidFill>
                </a:endParaRPr>
              </a:p>
            </p:txBody>
          </p:sp>
          <p:sp>
            <p:nvSpPr>
              <p:cNvPr id="20" name="Freeform 562">
                <a:extLst>
                  <a:ext uri="{FF2B5EF4-FFF2-40B4-BE49-F238E27FC236}">
                    <a16:creationId xmlns:a16="http://schemas.microsoft.com/office/drawing/2014/main" id="{700F13A1-CEA0-49F9-BBE3-C2110FF0EF85}"/>
                  </a:ext>
                </a:extLst>
              </p:cNvPr>
              <p:cNvSpPr/>
              <p:nvPr/>
            </p:nvSpPr>
            <p:spPr>
              <a:xfrm rot="2633882">
                <a:off x="1130879" y="6050280"/>
                <a:ext cx="86500" cy="75703"/>
              </a:xfrm>
              <a:custGeom>
                <a:avLst/>
                <a:gdLst>
                  <a:gd name="connsiteX0" fmla="*/ 14 w 597139"/>
                  <a:gd name="connsiteY0" fmla="*/ 0 h 481781"/>
                  <a:gd name="connsiteX1" fmla="*/ 596378 w 597139"/>
                  <a:gd name="connsiteY1" fmla="*/ 0 h 481781"/>
                  <a:gd name="connsiteX2" fmla="*/ 597139 w 597139"/>
                  <a:gd name="connsiteY2" fmla="*/ 4084 h 481781"/>
                  <a:gd name="connsiteX3" fmla="*/ 0 w 597139"/>
                  <a:gd name="connsiteY3" fmla="*/ 981 h 481781"/>
                  <a:gd name="connsiteX4" fmla="*/ 14 w 597139"/>
                  <a:gd name="connsiteY4" fmla="*/ 0 h 481781"/>
                  <a:gd name="connsiteX0" fmla="*/ 14 w 596393"/>
                  <a:gd name="connsiteY0" fmla="*/ 0 h 483413"/>
                  <a:gd name="connsiteX1" fmla="*/ 596378 w 596393"/>
                  <a:gd name="connsiteY1" fmla="*/ 0 h 483413"/>
                  <a:gd name="connsiteX2" fmla="*/ 593885 w 596393"/>
                  <a:gd name="connsiteY2" fmla="*/ 7216 h 483413"/>
                  <a:gd name="connsiteX3" fmla="*/ 0 w 596393"/>
                  <a:gd name="connsiteY3" fmla="*/ 981 h 483413"/>
                  <a:gd name="connsiteX4" fmla="*/ 14 w 596393"/>
                  <a:gd name="connsiteY4" fmla="*/ 0 h 483413"/>
                  <a:gd name="connsiteX0" fmla="*/ 14 w 596381"/>
                  <a:gd name="connsiteY0" fmla="*/ 0 h 495968"/>
                  <a:gd name="connsiteX1" fmla="*/ 596378 w 596381"/>
                  <a:gd name="connsiteY1" fmla="*/ 0 h 495968"/>
                  <a:gd name="connsiteX2" fmla="*/ 582250 w 596381"/>
                  <a:gd name="connsiteY2" fmla="*/ 30946 h 495968"/>
                  <a:gd name="connsiteX3" fmla="*/ 0 w 596381"/>
                  <a:gd name="connsiteY3" fmla="*/ 981 h 495968"/>
                  <a:gd name="connsiteX4" fmla="*/ 14 w 596381"/>
                  <a:gd name="connsiteY4" fmla="*/ 0 h 495968"/>
                  <a:gd name="connsiteX0" fmla="*/ 14 w 596383"/>
                  <a:gd name="connsiteY0" fmla="*/ 0 h 495179"/>
                  <a:gd name="connsiteX1" fmla="*/ 596378 w 596383"/>
                  <a:gd name="connsiteY1" fmla="*/ 0 h 495179"/>
                  <a:gd name="connsiteX2" fmla="*/ 588667 w 596383"/>
                  <a:gd name="connsiteY2" fmla="*/ 29472 h 495179"/>
                  <a:gd name="connsiteX3" fmla="*/ 0 w 596383"/>
                  <a:gd name="connsiteY3" fmla="*/ 981 h 495179"/>
                  <a:gd name="connsiteX4" fmla="*/ 14 w 596383"/>
                  <a:gd name="connsiteY4" fmla="*/ 0 h 495179"/>
                  <a:gd name="connsiteX0" fmla="*/ 14 w 596382"/>
                  <a:gd name="connsiteY0" fmla="*/ 0 h 495581"/>
                  <a:gd name="connsiteX1" fmla="*/ 596378 w 596382"/>
                  <a:gd name="connsiteY1" fmla="*/ 0 h 495581"/>
                  <a:gd name="connsiteX2" fmla="*/ 586257 w 596382"/>
                  <a:gd name="connsiteY2" fmla="*/ 30224 h 495581"/>
                  <a:gd name="connsiteX3" fmla="*/ 0 w 596382"/>
                  <a:gd name="connsiteY3" fmla="*/ 981 h 495581"/>
                  <a:gd name="connsiteX4" fmla="*/ 14 w 596382"/>
                  <a:gd name="connsiteY4" fmla="*/ 0 h 495581"/>
                  <a:gd name="connsiteX0" fmla="*/ 14 w 586257"/>
                  <a:gd name="connsiteY0" fmla="*/ 0 h 495581"/>
                  <a:gd name="connsiteX1" fmla="*/ 586257 w 586257"/>
                  <a:gd name="connsiteY1" fmla="*/ 30224 h 495581"/>
                  <a:gd name="connsiteX2" fmla="*/ 0 w 586257"/>
                  <a:gd name="connsiteY2" fmla="*/ 981 h 495581"/>
                  <a:gd name="connsiteX3" fmla="*/ 14 w 586257"/>
                  <a:gd name="connsiteY3" fmla="*/ 0 h 495581"/>
                  <a:gd name="connsiteX0" fmla="*/ 4680 w 586257"/>
                  <a:gd name="connsiteY0" fmla="*/ 5509 h 494613"/>
                  <a:gd name="connsiteX1" fmla="*/ 586257 w 586257"/>
                  <a:gd name="connsiteY1" fmla="*/ 29256 h 494613"/>
                  <a:gd name="connsiteX2" fmla="*/ 0 w 586257"/>
                  <a:gd name="connsiteY2" fmla="*/ 13 h 494613"/>
                  <a:gd name="connsiteX3" fmla="*/ 4680 w 586257"/>
                  <a:gd name="connsiteY3" fmla="*/ 5509 h 494613"/>
                  <a:gd name="connsiteX0" fmla="*/ 1303 w 586257"/>
                  <a:gd name="connsiteY0" fmla="*/ 15018 h 494606"/>
                  <a:gd name="connsiteX1" fmla="*/ 586257 w 586257"/>
                  <a:gd name="connsiteY1" fmla="*/ 29249 h 494606"/>
                  <a:gd name="connsiteX2" fmla="*/ 0 w 586257"/>
                  <a:gd name="connsiteY2" fmla="*/ 6 h 494606"/>
                  <a:gd name="connsiteX3" fmla="*/ 1303 w 586257"/>
                  <a:gd name="connsiteY3" fmla="*/ 15018 h 494606"/>
                  <a:gd name="connsiteX0" fmla="*/ 0 w 587456"/>
                  <a:gd name="connsiteY0" fmla="*/ 20557 h 494604"/>
                  <a:gd name="connsiteX1" fmla="*/ 587456 w 587456"/>
                  <a:gd name="connsiteY1" fmla="*/ 29247 h 494604"/>
                  <a:gd name="connsiteX2" fmla="*/ 1199 w 587456"/>
                  <a:gd name="connsiteY2" fmla="*/ 4 h 494604"/>
                  <a:gd name="connsiteX3" fmla="*/ 0 w 587456"/>
                  <a:gd name="connsiteY3" fmla="*/ 20557 h 494604"/>
                  <a:gd name="connsiteX0" fmla="*/ 2024 w 586257"/>
                  <a:gd name="connsiteY0" fmla="*/ 19022 h 494604"/>
                  <a:gd name="connsiteX1" fmla="*/ 586257 w 586257"/>
                  <a:gd name="connsiteY1" fmla="*/ 29247 h 494604"/>
                  <a:gd name="connsiteX2" fmla="*/ 0 w 586257"/>
                  <a:gd name="connsiteY2" fmla="*/ 4 h 494604"/>
                  <a:gd name="connsiteX3" fmla="*/ 2024 w 586257"/>
                  <a:gd name="connsiteY3" fmla="*/ 19022 h 494604"/>
                  <a:gd name="connsiteX0" fmla="*/ 1 w 584234"/>
                  <a:gd name="connsiteY0" fmla="*/ 0 h 497474"/>
                  <a:gd name="connsiteX1" fmla="*/ 584234 w 584234"/>
                  <a:gd name="connsiteY1" fmla="*/ 10225 h 497474"/>
                  <a:gd name="connsiteX2" fmla="*/ 13863 w 584234"/>
                  <a:gd name="connsiteY2" fmla="*/ 26800 h 497474"/>
                  <a:gd name="connsiteX3" fmla="*/ 1 w 584234"/>
                  <a:gd name="connsiteY3" fmla="*/ 0 h 497474"/>
                  <a:gd name="connsiteX0" fmla="*/ 1 w 584234"/>
                  <a:gd name="connsiteY0" fmla="*/ 0 h 500608"/>
                  <a:gd name="connsiteX1" fmla="*/ 584234 w 584234"/>
                  <a:gd name="connsiteY1" fmla="*/ 10225 h 500608"/>
                  <a:gd name="connsiteX2" fmla="*/ 12144 w 584234"/>
                  <a:gd name="connsiteY2" fmla="*/ 33155 h 500608"/>
                  <a:gd name="connsiteX3" fmla="*/ 1 w 584234"/>
                  <a:gd name="connsiteY3" fmla="*/ 0 h 500608"/>
                  <a:gd name="connsiteX0" fmla="*/ 1 w 579475"/>
                  <a:gd name="connsiteY0" fmla="*/ 0 h 498920"/>
                  <a:gd name="connsiteX1" fmla="*/ 579475 w 579475"/>
                  <a:gd name="connsiteY1" fmla="*/ 8537 h 498920"/>
                  <a:gd name="connsiteX2" fmla="*/ 7385 w 579475"/>
                  <a:gd name="connsiteY2" fmla="*/ 31467 h 498920"/>
                  <a:gd name="connsiteX3" fmla="*/ 1 w 579475"/>
                  <a:gd name="connsiteY3" fmla="*/ 0 h 498920"/>
                  <a:gd name="connsiteX0" fmla="*/ 0 w 584264"/>
                  <a:gd name="connsiteY0" fmla="*/ 0 h 499012"/>
                  <a:gd name="connsiteX1" fmla="*/ 584264 w 584264"/>
                  <a:gd name="connsiteY1" fmla="*/ 8629 h 499012"/>
                  <a:gd name="connsiteX2" fmla="*/ 12174 w 584264"/>
                  <a:gd name="connsiteY2" fmla="*/ 31559 h 499012"/>
                  <a:gd name="connsiteX3" fmla="*/ 0 w 584264"/>
                  <a:gd name="connsiteY3" fmla="*/ 0 h 499012"/>
                  <a:gd name="connsiteX0" fmla="*/ 1 w 582669"/>
                  <a:gd name="connsiteY0" fmla="*/ 0 h 498981"/>
                  <a:gd name="connsiteX1" fmla="*/ 582669 w 582669"/>
                  <a:gd name="connsiteY1" fmla="*/ 8598 h 498981"/>
                  <a:gd name="connsiteX2" fmla="*/ 10579 w 582669"/>
                  <a:gd name="connsiteY2" fmla="*/ 31528 h 498981"/>
                  <a:gd name="connsiteX3" fmla="*/ 1 w 582669"/>
                  <a:gd name="connsiteY3" fmla="*/ 0 h 498981"/>
                  <a:gd name="connsiteX0" fmla="*/ 1 w 578724"/>
                  <a:gd name="connsiteY0" fmla="*/ 0 h 496509"/>
                  <a:gd name="connsiteX1" fmla="*/ 578724 w 578724"/>
                  <a:gd name="connsiteY1" fmla="*/ 6126 h 496509"/>
                  <a:gd name="connsiteX2" fmla="*/ 6634 w 578724"/>
                  <a:gd name="connsiteY2" fmla="*/ 29056 h 496509"/>
                  <a:gd name="connsiteX3" fmla="*/ 1 w 578724"/>
                  <a:gd name="connsiteY3" fmla="*/ 0 h 496509"/>
                </a:gdLst>
                <a:ahLst/>
                <a:cxnLst>
                  <a:cxn ang="0">
                    <a:pos x="connsiteX0" y="connsiteY0"/>
                  </a:cxn>
                  <a:cxn ang="0">
                    <a:pos x="connsiteX1" y="connsiteY1"/>
                  </a:cxn>
                  <a:cxn ang="0">
                    <a:pos x="connsiteX2" y="connsiteY2"/>
                  </a:cxn>
                  <a:cxn ang="0">
                    <a:pos x="connsiteX3" y="connsiteY3"/>
                  </a:cxn>
                </a:cxnLst>
                <a:rect l="l" t="t" r="r" b="b"/>
                <a:pathLst>
                  <a:path w="578724" h="496509">
                    <a:moveTo>
                      <a:pt x="1" y="0"/>
                    </a:moveTo>
                    <a:lnTo>
                      <a:pt x="578724" y="6126"/>
                    </a:lnTo>
                    <a:cubicBezTo>
                      <a:pt x="327246" y="676244"/>
                      <a:pt x="205915" y="635994"/>
                      <a:pt x="6634" y="29056"/>
                    </a:cubicBezTo>
                    <a:cubicBezTo>
                      <a:pt x="6639" y="28729"/>
                      <a:pt x="-4" y="327"/>
                      <a:pt x="1" y="0"/>
                    </a:cubicBezTo>
                    <a:close/>
                  </a:path>
                </a:pathLst>
              </a:custGeom>
              <a:grpFill/>
              <a:ln w="12700" cap="flat" cmpd="sng" algn="ctr">
                <a:noFill/>
                <a:prstDash val="solid"/>
                <a:miter lim="800000"/>
              </a:ln>
              <a:effectLst/>
            </p:spPr>
            <p:txBody>
              <a:bodyPr rtlCol="0" anchor="ctr"/>
              <a:lstStyle/>
              <a:p>
                <a:pPr algn="ctr"/>
                <a:endParaRPr lang="en-US" sz="1463" kern="0" dirty="0">
                  <a:solidFill>
                    <a:prstClr val="white"/>
                  </a:solidFill>
                </a:endParaRPr>
              </a:p>
            </p:txBody>
          </p:sp>
          <p:sp>
            <p:nvSpPr>
              <p:cNvPr id="21" name="Freeform 563">
                <a:extLst>
                  <a:ext uri="{FF2B5EF4-FFF2-40B4-BE49-F238E27FC236}">
                    <a16:creationId xmlns:a16="http://schemas.microsoft.com/office/drawing/2014/main" id="{714E6AF9-1B72-461B-AFC9-176AD04C7590}"/>
                  </a:ext>
                </a:extLst>
              </p:cNvPr>
              <p:cNvSpPr/>
              <p:nvPr/>
            </p:nvSpPr>
            <p:spPr>
              <a:xfrm rot="18898706">
                <a:off x="1621949" y="5459640"/>
                <a:ext cx="118483" cy="223137"/>
              </a:xfrm>
              <a:custGeom>
                <a:avLst/>
                <a:gdLst>
                  <a:gd name="connsiteX0" fmla="*/ 700061 w 772427"/>
                  <a:gd name="connsiteY0" fmla="*/ 72695 h 1483943"/>
                  <a:gd name="connsiteX1" fmla="*/ 772427 w 772427"/>
                  <a:gd name="connsiteY1" fmla="*/ 247587 h 1483943"/>
                  <a:gd name="connsiteX2" fmla="*/ 772055 w 772427"/>
                  <a:gd name="connsiteY2" fmla="*/ 1236739 h 1483943"/>
                  <a:gd name="connsiteX3" fmla="*/ 524665 w 772427"/>
                  <a:gd name="connsiteY3" fmla="*/ 1483943 h 1483943"/>
                  <a:gd name="connsiteX4" fmla="*/ 0 w 772427"/>
                  <a:gd name="connsiteY4" fmla="*/ 1483746 h 1483943"/>
                  <a:gd name="connsiteX5" fmla="*/ 0 w 772427"/>
                  <a:gd name="connsiteY5" fmla="*/ 0 h 1483943"/>
                  <a:gd name="connsiteX6" fmla="*/ 525224 w 772427"/>
                  <a:gd name="connsiteY6" fmla="*/ 198 h 1483943"/>
                  <a:gd name="connsiteX7" fmla="*/ 700061 w 772427"/>
                  <a:gd name="connsiteY7" fmla="*/ 72695 h 1483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2427" h="1483943">
                    <a:moveTo>
                      <a:pt x="700061" y="72695"/>
                    </a:moveTo>
                    <a:cubicBezTo>
                      <a:pt x="744797" y="117463"/>
                      <a:pt x="772453" y="179297"/>
                      <a:pt x="772427" y="247587"/>
                    </a:cubicBezTo>
                    <a:lnTo>
                      <a:pt x="772055" y="1236739"/>
                    </a:lnTo>
                    <a:cubicBezTo>
                      <a:pt x="772003" y="1373318"/>
                      <a:pt x="661244" y="1483994"/>
                      <a:pt x="524665" y="1483943"/>
                    </a:cubicBezTo>
                    <a:lnTo>
                      <a:pt x="0" y="1483746"/>
                    </a:lnTo>
                    <a:lnTo>
                      <a:pt x="0" y="0"/>
                    </a:lnTo>
                    <a:lnTo>
                      <a:pt x="525224" y="198"/>
                    </a:lnTo>
                    <a:cubicBezTo>
                      <a:pt x="593513" y="223"/>
                      <a:pt x="655327" y="27926"/>
                      <a:pt x="700061" y="72695"/>
                    </a:cubicBezTo>
                    <a:close/>
                  </a:path>
                </a:pathLst>
              </a:custGeom>
              <a:grpFill/>
              <a:ln w="12700" cap="flat" cmpd="sng" algn="ctr">
                <a:noFill/>
                <a:prstDash val="solid"/>
                <a:miter lim="800000"/>
              </a:ln>
              <a:effectLst/>
            </p:spPr>
            <p:txBody>
              <a:bodyPr rtlCol="0" anchor="ctr"/>
              <a:lstStyle/>
              <a:p>
                <a:pPr algn="ctr"/>
                <a:endParaRPr lang="en-US" sz="1463" kern="0" dirty="0">
                  <a:solidFill>
                    <a:prstClr val="white"/>
                  </a:solidFill>
                </a:endParaRPr>
              </a:p>
            </p:txBody>
          </p:sp>
          <p:sp>
            <p:nvSpPr>
              <p:cNvPr id="22" name="Freeform 564">
                <a:extLst>
                  <a:ext uri="{FF2B5EF4-FFF2-40B4-BE49-F238E27FC236}">
                    <a16:creationId xmlns:a16="http://schemas.microsoft.com/office/drawing/2014/main" id="{A6FDF8BA-C56C-4EF3-ABE7-AC79F46E9910}"/>
                  </a:ext>
                </a:extLst>
              </p:cNvPr>
              <p:cNvSpPr/>
              <p:nvPr/>
            </p:nvSpPr>
            <p:spPr>
              <a:xfrm rot="18898706">
                <a:off x="1277141" y="5671125"/>
                <a:ext cx="393367" cy="223252"/>
              </a:xfrm>
              <a:custGeom>
                <a:avLst/>
                <a:gdLst>
                  <a:gd name="connsiteX0" fmla="*/ 2564492 w 2564492"/>
                  <a:gd name="connsiteY0" fmla="*/ 964 h 1484709"/>
                  <a:gd name="connsiteX1" fmla="*/ 2564492 w 2564492"/>
                  <a:gd name="connsiteY1" fmla="*/ 1484709 h 1484709"/>
                  <a:gd name="connsiteX2" fmla="*/ 0 w 2564492"/>
                  <a:gd name="connsiteY2" fmla="*/ 1483744 h 1484709"/>
                  <a:gd name="connsiteX3" fmla="*/ 5571 w 2564492"/>
                  <a:gd name="connsiteY3" fmla="*/ 0 h 1484709"/>
                  <a:gd name="connsiteX4" fmla="*/ 2564492 w 2564492"/>
                  <a:gd name="connsiteY4" fmla="*/ 964 h 1484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492" h="1484709">
                    <a:moveTo>
                      <a:pt x="2564492" y="964"/>
                    </a:moveTo>
                    <a:lnTo>
                      <a:pt x="2564492" y="1484709"/>
                    </a:lnTo>
                    <a:lnTo>
                      <a:pt x="0" y="1483744"/>
                    </a:lnTo>
                    <a:lnTo>
                      <a:pt x="5571" y="0"/>
                    </a:lnTo>
                    <a:lnTo>
                      <a:pt x="2564492" y="964"/>
                    </a:lnTo>
                    <a:close/>
                  </a:path>
                </a:pathLst>
              </a:custGeom>
              <a:grpFill/>
              <a:ln w="12700" cap="flat" cmpd="sng" algn="ctr">
                <a:noFill/>
                <a:prstDash val="solid"/>
                <a:miter lim="800000"/>
              </a:ln>
              <a:effectLst/>
            </p:spPr>
            <p:txBody>
              <a:bodyPr rtlCol="0" anchor="ctr"/>
              <a:lstStyle/>
              <a:p>
                <a:pPr algn="ctr"/>
                <a:endParaRPr lang="en-US" sz="1463" kern="0" dirty="0">
                  <a:solidFill>
                    <a:prstClr val="white"/>
                  </a:solidFill>
                </a:endParaRPr>
              </a:p>
            </p:txBody>
          </p:sp>
        </p:grpSp>
      </p:grpSp>
      <p:pic>
        <p:nvPicPr>
          <p:cNvPr id="24" name="Graphic 23">
            <a:extLst>
              <a:ext uri="{FF2B5EF4-FFF2-40B4-BE49-F238E27FC236}">
                <a16:creationId xmlns:a16="http://schemas.microsoft.com/office/drawing/2014/main" id="{538E6952-E1B3-49F2-BAD5-411949B7FFA1}"/>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4798" y="2226371"/>
            <a:ext cx="584463" cy="584463"/>
          </a:xfrm>
          <a:prstGeom prst="rect">
            <a:avLst/>
          </a:prstGeom>
        </p:spPr>
      </p:pic>
      <p:pic>
        <p:nvPicPr>
          <p:cNvPr id="30" name="Graphic 29">
            <a:extLst>
              <a:ext uri="{FF2B5EF4-FFF2-40B4-BE49-F238E27FC236}">
                <a16:creationId xmlns:a16="http://schemas.microsoft.com/office/drawing/2014/main" id="{0195E344-5A67-453F-AB6D-2F45C1C0E890}"/>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t="28158" r="32785" b="7125"/>
          <a:stretch/>
        </p:blipFill>
        <p:spPr>
          <a:xfrm>
            <a:off x="834798" y="3156647"/>
            <a:ext cx="584463" cy="562744"/>
          </a:xfrm>
          <a:prstGeom prst="rect">
            <a:avLst/>
          </a:prstGeom>
        </p:spPr>
      </p:pic>
      <p:pic>
        <p:nvPicPr>
          <p:cNvPr id="6" name="Graphic 5">
            <a:extLst>
              <a:ext uri="{FF2B5EF4-FFF2-40B4-BE49-F238E27FC236}">
                <a16:creationId xmlns:a16="http://schemas.microsoft.com/office/drawing/2014/main" id="{2767052A-5E53-52BC-2BAA-5C6C5231093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2314" y="3783833"/>
            <a:ext cx="493289" cy="493289"/>
          </a:xfrm>
          <a:prstGeom prst="rect">
            <a:avLst/>
          </a:prstGeom>
        </p:spPr>
      </p:pic>
      <p:sp>
        <p:nvSpPr>
          <p:cNvPr id="9" name="TextBox 8">
            <a:extLst>
              <a:ext uri="{FF2B5EF4-FFF2-40B4-BE49-F238E27FC236}">
                <a16:creationId xmlns:a16="http://schemas.microsoft.com/office/drawing/2014/main" id="{6388763B-1CB0-4236-9483-70FF98729553}"/>
              </a:ext>
            </a:extLst>
          </p:cNvPr>
          <p:cNvSpPr txBox="1"/>
          <p:nvPr/>
        </p:nvSpPr>
        <p:spPr>
          <a:xfrm>
            <a:off x="4970337" y="1053610"/>
            <a:ext cx="4051554" cy="3970318"/>
          </a:xfrm>
          <a:prstGeom prst="rect">
            <a:avLst/>
          </a:prstGeom>
          <a:solidFill>
            <a:schemeClr val="bg1"/>
          </a:solidFill>
          <a:ln w="19050">
            <a:solidFill>
              <a:schemeClr val="tx2"/>
            </a:solidFill>
          </a:ln>
        </p:spPr>
        <p:txBody>
          <a:bodyPr wrap="square" rtlCol="0">
            <a:spAutoFit/>
          </a:bodyPr>
          <a:lstStyle/>
          <a:p>
            <a:r>
              <a:rPr lang="en-AU" sz="1200" b="1" dirty="0"/>
              <a:t>Research methodology </a:t>
            </a:r>
          </a:p>
          <a:p>
            <a:endParaRPr lang="en-AU" sz="1200" b="1" dirty="0"/>
          </a:p>
          <a:p>
            <a:pPr marL="278606" indent="-278606">
              <a:buFont typeface="Arial" panose="020B0604020202020204" pitchFamily="34" charset="0"/>
              <a:buChar char="•"/>
            </a:pPr>
            <a:r>
              <a:rPr lang="en-AU" sz="1200" dirty="0"/>
              <a:t>Quantitative online survey conducted via the Social Research Centre’s national probability-based online panel, known as Life in Australia™</a:t>
            </a:r>
          </a:p>
          <a:p>
            <a:pPr marL="278606" indent="-278606">
              <a:buFont typeface="Arial" panose="020B0604020202020204" pitchFamily="34" charset="0"/>
              <a:buChar char="•"/>
            </a:pPr>
            <a:endParaRPr lang="en-AU" sz="1200" dirty="0"/>
          </a:p>
          <a:p>
            <a:pPr marL="278606" indent="-278606">
              <a:buFont typeface="Arial" panose="020B0604020202020204" pitchFamily="34" charset="0"/>
              <a:buChar char="•"/>
            </a:pPr>
            <a:r>
              <a:rPr lang="en-AU" sz="1200" dirty="0"/>
              <a:t>Boost of people living in regional Australia, parents/legal guardians/carers of children aged 0-17, and children aged 0-17 via the ORU non-probability panel</a:t>
            </a:r>
          </a:p>
          <a:p>
            <a:pPr marL="278606" indent="-278606">
              <a:buFont typeface="Arial" panose="020B0604020202020204" pitchFamily="34" charset="0"/>
              <a:buChar char="•"/>
            </a:pPr>
            <a:endParaRPr lang="en-AU" sz="1200" dirty="0"/>
          </a:p>
          <a:p>
            <a:pPr marL="278606" indent="-278606">
              <a:buFont typeface="Arial" panose="020B0604020202020204" pitchFamily="34" charset="0"/>
              <a:buChar char="•"/>
            </a:pPr>
            <a:r>
              <a:rPr lang="en-AU" sz="1200" dirty="0"/>
              <a:t>Blended and weighted to increase accuracy and representativeness (refer to Appendix in this report, and Technical Report for further information on weighting)</a:t>
            </a:r>
          </a:p>
          <a:p>
            <a:pPr marL="278606" indent="-278606">
              <a:buFont typeface="Arial" panose="020B0604020202020204" pitchFamily="34" charset="0"/>
              <a:buChar char="•"/>
            </a:pPr>
            <a:endParaRPr lang="en-AU" sz="1200" dirty="0"/>
          </a:p>
          <a:p>
            <a:pPr marL="278606" indent="-278606">
              <a:buFont typeface="Arial" panose="020B0604020202020204" pitchFamily="34" charset="0"/>
              <a:buChar char="•"/>
            </a:pPr>
            <a:endParaRPr lang="en-AU" sz="1200" dirty="0"/>
          </a:p>
          <a:p>
            <a:pPr marL="278606" indent="-278606">
              <a:buFont typeface="Arial" panose="020B0604020202020204" pitchFamily="34" charset="0"/>
              <a:buChar char="•"/>
            </a:pPr>
            <a:endParaRPr lang="en-AU" sz="1200" dirty="0"/>
          </a:p>
          <a:p>
            <a:pPr marL="278606" indent="-278606">
              <a:buFont typeface="Arial" panose="020B0604020202020204" pitchFamily="34" charset="0"/>
              <a:buChar char="•"/>
            </a:pPr>
            <a:endParaRPr lang="en-AU" sz="1200" dirty="0"/>
          </a:p>
          <a:p>
            <a:pPr marL="278606" indent="-278606">
              <a:buFont typeface="Arial" panose="020B0604020202020204" pitchFamily="34" charset="0"/>
              <a:buChar char="•"/>
            </a:pPr>
            <a:endParaRPr lang="en-AU" sz="1200" dirty="0"/>
          </a:p>
          <a:p>
            <a:pPr marL="278606" indent="-278606">
              <a:buFont typeface="Arial" panose="020B0604020202020204" pitchFamily="34" charset="0"/>
              <a:buChar char="•"/>
            </a:pPr>
            <a:endParaRPr lang="en-AU" sz="1200" dirty="0"/>
          </a:p>
        </p:txBody>
      </p:sp>
      <p:sp>
        <p:nvSpPr>
          <p:cNvPr id="2" name="Rectangle 1">
            <a:extLst>
              <a:ext uri="{FF2B5EF4-FFF2-40B4-BE49-F238E27FC236}">
                <a16:creationId xmlns:a16="http://schemas.microsoft.com/office/drawing/2014/main" id="{74C92241-51E3-EE1A-3DAD-AF1485790776}"/>
              </a:ext>
            </a:extLst>
          </p:cNvPr>
          <p:cNvSpPr/>
          <p:nvPr/>
        </p:nvSpPr>
        <p:spPr>
          <a:xfrm>
            <a:off x="580020" y="5827357"/>
            <a:ext cx="8543925" cy="519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rPr>
              <a:t>For further information on methodology, please refer the ‘Appendix: Methodology Summary’ in this report.</a:t>
            </a:r>
          </a:p>
        </p:txBody>
      </p:sp>
    </p:spTree>
    <p:extLst>
      <p:ext uri="{BB962C8B-B14F-4D97-AF65-F5344CB8AC3E}">
        <p14:creationId xmlns:p14="http://schemas.microsoft.com/office/powerpoint/2010/main" val="25590489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79</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301016"/>
            <a:ext cx="7957813" cy="438517"/>
          </a:xfrm>
        </p:spPr>
        <p:txBody>
          <a:bodyPr>
            <a:normAutofit fontScale="90000"/>
          </a:bodyPr>
          <a:lstStyle/>
          <a:p>
            <a:r>
              <a:rPr lang="en-US" dirty="0"/>
              <a:t>Sources of news by category</a:t>
            </a:r>
            <a:endParaRPr lang="en-AU" dirty="0"/>
          </a:p>
        </p:txBody>
      </p:sp>
      <p:grpSp>
        <p:nvGrpSpPr>
          <p:cNvPr id="11" name="Group 10">
            <a:extLst>
              <a:ext uri="{FF2B5EF4-FFF2-40B4-BE49-F238E27FC236}">
                <a16:creationId xmlns:a16="http://schemas.microsoft.com/office/drawing/2014/main" id="{316CDC3A-17D8-F081-EED9-04C4D7C0BEBD}"/>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2" name="Freeform 5">
              <a:extLst>
                <a:ext uri="{FF2B5EF4-FFF2-40B4-BE49-F238E27FC236}">
                  <a16:creationId xmlns:a16="http://schemas.microsoft.com/office/drawing/2014/main" id="{1F4BBDB4-1DAB-EA94-26A1-D68837413893}"/>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6">
              <a:extLst>
                <a:ext uri="{FF2B5EF4-FFF2-40B4-BE49-F238E27FC236}">
                  <a16:creationId xmlns:a16="http://schemas.microsoft.com/office/drawing/2014/main" id="{D79A3D09-85BD-0BE8-EE03-466A9D140D62}"/>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8" name="Freeform 7">
              <a:extLst>
                <a:ext uri="{FF2B5EF4-FFF2-40B4-BE49-F238E27FC236}">
                  <a16:creationId xmlns:a16="http://schemas.microsoft.com/office/drawing/2014/main" id="{8970E1BB-1A02-47BD-E892-3B72D451CE53}"/>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8">
              <a:extLst>
                <a:ext uri="{FF2B5EF4-FFF2-40B4-BE49-F238E27FC236}">
                  <a16:creationId xmlns:a16="http://schemas.microsoft.com/office/drawing/2014/main" id="{1C3DEFED-7C2B-8FA9-D9C5-451DC6F68D34}"/>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9">
              <a:extLst>
                <a:ext uri="{FF2B5EF4-FFF2-40B4-BE49-F238E27FC236}">
                  <a16:creationId xmlns:a16="http://schemas.microsoft.com/office/drawing/2014/main" id="{398277B4-8A4C-40B8-4E20-33A02418A897}"/>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73840" y="755463"/>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When considering sources of news by access category, online was most commonly used (net 84%), followed by TV (net 76%). </a:t>
            </a: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21957" y="1126142"/>
            <a:ext cx="4632134" cy="479592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1339038" y="1134529"/>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9" name="Chart 8" descr="Figure 70: Sources of news by category.&#10;&#10;Online net, 2023, 84%, 2022, 83%, 2021, 77%, 2020, 79%.&#10;TV net, 2023, 76%, 2022, 78%, 2021, 81%, 2020, 85%.&#10;Audio net, 2023, 60%, 2022, 62%, 2021, 50%, 2020, 59%.&#10;Newspaper net, 2023, 31%, 2022, 33%, 2021, 31%, 2020, 37%.&#10;&#10;Source: D2. In general, how do you currently access most of your news and/ or current affairs?&#10;Base: MCCS, Respondents who consume news content. 2023: n=3,454. 2022: n=3807. 2021: n=3981. 2020: n=3942. &#10;Note - The chart shows figures for 2020/2021 rebased to use the same base as 2022 for consistency (only those who consumed news). Note that ‘News website or app’ was used prior to 2023, however, was split into ‘Domestic / Australian news website or app’ and ‘international / overseas news website or app’ in 2023.&#10;&#10;">
            <a:extLst>
              <a:ext uri="{FF2B5EF4-FFF2-40B4-BE49-F238E27FC236}">
                <a16:creationId xmlns:a16="http://schemas.microsoft.com/office/drawing/2014/main" id="{1F06F033-F59E-B561-6C89-8C192276E704}"/>
              </a:ext>
            </a:extLst>
          </p:cNvPr>
          <p:cNvGraphicFramePr/>
          <p:nvPr>
            <p:extLst>
              <p:ext uri="{D42A27DB-BD31-4B8C-83A1-F6EECF244321}">
                <p14:modId xmlns:p14="http://schemas.microsoft.com/office/powerpoint/2010/main" val="667484103"/>
              </p:ext>
            </p:extLst>
          </p:nvPr>
        </p:nvGraphicFramePr>
        <p:xfrm>
          <a:off x="-241961" y="1221367"/>
          <a:ext cx="5158556" cy="4244759"/>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321957" y="5346560"/>
            <a:ext cx="4751641" cy="630942"/>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D2. In general, how do you currently access most of your news and/ or current affairs?</a:t>
            </a:r>
          </a:p>
          <a:p>
            <a:pPr>
              <a:spcBef>
                <a:spcPts val="300"/>
              </a:spcBef>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R</a:t>
            </a:r>
            <a:r>
              <a:rPr lang="en-US" sz="600" dirty="0">
                <a:latin typeface="Arial" panose="020B0604020202020204" pitchFamily="34" charset="0"/>
                <a:ea typeface="Calibri" panose="020F0502020204030204" pitchFamily="34" charset="0"/>
                <a:cs typeface="Times New Roman" panose="02020603050405020304" pitchFamily="18" charset="0"/>
              </a:rPr>
              <a:t>espondents who consume news content.</a:t>
            </a:r>
            <a:r>
              <a:rPr lang="en-US" sz="600" dirty="0">
                <a:effectLst/>
                <a:latin typeface="Arial" panose="020B0604020202020204" pitchFamily="34" charset="0"/>
                <a:ea typeface="Calibri" panose="020F0502020204030204" pitchFamily="34" charset="0"/>
                <a:cs typeface="Times New Roman" panose="02020603050405020304" pitchFamily="18" charset="0"/>
              </a:rPr>
              <a:t> </a:t>
            </a:r>
            <a:r>
              <a:rPr lang="en-US" sz="600" dirty="0">
                <a:latin typeface="Arial" panose="020B0604020202020204" pitchFamily="34" charset="0"/>
                <a:ea typeface="Calibri" panose="020F0502020204030204" pitchFamily="34" charset="0"/>
                <a:cs typeface="Times New Roman" panose="02020603050405020304" pitchFamily="18" charset="0"/>
              </a:rPr>
              <a:t>2023: n=3,454. </a:t>
            </a:r>
            <a:r>
              <a:rPr lang="en-US" sz="600" dirty="0">
                <a:effectLst/>
                <a:latin typeface="Arial" panose="020B0604020202020204" pitchFamily="34" charset="0"/>
                <a:ea typeface="Calibri" panose="020F0502020204030204" pitchFamily="34" charset="0"/>
                <a:cs typeface="Times New Roman" panose="02020603050405020304" pitchFamily="18" charset="0"/>
              </a:rPr>
              <a:t>2022: n=3807. 2021: n=</a:t>
            </a:r>
            <a:r>
              <a:rPr lang="en-US" sz="600" dirty="0">
                <a:latin typeface="Arial" panose="020B0604020202020204" pitchFamily="34" charset="0"/>
                <a:ea typeface="Calibri" panose="020F0502020204030204" pitchFamily="34" charset="0"/>
                <a:cs typeface="Times New Roman" panose="02020603050405020304" pitchFamily="18" charset="0"/>
              </a:rPr>
              <a:t>3981</a:t>
            </a:r>
            <a:r>
              <a:rPr lang="en-US" sz="600" dirty="0">
                <a:effectLst/>
                <a:latin typeface="Arial" panose="020B0604020202020204" pitchFamily="34" charset="0"/>
                <a:ea typeface="Calibri" panose="020F0502020204030204" pitchFamily="34" charset="0"/>
                <a:cs typeface="Times New Roman" panose="02020603050405020304" pitchFamily="18" charset="0"/>
              </a:rPr>
              <a:t>. 2020: n=3942. </a:t>
            </a:r>
          </a:p>
          <a:p>
            <a:pPr>
              <a:spcBef>
                <a:spcPts val="300"/>
              </a:spcBef>
            </a:pPr>
            <a:r>
              <a:rPr lang="en-AU" sz="600" dirty="0">
                <a:latin typeface="Arial" panose="020B0604020202020204" pitchFamily="34" charset="0"/>
                <a:cs typeface="Times New Roman" panose="02020603050405020304" pitchFamily="18" charset="0"/>
              </a:rPr>
              <a:t>Note - The chart shows figures for 2020/2021 rebased to use the same base as 2022 for consistency (only those who consumed news). Note that ‘News website or app’ was used prior to 2023, however, was split into ‘Domestic / Australian news website or app’ and ‘international / overseas news website or app’ in 2023.</a:t>
            </a:r>
          </a:p>
        </p:txBody>
      </p:sp>
      <p:sp>
        <p:nvSpPr>
          <p:cNvPr id="5" name="Rectangle 4">
            <a:extLst>
              <a:ext uri="{FF2B5EF4-FFF2-40B4-BE49-F238E27FC236}">
                <a16:creationId xmlns:a16="http://schemas.microsoft.com/office/drawing/2014/main" id="{7DCEB10A-C4CA-BE9C-D306-E83AB0D0FF75}"/>
              </a:ext>
            </a:extLst>
          </p:cNvPr>
          <p:cNvSpPr/>
          <p:nvPr/>
        </p:nvSpPr>
        <p:spPr>
          <a:xfrm>
            <a:off x="4968478" y="1075995"/>
            <a:ext cx="4590582" cy="2679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tabLst>
                <a:tab pos="534988" algn="l"/>
              </a:tabLst>
            </a:pPr>
            <a:r>
              <a:rPr lang="en-US" sz="1000" b="1" dirty="0">
                <a:solidFill>
                  <a:schemeClr val="tx1"/>
                </a:solidFill>
                <a:ea typeface="+mn-lt"/>
                <a:cs typeface="+mn-lt"/>
              </a:rPr>
              <a:t>Online net </a:t>
            </a:r>
            <a:r>
              <a:rPr lang="en-US" sz="1000" dirty="0">
                <a:solidFill>
                  <a:schemeClr val="tx1"/>
                </a:solidFill>
              </a:rPr>
              <a:t>was higher for:</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Ages 18-24 (93%), 25-34 (96%), and 35-44 (89% vs 83% of ages 45-54, 76% of ages 55-64, 71% of ages 65-74 and 63% of ages 75+)</a:t>
            </a:r>
          </a:p>
          <a:p>
            <a:pPr marL="628650" lvl="1" indent="-171450">
              <a:lnSpc>
                <a:spcPct val="125000"/>
              </a:lnSpc>
              <a:buFont typeface="Courier New" panose="02070309020205020404" pitchFamily="49" charset="0"/>
              <a:buChar char="o"/>
            </a:pPr>
            <a:r>
              <a:rPr lang="en-US" sz="1000" dirty="0">
                <a:solidFill>
                  <a:schemeClr val="tx1"/>
                </a:solidFill>
                <a:cs typeface="Arial"/>
              </a:rPr>
              <a:t>Those living in a capital city (86% vs 77% of those living outside a capital city)</a:t>
            </a:r>
          </a:p>
          <a:p>
            <a:pPr marL="628650" lvl="1" indent="-171450">
              <a:lnSpc>
                <a:spcPct val="125000"/>
              </a:lnSpc>
              <a:buFont typeface="Courier New" panose="02070309020205020404" pitchFamily="49" charset="0"/>
              <a:buChar char="o"/>
            </a:pPr>
            <a:r>
              <a:rPr lang="en-US" sz="1000" dirty="0">
                <a:solidFill>
                  <a:schemeClr val="tx1"/>
                </a:solidFill>
                <a:cs typeface="Arial"/>
              </a:rPr>
              <a:t>Those with dependent children in the household (88%), those with non-dependent children only (88%), and adults living in a share house (93% vs 77% of those without children in the household)</a:t>
            </a:r>
          </a:p>
          <a:p>
            <a:pPr marL="628650" lvl="1" indent="-171450">
              <a:lnSpc>
                <a:spcPct val="125000"/>
              </a:lnSpc>
              <a:buFont typeface="Courier New" panose="02070309020205020404" pitchFamily="49" charset="0"/>
              <a:buChar char="o"/>
            </a:pPr>
            <a:r>
              <a:rPr lang="en-US" sz="1000" dirty="0">
                <a:solidFill>
                  <a:schemeClr val="tx1"/>
                </a:solidFill>
                <a:cs typeface="Arial"/>
              </a:rPr>
              <a:t>Those born in a mainly non-English speaking country (95% vs 80% of those born in a mainly English speaking country)</a:t>
            </a: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628650" lvl="1" indent="-171450">
              <a:lnSpc>
                <a:spcPct val="125000"/>
              </a:lnSpc>
              <a:buFont typeface="Courier New" panose="02070309020205020404" pitchFamily="49" charset="0"/>
              <a:buChar char="o"/>
            </a:pPr>
            <a:endParaRPr lang="en-US" sz="900" dirty="0">
              <a:solidFill>
                <a:schemeClr val="tx1"/>
              </a:solidFill>
            </a:endParaRPr>
          </a:p>
        </p:txBody>
      </p:sp>
      <p:sp>
        <p:nvSpPr>
          <p:cNvPr id="13" name="TextBox 12">
            <a:extLst>
              <a:ext uri="{FF2B5EF4-FFF2-40B4-BE49-F238E27FC236}">
                <a16:creationId xmlns:a16="http://schemas.microsoft.com/office/drawing/2014/main" id="{A8CFD1D1-B093-59B8-4EA6-D5470EADFFBD}"/>
              </a:ext>
            </a:extLst>
          </p:cNvPr>
          <p:cNvSpPr txBox="1"/>
          <p:nvPr/>
        </p:nvSpPr>
        <p:spPr>
          <a:xfrm>
            <a:off x="5052838" y="3621262"/>
            <a:ext cx="4641877" cy="2366802"/>
          </a:xfrm>
          <a:prstGeom prst="rect">
            <a:avLst/>
          </a:prstGeom>
          <a:noFill/>
        </p:spPr>
        <p:txBody>
          <a:bodyPr wrap="square">
            <a:spAutoFit/>
          </a:bodyPr>
          <a:lstStyle/>
          <a:p>
            <a:pPr marL="457200" indent="-457200">
              <a:lnSpc>
                <a:spcPct val="90000"/>
              </a:lnSpc>
              <a:spcBef>
                <a:spcPts val="300"/>
              </a:spcBef>
            </a:pPr>
            <a:r>
              <a:rPr lang="en-AU" sz="1200" b="1" dirty="0">
                <a:solidFill>
                  <a:schemeClr val="tx2"/>
                </a:solidFill>
              </a:rPr>
              <a:t>Note for ‘net’ inclusions</a:t>
            </a:r>
          </a:p>
          <a:p>
            <a:pPr marL="457200" indent="-457200">
              <a:lnSpc>
                <a:spcPct val="90000"/>
              </a:lnSpc>
              <a:spcBef>
                <a:spcPts val="300"/>
              </a:spcBef>
            </a:pPr>
            <a:r>
              <a:rPr lang="en-GB" sz="1000" dirty="0">
                <a:effectLst/>
                <a:latin typeface="Arial" panose="020B0604020202020204" pitchFamily="34" charset="0"/>
                <a:ea typeface="Calibri" panose="020F0502020204030204" pitchFamily="34" charset="0"/>
                <a:cs typeface="Times New Roman" panose="02020603050405020304" pitchFamily="18" charset="0"/>
              </a:rPr>
              <a:t>‘NET: TV’ includes:</a:t>
            </a:r>
          </a:p>
          <a:p>
            <a:pPr marL="457200" indent="-457200">
              <a:lnSpc>
                <a:spcPct val="90000"/>
              </a:lnSpc>
              <a:spcBef>
                <a:spcPts val="300"/>
              </a:spcBef>
            </a:pPr>
            <a:r>
              <a:rPr lang="en-GB" sz="1000" dirty="0">
                <a:latin typeface="Arial" panose="020B0604020202020204" pitchFamily="34" charset="0"/>
                <a:ea typeface="Calibri" panose="020F0502020204030204" pitchFamily="34" charset="0"/>
                <a:cs typeface="Times New Roman" panose="02020603050405020304" pitchFamily="18" charset="0"/>
              </a:rPr>
              <a:t>	</a:t>
            </a:r>
            <a:r>
              <a:rPr lang="en-GB" sz="1000" dirty="0">
                <a:effectLst/>
                <a:latin typeface="Arial" panose="020B0604020202020204" pitchFamily="34" charset="0"/>
                <a:ea typeface="Calibri" panose="020F0502020204030204" pitchFamily="34" charset="0"/>
                <a:cs typeface="Times New Roman" panose="02020603050405020304" pitchFamily="18" charset="0"/>
              </a:rPr>
              <a:t>‘Commercial free-to-air TV, including catch-up TV’, ‘Publicly owned free-to-air TV, inc. catch-up TV’, and ‘Pay TV, inc. streaming’. </a:t>
            </a:r>
          </a:p>
          <a:p>
            <a:pPr marL="457200" indent="-457200">
              <a:lnSpc>
                <a:spcPct val="90000"/>
              </a:lnSpc>
              <a:spcBef>
                <a:spcPts val="300"/>
              </a:spcBef>
            </a:pPr>
            <a:r>
              <a:rPr lang="en-GB" sz="1000" dirty="0">
                <a:effectLst/>
                <a:latin typeface="Arial" panose="020B0604020202020204" pitchFamily="34" charset="0"/>
                <a:ea typeface="Calibri" panose="020F0502020204030204" pitchFamily="34" charset="0"/>
                <a:cs typeface="Times New Roman" panose="02020603050405020304" pitchFamily="18" charset="0"/>
              </a:rPr>
              <a:t>‘NET: Online’ includes:</a:t>
            </a:r>
          </a:p>
          <a:p>
            <a:pPr marL="457200" indent="-457200">
              <a:lnSpc>
                <a:spcPct val="90000"/>
              </a:lnSpc>
              <a:spcBef>
                <a:spcPts val="300"/>
              </a:spcBef>
            </a:pPr>
            <a:r>
              <a:rPr lang="en-GB" sz="1000" dirty="0">
                <a:latin typeface="Arial" panose="020B0604020202020204" pitchFamily="34" charset="0"/>
                <a:ea typeface="Calibri" panose="020F0502020204030204" pitchFamily="34" charset="0"/>
                <a:cs typeface="Times New Roman" panose="02020603050405020304" pitchFamily="18" charset="0"/>
              </a:rPr>
              <a:t>	</a:t>
            </a:r>
            <a:r>
              <a:rPr lang="en-GB" sz="1000" dirty="0">
                <a:effectLst/>
                <a:latin typeface="Arial" panose="020B0604020202020204" pitchFamily="34" charset="0"/>
                <a:ea typeface="Calibri" panose="020F0502020204030204" pitchFamily="34" charset="0"/>
                <a:cs typeface="Times New Roman" panose="02020603050405020304" pitchFamily="18" charset="0"/>
              </a:rPr>
              <a:t>‘Domestic / Australian news website or app’ (2023 only), ‘International / overseas news website or app’ (2023 only), ‘News website or app’ (2020-2022), ‘Social media’, ‘Online search engine’, ‘News aggregator website or app’, and ‘Other website or app’.</a:t>
            </a:r>
          </a:p>
          <a:p>
            <a:pPr marL="457200" indent="-457200">
              <a:lnSpc>
                <a:spcPct val="90000"/>
              </a:lnSpc>
              <a:spcBef>
                <a:spcPts val="300"/>
              </a:spcBef>
            </a:pPr>
            <a:r>
              <a:rPr lang="en-GB" sz="1000" dirty="0">
                <a:effectLst/>
                <a:latin typeface="Arial" panose="020B0604020202020204" pitchFamily="34" charset="0"/>
                <a:ea typeface="Calibri" panose="020F0502020204030204" pitchFamily="34" charset="0"/>
                <a:cs typeface="Times New Roman" panose="02020603050405020304" pitchFamily="18" charset="0"/>
              </a:rPr>
              <a:t>‘NET: Audio’ includes:</a:t>
            </a:r>
          </a:p>
          <a:p>
            <a:pPr marL="457200" indent="-457200">
              <a:lnSpc>
                <a:spcPct val="90000"/>
              </a:lnSpc>
              <a:spcBef>
                <a:spcPts val="300"/>
              </a:spcBef>
            </a:pPr>
            <a:r>
              <a:rPr lang="en-GB" sz="1000" dirty="0">
                <a:latin typeface="Arial" panose="020B0604020202020204" pitchFamily="34" charset="0"/>
                <a:ea typeface="Calibri" panose="020F0502020204030204" pitchFamily="34" charset="0"/>
                <a:cs typeface="Times New Roman" panose="02020603050405020304" pitchFamily="18" charset="0"/>
              </a:rPr>
              <a:t>	</a:t>
            </a:r>
            <a:r>
              <a:rPr lang="en-GB" sz="1000" dirty="0">
                <a:effectLst/>
                <a:latin typeface="Arial" panose="020B0604020202020204" pitchFamily="34" charset="0"/>
                <a:ea typeface="Calibri" panose="020F0502020204030204" pitchFamily="34" charset="0"/>
                <a:cs typeface="Times New Roman" panose="02020603050405020304" pitchFamily="18" charset="0"/>
              </a:rPr>
              <a:t>‘Radio’, ‘Podcast’, and ‘Online radio station’ (2023 only)</a:t>
            </a:r>
          </a:p>
          <a:p>
            <a:pPr marL="457200" indent="-457200">
              <a:lnSpc>
                <a:spcPct val="90000"/>
              </a:lnSpc>
              <a:spcBef>
                <a:spcPts val="300"/>
              </a:spcBef>
            </a:pPr>
            <a:r>
              <a:rPr lang="en-GB" sz="1000" dirty="0">
                <a:effectLst/>
                <a:latin typeface="Arial" panose="020B0604020202020204" pitchFamily="34" charset="0"/>
                <a:ea typeface="Calibri" panose="020F0502020204030204" pitchFamily="34" charset="0"/>
                <a:cs typeface="Times New Roman" panose="02020603050405020304" pitchFamily="18" charset="0"/>
              </a:rPr>
              <a:t>‘NET: Newspaper’ includes:</a:t>
            </a:r>
          </a:p>
          <a:p>
            <a:pPr marL="457200" indent="-457200">
              <a:lnSpc>
                <a:spcPct val="90000"/>
              </a:lnSpc>
              <a:spcBef>
                <a:spcPts val="300"/>
              </a:spcBef>
            </a:pPr>
            <a:r>
              <a:rPr lang="en-GB" sz="1000" dirty="0">
                <a:latin typeface="Arial" panose="020B0604020202020204" pitchFamily="34" charset="0"/>
                <a:ea typeface="Calibri" panose="020F0502020204030204" pitchFamily="34" charset="0"/>
                <a:cs typeface="Times New Roman" panose="02020603050405020304" pitchFamily="18" charset="0"/>
              </a:rPr>
              <a:t>	</a:t>
            </a:r>
            <a:r>
              <a:rPr lang="en-GB" sz="1000" dirty="0">
                <a:effectLst/>
                <a:latin typeface="Arial" panose="020B0604020202020204" pitchFamily="34" charset="0"/>
                <a:ea typeface="Calibri" panose="020F0502020204030204" pitchFamily="34" charset="0"/>
                <a:cs typeface="Times New Roman" panose="02020603050405020304" pitchFamily="18" charset="0"/>
              </a:rPr>
              <a:t>‘National print newspaper’, ‘State print newspaper’, and ‘Local print newspaper’.</a:t>
            </a:r>
            <a:endParaRPr lang="en-AU"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468B915A-AC13-7D28-4489-40C522CB9B99}"/>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While not significant, online sources of news continue to strengthen, while TV continues to trend downwards in 2023.</a:t>
            </a:r>
            <a:endParaRPr lang="en-AU" sz="1000" b="1" dirty="0"/>
          </a:p>
        </p:txBody>
      </p:sp>
      <p:pic>
        <p:nvPicPr>
          <p:cNvPr id="10" name="Graphic 9">
            <a:extLst>
              <a:ext uri="{FF2B5EF4-FFF2-40B4-BE49-F238E27FC236}">
                <a16:creationId xmlns:a16="http://schemas.microsoft.com/office/drawing/2014/main" id="{780E1880-08E8-3AE8-7C08-6335AAA4557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25000301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80</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88715"/>
            <a:ext cx="7957813" cy="438517"/>
          </a:xfrm>
        </p:spPr>
        <p:txBody>
          <a:bodyPr>
            <a:normAutofit fontScale="90000"/>
          </a:bodyPr>
          <a:lstStyle/>
          <a:p>
            <a:r>
              <a:rPr lang="en-AU" dirty="0"/>
              <a:t>Sources of news in past 7 days</a:t>
            </a:r>
          </a:p>
        </p:txBody>
      </p:sp>
      <p:grpSp>
        <p:nvGrpSpPr>
          <p:cNvPr id="12" name="Group 11">
            <a:extLst>
              <a:ext uri="{FF2B5EF4-FFF2-40B4-BE49-F238E27FC236}">
                <a16:creationId xmlns:a16="http://schemas.microsoft.com/office/drawing/2014/main" id="{FD3DB4E8-4C01-F4B5-963D-7BF0BE85DACD}"/>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3" name="Freeform 5">
              <a:extLst>
                <a:ext uri="{FF2B5EF4-FFF2-40B4-BE49-F238E27FC236}">
                  <a16:creationId xmlns:a16="http://schemas.microsoft.com/office/drawing/2014/main" id="{903204AC-3DC6-FB3D-EE53-0FCDBF46E627}"/>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4" name="Freeform 6">
              <a:extLst>
                <a:ext uri="{FF2B5EF4-FFF2-40B4-BE49-F238E27FC236}">
                  <a16:creationId xmlns:a16="http://schemas.microsoft.com/office/drawing/2014/main" id="{91114C45-1E29-40D3-771C-959B5E1FE680}"/>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7">
              <a:extLst>
                <a:ext uri="{FF2B5EF4-FFF2-40B4-BE49-F238E27FC236}">
                  <a16:creationId xmlns:a16="http://schemas.microsoft.com/office/drawing/2014/main" id="{6AEA3D55-8380-B12D-A8F7-B0D3B2F1944E}"/>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8">
              <a:extLst>
                <a:ext uri="{FF2B5EF4-FFF2-40B4-BE49-F238E27FC236}">
                  <a16:creationId xmlns:a16="http://schemas.microsoft.com/office/drawing/2014/main" id="{B5E9FE69-2F53-03CC-BDD7-47BE369B1104}"/>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8" name="Freeform 9">
              <a:extLst>
                <a:ext uri="{FF2B5EF4-FFF2-40B4-BE49-F238E27FC236}">
                  <a16:creationId xmlns:a16="http://schemas.microsoft.com/office/drawing/2014/main" id="{CE40D248-8EE6-09E4-AB0F-8A6FDD3BBC0C}"/>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8075" y="745256"/>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Approximately three-fifths of respondents had accessed news via social media (61%), radio (59%), or commercial free-to-air TV (58%) in the past 7 days.</a:t>
            </a: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88075" y="1082552"/>
            <a:ext cx="6441526" cy="464847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3526545" y="1054844"/>
            <a:ext cx="235077"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17" name="Chart 16" descr="Figure 71: Sources of news in past 7 days.&#10;&#10;Results listed are for 2023.&#10;&#10;NET: Online, 92%.&#10;Social media, 61%.&#10;Domestic / Australian news website or app, 51%.&#10;Online search engine, 48%.&#10;International / overseas news website or app, 35%.&#10;News aggregator website or app, 24%.&#10;Other website or app, 22%.&#10;NET: TV, 85%.&#10;Commercial free-to-air TV (incl. recorded and on-demand), 58%.&#10;Publicly owned free-to-air TV (incl. recorded content and on-demand), 53%.&#10;Pay TV, including streaming, 28%.&#10;NET: Audio, 80%.&#10;Radio, 59%.&#10;Online radio station, 28%.&#10;Podcast, 28%.&#10;NET: Newspaper, 67%.&#10;Local print newspaper, 31%.&#10;State or Territory print newspaper, 30%.&#10;National print newspaper, 26%.&#10;&#10;Source: D17. In the past 7 days, did you access news from any of the following sources?&#10;Base: MCCS, All respondents. 2023: n=3,730.&#10;Notes: No/Don’t know/refused responses not shown, % vary per statement.&#10;&#10;">
            <a:extLst>
              <a:ext uri="{FF2B5EF4-FFF2-40B4-BE49-F238E27FC236}">
                <a16:creationId xmlns:a16="http://schemas.microsoft.com/office/drawing/2014/main" id="{C2F1F299-3EF3-381B-DD9D-7F4E66B0F1F5}"/>
              </a:ext>
            </a:extLst>
          </p:cNvPr>
          <p:cNvGraphicFramePr/>
          <p:nvPr>
            <p:extLst>
              <p:ext uri="{D42A27DB-BD31-4B8C-83A1-F6EECF244321}">
                <p14:modId xmlns:p14="http://schemas.microsoft.com/office/powerpoint/2010/main" val="1144130129"/>
              </p:ext>
            </p:extLst>
          </p:nvPr>
        </p:nvGraphicFramePr>
        <p:xfrm>
          <a:off x="400088" y="952764"/>
          <a:ext cx="6741541" cy="4494969"/>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400089" y="5303782"/>
            <a:ext cx="4222543" cy="446276"/>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D17. In the past 7 days, did you access news from any of the following sources?</a:t>
            </a:r>
          </a:p>
          <a:p>
            <a:pPr>
              <a:spcBef>
                <a:spcPts val="300"/>
              </a:spcBef>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All respondents</a:t>
            </a:r>
            <a:r>
              <a:rPr lang="en-US" sz="600" dirty="0">
                <a:latin typeface="Arial" panose="020B0604020202020204" pitchFamily="34" charset="0"/>
                <a:ea typeface="Calibri" panose="020F0502020204030204" pitchFamily="34" charset="0"/>
                <a:cs typeface="Times New Roman" panose="02020603050405020304" pitchFamily="18" charset="0"/>
              </a:rPr>
              <a:t>.</a:t>
            </a:r>
            <a:r>
              <a:rPr lang="en-US" sz="600" dirty="0">
                <a:effectLst/>
                <a:latin typeface="Arial" panose="020B0604020202020204" pitchFamily="34" charset="0"/>
                <a:ea typeface="Calibri" panose="020F0502020204030204" pitchFamily="34" charset="0"/>
                <a:cs typeface="Times New Roman" panose="02020603050405020304" pitchFamily="18" charset="0"/>
              </a:rPr>
              <a:t> 2023: n=3,730.</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No/Don’t know/refused responses not shown</a:t>
            </a:r>
            <a:r>
              <a:rPr lang="en-GB" sz="600" dirty="0">
                <a:latin typeface="Arial" panose="020B0604020202020204" pitchFamily="34" charset="0"/>
                <a:ea typeface="Calibri" panose="020F0502020204030204" pitchFamily="34" charset="0"/>
                <a:cs typeface="Times New Roman" panose="02020603050405020304" pitchFamily="18" charset="0"/>
              </a:rPr>
              <a:t>, % vary per statement.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6841614" y="1264161"/>
            <a:ext cx="2803847" cy="3444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tabLst>
                <a:tab pos="534988" algn="l"/>
              </a:tabLst>
            </a:pPr>
            <a:r>
              <a:rPr lang="en-US" sz="1000" b="1" dirty="0">
                <a:solidFill>
                  <a:schemeClr val="tx1"/>
                </a:solidFill>
                <a:ea typeface="+mn-lt"/>
                <a:cs typeface="+mn-lt"/>
              </a:rPr>
              <a:t>Social media </a:t>
            </a:r>
            <a:r>
              <a:rPr lang="en-US" sz="1000" dirty="0">
                <a:solidFill>
                  <a:schemeClr val="tx1"/>
                </a:solidFill>
              </a:rPr>
              <a:t>was higher for:</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Women (64% vs 57% of men)</a:t>
            </a:r>
          </a:p>
          <a:p>
            <a:pPr marL="628650" lvl="1" indent="-171450">
              <a:lnSpc>
                <a:spcPct val="125000"/>
              </a:lnSpc>
              <a:buFont typeface="Courier New" panose="02070309020205020404" pitchFamily="49" charset="0"/>
              <a:buChar char="o"/>
            </a:pPr>
            <a:r>
              <a:rPr lang="en-US" sz="1000" dirty="0">
                <a:solidFill>
                  <a:schemeClr val="tx1"/>
                </a:solidFill>
                <a:cs typeface="Arial"/>
              </a:rPr>
              <a:t>Ages 18-24 (82%), 25-34 (70%), and 35-44 (66% vs 58% of ages 45-54, 47% of ages 55-64, 48% of ages 65-74 and 33% of ages 75+)</a:t>
            </a:r>
          </a:p>
          <a:p>
            <a:pPr marL="628650" lvl="1" indent="-171450">
              <a:lnSpc>
                <a:spcPct val="125000"/>
              </a:lnSpc>
              <a:buFont typeface="Courier New" panose="02070309020205020404" pitchFamily="49" charset="0"/>
              <a:buChar char="o"/>
            </a:pPr>
            <a:r>
              <a:rPr lang="en-US" sz="1000" dirty="0">
                <a:solidFill>
                  <a:schemeClr val="tx1"/>
                </a:solidFill>
                <a:cs typeface="Arial"/>
              </a:rPr>
              <a:t>Those living in a capital city (64% vs 53% of those living outside a capital city)</a:t>
            </a:r>
          </a:p>
          <a:p>
            <a:pPr marL="628650" lvl="1" indent="-171450">
              <a:lnSpc>
                <a:spcPct val="125000"/>
              </a:lnSpc>
              <a:buFont typeface="Courier New" panose="02070309020205020404" pitchFamily="49" charset="0"/>
              <a:buChar char="o"/>
            </a:pPr>
            <a:r>
              <a:rPr lang="en-US" sz="1000" dirty="0">
                <a:solidFill>
                  <a:schemeClr val="tx1"/>
                </a:solidFill>
                <a:cs typeface="Arial"/>
              </a:rPr>
              <a:t>Those with dependent children in the household (64%) and adults living in a share house (75% vs 54% of those without children in the household)</a:t>
            </a:r>
          </a:p>
          <a:p>
            <a:pPr marL="171450" indent="-171450">
              <a:lnSpc>
                <a:spcPct val="125000"/>
              </a:lnSpc>
              <a:buFont typeface="Arial,Sans-Serif"/>
              <a:buChar char="↑"/>
            </a:pPr>
            <a:endParaRPr lang="en-US" sz="1000" b="1" dirty="0">
              <a:solidFill>
                <a:schemeClr val="tx1"/>
              </a:solidFill>
              <a:ea typeface="+mn-lt"/>
              <a:cs typeface="+mn-lt"/>
            </a:endParaRPr>
          </a:p>
          <a:p>
            <a:pPr marL="171450" indent="-171450">
              <a:lnSpc>
                <a:spcPct val="125000"/>
              </a:lnSpc>
              <a:buFont typeface="Arial,Sans-Serif"/>
              <a:buChar char="↑"/>
            </a:pPr>
            <a:r>
              <a:rPr lang="en-US" sz="1000" b="1" dirty="0">
                <a:solidFill>
                  <a:schemeClr val="tx1"/>
                </a:solidFill>
                <a:ea typeface="+mn-lt"/>
                <a:cs typeface="+mn-lt"/>
              </a:rPr>
              <a:t>Radio</a:t>
            </a:r>
            <a:r>
              <a:rPr lang="en-US" sz="1000" dirty="0">
                <a:solidFill>
                  <a:schemeClr val="tx1"/>
                </a:solidFill>
              </a:rPr>
              <a:t> was higher for:</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Ages 35-44 (63%), 45-54 (64%), 55-64 (66%), 65-74 (71%), and 75+ (68% vs 42% of ages 18-24 and 48% of ages 25-34)</a:t>
            </a:r>
          </a:p>
          <a:p>
            <a:pPr marL="628650" lvl="1" indent="-171450">
              <a:lnSpc>
                <a:spcPct val="125000"/>
              </a:lnSpc>
              <a:buFont typeface="Courier New" panose="02070309020205020404" pitchFamily="49" charset="0"/>
              <a:buChar char="o"/>
            </a:pPr>
            <a:r>
              <a:rPr lang="en-US" sz="1000" dirty="0">
                <a:solidFill>
                  <a:schemeClr val="tx1"/>
                </a:solidFill>
                <a:cs typeface="Arial"/>
              </a:rPr>
              <a:t>Those living outside a capital city (63% vs 58% of those living in a capital city)</a:t>
            </a:r>
          </a:p>
          <a:p>
            <a:pPr marL="628650" lvl="1" indent="-171450">
              <a:lnSpc>
                <a:spcPct val="125000"/>
              </a:lnSpc>
              <a:buFont typeface="Courier New" panose="02070309020205020404" pitchFamily="49" charset="0"/>
              <a:buChar char="o"/>
            </a:pPr>
            <a:endParaRPr lang="en-US" sz="900" dirty="0">
              <a:solidFill>
                <a:schemeClr val="tx1"/>
              </a:solidFill>
            </a:endParaRPr>
          </a:p>
        </p:txBody>
      </p:sp>
      <p:sp>
        <p:nvSpPr>
          <p:cNvPr id="8" name="Rectangle 7">
            <a:extLst>
              <a:ext uri="{FF2B5EF4-FFF2-40B4-BE49-F238E27FC236}">
                <a16:creationId xmlns:a16="http://schemas.microsoft.com/office/drawing/2014/main" id="{468B915A-AC13-7D28-4489-40C522CB9B99}"/>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Social media was the most used news source in the past 7 days. </a:t>
            </a:r>
            <a:endParaRPr lang="en-AU" sz="1000" b="1" dirty="0"/>
          </a:p>
        </p:txBody>
      </p:sp>
      <p:pic>
        <p:nvPicPr>
          <p:cNvPr id="10" name="Graphic 9">
            <a:extLst>
              <a:ext uri="{FF2B5EF4-FFF2-40B4-BE49-F238E27FC236}">
                <a16:creationId xmlns:a16="http://schemas.microsoft.com/office/drawing/2014/main" id="{780E1880-08E8-3AE8-7C08-6335AAA4557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
        <p:nvSpPr>
          <p:cNvPr id="11" name="TextBox 10">
            <a:extLst>
              <a:ext uri="{FF2B5EF4-FFF2-40B4-BE49-F238E27FC236}">
                <a16:creationId xmlns:a16="http://schemas.microsoft.com/office/drawing/2014/main" id="{DC3FC9B2-F8D0-423E-E5E7-98CAAF68295E}"/>
              </a:ext>
            </a:extLst>
          </p:cNvPr>
          <p:cNvSpPr txBox="1"/>
          <p:nvPr/>
        </p:nvSpPr>
        <p:spPr>
          <a:xfrm>
            <a:off x="376062" y="5694719"/>
            <a:ext cx="6429513" cy="400110"/>
          </a:xfrm>
          <a:prstGeom prst="rect">
            <a:avLst/>
          </a:prstGeom>
          <a:noFill/>
        </p:spPr>
        <p:txBody>
          <a:bodyPr wrap="square" rtlCol="0">
            <a:spAutoFit/>
          </a:bodyPr>
          <a:lstStyle/>
          <a:p>
            <a:r>
              <a:rPr lang="en-US" sz="1000" dirty="0"/>
              <a:t>Note: The methodology for D17 was a grid question with a forced yes/no choice for each option and an extended code frame for print newspaper.</a:t>
            </a:r>
            <a:endParaRPr lang="en-AU" sz="1000" dirty="0"/>
          </a:p>
        </p:txBody>
      </p:sp>
    </p:spTree>
    <p:extLst>
      <p:ext uri="{BB962C8B-B14F-4D97-AF65-F5344CB8AC3E}">
        <p14:creationId xmlns:p14="http://schemas.microsoft.com/office/powerpoint/2010/main" val="33624828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81</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67779"/>
            <a:ext cx="7957813" cy="438517"/>
          </a:xfrm>
        </p:spPr>
        <p:txBody>
          <a:bodyPr>
            <a:normAutofit fontScale="90000"/>
          </a:bodyPr>
          <a:lstStyle/>
          <a:p>
            <a:r>
              <a:rPr lang="en-US" dirty="0"/>
              <a:t>Importance of accessing news via social media</a:t>
            </a:r>
            <a:endParaRPr lang="en-AU" dirty="0"/>
          </a:p>
        </p:txBody>
      </p:sp>
      <p:grpSp>
        <p:nvGrpSpPr>
          <p:cNvPr id="18" name="Group 17">
            <a:extLst>
              <a:ext uri="{FF2B5EF4-FFF2-40B4-BE49-F238E27FC236}">
                <a16:creationId xmlns:a16="http://schemas.microsoft.com/office/drawing/2014/main" id="{99749844-2C99-F9C0-3139-1556BE42BA0D}"/>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9" name="Freeform 5">
              <a:extLst>
                <a:ext uri="{FF2B5EF4-FFF2-40B4-BE49-F238E27FC236}">
                  <a16:creationId xmlns:a16="http://schemas.microsoft.com/office/drawing/2014/main" id="{BB3619CF-190B-560B-D821-20E6DFDDB449}"/>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6">
              <a:extLst>
                <a:ext uri="{FF2B5EF4-FFF2-40B4-BE49-F238E27FC236}">
                  <a16:creationId xmlns:a16="http://schemas.microsoft.com/office/drawing/2014/main" id="{2395C18C-F599-52BF-9448-B73B52537CBE}"/>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 name="Freeform 7">
              <a:extLst>
                <a:ext uri="{FF2B5EF4-FFF2-40B4-BE49-F238E27FC236}">
                  <a16:creationId xmlns:a16="http://schemas.microsoft.com/office/drawing/2014/main" id="{F8F595E7-8E1E-045E-9F5E-6DDE59692193}"/>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 name="Freeform 8">
              <a:extLst>
                <a:ext uri="{FF2B5EF4-FFF2-40B4-BE49-F238E27FC236}">
                  <a16:creationId xmlns:a16="http://schemas.microsoft.com/office/drawing/2014/main" id="{5B540382-854B-15FA-4DCE-F9D38C1C9788}"/>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 name="Freeform 9">
              <a:extLst>
                <a:ext uri="{FF2B5EF4-FFF2-40B4-BE49-F238E27FC236}">
                  <a16:creationId xmlns:a16="http://schemas.microsoft.com/office/drawing/2014/main" id="{03D279E1-D198-FF80-D9B9-710591021748}"/>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8075" y="910142"/>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cs typeface="Arial" panose="020B0604020202020204"/>
              </a:rPr>
              <a:t>Those who accessed news via social media were asked the importance of access via that method. More than four-fifths (83%) of respondents who consumed news via social media said that it was important (net very important and somewhat important) to them to have access to news via this channel.</a:t>
            </a:r>
            <a:endParaRPr lang="en-AU" sz="1000" dirty="0">
              <a:solidFill>
                <a:schemeClr val="tx1"/>
              </a:solidFill>
              <a:cs typeface="Arial" panose="020B0604020202020204"/>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613555" y="1968446"/>
            <a:ext cx="4833414" cy="286475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14" name="Rectangle 13">
            <a:extLst>
              <a:ext uri="{FF2B5EF4-FFF2-40B4-BE49-F238E27FC236}">
                <a16:creationId xmlns:a16="http://schemas.microsoft.com/office/drawing/2014/main" id="{CC4623CF-1DDC-C0B3-AAD9-538CF194307B}"/>
              </a:ext>
              <a:ext uri="{C183D7F6-B498-43B3-948B-1728B52AA6E4}">
                <adec:decorative xmlns:adec="http://schemas.microsoft.com/office/drawing/2017/decorative" val="1"/>
              </a:ext>
            </a:extLst>
          </p:cNvPr>
          <p:cNvSpPr/>
          <p:nvPr/>
        </p:nvSpPr>
        <p:spPr>
          <a:xfrm>
            <a:off x="4673931" y="3783286"/>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11" name="Chart 10" descr="Figure 72: Importance of accessing news via social media.&#10;&#10;Not at all important, 2023, 3%, 2022, 2%, 2021, 3%.&#10;Not very important, 2023, 13%, 2022, 16%, 2021, 14%.&#10;Somewhat important, 2023, 43%, 2022, 43%, 2021, 42%.&#10;Very important, 2023, 40%, 2022, 39%, 2021, 41%.&#10;NET Very important and somewhat important, 2023, 83%, 2022, 82%, 2021, 83%.&#10;&#10;Source: D14. How important is it to you to have access to news on social media?&#10;Base: MCCS, Respondents who access news content via social media. 2023: n=1,429. 2022: n=1318. 2021: n=1350. &#10;Notes: Don’t know/refused responses not shown: 2023 DK = 0%, Ref = 0%. 2022 Dk = 0.0%, Ref = 0.0%. 2021 DK = 0.0%, Ref = 0.0%.  Labels for responses &lt;5% not shown on chart.&#10;&#10;">
            <a:extLst>
              <a:ext uri="{FF2B5EF4-FFF2-40B4-BE49-F238E27FC236}">
                <a16:creationId xmlns:a16="http://schemas.microsoft.com/office/drawing/2014/main" id="{6B41AC0B-6BB0-2AE5-6E1E-7680891CEE94}"/>
              </a:ext>
            </a:extLst>
          </p:cNvPr>
          <p:cNvGraphicFramePr/>
          <p:nvPr>
            <p:extLst>
              <p:ext uri="{D42A27DB-BD31-4B8C-83A1-F6EECF244321}">
                <p14:modId xmlns:p14="http://schemas.microsoft.com/office/powerpoint/2010/main" val="4222492029"/>
              </p:ext>
            </p:extLst>
          </p:nvPr>
        </p:nvGraphicFramePr>
        <p:xfrm>
          <a:off x="802761" y="2036666"/>
          <a:ext cx="4016126" cy="2301021"/>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descr="T2B results are also included in the alt text for Figure 72.">
            <a:extLst>
              <a:ext uri="{FF2B5EF4-FFF2-40B4-BE49-F238E27FC236}">
                <a16:creationId xmlns:a16="http://schemas.microsoft.com/office/drawing/2014/main" id="{65544CA4-C25D-BA09-E523-1FEDDB9AA096}"/>
              </a:ext>
            </a:extLst>
          </p:cNvPr>
          <p:cNvSpPr txBox="1"/>
          <p:nvPr/>
        </p:nvSpPr>
        <p:spPr>
          <a:xfrm>
            <a:off x="4602741" y="1989115"/>
            <a:ext cx="899387" cy="861774"/>
          </a:xfrm>
          <a:prstGeom prst="rect">
            <a:avLst/>
          </a:prstGeom>
          <a:noFill/>
        </p:spPr>
        <p:txBody>
          <a:bodyPr wrap="square" rtlCol="0">
            <a:spAutoFit/>
          </a:bodyPr>
          <a:lstStyle/>
          <a:p>
            <a:r>
              <a:rPr lang="en-AU" sz="1000" b="1" i="0" u="none" strike="noStrike" dirty="0">
                <a:solidFill>
                  <a:srgbClr val="000000"/>
                </a:solidFill>
                <a:effectLst/>
                <a:latin typeface="Arial" panose="020B0604020202020204" pitchFamily="34" charset="0"/>
                <a:cs typeface="Arial" panose="020B0604020202020204" pitchFamily="34" charset="0"/>
              </a:rPr>
              <a:t>T2B (Net Very important + Somewhat important)</a:t>
            </a:r>
            <a:endParaRPr lang="en-AU" sz="1000" b="1" dirty="0">
              <a:latin typeface="Arial" panose="020B0604020202020204" pitchFamily="34" charset="0"/>
              <a:cs typeface="Arial" panose="020B0604020202020204" pitchFamily="34" charset="0"/>
            </a:endParaRPr>
          </a:p>
        </p:txBody>
      </p:sp>
      <p:sp>
        <p:nvSpPr>
          <p:cNvPr id="13" name="TextBox 12" descr="2023 NET T2B - 83%">
            <a:extLst>
              <a:ext uri="{FF2B5EF4-FFF2-40B4-BE49-F238E27FC236}">
                <a16:creationId xmlns:a16="http://schemas.microsoft.com/office/drawing/2014/main" id="{246C7483-3F46-945A-36C4-6ED8F0F889E4}"/>
              </a:ext>
            </a:extLst>
          </p:cNvPr>
          <p:cNvSpPr txBox="1"/>
          <p:nvPr/>
        </p:nvSpPr>
        <p:spPr>
          <a:xfrm>
            <a:off x="4818887" y="2757162"/>
            <a:ext cx="581891" cy="246221"/>
          </a:xfrm>
          <a:prstGeom prst="rect">
            <a:avLst/>
          </a:prstGeom>
          <a:noFill/>
        </p:spPr>
        <p:txBody>
          <a:bodyPr wrap="square" rtlCol="0">
            <a:spAutoFit/>
          </a:bodyPr>
          <a:lstStyle/>
          <a:p>
            <a:r>
              <a:rPr lang="en-US" sz="1000" b="1" dirty="0">
                <a:solidFill>
                  <a:srgbClr val="000000"/>
                </a:solidFill>
                <a:latin typeface="Arial" panose="020B0604020202020204" pitchFamily="34" charset="0"/>
                <a:cs typeface="Arial" panose="020B0604020202020204" pitchFamily="34" charset="0"/>
              </a:rPr>
              <a:t>8</a:t>
            </a:r>
            <a:r>
              <a:rPr lang="en-AU" sz="1000" b="1" dirty="0">
                <a:solidFill>
                  <a:srgbClr val="000000"/>
                </a:solidFill>
                <a:latin typeface="Arial" panose="020B0604020202020204" pitchFamily="34" charset="0"/>
                <a:cs typeface="Arial" panose="020B0604020202020204" pitchFamily="34" charset="0"/>
              </a:rPr>
              <a:t>3%</a:t>
            </a:r>
            <a:endParaRPr lang="en-AU" sz="1000" b="1" dirty="0">
              <a:latin typeface="Arial" panose="020B0604020202020204" pitchFamily="34" charset="0"/>
              <a:cs typeface="Arial" panose="020B0604020202020204" pitchFamily="34" charset="0"/>
            </a:endParaRPr>
          </a:p>
        </p:txBody>
      </p:sp>
      <p:sp>
        <p:nvSpPr>
          <p:cNvPr id="12" name="TextBox 11" descr="2022 NET T2B - 82%">
            <a:extLst>
              <a:ext uri="{FF2B5EF4-FFF2-40B4-BE49-F238E27FC236}">
                <a16:creationId xmlns:a16="http://schemas.microsoft.com/office/drawing/2014/main" id="{D22B2B9B-A3CA-51DF-683F-8D064A16290A}"/>
              </a:ext>
            </a:extLst>
          </p:cNvPr>
          <p:cNvSpPr txBox="1"/>
          <p:nvPr/>
        </p:nvSpPr>
        <p:spPr>
          <a:xfrm>
            <a:off x="4806099" y="3174137"/>
            <a:ext cx="581891" cy="246221"/>
          </a:xfrm>
          <a:prstGeom prst="rect">
            <a:avLst/>
          </a:prstGeom>
          <a:noFill/>
        </p:spPr>
        <p:txBody>
          <a:bodyPr wrap="square" rtlCol="0">
            <a:spAutoFit/>
          </a:bodyPr>
          <a:lstStyle/>
          <a:p>
            <a:r>
              <a:rPr lang="en-AU" sz="1000" b="1" i="0" u="none" strike="noStrike" dirty="0">
                <a:solidFill>
                  <a:srgbClr val="000000"/>
                </a:solidFill>
                <a:effectLst/>
                <a:latin typeface="Arial" panose="020B0604020202020204" pitchFamily="34" charset="0"/>
                <a:cs typeface="Arial" panose="020B0604020202020204" pitchFamily="34" charset="0"/>
              </a:rPr>
              <a:t>82%</a:t>
            </a:r>
            <a:endParaRPr lang="en-AU" sz="1000" b="1" dirty="0">
              <a:latin typeface="Arial" panose="020B0604020202020204" pitchFamily="34" charset="0"/>
              <a:cs typeface="Arial" panose="020B0604020202020204" pitchFamily="34" charset="0"/>
            </a:endParaRPr>
          </a:p>
        </p:txBody>
      </p:sp>
      <p:sp>
        <p:nvSpPr>
          <p:cNvPr id="16" name="TextBox 15" descr="2021 NET T2B - 83%">
            <a:extLst>
              <a:ext uri="{FF2B5EF4-FFF2-40B4-BE49-F238E27FC236}">
                <a16:creationId xmlns:a16="http://schemas.microsoft.com/office/drawing/2014/main" id="{218911AE-28B7-775C-B8B4-9324EF8E7822}"/>
              </a:ext>
            </a:extLst>
          </p:cNvPr>
          <p:cNvSpPr txBox="1"/>
          <p:nvPr/>
        </p:nvSpPr>
        <p:spPr>
          <a:xfrm>
            <a:off x="4819640" y="3567844"/>
            <a:ext cx="581891" cy="246221"/>
          </a:xfrm>
          <a:prstGeom prst="rect">
            <a:avLst/>
          </a:prstGeom>
          <a:noFill/>
        </p:spPr>
        <p:txBody>
          <a:bodyPr wrap="square" rtlCol="0">
            <a:spAutoFit/>
          </a:bodyPr>
          <a:lstStyle/>
          <a:p>
            <a:r>
              <a:rPr lang="en-AU" sz="1000" b="1" i="0" u="none" strike="noStrike" dirty="0">
                <a:solidFill>
                  <a:srgbClr val="000000"/>
                </a:solidFill>
                <a:effectLst/>
                <a:latin typeface="Arial" panose="020B0604020202020204" pitchFamily="34" charset="0"/>
                <a:cs typeface="Arial" panose="020B0604020202020204" pitchFamily="34" charset="0"/>
              </a:rPr>
              <a:t>83%</a:t>
            </a:r>
            <a:endParaRPr lang="en-AU" sz="1000" b="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F87E799-3D01-04C6-7F00-123A80219C4C}"/>
              </a:ext>
            </a:extLst>
          </p:cNvPr>
          <p:cNvSpPr txBox="1"/>
          <p:nvPr/>
        </p:nvSpPr>
        <p:spPr>
          <a:xfrm>
            <a:off x="612423" y="4209339"/>
            <a:ext cx="4821003" cy="538609"/>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D14. How important is it to you to have access to news on social media?</a:t>
            </a:r>
          </a:p>
          <a:p>
            <a:pPr>
              <a:spcBef>
                <a:spcPts val="300"/>
              </a:spcBef>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Respondents who access news content via social media</a:t>
            </a:r>
            <a:r>
              <a:rPr lang="en-US" sz="600" dirty="0">
                <a:latin typeface="Arial" panose="020B0604020202020204" pitchFamily="34" charset="0"/>
                <a:ea typeface="Calibri" panose="020F0502020204030204" pitchFamily="34" charset="0"/>
                <a:cs typeface="Times New Roman" panose="02020603050405020304" pitchFamily="18" charset="0"/>
              </a:rPr>
              <a:t>.</a:t>
            </a:r>
            <a:r>
              <a:rPr lang="en-US" sz="600" dirty="0">
                <a:effectLst/>
                <a:latin typeface="Arial" panose="020B0604020202020204" pitchFamily="34" charset="0"/>
                <a:ea typeface="Calibri" panose="020F0502020204030204" pitchFamily="34" charset="0"/>
                <a:cs typeface="Times New Roman" panose="02020603050405020304" pitchFamily="18" charset="0"/>
              </a:rPr>
              <a:t> 2023: n=1,429. 2022: n=1318. 2021: n=1350. </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2022 Dk = 0.0%, Ref = 0.0%. 2021 DK = 0.0%, Ref = 0.0%.  Labels for responses &lt;5% not shown on chart.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557288" y="2036666"/>
            <a:ext cx="3875992"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nSpc>
                <a:spcPct val="125000"/>
              </a:lnSpc>
            </a:pPr>
            <a:r>
              <a:rPr lang="en-AU" sz="1200" b="1" dirty="0">
                <a:solidFill>
                  <a:schemeClr val="tx2"/>
                </a:solidFill>
              </a:rPr>
              <a:t>Subgroups</a:t>
            </a:r>
          </a:p>
          <a:p>
            <a:pPr marL="171450" indent="-171450">
              <a:lnSpc>
                <a:spcPct val="125000"/>
              </a:lnSpc>
              <a:buFont typeface="Arial" panose="020B0604020202020204" pitchFamily="34" charset="0"/>
              <a:buChar char="↑"/>
            </a:pPr>
            <a:r>
              <a:rPr lang="en-US" sz="1000" b="1" dirty="0">
                <a:solidFill>
                  <a:schemeClr val="tx1"/>
                </a:solidFill>
              </a:rPr>
              <a:t>NET Very important + Somewhat important </a:t>
            </a:r>
            <a:r>
              <a:rPr lang="en-US" sz="1000" dirty="0">
                <a:solidFill>
                  <a:schemeClr val="tx1"/>
                </a:solidFill>
              </a:rPr>
              <a:t>was higher for:</a:t>
            </a:r>
          </a:p>
          <a:p>
            <a:pPr marL="628650" lvl="1" indent="-171450">
              <a:lnSpc>
                <a:spcPct val="125000"/>
              </a:lnSpc>
              <a:buFont typeface="Courier New" panose="02070309020205020404" pitchFamily="49" charset="0"/>
              <a:buChar char="o"/>
            </a:pPr>
            <a:r>
              <a:rPr lang="en-US" sz="1000" dirty="0">
                <a:solidFill>
                  <a:schemeClr val="tx1"/>
                </a:solidFill>
                <a:cs typeface="Arial"/>
              </a:rPr>
              <a:t>Ages 18-24 (84%), 25-34 (87%), and 35-44 (90% vs 60% of ages 75+)</a:t>
            </a:r>
          </a:p>
          <a:p>
            <a:pPr marL="628650" lvl="1" indent="-171450">
              <a:lnSpc>
                <a:spcPct val="125000"/>
              </a:lnSpc>
              <a:buFont typeface="Courier New" panose="02070309020205020404" pitchFamily="49" charset="0"/>
              <a:buChar char="o"/>
            </a:pPr>
            <a:r>
              <a:rPr lang="en-US" sz="1000" dirty="0">
                <a:solidFill>
                  <a:schemeClr val="tx1"/>
                </a:solidFill>
                <a:cs typeface="Arial"/>
              </a:rPr>
              <a:t>Those living in a capital city (85% vs 78% of those living outside a capital city)</a:t>
            </a:r>
          </a:p>
          <a:p>
            <a:pPr marL="628650" lvl="1" indent="-171450">
              <a:lnSpc>
                <a:spcPct val="125000"/>
              </a:lnSpc>
              <a:buFont typeface="Courier New" panose="02070309020205020404" pitchFamily="49" charset="0"/>
              <a:buChar char="o"/>
            </a:pPr>
            <a:r>
              <a:rPr lang="en-US" sz="1000" dirty="0">
                <a:solidFill>
                  <a:schemeClr val="tx1"/>
                </a:solidFill>
                <a:cs typeface="Arial"/>
              </a:rPr>
              <a:t>Those born in a mainly non-English speaking country (92% vs 80% of those born in a mainly English speaking country)</a:t>
            </a:r>
          </a:p>
          <a:p>
            <a:pPr marL="628650" lvl="1" indent="-171450">
              <a:lnSpc>
                <a:spcPct val="125000"/>
              </a:lnSpc>
              <a:buFont typeface="Courier New" panose="02070309020205020404" pitchFamily="49" charset="0"/>
              <a:buChar char="o"/>
            </a:pPr>
            <a:r>
              <a:rPr lang="en-US" sz="1000" dirty="0">
                <a:solidFill>
                  <a:schemeClr val="tx1"/>
                </a:solidFill>
                <a:cs typeface="Arial"/>
              </a:rPr>
              <a:t>Those who comment or post images to social media sites once a day or more (88% vs 81% of those who comment or post less than once a day)</a:t>
            </a:r>
          </a:p>
          <a:p>
            <a:pPr marL="628650" lvl="1" indent="-171450">
              <a:lnSpc>
                <a:spcPct val="125000"/>
              </a:lnSpc>
              <a:buFont typeface="Courier New" panose="02070309020205020404" pitchFamily="49" charset="0"/>
              <a:buChar char="o"/>
            </a:pPr>
            <a:r>
              <a:rPr lang="en-US" sz="1000" dirty="0">
                <a:solidFill>
                  <a:schemeClr val="tx1"/>
                </a:solidFill>
                <a:cs typeface="Arial"/>
              </a:rPr>
              <a:t>Those who view posts, images and videos on social media sites once a day or more (85% vs 77% of those who view posts less than once a day)</a:t>
            </a: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628650" lvl="1" indent="-171450">
              <a:lnSpc>
                <a:spcPct val="125000"/>
              </a:lnSpc>
              <a:buFont typeface="Courier New" panose="02070309020205020404" pitchFamily="49" charset="0"/>
              <a:buChar char="o"/>
            </a:pPr>
            <a:endParaRPr lang="en-US" sz="900" dirty="0">
              <a:solidFill>
                <a:schemeClr val="tx1"/>
              </a:solidFill>
              <a:cs typeface="Arial"/>
            </a:endParaRPr>
          </a:p>
        </p:txBody>
      </p:sp>
      <p:sp>
        <p:nvSpPr>
          <p:cNvPr id="8" name="Rectangle 7">
            <a:extLst>
              <a:ext uri="{FF2B5EF4-FFF2-40B4-BE49-F238E27FC236}">
                <a16:creationId xmlns:a16="http://schemas.microsoft.com/office/drawing/2014/main" id="{3A65477D-525C-04CF-0BF0-37F13F1F6922}"/>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solidFill>
                  <a:schemeClr val="bg1"/>
                </a:solidFill>
              </a:rPr>
              <a:t>Those who access news via social media continue to indicate that it is important to them. </a:t>
            </a:r>
            <a:endParaRPr lang="en-AU" sz="1000" b="1" dirty="0">
              <a:solidFill>
                <a:schemeClr val="bg1"/>
              </a:solidFill>
            </a:endParaRPr>
          </a:p>
        </p:txBody>
      </p:sp>
      <p:pic>
        <p:nvPicPr>
          <p:cNvPr id="9" name="Graphic 8">
            <a:extLst>
              <a:ext uri="{FF2B5EF4-FFF2-40B4-BE49-F238E27FC236}">
                <a16:creationId xmlns:a16="http://schemas.microsoft.com/office/drawing/2014/main" id="{4B8FCBDA-8A76-1F6C-0D10-5EE0DE76442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10442747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82</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48694"/>
            <a:ext cx="7957813" cy="438517"/>
          </a:xfrm>
        </p:spPr>
        <p:txBody>
          <a:bodyPr>
            <a:normAutofit fontScale="90000"/>
          </a:bodyPr>
          <a:lstStyle/>
          <a:p>
            <a:r>
              <a:rPr lang="en-US" dirty="0"/>
              <a:t>Importance of accessing news via online search engines</a:t>
            </a:r>
            <a:endParaRPr lang="en-AU" dirty="0"/>
          </a:p>
        </p:txBody>
      </p:sp>
      <p:grpSp>
        <p:nvGrpSpPr>
          <p:cNvPr id="5" name="Group 4">
            <a:extLst>
              <a:ext uri="{FF2B5EF4-FFF2-40B4-BE49-F238E27FC236}">
                <a16:creationId xmlns:a16="http://schemas.microsoft.com/office/drawing/2014/main" id="{0AA600CD-BFAD-4A31-F66E-BC87D0930A54}"/>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8" name="Freeform 5">
              <a:extLst>
                <a:ext uri="{FF2B5EF4-FFF2-40B4-BE49-F238E27FC236}">
                  <a16:creationId xmlns:a16="http://schemas.microsoft.com/office/drawing/2014/main" id="{0885FEDC-4729-9988-99DD-8AC4D43903FC}"/>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 name="Freeform 6">
              <a:extLst>
                <a:ext uri="{FF2B5EF4-FFF2-40B4-BE49-F238E27FC236}">
                  <a16:creationId xmlns:a16="http://schemas.microsoft.com/office/drawing/2014/main" id="{72C79F03-3E14-8B5D-10B0-BC6977BFE0F3}"/>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6" name="Freeform 7">
              <a:extLst>
                <a:ext uri="{FF2B5EF4-FFF2-40B4-BE49-F238E27FC236}">
                  <a16:creationId xmlns:a16="http://schemas.microsoft.com/office/drawing/2014/main" id="{0F82D5A5-561F-464C-D055-343C065ACB8D}"/>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8" name="Freeform 8">
              <a:extLst>
                <a:ext uri="{FF2B5EF4-FFF2-40B4-BE49-F238E27FC236}">
                  <a16:creationId xmlns:a16="http://schemas.microsoft.com/office/drawing/2014/main" id="{D0E0107E-6A04-B110-B4DD-4D26EF5519DD}"/>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9" name="Freeform 9">
              <a:extLst>
                <a:ext uri="{FF2B5EF4-FFF2-40B4-BE49-F238E27FC236}">
                  <a16:creationId xmlns:a16="http://schemas.microsoft.com/office/drawing/2014/main" id="{E9F3F5AE-FC86-9D45-4CCC-AF8CA3AD5887}"/>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8075" y="902268"/>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Of respondents who accessed news via online search engines, nearly nine in ten (87%) said that it was important (net very important and somewhat important) to them to be able to discover news stories that way.</a:t>
            </a:r>
            <a:endParaRPr lang="en-AU" sz="1000" dirty="0">
              <a:solidFill>
                <a:schemeClr val="tx1"/>
              </a:solidFill>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613554" y="1938629"/>
            <a:ext cx="4910422" cy="286475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15" name="Rectangle 14">
            <a:extLst>
              <a:ext uri="{FF2B5EF4-FFF2-40B4-BE49-F238E27FC236}">
                <a16:creationId xmlns:a16="http://schemas.microsoft.com/office/drawing/2014/main" id="{D8837230-081D-62FD-7414-E3083499E3C2}"/>
              </a:ext>
              <a:ext uri="{C183D7F6-B498-43B3-948B-1728B52AA6E4}">
                <adec:decorative xmlns:adec="http://schemas.microsoft.com/office/drawing/2017/decorative" val="1"/>
              </a:ext>
            </a:extLst>
          </p:cNvPr>
          <p:cNvSpPr/>
          <p:nvPr/>
        </p:nvSpPr>
        <p:spPr>
          <a:xfrm>
            <a:off x="4605825" y="3821743"/>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11" name="Chart 10" descr="Figure 73: Importance of accessing news via online search engines.&#10;&#10;Not at all important, 2023, 1%, 2022, 3%, 2021, 3%&#10;Not very important, 2023, 12%, 2022, 9%, 2021, 8%&#10;Somewhat important, 2023, 39% (significantly lower than 2022), 2022, 49%, 2021, 40%&#10;Very important, 2023, 48%, 2022, 38%, 2021, 48%&#10;NET Very important and somewhat important, 2023, 87%, 2022, 87%, 2021, 89%.&#10;&#10;Source: D15. How important is it for you to be able to discover news stories via search engines? &#10;Base: MCCS, Respondents who access news content via online search engines. 2023: n=918. 2022: n=897. 2021: n=958. Notes: Don’t know/refused responses not shown: 2023 DK = 0%, Ref = 0%. 2022 DK = 0.0%, Ref = 0.1%. 2021 DK = 0.0%, Ref = 0.1%. Labels for responses &lt;5% not shown on chart.&#10;&#10;">
            <a:extLst>
              <a:ext uri="{FF2B5EF4-FFF2-40B4-BE49-F238E27FC236}">
                <a16:creationId xmlns:a16="http://schemas.microsoft.com/office/drawing/2014/main" id="{6B41AC0B-6BB0-2AE5-6E1E-7680891CEE94}"/>
              </a:ext>
            </a:extLst>
          </p:cNvPr>
          <p:cNvGraphicFramePr/>
          <p:nvPr>
            <p:extLst>
              <p:ext uri="{D42A27DB-BD31-4B8C-83A1-F6EECF244321}">
                <p14:modId xmlns:p14="http://schemas.microsoft.com/office/powerpoint/2010/main" val="2129232074"/>
              </p:ext>
            </p:extLst>
          </p:nvPr>
        </p:nvGraphicFramePr>
        <p:xfrm>
          <a:off x="611472" y="2059858"/>
          <a:ext cx="4259770" cy="228529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descr="T2B results are also included in the alt text for Figure 73.">
            <a:extLst>
              <a:ext uri="{FF2B5EF4-FFF2-40B4-BE49-F238E27FC236}">
                <a16:creationId xmlns:a16="http://schemas.microsoft.com/office/drawing/2014/main" id="{C69128A9-9460-E592-8A67-2C1B8BFBB386}"/>
              </a:ext>
            </a:extLst>
          </p:cNvPr>
          <p:cNvSpPr txBox="1"/>
          <p:nvPr/>
        </p:nvSpPr>
        <p:spPr>
          <a:xfrm>
            <a:off x="4628550" y="1982744"/>
            <a:ext cx="1009510" cy="861774"/>
          </a:xfrm>
          <a:prstGeom prst="rect">
            <a:avLst/>
          </a:prstGeom>
          <a:noFill/>
        </p:spPr>
        <p:txBody>
          <a:bodyPr wrap="square" rtlCol="0">
            <a:spAutoFit/>
          </a:bodyPr>
          <a:lstStyle/>
          <a:p>
            <a:r>
              <a:rPr lang="en-AU" sz="1000" b="1" i="0" u="none" strike="noStrike" dirty="0">
                <a:solidFill>
                  <a:srgbClr val="000000"/>
                </a:solidFill>
                <a:effectLst/>
                <a:latin typeface="Arial" panose="020B0604020202020204" pitchFamily="34" charset="0"/>
                <a:cs typeface="Arial" panose="020B0604020202020204" pitchFamily="34" charset="0"/>
              </a:rPr>
              <a:t>T2B (Net Very  important + Somewhat important)</a:t>
            </a:r>
            <a:endParaRPr lang="en-AU" sz="1000" b="1" dirty="0">
              <a:latin typeface="Arial" panose="020B0604020202020204" pitchFamily="34" charset="0"/>
              <a:cs typeface="Arial" panose="020B0604020202020204" pitchFamily="34" charset="0"/>
            </a:endParaRPr>
          </a:p>
        </p:txBody>
      </p:sp>
      <p:sp>
        <p:nvSpPr>
          <p:cNvPr id="16" name="TextBox 15" descr="2023 NET T2B - 87%">
            <a:extLst>
              <a:ext uri="{FF2B5EF4-FFF2-40B4-BE49-F238E27FC236}">
                <a16:creationId xmlns:a16="http://schemas.microsoft.com/office/drawing/2014/main" id="{82806797-7AC1-DB84-E3BC-DCEE1A16A93D}"/>
              </a:ext>
            </a:extLst>
          </p:cNvPr>
          <p:cNvSpPr txBox="1"/>
          <p:nvPr/>
        </p:nvSpPr>
        <p:spPr>
          <a:xfrm>
            <a:off x="4765224" y="2792588"/>
            <a:ext cx="581891" cy="246221"/>
          </a:xfrm>
          <a:prstGeom prst="rect">
            <a:avLst/>
          </a:prstGeom>
          <a:noFill/>
        </p:spPr>
        <p:txBody>
          <a:bodyPr wrap="square" rtlCol="0">
            <a:spAutoFit/>
          </a:bodyPr>
          <a:lstStyle/>
          <a:p>
            <a:r>
              <a:rPr lang="en-US" sz="1000" b="1" dirty="0">
                <a:solidFill>
                  <a:srgbClr val="000000"/>
                </a:solidFill>
                <a:latin typeface="Arial" panose="020B0604020202020204" pitchFamily="34" charset="0"/>
                <a:cs typeface="Arial" panose="020B0604020202020204" pitchFamily="34" charset="0"/>
              </a:rPr>
              <a:t>8</a:t>
            </a:r>
            <a:r>
              <a:rPr lang="en-AU" sz="1000" b="1" dirty="0">
                <a:solidFill>
                  <a:srgbClr val="000000"/>
                </a:solidFill>
                <a:latin typeface="Arial" panose="020B0604020202020204" pitchFamily="34" charset="0"/>
                <a:cs typeface="Arial" panose="020B0604020202020204" pitchFamily="34" charset="0"/>
              </a:rPr>
              <a:t>7%</a:t>
            </a:r>
            <a:endParaRPr lang="en-AU" sz="1000" b="1" dirty="0">
              <a:latin typeface="Arial" panose="020B0604020202020204" pitchFamily="34" charset="0"/>
              <a:cs typeface="Arial" panose="020B0604020202020204" pitchFamily="34" charset="0"/>
            </a:endParaRPr>
          </a:p>
        </p:txBody>
      </p:sp>
      <p:sp>
        <p:nvSpPr>
          <p:cNvPr id="12" name="TextBox 11" descr="2022 NET T2B - 87%">
            <a:extLst>
              <a:ext uri="{FF2B5EF4-FFF2-40B4-BE49-F238E27FC236}">
                <a16:creationId xmlns:a16="http://schemas.microsoft.com/office/drawing/2014/main" id="{302484F4-996B-360B-F767-70F5562D16F8}"/>
              </a:ext>
            </a:extLst>
          </p:cNvPr>
          <p:cNvSpPr txBox="1"/>
          <p:nvPr/>
        </p:nvSpPr>
        <p:spPr>
          <a:xfrm>
            <a:off x="4765224" y="3177229"/>
            <a:ext cx="581891" cy="246221"/>
          </a:xfrm>
          <a:prstGeom prst="rect">
            <a:avLst/>
          </a:prstGeom>
          <a:noFill/>
        </p:spPr>
        <p:txBody>
          <a:bodyPr wrap="square" rtlCol="0">
            <a:spAutoFit/>
          </a:bodyPr>
          <a:lstStyle/>
          <a:p>
            <a:r>
              <a:rPr lang="en-AU" sz="1000" b="1" i="0" u="none" strike="noStrike" dirty="0">
                <a:solidFill>
                  <a:srgbClr val="000000"/>
                </a:solidFill>
                <a:effectLst/>
                <a:latin typeface="Arial" panose="020B0604020202020204" pitchFamily="34" charset="0"/>
                <a:cs typeface="Arial" panose="020B0604020202020204" pitchFamily="34" charset="0"/>
              </a:rPr>
              <a:t>87%</a:t>
            </a:r>
            <a:r>
              <a:rPr lang="en-AU" sz="1000" b="1" dirty="0">
                <a:latin typeface="Arial" panose="020B0604020202020204" pitchFamily="34" charset="0"/>
                <a:cs typeface="Arial" panose="020B0604020202020204" pitchFamily="34" charset="0"/>
              </a:rPr>
              <a:t> </a:t>
            </a:r>
          </a:p>
        </p:txBody>
      </p:sp>
      <p:sp>
        <p:nvSpPr>
          <p:cNvPr id="21" name="TextBox 20" descr="NET T2B - 89%">
            <a:extLst>
              <a:ext uri="{FF2B5EF4-FFF2-40B4-BE49-F238E27FC236}">
                <a16:creationId xmlns:a16="http://schemas.microsoft.com/office/drawing/2014/main" id="{FD217F97-E48B-849A-2671-CEE3ABBF9390}"/>
              </a:ext>
            </a:extLst>
          </p:cNvPr>
          <p:cNvSpPr txBox="1"/>
          <p:nvPr/>
        </p:nvSpPr>
        <p:spPr>
          <a:xfrm>
            <a:off x="4765224" y="3598081"/>
            <a:ext cx="581891" cy="246221"/>
          </a:xfrm>
          <a:prstGeom prst="rect">
            <a:avLst/>
          </a:prstGeom>
          <a:noFill/>
        </p:spPr>
        <p:txBody>
          <a:bodyPr wrap="square" rtlCol="0">
            <a:spAutoFit/>
          </a:bodyPr>
          <a:lstStyle/>
          <a:p>
            <a:r>
              <a:rPr lang="en-AU" sz="1000" b="1" i="0" u="none" strike="noStrike" dirty="0">
                <a:solidFill>
                  <a:srgbClr val="000000"/>
                </a:solidFill>
                <a:effectLst/>
                <a:latin typeface="Arial" panose="020B0604020202020204" pitchFamily="34" charset="0"/>
                <a:cs typeface="Arial" panose="020B0604020202020204" pitchFamily="34" charset="0"/>
              </a:rPr>
              <a:t>89%</a:t>
            </a:r>
            <a:endParaRPr lang="en-AU" sz="1000" b="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F87E799-3D01-04C6-7F00-123A80219C4C}"/>
              </a:ext>
            </a:extLst>
          </p:cNvPr>
          <p:cNvSpPr txBox="1"/>
          <p:nvPr/>
        </p:nvSpPr>
        <p:spPr>
          <a:xfrm>
            <a:off x="612424" y="4209339"/>
            <a:ext cx="4016126" cy="500137"/>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D15. How important is it for you to be able to discover news stories via search engines? </a:t>
            </a:r>
          </a:p>
          <a:p>
            <a:pPr>
              <a:spcBef>
                <a:spcPts val="300"/>
              </a:spcBef>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Respondents who access news content via online search engines</a:t>
            </a:r>
            <a:r>
              <a:rPr lang="en-US" sz="600" dirty="0">
                <a:latin typeface="Arial" panose="020B0604020202020204" pitchFamily="34" charset="0"/>
                <a:ea typeface="Calibri" panose="020F0502020204030204" pitchFamily="34" charset="0"/>
                <a:cs typeface="Times New Roman" panose="02020603050405020304" pitchFamily="18" charset="0"/>
              </a:rPr>
              <a:t>.</a:t>
            </a:r>
            <a:r>
              <a:rPr lang="en-US" sz="600" dirty="0">
                <a:effectLst/>
                <a:latin typeface="Arial" panose="020B0604020202020204" pitchFamily="34" charset="0"/>
                <a:ea typeface="Calibri" panose="020F0502020204030204" pitchFamily="34" charset="0"/>
                <a:cs typeface="Times New Roman" panose="02020603050405020304" pitchFamily="18" charset="0"/>
              </a:rPr>
              <a:t> 2023: n=</a:t>
            </a:r>
            <a:r>
              <a:rPr lang="en-US" sz="600" dirty="0">
                <a:latin typeface="Arial" panose="020B0604020202020204" pitchFamily="34" charset="0"/>
                <a:ea typeface="Calibri" panose="020F0502020204030204" pitchFamily="34" charset="0"/>
                <a:cs typeface="Times New Roman" panose="02020603050405020304" pitchFamily="18" charset="0"/>
              </a:rPr>
              <a:t>918</a:t>
            </a:r>
            <a:r>
              <a:rPr lang="en-US" sz="600" dirty="0">
                <a:effectLst/>
                <a:latin typeface="Arial" panose="020B0604020202020204" pitchFamily="34" charset="0"/>
                <a:ea typeface="Calibri" panose="020F0502020204030204" pitchFamily="34" charset="0"/>
                <a:cs typeface="Times New Roman" panose="02020603050405020304" pitchFamily="18" charset="0"/>
              </a:rPr>
              <a:t>. 2022: n=897. 2021: n=958. </a:t>
            </a: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Ref = 0%. 2022 DK = 0.0%, Ref = 0.1%. 2021 DK = 0.0%, Ref = 0.1%. Labels for responses &lt;5% not shown on chart.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 uri="{C183D7F6-B498-43B3-948B-1728B52AA6E4}">
                <adec:decorative xmlns:adec="http://schemas.microsoft.com/office/drawing/2017/decorative" val="0"/>
              </a:ext>
            </a:extLst>
          </p:cNvPr>
          <p:cNvSpPr/>
          <p:nvPr/>
        </p:nvSpPr>
        <p:spPr>
          <a:xfrm>
            <a:off x="5512937" y="1983995"/>
            <a:ext cx="4164892"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r>
              <a:rPr lang="en-AU" sz="1200" b="1" dirty="0">
                <a:solidFill>
                  <a:schemeClr val="tx2"/>
                </a:solidFill>
              </a:rPr>
              <a:t>Subgroups</a:t>
            </a:r>
          </a:p>
          <a:p>
            <a:pPr marL="171450" indent="-171450">
              <a:buFont typeface="Arial,Sans-Serif"/>
              <a:buChar char="↑"/>
            </a:pPr>
            <a:r>
              <a:rPr lang="en-US" sz="1000" b="1" dirty="0">
                <a:solidFill>
                  <a:schemeClr val="tx1"/>
                </a:solidFill>
                <a:ea typeface="+mn-lt"/>
                <a:cs typeface="+mn-lt"/>
              </a:rPr>
              <a:t>NET Very important + Somewhat important </a:t>
            </a:r>
            <a:r>
              <a:rPr lang="en-US" sz="1000" dirty="0">
                <a:solidFill>
                  <a:schemeClr val="tx1"/>
                </a:solidFill>
              </a:rPr>
              <a:t>was higher for</a:t>
            </a:r>
            <a:r>
              <a:rPr lang="en-US" sz="1000" b="1" dirty="0">
                <a:solidFill>
                  <a:schemeClr val="tx1"/>
                </a:solidFill>
              </a:rPr>
              <a:t>: </a:t>
            </a:r>
            <a:endParaRPr lang="en-US" sz="1000" b="1"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a:rPr>
              <a:t>Ages 18-24 (26% vs 16% of ages 25-34, 18% of ages 45-54, 12% of ages 55-64, 13% of ages 65-74 and 10% of ages 75+)</a:t>
            </a:r>
          </a:p>
          <a:p>
            <a:pPr marL="628650" lvl="1" indent="-171450">
              <a:lnSpc>
                <a:spcPct val="125000"/>
              </a:lnSpc>
              <a:buFont typeface="Courier New" panose="02070309020205020404" pitchFamily="49" charset="0"/>
              <a:buChar char="o"/>
            </a:pPr>
            <a:r>
              <a:rPr lang="en-US" sz="1000" dirty="0">
                <a:solidFill>
                  <a:schemeClr val="tx1"/>
                </a:solidFill>
                <a:cs typeface="Arial"/>
              </a:rPr>
              <a:t>Those living in a capital city (23% vs 9% of those living outside a capital city)</a:t>
            </a:r>
          </a:p>
          <a:p>
            <a:pPr marL="628650" lvl="1" indent="-171450">
              <a:lnSpc>
                <a:spcPct val="125000"/>
              </a:lnSpc>
              <a:buFont typeface="Courier New" panose="02070309020205020404" pitchFamily="49" charset="0"/>
              <a:buChar char="o"/>
            </a:pPr>
            <a:r>
              <a:rPr lang="en-US" sz="1000" dirty="0">
                <a:solidFill>
                  <a:schemeClr val="tx1"/>
                </a:solidFill>
                <a:cs typeface="Arial"/>
              </a:rPr>
              <a:t>Those with dependent children in the household (22%) and adults living in a share house (22% vs 12% of those without children in the household)</a:t>
            </a:r>
          </a:p>
          <a:p>
            <a:pPr marL="628650" lvl="1" indent="-171450">
              <a:lnSpc>
                <a:spcPct val="125000"/>
              </a:lnSpc>
              <a:buFont typeface="Courier New" panose="02070309020205020404" pitchFamily="49" charset="0"/>
              <a:buChar char="o"/>
            </a:pPr>
            <a:r>
              <a:rPr lang="en-US" sz="1000" dirty="0">
                <a:solidFill>
                  <a:schemeClr val="tx1"/>
                </a:solidFill>
                <a:cs typeface="Arial"/>
              </a:rPr>
              <a:t>Those born in a mainly non-English speaking country (31% vs 13% of those born in a mainly English speaking country)</a:t>
            </a:r>
          </a:p>
          <a:p>
            <a:pPr marL="628650" lvl="1" indent="-171450">
              <a:lnSpc>
                <a:spcPct val="125000"/>
              </a:lnSpc>
              <a:buFont typeface="Courier New" panose="02070309020205020404" pitchFamily="49" charset="0"/>
              <a:buChar char="o"/>
            </a:pPr>
            <a:r>
              <a:rPr lang="en-US" sz="1000" dirty="0">
                <a:solidFill>
                  <a:schemeClr val="tx1"/>
                </a:solidFill>
                <a:cs typeface="Arial"/>
              </a:rPr>
              <a:t>Those who look for information over the internet once a day or more (19% vs 11% of those who look for information less than once a day)</a:t>
            </a:r>
          </a:p>
          <a:p>
            <a:pPr lvl="1"/>
            <a:endParaRPr lang="en-US" sz="1000" dirty="0">
              <a:solidFill>
                <a:schemeClr val="tx1"/>
              </a:solidFill>
            </a:endParaRPr>
          </a:p>
          <a:p>
            <a:pPr marL="628650" lvl="1" indent="-171450">
              <a:buFont typeface="Courier New" panose="02070309020205020404" pitchFamily="49" charset="0"/>
              <a:buChar char="o"/>
            </a:pPr>
            <a:endParaRPr lang="en-US" sz="1000" dirty="0">
              <a:solidFill>
                <a:schemeClr val="tx1"/>
              </a:solidFill>
            </a:endParaRPr>
          </a:p>
        </p:txBody>
      </p:sp>
      <p:sp>
        <p:nvSpPr>
          <p:cNvPr id="22" name="Rectangle 21">
            <a:extLst>
              <a:ext uri="{FF2B5EF4-FFF2-40B4-BE49-F238E27FC236}">
                <a16:creationId xmlns:a16="http://schemas.microsoft.com/office/drawing/2014/main" id="{F959A642-F031-B4A1-70AF-AC4342B041C4}"/>
              </a:ext>
            </a:extLst>
          </p:cNvPr>
          <p:cNvSpPr/>
          <p:nvPr/>
        </p:nvSpPr>
        <p:spPr>
          <a:xfrm>
            <a:off x="5434684" y="4953866"/>
            <a:ext cx="4232049" cy="1673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en-AU" sz="1200" b="1" dirty="0">
                <a:solidFill>
                  <a:schemeClr val="tx2"/>
                </a:solidFill>
              </a:rPr>
              <a:t>Callouts</a:t>
            </a:r>
          </a:p>
          <a:p>
            <a:pPr marL="171450" indent="-171450">
              <a:buFont typeface="Arial" panose="020B0604020202020204" pitchFamily="34" charset="0"/>
              <a:buChar char="•"/>
            </a:pPr>
            <a:r>
              <a:rPr lang="en-US" sz="1000" dirty="0">
                <a:solidFill>
                  <a:schemeClr val="tx1"/>
                </a:solidFill>
              </a:rPr>
              <a:t>The proportion of respondents who said it is very important to be able to access news stories via online search engines has increased in 2023, while the proportion who said it is somewhat important has decreased.</a:t>
            </a:r>
          </a:p>
        </p:txBody>
      </p:sp>
      <p:sp>
        <p:nvSpPr>
          <p:cNvPr id="8" name="Rectangle 7">
            <a:extLst>
              <a:ext uri="{FF2B5EF4-FFF2-40B4-BE49-F238E27FC236}">
                <a16:creationId xmlns:a16="http://schemas.microsoft.com/office/drawing/2014/main" id="{9A27B320-3F17-2129-AC3D-AE26EED3B526}"/>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solidFill>
                  <a:schemeClr val="bg1"/>
                </a:solidFill>
              </a:rPr>
              <a:t>There has been an increase strength in sentiment for the importance of accessing news via search engines in 2023. </a:t>
            </a:r>
          </a:p>
        </p:txBody>
      </p:sp>
      <p:pic>
        <p:nvPicPr>
          <p:cNvPr id="9" name="Graphic 8">
            <a:extLst>
              <a:ext uri="{FF2B5EF4-FFF2-40B4-BE49-F238E27FC236}">
                <a16:creationId xmlns:a16="http://schemas.microsoft.com/office/drawing/2014/main" id="{962578F1-12E1-8561-F8E1-7BFEE89B37C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032" y="6083860"/>
            <a:ext cx="387795" cy="387795"/>
          </a:xfrm>
          <a:prstGeom prst="rect">
            <a:avLst/>
          </a:prstGeom>
        </p:spPr>
      </p:pic>
      <p:sp>
        <p:nvSpPr>
          <p:cNvPr id="19" name="Arrow: Down 18">
            <a:extLst>
              <a:ext uri="{FF2B5EF4-FFF2-40B4-BE49-F238E27FC236}">
                <a16:creationId xmlns:a16="http://schemas.microsoft.com/office/drawing/2014/main" id="{71368DD5-FF4F-7022-0902-71CC9AB71FC0}"/>
              </a:ext>
              <a:ext uri="{C183D7F6-B498-43B3-948B-1728B52AA6E4}">
                <adec:decorative xmlns:adec="http://schemas.microsoft.com/office/drawing/2017/decorative" val="1"/>
              </a:ext>
            </a:extLst>
          </p:cNvPr>
          <p:cNvSpPr/>
          <p:nvPr/>
        </p:nvSpPr>
        <p:spPr>
          <a:xfrm flipV="1">
            <a:off x="3893016" y="2794129"/>
            <a:ext cx="154294" cy="194545"/>
          </a:xfrm>
          <a:prstGeom prst="down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Arrow: Down 19">
            <a:extLst>
              <a:ext uri="{FF2B5EF4-FFF2-40B4-BE49-F238E27FC236}">
                <a16:creationId xmlns:a16="http://schemas.microsoft.com/office/drawing/2014/main" id="{FF876442-BD21-399C-5931-F0EAA1A79375}"/>
              </a:ext>
              <a:ext uri="{C183D7F6-B498-43B3-948B-1728B52AA6E4}">
                <adec:decorative xmlns:adec="http://schemas.microsoft.com/office/drawing/2017/decorative" val="1"/>
              </a:ext>
            </a:extLst>
          </p:cNvPr>
          <p:cNvSpPr/>
          <p:nvPr/>
        </p:nvSpPr>
        <p:spPr>
          <a:xfrm>
            <a:off x="2370245" y="2796117"/>
            <a:ext cx="154294" cy="194545"/>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6758603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83</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88165"/>
            <a:ext cx="7957813" cy="438517"/>
          </a:xfrm>
        </p:spPr>
        <p:txBody>
          <a:bodyPr>
            <a:normAutofit fontScale="90000"/>
          </a:bodyPr>
          <a:lstStyle/>
          <a:p>
            <a:r>
              <a:rPr lang="en-US" dirty="0"/>
              <a:t>Sources of local, national, and international news (%)</a:t>
            </a:r>
            <a:endParaRPr lang="en-AU" dirty="0"/>
          </a:p>
        </p:txBody>
      </p:sp>
      <p:grpSp>
        <p:nvGrpSpPr>
          <p:cNvPr id="4" name="Group 3">
            <a:extLst>
              <a:ext uri="{FF2B5EF4-FFF2-40B4-BE49-F238E27FC236}">
                <a16:creationId xmlns:a16="http://schemas.microsoft.com/office/drawing/2014/main" id="{0A2E7F9D-6448-2118-7980-0CED711F3627}"/>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3" name="Freeform 5">
              <a:extLst>
                <a:ext uri="{FF2B5EF4-FFF2-40B4-BE49-F238E27FC236}">
                  <a16:creationId xmlns:a16="http://schemas.microsoft.com/office/drawing/2014/main" id="{60E48C18-E4A0-A3D7-494C-AE0809F30105}"/>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4" name="Freeform 6">
              <a:extLst>
                <a:ext uri="{FF2B5EF4-FFF2-40B4-BE49-F238E27FC236}">
                  <a16:creationId xmlns:a16="http://schemas.microsoft.com/office/drawing/2014/main" id="{B43D8BC9-0DE5-8ABF-0C94-F7B7836E97AB}"/>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7">
              <a:extLst>
                <a:ext uri="{FF2B5EF4-FFF2-40B4-BE49-F238E27FC236}">
                  <a16:creationId xmlns:a16="http://schemas.microsoft.com/office/drawing/2014/main" id="{6567A9F0-BFEB-42D4-686F-2659779D07FD}"/>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8">
              <a:extLst>
                <a:ext uri="{FF2B5EF4-FFF2-40B4-BE49-F238E27FC236}">
                  <a16:creationId xmlns:a16="http://schemas.microsoft.com/office/drawing/2014/main" id="{A88B6D66-3693-DC2B-AFD5-9A5B97DFFC4E}"/>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9">
              <a:extLst>
                <a:ext uri="{FF2B5EF4-FFF2-40B4-BE49-F238E27FC236}">
                  <a16:creationId xmlns:a16="http://schemas.microsoft.com/office/drawing/2014/main" id="{71DAF084-A95B-C5B0-9DD2-3C008C5A6AA4}"/>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480559" y="670006"/>
            <a:ext cx="9149452" cy="48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Commercial free-to-air TV was the most common main source of local (26%), state or territory (30%), Australian national (28%), and international news (20%).</a:t>
            </a:r>
            <a:endParaRPr lang="en-AU" sz="1000" dirty="0">
              <a:solidFill>
                <a:schemeClr val="tx1"/>
              </a:solidFill>
            </a:endParaRPr>
          </a:p>
        </p:txBody>
      </p:sp>
      <p:graphicFrame>
        <p:nvGraphicFramePr>
          <p:cNvPr id="8" name="Table 7" descr="Figure 74: Sources of local, national, and international news.&#10;&#10;Results listed are for 2023.&#10;&#10;NET: Online, Local news, 44%, State or territory news, 43%, Australian national news, 45%, International news, 55%.&#10;Domestic / Australian news website or app, Local news, 16%, State or territory news, 18%, Australian national news, 20%, International news, 12%.&#10;Social media, Local news, 16%, State or territory news, 14%, Australian national news, 14%, International news, 19%.&#10;Online search engine, Local news, 7%, State or territory news, 6%, Australian national news, 6%, International news, 9%.&#10;News aggregator website or app, Local news, 2%, State or territory news, 2%, Australian national news, 2%, International news, 3%.&#10;International / overseas news website or app, Local news, 2%, State or territory news, 1%, Australian national news, 2%, International news, 10%.&#10;Other website or app, Local news, 1%, State or territory news, 1%, Australian national news, 1%, International news, 2%.&#10;NET: TV, Local news, 37%, State or territory news, 42%, Australian national news, 42%, International news, 35%.&#10;Commercial free-to-air TV, Local news, 26%, State or territory news, 30%, Australian national news, 28%, International news, 20%.&#10;Publicly owned free-to-air TV, Local news, 9%, State or territory news, 11%, Australian national news, 13%, International news, 12%.&#10;Pay TV, Local news, 1%, State or territory news, 1%, Australian national news, 2%, International news, 2%.&#10;NET: Audio, Local news, 13%, State or territory news, 10%, Australian national news, 9%, International news, 6%.&#10;Radio, Local news, 12%, State or territory news, 9%, Australian national news, 8%, International news, 5%.&#10;Podcast, Local news, 0.3%, State or territory news, 0.5%, Australian national news, 1%, International news, 1%.&#10;NET: Newspapers , Local news, 6%, State or territory news, 4%, Australian national news, 4%, International news, 3%.&#10;Local print newspaper, Local news, 3%, State or territory news, 1%, Australian national news, 0.1%, International news, 0.1%.&#10;State or Territory print newspaper, Local news, 2%, State or territory news, 3%, Australian national news, 2%, International news, 2%.&#10;National print newspaper, Local news, 1%, State or territory news, 1%, Australian national news, 2%, International news, 1%.&#10;Other, Local news, 0.3%, State or territory news, 0.5%, Australian national news, 0.4%, International news, 1%.&#10;&#10;Source: D3. In general, what is your main source for accessing news about each of the following? &#10;Base: MCCS, Respondents who recall source/s of news they use. 2023: n= from 2958 to 3269. &#10;Notes: Don’t know/refused responses not shown, % vary per statement.&#10;&#10;">
            <a:extLst>
              <a:ext uri="{FF2B5EF4-FFF2-40B4-BE49-F238E27FC236}">
                <a16:creationId xmlns:a16="http://schemas.microsoft.com/office/drawing/2014/main" id="{C02359FE-13F4-0DA4-DA36-8D1373CC3619}"/>
              </a:ext>
            </a:extLst>
          </p:cNvPr>
          <p:cNvGraphicFramePr>
            <a:graphicFrameLocks noGrp="1"/>
          </p:cNvGraphicFramePr>
          <p:nvPr>
            <p:extLst>
              <p:ext uri="{D42A27DB-BD31-4B8C-83A1-F6EECF244321}">
                <p14:modId xmlns:p14="http://schemas.microsoft.com/office/powerpoint/2010/main" val="283896323"/>
              </p:ext>
            </p:extLst>
          </p:nvPr>
        </p:nvGraphicFramePr>
        <p:xfrm>
          <a:off x="366741" y="920125"/>
          <a:ext cx="6858618" cy="4806348"/>
        </p:xfrm>
        <a:graphic>
          <a:graphicData uri="http://schemas.openxmlformats.org/drawingml/2006/table">
            <a:tbl>
              <a:tblPr firstRow="1" bandRow="1">
                <a:tableStyleId>{5C22544A-7EE6-4342-B048-85BDC9FD1C3A}</a:tableStyleId>
              </a:tblPr>
              <a:tblGrid>
                <a:gridCol w="2847514">
                  <a:extLst>
                    <a:ext uri="{9D8B030D-6E8A-4147-A177-3AD203B41FA5}">
                      <a16:colId xmlns:a16="http://schemas.microsoft.com/office/drawing/2014/main" val="2646410763"/>
                    </a:ext>
                  </a:extLst>
                </a:gridCol>
                <a:gridCol w="1002776">
                  <a:extLst>
                    <a:ext uri="{9D8B030D-6E8A-4147-A177-3AD203B41FA5}">
                      <a16:colId xmlns:a16="http://schemas.microsoft.com/office/drawing/2014/main" val="1488064773"/>
                    </a:ext>
                  </a:extLst>
                </a:gridCol>
                <a:gridCol w="1002776">
                  <a:extLst>
                    <a:ext uri="{9D8B030D-6E8A-4147-A177-3AD203B41FA5}">
                      <a16:colId xmlns:a16="http://schemas.microsoft.com/office/drawing/2014/main" val="233027866"/>
                    </a:ext>
                  </a:extLst>
                </a:gridCol>
                <a:gridCol w="1002776">
                  <a:extLst>
                    <a:ext uri="{9D8B030D-6E8A-4147-A177-3AD203B41FA5}">
                      <a16:colId xmlns:a16="http://schemas.microsoft.com/office/drawing/2014/main" val="1300378479"/>
                    </a:ext>
                  </a:extLst>
                </a:gridCol>
                <a:gridCol w="1002776">
                  <a:extLst>
                    <a:ext uri="{9D8B030D-6E8A-4147-A177-3AD203B41FA5}">
                      <a16:colId xmlns:a16="http://schemas.microsoft.com/office/drawing/2014/main" val="3651930443"/>
                    </a:ext>
                  </a:extLst>
                </a:gridCol>
              </a:tblGrid>
              <a:tr h="271206">
                <a:tc>
                  <a:txBody>
                    <a:bodyPr/>
                    <a:lstStyle/>
                    <a:p>
                      <a:pPr algn="l">
                        <a:lnSpc>
                          <a:spcPct val="107000"/>
                        </a:lnSpc>
                      </a:pPr>
                      <a:r>
                        <a:rPr lang="en-US" sz="900" b="1" dirty="0">
                          <a:effectLst/>
                          <a:latin typeface="+mn-lt"/>
                          <a:cs typeface="Times New Roman" panose="02020603050405020304" pitchFamily="18" charset="0"/>
                        </a:rPr>
                        <a:t>News source</a:t>
                      </a:r>
                      <a:endParaRPr lang="en-AU" sz="900" b="1" dirty="0">
                        <a:effectLst/>
                        <a:latin typeface="+mn-lt"/>
                        <a:cs typeface="Times New Roman" panose="02020603050405020304" pitchFamily="18" charset="0"/>
                      </a:endParaRPr>
                    </a:p>
                  </a:txBody>
                  <a:tcPr marL="80969" marR="80969" marT="40485" marB="40485" anchor="ctr">
                    <a:solidFill>
                      <a:srgbClr val="9B2CB8"/>
                    </a:solidFill>
                  </a:tcPr>
                </a:tc>
                <a:tc>
                  <a:txBody>
                    <a:bodyPr/>
                    <a:lstStyle/>
                    <a:p>
                      <a:pPr algn="ctr">
                        <a:lnSpc>
                          <a:spcPct val="107000"/>
                        </a:lnSpc>
                        <a:spcAft>
                          <a:spcPts val="800"/>
                        </a:spcAft>
                      </a:pPr>
                      <a:r>
                        <a:rPr lang="en-AU" sz="1000" b="1" dirty="0">
                          <a:effectLst/>
                          <a:latin typeface="+mn-lt"/>
                        </a:rPr>
                        <a:t>Local news</a:t>
                      </a:r>
                      <a:endParaRPr lang="en-AU" sz="1000" b="1" dirty="0">
                        <a:effectLst/>
                        <a:latin typeface="+mn-lt"/>
                        <a:ea typeface="Calibri" panose="020F0502020204030204" pitchFamily="34" charset="0"/>
                        <a:cs typeface="Times New Roman" panose="02020603050405020304" pitchFamily="18" charset="0"/>
                      </a:endParaRPr>
                    </a:p>
                  </a:txBody>
                  <a:tcPr marL="80969" marR="80969" marT="40485" marB="40485" anchor="ctr">
                    <a:solidFill>
                      <a:srgbClr val="9B2CB8"/>
                    </a:solidFill>
                  </a:tcPr>
                </a:tc>
                <a:tc>
                  <a:txBody>
                    <a:bodyPr/>
                    <a:lstStyle/>
                    <a:p>
                      <a:pPr algn="ctr">
                        <a:lnSpc>
                          <a:spcPct val="107000"/>
                        </a:lnSpc>
                        <a:spcAft>
                          <a:spcPts val="800"/>
                        </a:spcAft>
                      </a:pPr>
                      <a:r>
                        <a:rPr lang="en-US" sz="1000" b="1" dirty="0">
                          <a:effectLst/>
                          <a:latin typeface="+mn-lt"/>
                          <a:ea typeface="Calibri" panose="020F0502020204030204" pitchFamily="34" charset="0"/>
                          <a:cs typeface="Times New Roman" panose="02020603050405020304" pitchFamily="18" charset="0"/>
                        </a:rPr>
                        <a:t>State or territory news</a:t>
                      </a:r>
                      <a:endParaRPr lang="en-AU" sz="1000" b="1" dirty="0">
                        <a:effectLst/>
                        <a:latin typeface="+mn-lt"/>
                        <a:ea typeface="Calibri" panose="020F0502020204030204" pitchFamily="34" charset="0"/>
                        <a:cs typeface="Times New Roman" panose="02020603050405020304" pitchFamily="18" charset="0"/>
                      </a:endParaRPr>
                    </a:p>
                  </a:txBody>
                  <a:tcPr marL="80969" marR="80969" marT="40485" marB="40485" anchor="ctr">
                    <a:solidFill>
                      <a:srgbClr val="9B2CB8"/>
                    </a:solidFill>
                  </a:tcPr>
                </a:tc>
                <a:tc>
                  <a:txBody>
                    <a:bodyPr/>
                    <a:lstStyle/>
                    <a:p>
                      <a:pPr algn="ctr">
                        <a:lnSpc>
                          <a:spcPct val="107000"/>
                        </a:lnSpc>
                        <a:spcAft>
                          <a:spcPts val="800"/>
                        </a:spcAft>
                      </a:pPr>
                      <a:r>
                        <a:rPr lang="en-AU" sz="1000" b="1" dirty="0">
                          <a:effectLst/>
                          <a:latin typeface="+mn-lt"/>
                        </a:rPr>
                        <a:t>Australian national news</a:t>
                      </a:r>
                      <a:endParaRPr lang="en-AU" sz="1000" b="1" dirty="0">
                        <a:effectLst/>
                        <a:latin typeface="+mn-lt"/>
                        <a:ea typeface="Calibri" panose="020F0502020204030204" pitchFamily="34" charset="0"/>
                        <a:cs typeface="Times New Roman" panose="02020603050405020304" pitchFamily="18" charset="0"/>
                      </a:endParaRPr>
                    </a:p>
                  </a:txBody>
                  <a:tcPr marL="80969" marR="80969" marT="40485" marB="40485" anchor="ctr">
                    <a:solidFill>
                      <a:srgbClr val="9B2CB8"/>
                    </a:solidFill>
                  </a:tcPr>
                </a:tc>
                <a:tc>
                  <a:txBody>
                    <a:bodyPr/>
                    <a:lstStyle/>
                    <a:p>
                      <a:pPr algn="ctr">
                        <a:lnSpc>
                          <a:spcPct val="107000"/>
                        </a:lnSpc>
                        <a:spcAft>
                          <a:spcPts val="800"/>
                        </a:spcAft>
                      </a:pPr>
                      <a:r>
                        <a:rPr lang="en-AU" sz="1000" b="1" dirty="0">
                          <a:effectLst/>
                          <a:latin typeface="+mn-lt"/>
                        </a:rPr>
                        <a:t>International news</a:t>
                      </a:r>
                      <a:endParaRPr lang="en-AU" sz="1000" b="1" dirty="0">
                        <a:effectLst/>
                        <a:latin typeface="+mn-lt"/>
                        <a:ea typeface="Calibri" panose="020F0502020204030204" pitchFamily="34" charset="0"/>
                        <a:cs typeface="Times New Roman" panose="02020603050405020304" pitchFamily="18" charset="0"/>
                      </a:endParaRPr>
                    </a:p>
                  </a:txBody>
                  <a:tcPr marL="80969" marR="80969" marT="40485" marB="40485" anchor="ctr">
                    <a:solidFill>
                      <a:srgbClr val="9B2CB8"/>
                    </a:solidFill>
                  </a:tcPr>
                </a:tc>
                <a:extLst>
                  <a:ext uri="{0D108BD9-81ED-4DB2-BD59-A6C34878D82A}">
                    <a16:rowId xmlns:a16="http://schemas.microsoft.com/office/drawing/2014/main" val="1199412250"/>
                  </a:ext>
                </a:extLst>
              </a:tr>
              <a:tr h="173075">
                <a:tc>
                  <a:txBody>
                    <a:bodyPr/>
                    <a:lstStyle/>
                    <a:p>
                      <a:pPr algn="l">
                        <a:lnSpc>
                          <a:spcPct val="107000"/>
                        </a:lnSpc>
                        <a:spcAft>
                          <a:spcPts val="800"/>
                        </a:spcAft>
                      </a:pPr>
                      <a:r>
                        <a:rPr lang="en-US" sz="1000" b="1" dirty="0">
                          <a:solidFill>
                            <a:schemeClr val="bg1"/>
                          </a:solidFill>
                          <a:effectLst/>
                          <a:latin typeface="+mn-lt"/>
                          <a:ea typeface="Calibri" panose="020F0502020204030204" pitchFamily="34" charset="0"/>
                          <a:cs typeface="Times New Roman" panose="02020603050405020304" pitchFamily="18" charset="0"/>
                        </a:rPr>
                        <a:t>NET: Online</a:t>
                      </a:r>
                      <a:endParaRPr lang="en-AU" sz="1000" b="1" dirty="0">
                        <a:solidFill>
                          <a:schemeClr val="bg1"/>
                        </a:solidFill>
                        <a:effectLst/>
                        <a:latin typeface="+mn-lt"/>
                        <a:ea typeface="Calibri" panose="020F0502020204030204" pitchFamily="34" charset="0"/>
                        <a:cs typeface="Times New Roman" panose="02020603050405020304" pitchFamily="18" charset="0"/>
                      </a:endParaRPr>
                    </a:p>
                  </a:txBody>
                  <a:tcPr marL="80969" marR="80969" marT="40485" marB="40485" anchor="ctr">
                    <a:lnL w="3175" cap="flat" cmpd="sng" algn="ctr">
                      <a:solidFill>
                        <a:srgbClr val="128266"/>
                      </a:solidFill>
                      <a:prstDash val="solid"/>
                      <a:round/>
                      <a:headEnd type="none" w="med" len="med"/>
                      <a:tailEnd type="none" w="med" len="med"/>
                    </a:lnL>
                    <a:solidFill>
                      <a:srgbClr val="128266"/>
                    </a:solidFill>
                  </a:tcPr>
                </a:tc>
                <a:tc>
                  <a:txBody>
                    <a:bodyPr/>
                    <a:lstStyle/>
                    <a:p>
                      <a:pPr algn="ctr" fontAlgn="b"/>
                      <a:r>
                        <a:rPr lang="en-US" sz="1000" b="0" i="0" u="none" strike="noStrike" dirty="0">
                          <a:solidFill>
                            <a:schemeClr val="bg1"/>
                          </a:solidFill>
                          <a:effectLst/>
                          <a:latin typeface="+mn-lt"/>
                        </a:rPr>
                        <a:t>44</a:t>
                      </a:r>
                      <a:endParaRPr lang="en-AU" sz="1000" b="0" i="0" u="none" strike="noStrike" dirty="0">
                        <a:solidFill>
                          <a:schemeClr val="bg1"/>
                        </a:solidFill>
                        <a:effectLst/>
                        <a:latin typeface="+mn-lt"/>
                      </a:endParaRPr>
                    </a:p>
                  </a:txBody>
                  <a:tcPr marL="9525" marR="9525" marT="9525" marB="0" anchor="ctr">
                    <a:solidFill>
                      <a:srgbClr val="128266"/>
                    </a:solidFill>
                  </a:tcPr>
                </a:tc>
                <a:tc>
                  <a:txBody>
                    <a:bodyPr/>
                    <a:lstStyle/>
                    <a:p>
                      <a:pPr algn="ctr" fontAlgn="b"/>
                      <a:r>
                        <a:rPr lang="en-US" sz="1000" b="0" i="0" u="none" strike="noStrike" dirty="0">
                          <a:solidFill>
                            <a:schemeClr val="bg1"/>
                          </a:solidFill>
                          <a:effectLst/>
                          <a:latin typeface="+mn-lt"/>
                        </a:rPr>
                        <a:t>43</a:t>
                      </a:r>
                      <a:endParaRPr lang="en-AU" sz="1000" b="0" i="0" u="none" strike="noStrike" dirty="0">
                        <a:solidFill>
                          <a:schemeClr val="bg1"/>
                        </a:solidFill>
                        <a:effectLst/>
                        <a:latin typeface="+mn-lt"/>
                      </a:endParaRPr>
                    </a:p>
                  </a:txBody>
                  <a:tcPr marL="9525" marR="9525" marT="9525" marB="0" anchor="ctr">
                    <a:solidFill>
                      <a:srgbClr val="128266"/>
                    </a:solidFill>
                  </a:tcPr>
                </a:tc>
                <a:tc>
                  <a:txBody>
                    <a:bodyPr/>
                    <a:lstStyle/>
                    <a:p>
                      <a:pPr algn="ctr" fontAlgn="b"/>
                      <a:r>
                        <a:rPr lang="en-US" sz="1000" b="0" i="0" u="none" strike="noStrike" dirty="0">
                          <a:solidFill>
                            <a:schemeClr val="bg1"/>
                          </a:solidFill>
                          <a:effectLst/>
                          <a:latin typeface="+mn-lt"/>
                        </a:rPr>
                        <a:t>45</a:t>
                      </a:r>
                      <a:endParaRPr lang="en-AU" sz="1000" b="0" i="0" u="none" strike="noStrike" dirty="0">
                        <a:solidFill>
                          <a:schemeClr val="bg1"/>
                        </a:solidFill>
                        <a:effectLst/>
                        <a:latin typeface="+mn-lt"/>
                      </a:endParaRPr>
                    </a:p>
                  </a:txBody>
                  <a:tcPr marL="9525" marR="9525" marT="9525" marB="0" anchor="ctr">
                    <a:solidFill>
                      <a:srgbClr val="128266"/>
                    </a:solidFill>
                  </a:tcPr>
                </a:tc>
                <a:tc>
                  <a:txBody>
                    <a:bodyPr/>
                    <a:lstStyle/>
                    <a:p>
                      <a:pPr algn="ctr" fontAlgn="b"/>
                      <a:r>
                        <a:rPr lang="en-US" sz="1000" b="0" i="0" u="none" strike="noStrike" dirty="0">
                          <a:solidFill>
                            <a:schemeClr val="bg1"/>
                          </a:solidFill>
                          <a:effectLst/>
                          <a:latin typeface="+mn-lt"/>
                        </a:rPr>
                        <a:t>55</a:t>
                      </a:r>
                      <a:endParaRPr lang="en-AU" sz="1000" b="0" i="0" u="none" strike="noStrike" dirty="0">
                        <a:solidFill>
                          <a:schemeClr val="bg1"/>
                        </a:solidFill>
                        <a:effectLst/>
                        <a:latin typeface="+mn-lt"/>
                      </a:endParaRPr>
                    </a:p>
                  </a:txBody>
                  <a:tcPr marL="9525" marR="9525" marT="9525" marB="0" anchor="ctr">
                    <a:solidFill>
                      <a:srgbClr val="128266"/>
                    </a:solidFill>
                  </a:tcPr>
                </a:tc>
                <a:extLst>
                  <a:ext uri="{0D108BD9-81ED-4DB2-BD59-A6C34878D82A}">
                    <a16:rowId xmlns:a16="http://schemas.microsoft.com/office/drawing/2014/main" val="3441509932"/>
                  </a:ext>
                </a:extLst>
              </a:tr>
              <a:tr h="173075">
                <a:tc>
                  <a:txBody>
                    <a:bodyPr/>
                    <a:lstStyle/>
                    <a:p>
                      <a:pPr algn="l">
                        <a:lnSpc>
                          <a:spcPct val="107000"/>
                        </a:lnSpc>
                        <a:spcAft>
                          <a:spcPts val="800"/>
                        </a:spcAft>
                      </a:pPr>
                      <a:r>
                        <a:rPr lang="en-AU" sz="1000" dirty="0">
                          <a:solidFill>
                            <a:schemeClr val="tx1"/>
                          </a:solidFill>
                          <a:effectLst/>
                          <a:latin typeface="+mn-lt"/>
                        </a:rPr>
                        <a:t>Domestic / Australian news website or app</a:t>
                      </a:r>
                      <a:endParaRPr lang="en-AU" sz="1000" dirty="0">
                        <a:solidFill>
                          <a:schemeClr val="tx1"/>
                        </a:solidFill>
                        <a:effectLst/>
                        <a:latin typeface="+mn-lt"/>
                        <a:ea typeface="Calibri" panose="020F0502020204030204" pitchFamily="34" charset="0"/>
                        <a:cs typeface="Times New Roman" panose="02020603050405020304" pitchFamily="18" charset="0"/>
                      </a:endParaRPr>
                    </a:p>
                  </a:txBody>
                  <a:tcPr marL="80969" marR="80969" marT="40485" marB="40485"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16</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18</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20</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12</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B w="3175" cap="flat" cmpd="sng" algn="ctr">
                      <a:solidFill>
                        <a:srgbClr val="128266"/>
                      </a:solidFill>
                      <a:prstDash val="solid"/>
                      <a:round/>
                      <a:headEnd type="none" w="med" len="med"/>
                      <a:tailEnd type="none" w="med" len="med"/>
                    </a:lnB>
                    <a:noFill/>
                  </a:tcPr>
                </a:tc>
                <a:extLst>
                  <a:ext uri="{0D108BD9-81ED-4DB2-BD59-A6C34878D82A}">
                    <a16:rowId xmlns:a16="http://schemas.microsoft.com/office/drawing/2014/main" val="2457504924"/>
                  </a:ext>
                </a:extLst>
              </a:tr>
              <a:tr h="173075">
                <a:tc>
                  <a:txBody>
                    <a:bodyPr/>
                    <a:lstStyle/>
                    <a:p>
                      <a:pPr algn="l">
                        <a:lnSpc>
                          <a:spcPct val="107000"/>
                        </a:lnSpc>
                        <a:spcAft>
                          <a:spcPts val="800"/>
                        </a:spcAft>
                      </a:pPr>
                      <a:r>
                        <a:rPr lang="en-US" sz="1000" dirty="0">
                          <a:solidFill>
                            <a:schemeClr val="tx1"/>
                          </a:solidFill>
                          <a:effectLst/>
                          <a:latin typeface="+mn-lt"/>
                          <a:ea typeface="Calibri" panose="020F0502020204030204" pitchFamily="34" charset="0"/>
                          <a:cs typeface="Times New Roman" panose="02020603050405020304" pitchFamily="18" charset="0"/>
                        </a:rPr>
                        <a:t>S</a:t>
                      </a:r>
                      <a:r>
                        <a:rPr lang="en-AU" sz="1000" dirty="0">
                          <a:solidFill>
                            <a:schemeClr val="tx1"/>
                          </a:solidFill>
                          <a:effectLst/>
                          <a:latin typeface="+mn-lt"/>
                          <a:ea typeface="Calibri" panose="020F0502020204030204" pitchFamily="34" charset="0"/>
                          <a:cs typeface="Times New Roman" panose="02020603050405020304" pitchFamily="18" charset="0"/>
                        </a:rPr>
                        <a:t>ocial media</a:t>
                      </a:r>
                    </a:p>
                  </a:txBody>
                  <a:tcPr marL="80969" marR="80969" marT="40485" marB="40485"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16</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14</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14</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19</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extLst>
                  <a:ext uri="{0D108BD9-81ED-4DB2-BD59-A6C34878D82A}">
                    <a16:rowId xmlns:a16="http://schemas.microsoft.com/office/drawing/2014/main" val="542029115"/>
                  </a:ext>
                </a:extLst>
              </a:tr>
              <a:tr h="173075">
                <a:tc>
                  <a:txBody>
                    <a:bodyPr/>
                    <a:lstStyle/>
                    <a:p>
                      <a:pPr algn="l">
                        <a:lnSpc>
                          <a:spcPct val="107000"/>
                        </a:lnSpc>
                        <a:spcAft>
                          <a:spcPts val="800"/>
                        </a:spcAft>
                      </a:pPr>
                      <a:r>
                        <a:rPr lang="en-US" sz="1000" dirty="0">
                          <a:solidFill>
                            <a:schemeClr val="tx1"/>
                          </a:solidFill>
                          <a:effectLst/>
                          <a:latin typeface="+mn-lt"/>
                          <a:ea typeface="Calibri" panose="020F0502020204030204" pitchFamily="34" charset="0"/>
                          <a:cs typeface="Times New Roman" panose="02020603050405020304" pitchFamily="18" charset="0"/>
                        </a:rPr>
                        <a:t>O</a:t>
                      </a:r>
                      <a:r>
                        <a:rPr lang="en-AU" sz="1000" dirty="0">
                          <a:solidFill>
                            <a:schemeClr val="tx1"/>
                          </a:solidFill>
                          <a:effectLst/>
                          <a:latin typeface="+mn-lt"/>
                          <a:ea typeface="Calibri" panose="020F0502020204030204" pitchFamily="34" charset="0"/>
                          <a:cs typeface="Times New Roman" panose="02020603050405020304" pitchFamily="18" charset="0"/>
                        </a:rPr>
                        <a:t>nline search engine</a:t>
                      </a:r>
                    </a:p>
                  </a:txBody>
                  <a:tcPr marL="80969" marR="80969" marT="40485" marB="40485"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7</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6</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9</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extLst>
                  <a:ext uri="{0D108BD9-81ED-4DB2-BD59-A6C34878D82A}">
                    <a16:rowId xmlns:a16="http://schemas.microsoft.com/office/drawing/2014/main" val="1544504388"/>
                  </a:ext>
                </a:extLst>
              </a:tr>
              <a:tr h="173075">
                <a:tc>
                  <a:txBody>
                    <a:bodyPr/>
                    <a:lstStyle/>
                    <a:p>
                      <a:pPr algn="l">
                        <a:lnSpc>
                          <a:spcPct val="107000"/>
                        </a:lnSpc>
                        <a:spcAft>
                          <a:spcPts val="800"/>
                        </a:spcAft>
                      </a:pPr>
                      <a:r>
                        <a:rPr lang="en-US" sz="1000" dirty="0">
                          <a:solidFill>
                            <a:schemeClr val="tx1"/>
                          </a:solidFill>
                          <a:effectLst/>
                          <a:latin typeface="+mn-lt"/>
                          <a:ea typeface="Calibri" panose="020F0502020204030204" pitchFamily="34" charset="0"/>
                          <a:cs typeface="Times New Roman" panose="02020603050405020304" pitchFamily="18" charset="0"/>
                        </a:rPr>
                        <a:t>N</a:t>
                      </a:r>
                      <a:r>
                        <a:rPr lang="en-AU" sz="1000" dirty="0">
                          <a:solidFill>
                            <a:schemeClr val="tx1"/>
                          </a:solidFill>
                          <a:effectLst/>
                          <a:latin typeface="+mn-lt"/>
                          <a:ea typeface="Calibri" panose="020F0502020204030204" pitchFamily="34" charset="0"/>
                          <a:cs typeface="Times New Roman" panose="02020603050405020304" pitchFamily="18" charset="0"/>
                        </a:rPr>
                        <a:t>ews aggregator website or app</a:t>
                      </a:r>
                    </a:p>
                  </a:txBody>
                  <a:tcPr marL="80969" marR="80969" marT="40485" marB="40485"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extLst>
                  <a:ext uri="{0D108BD9-81ED-4DB2-BD59-A6C34878D82A}">
                    <a16:rowId xmlns:a16="http://schemas.microsoft.com/office/drawing/2014/main" val="2283866607"/>
                  </a:ext>
                </a:extLst>
              </a:tr>
              <a:tr h="178942">
                <a:tc>
                  <a:txBody>
                    <a:bodyPr/>
                    <a:lstStyle/>
                    <a:p>
                      <a:pPr algn="l">
                        <a:lnSpc>
                          <a:spcPct val="107000"/>
                        </a:lnSpc>
                        <a:spcAft>
                          <a:spcPts val="800"/>
                        </a:spcAft>
                      </a:pPr>
                      <a:r>
                        <a:rPr lang="en-AU" sz="1000" dirty="0">
                          <a:solidFill>
                            <a:schemeClr val="tx1"/>
                          </a:solidFill>
                          <a:effectLst/>
                          <a:latin typeface="+mn-lt"/>
                        </a:rPr>
                        <a:t>International / overseas news website or app</a:t>
                      </a:r>
                      <a:endParaRPr lang="en-AU" sz="1000" dirty="0">
                        <a:solidFill>
                          <a:schemeClr val="tx1"/>
                        </a:solidFill>
                        <a:effectLst/>
                        <a:latin typeface="+mn-lt"/>
                        <a:ea typeface="Calibri" panose="020F0502020204030204" pitchFamily="34" charset="0"/>
                        <a:cs typeface="Times New Roman" panose="02020603050405020304" pitchFamily="18" charset="0"/>
                      </a:endParaRPr>
                    </a:p>
                  </a:txBody>
                  <a:tcPr marL="80969" marR="80969" marT="40485" marB="40485"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10</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extLst>
                  <a:ext uri="{0D108BD9-81ED-4DB2-BD59-A6C34878D82A}">
                    <a16:rowId xmlns:a16="http://schemas.microsoft.com/office/drawing/2014/main" val="1740952004"/>
                  </a:ext>
                </a:extLst>
              </a:tr>
              <a:tr h="173075">
                <a:tc>
                  <a:txBody>
                    <a:bodyPr/>
                    <a:lstStyle/>
                    <a:p>
                      <a:pPr algn="l">
                        <a:lnSpc>
                          <a:spcPct val="107000"/>
                        </a:lnSpc>
                        <a:spcAft>
                          <a:spcPts val="800"/>
                        </a:spcAft>
                      </a:pPr>
                      <a:r>
                        <a:rPr lang="en-AU" sz="1000" dirty="0">
                          <a:solidFill>
                            <a:schemeClr val="tx1"/>
                          </a:solidFill>
                          <a:effectLst/>
                          <a:latin typeface="+mn-lt"/>
                          <a:ea typeface="Calibri" panose="020F0502020204030204" pitchFamily="34" charset="0"/>
                          <a:cs typeface="Times New Roman" panose="02020603050405020304" pitchFamily="18" charset="0"/>
                        </a:rPr>
                        <a:t>Other website or app</a:t>
                      </a:r>
                    </a:p>
                  </a:txBody>
                  <a:tcPr marL="80969" marR="80969" marT="40485" marB="40485"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noFill/>
                  </a:tcPr>
                </a:tc>
                <a:extLst>
                  <a:ext uri="{0D108BD9-81ED-4DB2-BD59-A6C34878D82A}">
                    <a16:rowId xmlns:a16="http://schemas.microsoft.com/office/drawing/2014/main" val="3522284421"/>
                  </a:ext>
                </a:extLst>
              </a:tr>
              <a:tr h="173075">
                <a:tc>
                  <a:txBody>
                    <a:bodyPr/>
                    <a:lstStyle/>
                    <a:p>
                      <a:pPr algn="l">
                        <a:lnSpc>
                          <a:spcPct val="107000"/>
                        </a:lnSpc>
                        <a:spcAft>
                          <a:spcPts val="800"/>
                        </a:spcAft>
                      </a:pPr>
                      <a:r>
                        <a:rPr lang="en-US" sz="1000" b="1" dirty="0">
                          <a:solidFill>
                            <a:schemeClr val="bg1"/>
                          </a:solidFill>
                          <a:effectLst/>
                          <a:latin typeface="+mn-lt"/>
                          <a:ea typeface="Calibri" panose="020F0502020204030204" pitchFamily="34" charset="0"/>
                          <a:cs typeface="Times New Roman" panose="02020603050405020304" pitchFamily="18" charset="0"/>
                        </a:rPr>
                        <a:t>NET: TV</a:t>
                      </a:r>
                      <a:endParaRPr lang="en-AU" sz="1000" b="1" dirty="0">
                        <a:solidFill>
                          <a:schemeClr val="bg1"/>
                        </a:solidFill>
                        <a:effectLst/>
                        <a:latin typeface="+mn-lt"/>
                        <a:ea typeface="Calibri" panose="020F0502020204030204" pitchFamily="34" charset="0"/>
                        <a:cs typeface="Times New Roman" panose="02020603050405020304" pitchFamily="18" charset="0"/>
                      </a:endParaRPr>
                    </a:p>
                  </a:txBody>
                  <a:tcPr marL="80969" marR="80969" marT="40485" marB="40485" anchor="ctr">
                    <a:lnL w="3175" cap="flat" cmpd="sng" algn="ctr">
                      <a:solidFill>
                        <a:srgbClr val="128266"/>
                      </a:solidFill>
                      <a:prstDash val="solid"/>
                      <a:round/>
                      <a:headEnd type="none" w="med" len="med"/>
                      <a:tailEnd type="none" w="med" len="med"/>
                    </a:lnL>
                    <a:solidFill>
                      <a:srgbClr val="128266"/>
                    </a:solidFill>
                  </a:tcPr>
                </a:tc>
                <a:tc>
                  <a:txBody>
                    <a:bodyPr/>
                    <a:lstStyle/>
                    <a:p>
                      <a:pPr algn="ctr" fontAlgn="b"/>
                      <a:r>
                        <a:rPr lang="en-US" sz="1000" b="0" i="0" u="none" strike="noStrike" dirty="0">
                          <a:solidFill>
                            <a:schemeClr val="bg1"/>
                          </a:solidFill>
                          <a:effectLst/>
                          <a:latin typeface="+mn-lt"/>
                        </a:rPr>
                        <a:t>37</a:t>
                      </a:r>
                      <a:endParaRPr lang="en-AU" sz="1000" b="0" i="0" u="none" strike="noStrike" dirty="0">
                        <a:solidFill>
                          <a:schemeClr val="bg1"/>
                        </a:solidFill>
                        <a:effectLst/>
                        <a:latin typeface="+mn-lt"/>
                      </a:endParaRPr>
                    </a:p>
                  </a:txBody>
                  <a:tcPr marL="9525" marR="9525" marT="9525" marB="0" anchor="ctr">
                    <a:solidFill>
                      <a:srgbClr val="128266"/>
                    </a:solidFill>
                  </a:tcPr>
                </a:tc>
                <a:tc>
                  <a:txBody>
                    <a:bodyPr/>
                    <a:lstStyle/>
                    <a:p>
                      <a:pPr algn="ctr" fontAlgn="b"/>
                      <a:r>
                        <a:rPr lang="en-US" sz="1000" b="0" i="0" u="none" strike="noStrike" dirty="0">
                          <a:solidFill>
                            <a:schemeClr val="bg1"/>
                          </a:solidFill>
                          <a:effectLst/>
                          <a:latin typeface="+mn-lt"/>
                        </a:rPr>
                        <a:t>42</a:t>
                      </a:r>
                      <a:endParaRPr lang="en-AU" sz="1000" b="0" i="0" u="none" strike="noStrike" dirty="0">
                        <a:solidFill>
                          <a:schemeClr val="bg1"/>
                        </a:solidFill>
                        <a:effectLst/>
                        <a:latin typeface="+mn-lt"/>
                      </a:endParaRPr>
                    </a:p>
                  </a:txBody>
                  <a:tcPr marL="9525" marR="9525" marT="9525" marB="0" anchor="ctr">
                    <a:solidFill>
                      <a:srgbClr val="128266"/>
                    </a:solidFill>
                  </a:tcPr>
                </a:tc>
                <a:tc>
                  <a:txBody>
                    <a:bodyPr/>
                    <a:lstStyle/>
                    <a:p>
                      <a:pPr algn="ctr" fontAlgn="b"/>
                      <a:r>
                        <a:rPr lang="en-US" sz="1000" b="0" i="0" u="none" strike="noStrike" dirty="0">
                          <a:solidFill>
                            <a:schemeClr val="bg1"/>
                          </a:solidFill>
                          <a:effectLst/>
                          <a:latin typeface="+mn-lt"/>
                        </a:rPr>
                        <a:t>42</a:t>
                      </a:r>
                      <a:endParaRPr lang="en-AU" sz="1000" b="0" i="0" u="none" strike="noStrike" dirty="0">
                        <a:solidFill>
                          <a:schemeClr val="bg1"/>
                        </a:solidFill>
                        <a:effectLst/>
                        <a:latin typeface="+mn-lt"/>
                      </a:endParaRPr>
                    </a:p>
                  </a:txBody>
                  <a:tcPr marL="9525" marR="9525" marT="9525" marB="0" anchor="ctr">
                    <a:solidFill>
                      <a:srgbClr val="128266"/>
                    </a:solidFill>
                  </a:tcPr>
                </a:tc>
                <a:tc>
                  <a:txBody>
                    <a:bodyPr/>
                    <a:lstStyle/>
                    <a:p>
                      <a:pPr algn="ctr" fontAlgn="b"/>
                      <a:r>
                        <a:rPr lang="en-US" sz="1000" b="0" i="0" u="none" strike="noStrike" dirty="0">
                          <a:solidFill>
                            <a:schemeClr val="bg1"/>
                          </a:solidFill>
                          <a:effectLst/>
                          <a:latin typeface="+mn-lt"/>
                        </a:rPr>
                        <a:t>35</a:t>
                      </a:r>
                      <a:endParaRPr lang="en-AU" sz="1000" b="0" i="0" u="none" strike="noStrike" dirty="0">
                        <a:solidFill>
                          <a:schemeClr val="bg1"/>
                        </a:solidFill>
                        <a:effectLst/>
                        <a:latin typeface="+mn-lt"/>
                      </a:endParaRPr>
                    </a:p>
                  </a:txBody>
                  <a:tcPr marL="9525" marR="9525" marT="9525" marB="0" anchor="ctr">
                    <a:lnR w="3175" cap="flat" cmpd="sng" algn="ctr">
                      <a:solidFill>
                        <a:srgbClr val="128266"/>
                      </a:solidFill>
                      <a:prstDash val="solid"/>
                      <a:round/>
                      <a:headEnd type="none" w="med" len="med"/>
                      <a:tailEnd type="none" w="med" len="med"/>
                    </a:lnR>
                    <a:solidFill>
                      <a:srgbClr val="128266"/>
                    </a:solidFill>
                  </a:tcPr>
                </a:tc>
                <a:extLst>
                  <a:ext uri="{0D108BD9-81ED-4DB2-BD59-A6C34878D82A}">
                    <a16:rowId xmlns:a16="http://schemas.microsoft.com/office/drawing/2014/main" val="3931452118"/>
                  </a:ext>
                </a:extLst>
              </a:tr>
              <a:tr h="173075">
                <a:tc>
                  <a:txBody>
                    <a:bodyPr/>
                    <a:lstStyle/>
                    <a:p>
                      <a:pPr algn="l">
                        <a:lnSpc>
                          <a:spcPct val="107000"/>
                        </a:lnSpc>
                        <a:spcAft>
                          <a:spcPts val="800"/>
                        </a:spcAft>
                      </a:pPr>
                      <a:r>
                        <a:rPr lang="en-AU" sz="1000" dirty="0">
                          <a:solidFill>
                            <a:schemeClr val="tx1"/>
                          </a:solidFill>
                          <a:effectLst/>
                          <a:latin typeface="+mn-lt"/>
                        </a:rPr>
                        <a:t>Commercial free-to-air TV</a:t>
                      </a:r>
                      <a:endParaRPr lang="en-AU" sz="1000" dirty="0">
                        <a:solidFill>
                          <a:schemeClr val="tx1"/>
                        </a:solidFill>
                        <a:effectLst/>
                        <a:latin typeface="+mn-lt"/>
                        <a:ea typeface="Calibri" panose="020F0502020204030204" pitchFamily="34" charset="0"/>
                        <a:cs typeface="Times New Roman" panose="02020603050405020304" pitchFamily="18" charset="0"/>
                      </a:endParaRPr>
                    </a:p>
                  </a:txBody>
                  <a:tcPr marL="80969" marR="80969" marT="40485" marB="40485"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26</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30</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28</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20</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B w="3175" cap="flat" cmpd="sng" algn="ctr">
                      <a:solidFill>
                        <a:srgbClr val="128266"/>
                      </a:solidFill>
                      <a:prstDash val="solid"/>
                      <a:round/>
                      <a:headEnd type="none" w="med" len="med"/>
                      <a:tailEnd type="none" w="med" len="med"/>
                    </a:lnB>
                    <a:noFill/>
                  </a:tcPr>
                </a:tc>
                <a:extLst>
                  <a:ext uri="{0D108BD9-81ED-4DB2-BD59-A6C34878D82A}">
                    <a16:rowId xmlns:a16="http://schemas.microsoft.com/office/drawing/2014/main" val="2241648453"/>
                  </a:ext>
                </a:extLst>
              </a:tr>
              <a:tr h="173075">
                <a:tc>
                  <a:txBody>
                    <a:bodyPr/>
                    <a:lstStyle/>
                    <a:p>
                      <a:pPr algn="l">
                        <a:lnSpc>
                          <a:spcPct val="107000"/>
                        </a:lnSpc>
                        <a:spcAft>
                          <a:spcPts val="800"/>
                        </a:spcAft>
                      </a:pPr>
                      <a:r>
                        <a:rPr lang="en-AU" sz="1000" dirty="0">
                          <a:solidFill>
                            <a:schemeClr val="tx1"/>
                          </a:solidFill>
                          <a:effectLst/>
                          <a:latin typeface="+mn-lt"/>
                        </a:rPr>
                        <a:t>Publicly owned free-to-air TV</a:t>
                      </a:r>
                      <a:endParaRPr lang="en-AU" sz="1000" dirty="0">
                        <a:solidFill>
                          <a:schemeClr val="tx1"/>
                        </a:solidFill>
                        <a:effectLst/>
                        <a:latin typeface="+mn-lt"/>
                        <a:ea typeface="Calibri" panose="020F0502020204030204" pitchFamily="34" charset="0"/>
                        <a:cs typeface="Times New Roman" panose="02020603050405020304" pitchFamily="18" charset="0"/>
                      </a:endParaRPr>
                    </a:p>
                  </a:txBody>
                  <a:tcPr marL="80969" marR="80969" marT="40485" marB="40485"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9</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11</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13</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12</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extLst>
                  <a:ext uri="{0D108BD9-81ED-4DB2-BD59-A6C34878D82A}">
                    <a16:rowId xmlns:a16="http://schemas.microsoft.com/office/drawing/2014/main" val="1840515764"/>
                  </a:ext>
                </a:extLst>
              </a:tr>
              <a:tr h="173075">
                <a:tc>
                  <a:txBody>
                    <a:bodyPr/>
                    <a:lstStyle/>
                    <a:p>
                      <a:pPr algn="l">
                        <a:lnSpc>
                          <a:spcPct val="107000"/>
                        </a:lnSpc>
                        <a:spcAft>
                          <a:spcPts val="800"/>
                        </a:spcAft>
                      </a:pPr>
                      <a:r>
                        <a:rPr lang="en-AU" sz="1000" dirty="0">
                          <a:solidFill>
                            <a:schemeClr val="tx1"/>
                          </a:solidFill>
                          <a:effectLst/>
                          <a:latin typeface="+mn-lt"/>
                        </a:rPr>
                        <a:t>Pay TV</a:t>
                      </a:r>
                      <a:endParaRPr lang="en-AU" sz="1000" dirty="0">
                        <a:solidFill>
                          <a:schemeClr val="tx1"/>
                        </a:solidFill>
                        <a:effectLst/>
                        <a:latin typeface="+mn-lt"/>
                        <a:ea typeface="Calibri" panose="020F0502020204030204" pitchFamily="34" charset="0"/>
                        <a:cs typeface="Times New Roman" panose="02020603050405020304" pitchFamily="18" charset="0"/>
                      </a:endParaRPr>
                    </a:p>
                  </a:txBody>
                  <a:tcPr marL="80969" marR="80969" marT="40485" marB="40485"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noFill/>
                  </a:tcPr>
                </a:tc>
                <a:extLst>
                  <a:ext uri="{0D108BD9-81ED-4DB2-BD59-A6C34878D82A}">
                    <a16:rowId xmlns:a16="http://schemas.microsoft.com/office/drawing/2014/main" val="3068468943"/>
                  </a:ext>
                </a:extLst>
              </a:tr>
              <a:tr h="173075">
                <a:tc>
                  <a:txBody>
                    <a:bodyPr/>
                    <a:lstStyle/>
                    <a:p>
                      <a:pPr algn="l">
                        <a:lnSpc>
                          <a:spcPct val="107000"/>
                        </a:lnSpc>
                        <a:spcAft>
                          <a:spcPts val="800"/>
                        </a:spcAft>
                      </a:pPr>
                      <a:r>
                        <a:rPr lang="en-US" sz="1000" b="1" dirty="0">
                          <a:solidFill>
                            <a:schemeClr val="bg1"/>
                          </a:solidFill>
                          <a:effectLst/>
                          <a:latin typeface="+mn-lt"/>
                          <a:ea typeface="Calibri" panose="020F0502020204030204" pitchFamily="34" charset="0"/>
                          <a:cs typeface="Times New Roman" panose="02020603050405020304" pitchFamily="18" charset="0"/>
                        </a:rPr>
                        <a:t>NET: Audio</a:t>
                      </a:r>
                      <a:endParaRPr lang="en-AU" sz="1000" b="1" dirty="0">
                        <a:solidFill>
                          <a:schemeClr val="bg1"/>
                        </a:solidFill>
                        <a:effectLst/>
                        <a:latin typeface="+mn-lt"/>
                        <a:ea typeface="Calibri" panose="020F0502020204030204" pitchFamily="34" charset="0"/>
                        <a:cs typeface="Times New Roman" panose="02020603050405020304" pitchFamily="18" charset="0"/>
                      </a:endParaRPr>
                    </a:p>
                  </a:txBody>
                  <a:tcPr marL="80969" marR="80969" marT="40485" marB="40485" anchor="ctr">
                    <a:lnL w="3175" cap="flat" cmpd="sng" algn="ctr">
                      <a:solidFill>
                        <a:srgbClr val="128266"/>
                      </a:solidFill>
                      <a:prstDash val="solid"/>
                      <a:round/>
                      <a:headEnd type="none" w="med" len="med"/>
                      <a:tailEnd type="none" w="med" len="med"/>
                    </a:lnL>
                    <a:solidFill>
                      <a:srgbClr val="128266"/>
                    </a:solidFill>
                  </a:tcPr>
                </a:tc>
                <a:tc>
                  <a:txBody>
                    <a:bodyPr/>
                    <a:lstStyle/>
                    <a:p>
                      <a:pPr algn="ctr" fontAlgn="b"/>
                      <a:r>
                        <a:rPr lang="en-US" sz="1000" b="0" i="0" u="none" strike="noStrike" dirty="0">
                          <a:solidFill>
                            <a:schemeClr val="bg1"/>
                          </a:solidFill>
                          <a:effectLst/>
                          <a:latin typeface="+mn-lt"/>
                        </a:rPr>
                        <a:t>13</a:t>
                      </a:r>
                      <a:endParaRPr lang="en-AU" sz="1000" b="0" i="0" u="none" strike="noStrike" dirty="0">
                        <a:solidFill>
                          <a:schemeClr val="bg1"/>
                        </a:solidFill>
                        <a:effectLst/>
                        <a:latin typeface="+mn-lt"/>
                      </a:endParaRPr>
                    </a:p>
                  </a:txBody>
                  <a:tcPr marL="9525" marR="9525" marT="9525" marB="0" anchor="ctr">
                    <a:solidFill>
                      <a:srgbClr val="128266"/>
                    </a:solidFill>
                  </a:tcPr>
                </a:tc>
                <a:tc>
                  <a:txBody>
                    <a:bodyPr/>
                    <a:lstStyle/>
                    <a:p>
                      <a:pPr algn="ctr" fontAlgn="b"/>
                      <a:r>
                        <a:rPr lang="en-US" sz="1000" b="0" i="0" u="none" strike="noStrike" dirty="0">
                          <a:solidFill>
                            <a:schemeClr val="bg1"/>
                          </a:solidFill>
                          <a:effectLst/>
                          <a:latin typeface="+mn-lt"/>
                        </a:rPr>
                        <a:t>10</a:t>
                      </a:r>
                      <a:endParaRPr lang="en-AU" sz="1000" b="0" i="0" u="none" strike="noStrike" dirty="0">
                        <a:solidFill>
                          <a:schemeClr val="bg1"/>
                        </a:solidFill>
                        <a:effectLst/>
                        <a:latin typeface="+mn-lt"/>
                      </a:endParaRPr>
                    </a:p>
                  </a:txBody>
                  <a:tcPr marL="9525" marR="9525" marT="9525" marB="0" anchor="ctr">
                    <a:solidFill>
                      <a:srgbClr val="128266"/>
                    </a:solidFill>
                  </a:tcPr>
                </a:tc>
                <a:tc>
                  <a:txBody>
                    <a:bodyPr/>
                    <a:lstStyle/>
                    <a:p>
                      <a:pPr algn="ctr" fontAlgn="b"/>
                      <a:r>
                        <a:rPr lang="en-US" sz="1000" b="0" i="0" u="none" strike="noStrike" dirty="0">
                          <a:solidFill>
                            <a:schemeClr val="bg1"/>
                          </a:solidFill>
                          <a:effectLst/>
                          <a:latin typeface="+mn-lt"/>
                        </a:rPr>
                        <a:t>9</a:t>
                      </a:r>
                      <a:endParaRPr lang="en-AU" sz="1000" b="0" i="0" u="none" strike="noStrike" dirty="0">
                        <a:solidFill>
                          <a:schemeClr val="bg1"/>
                        </a:solidFill>
                        <a:effectLst/>
                        <a:latin typeface="+mn-lt"/>
                      </a:endParaRPr>
                    </a:p>
                  </a:txBody>
                  <a:tcPr marL="9525" marR="9525" marT="9525" marB="0" anchor="ctr">
                    <a:solidFill>
                      <a:srgbClr val="128266"/>
                    </a:solidFill>
                  </a:tcPr>
                </a:tc>
                <a:tc>
                  <a:txBody>
                    <a:bodyPr/>
                    <a:lstStyle/>
                    <a:p>
                      <a:pPr algn="ctr" fontAlgn="b"/>
                      <a:r>
                        <a:rPr lang="en-US" sz="1000" b="0" i="0" u="none" strike="noStrike" dirty="0">
                          <a:solidFill>
                            <a:schemeClr val="bg1"/>
                          </a:solidFill>
                          <a:effectLst/>
                          <a:latin typeface="+mn-lt"/>
                        </a:rPr>
                        <a:t>6</a:t>
                      </a:r>
                      <a:endParaRPr lang="en-AU" sz="1000" b="0" i="0" u="none" strike="noStrike" dirty="0">
                        <a:solidFill>
                          <a:schemeClr val="bg1"/>
                        </a:solidFill>
                        <a:effectLst/>
                        <a:latin typeface="+mn-lt"/>
                      </a:endParaRPr>
                    </a:p>
                  </a:txBody>
                  <a:tcPr marL="9525" marR="9525" marT="9525" marB="0" anchor="ctr">
                    <a:lnR w="3175" cap="flat" cmpd="sng" algn="ctr">
                      <a:solidFill>
                        <a:srgbClr val="128266"/>
                      </a:solidFill>
                      <a:prstDash val="solid"/>
                      <a:round/>
                      <a:headEnd type="none" w="med" len="med"/>
                      <a:tailEnd type="none" w="med" len="med"/>
                    </a:lnR>
                    <a:solidFill>
                      <a:srgbClr val="128266"/>
                    </a:solidFill>
                  </a:tcPr>
                </a:tc>
                <a:extLst>
                  <a:ext uri="{0D108BD9-81ED-4DB2-BD59-A6C34878D82A}">
                    <a16:rowId xmlns:a16="http://schemas.microsoft.com/office/drawing/2014/main" val="195337665"/>
                  </a:ext>
                </a:extLst>
              </a:tr>
              <a:tr h="173075">
                <a:tc>
                  <a:txBody>
                    <a:bodyPr/>
                    <a:lstStyle/>
                    <a:p>
                      <a:pPr algn="l">
                        <a:lnSpc>
                          <a:spcPct val="107000"/>
                        </a:lnSpc>
                        <a:spcAft>
                          <a:spcPts val="800"/>
                        </a:spcAft>
                      </a:pPr>
                      <a:r>
                        <a:rPr lang="en-US" sz="1000" dirty="0">
                          <a:solidFill>
                            <a:schemeClr val="tx1"/>
                          </a:solidFill>
                          <a:effectLst/>
                          <a:latin typeface="+mn-lt"/>
                          <a:ea typeface="Calibri" panose="020F0502020204030204" pitchFamily="34" charset="0"/>
                          <a:cs typeface="Times New Roman" panose="02020603050405020304" pitchFamily="18" charset="0"/>
                        </a:rPr>
                        <a:t>R</a:t>
                      </a:r>
                      <a:r>
                        <a:rPr lang="en-AU" sz="1000" dirty="0">
                          <a:solidFill>
                            <a:schemeClr val="tx1"/>
                          </a:solidFill>
                          <a:effectLst/>
                          <a:latin typeface="+mn-lt"/>
                          <a:ea typeface="Calibri" panose="020F0502020204030204" pitchFamily="34" charset="0"/>
                          <a:cs typeface="Times New Roman" panose="02020603050405020304" pitchFamily="18" charset="0"/>
                        </a:rPr>
                        <a:t>adio</a:t>
                      </a:r>
                    </a:p>
                  </a:txBody>
                  <a:tcPr marL="80969" marR="80969" marT="40485" marB="40485"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12</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9</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8</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5</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B w="3175" cap="flat" cmpd="sng" algn="ctr">
                      <a:solidFill>
                        <a:srgbClr val="128266"/>
                      </a:solidFill>
                      <a:prstDash val="solid"/>
                      <a:round/>
                      <a:headEnd type="none" w="med" len="med"/>
                      <a:tailEnd type="none" w="med" len="med"/>
                    </a:lnB>
                    <a:noFill/>
                  </a:tcPr>
                </a:tc>
                <a:extLst>
                  <a:ext uri="{0D108BD9-81ED-4DB2-BD59-A6C34878D82A}">
                    <a16:rowId xmlns:a16="http://schemas.microsoft.com/office/drawing/2014/main" val="3420799613"/>
                  </a:ext>
                </a:extLst>
              </a:tr>
              <a:tr h="173075">
                <a:tc>
                  <a:txBody>
                    <a:bodyPr/>
                    <a:lstStyle/>
                    <a:p>
                      <a:pPr algn="l">
                        <a:lnSpc>
                          <a:spcPct val="107000"/>
                        </a:lnSpc>
                        <a:spcAft>
                          <a:spcPts val="800"/>
                        </a:spcAft>
                      </a:pPr>
                      <a:r>
                        <a:rPr lang="en-US" sz="1000" dirty="0">
                          <a:solidFill>
                            <a:schemeClr val="tx1"/>
                          </a:solidFill>
                          <a:effectLst/>
                          <a:latin typeface="+mn-lt"/>
                          <a:ea typeface="Calibri" panose="020F0502020204030204" pitchFamily="34" charset="0"/>
                          <a:cs typeface="Times New Roman" panose="02020603050405020304" pitchFamily="18" charset="0"/>
                        </a:rPr>
                        <a:t>P</a:t>
                      </a:r>
                      <a:r>
                        <a:rPr lang="en-AU" sz="1000" dirty="0">
                          <a:solidFill>
                            <a:schemeClr val="tx1"/>
                          </a:solidFill>
                          <a:effectLst/>
                          <a:latin typeface="+mn-lt"/>
                          <a:ea typeface="Calibri" panose="020F0502020204030204" pitchFamily="34" charset="0"/>
                          <a:cs typeface="Times New Roman" panose="02020603050405020304" pitchFamily="18" charset="0"/>
                        </a:rPr>
                        <a:t>odcast</a:t>
                      </a:r>
                    </a:p>
                  </a:txBody>
                  <a:tcPr marL="80969" marR="80969" marT="40485" marB="40485"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noFill/>
                  </a:tcPr>
                </a:tc>
                <a:tc>
                  <a:txBody>
                    <a:bodyPr/>
                    <a:lstStyle/>
                    <a:p>
                      <a:pPr algn="ctr" fontAlgn="b"/>
                      <a:r>
                        <a:rPr lang="en-AU" sz="1000" b="0" i="0" u="none" strike="noStrike" dirty="0">
                          <a:solidFill>
                            <a:schemeClr val="tx1"/>
                          </a:solidFill>
                          <a:effectLst/>
                          <a:latin typeface="+mn-lt"/>
                        </a:rPr>
                        <a:t>0.3</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noFill/>
                  </a:tcPr>
                </a:tc>
                <a:tc>
                  <a:txBody>
                    <a:bodyPr/>
                    <a:lstStyle/>
                    <a:p>
                      <a:pPr algn="ctr" fontAlgn="b"/>
                      <a:r>
                        <a:rPr lang="en-AU" sz="1000" b="0" i="0" u="none" strike="noStrike" dirty="0">
                          <a:solidFill>
                            <a:schemeClr val="tx1"/>
                          </a:solidFill>
                          <a:effectLst/>
                          <a:latin typeface="+mn-lt"/>
                        </a:rPr>
                        <a:t>0.5</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noFill/>
                  </a:tcPr>
                </a:tc>
                <a:extLst>
                  <a:ext uri="{0D108BD9-81ED-4DB2-BD59-A6C34878D82A}">
                    <a16:rowId xmlns:a16="http://schemas.microsoft.com/office/drawing/2014/main" val="681647968"/>
                  </a:ext>
                </a:extLst>
              </a:tr>
              <a:tr h="173075">
                <a:tc>
                  <a:txBody>
                    <a:bodyPr/>
                    <a:lstStyle/>
                    <a:p>
                      <a:pPr algn="l">
                        <a:lnSpc>
                          <a:spcPct val="107000"/>
                        </a:lnSpc>
                        <a:spcAft>
                          <a:spcPts val="800"/>
                        </a:spcAft>
                      </a:pPr>
                      <a:r>
                        <a:rPr lang="en-US" sz="1000" b="1" dirty="0">
                          <a:solidFill>
                            <a:schemeClr val="bg1"/>
                          </a:solidFill>
                          <a:effectLst/>
                          <a:latin typeface="+mn-lt"/>
                          <a:ea typeface="Calibri" panose="020F0502020204030204" pitchFamily="34" charset="0"/>
                          <a:cs typeface="Times New Roman" panose="02020603050405020304" pitchFamily="18" charset="0"/>
                        </a:rPr>
                        <a:t>NET: Newspapers </a:t>
                      </a:r>
                      <a:endParaRPr lang="en-AU" sz="1000" b="1" dirty="0">
                        <a:solidFill>
                          <a:schemeClr val="bg1"/>
                        </a:solidFill>
                        <a:effectLst/>
                        <a:latin typeface="+mn-lt"/>
                        <a:ea typeface="Calibri" panose="020F0502020204030204" pitchFamily="34" charset="0"/>
                        <a:cs typeface="Times New Roman" panose="02020603050405020304" pitchFamily="18" charset="0"/>
                      </a:endParaRPr>
                    </a:p>
                  </a:txBody>
                  <a:tcPr marL="80969" marR="80969" marT="40485" marB="40485" anchor="ctr">
                    <a:lnL w="3175" cap="flat" cmpd="sng" algn="ctr">
                      <a:solidFill>
                        <a:srgbClr val="128266"/>
                      </a:solidFill>
                      <a:prstDash val="solid"/>
                      <a:round/>
                      <a:headEnd type="none" w="med" len="med"/>
                      <a:tailEnd type="none" w="med" len="med"/>
                    </a:lnL>
                    <a:solidFill>
                      <a:srgbClr val="128266"/>
                    </a:solidFill>
                  </a:tcPr>
                </a:tc>
                <a:tc>
                  <a:txBody>
                    <a:bodyPr/>
                    <a:lstStyle/>
                    <a:p>
                      <a:pPr algn="ctr" fontAlgn="b"/>
                      <a:r>
                        <a:rPr lang="en-US" sz="1000" b="0" i="0" u="none" strike="noStrike" dirty="0">
                          <a:solidFill>
                            <a:schemeClr val="bg1"/>
                          </a:solidFill>
                          <a:effectLst/>
                          <a:latin typeface="+mn-lt"/>
                        </a:rPr>
                        <a:t>6</a:t>
                      </a:r>
                      <a:endParaRPr lang="en-AU" sz="1000" b="0" i="0" u="none" strike="noStrike" dirty="0">
                        <a:solidFill>
                          <a:schemeClr val="bg1"/>
                        </a:solidFill>
                        <a:effectLst/>
                        <a:latin typeface="+mn-lt"/>
                      </a:endParaRPr>
                    </a:p>
                  </a:txBody>
                  <a:tcPr marL="9525" marR="9525" marT="9525" marB="0" anchor="ctr">
                    <a:solidFill>
                      <a:srgbClr val="128266"/>
                    </a:solidFill>
                  </a:tcPr>
                </a:tc>
                <a:tc>
                  <a:txBody>
                    <a:bodyPr/>
                    <a:lstStyle/>
                    <a:p>
                      <a:pPr algn="ctr" fontAlgn="b"/>
                      <a:r>
                        <a:rPr lang="en-US" sz="1000" b="0" i="0" u="none" strike="noStrike" dirty="0">
                          <a:solidFill>
                            <a:schemeClr val="bg1"/>
                          </a:solidFill>
                          <a:effectLst/>
                          <a:latin typeface="+mn-lt"/>
                        </a:rPr>
                        <a:t>4</a:t>
                      </a:r>
                      <a:endParaRPr lang="en-AU" sz="1000" b="0" i="0" u="none" strike="noStrike" dirty="0">
                        <a:solidFill>
                          <a:schemeClr val="bg1"/>
                        </a:solidFill>
                        <a:effectLst/>
                        <a:latin typeface="+mn-lt"/>
                      </a:endParaRPr>
                    </a:p>
                  </a:txBody>
                  <a:tcPr marL="9525" marR="9525" marT="9525" marB="0" anchor="ctr">
                    <a:solidFill>
                      <a:srgbClr val="128266"/>
                    </a:solidFill>
                  </a:tcPr>
                </a:tc>
                <a:tc>
                  <a:txBody>
                    <a:bodyPr/>
                    <a:lstStyle/>
                    <a:p>
                      <a:pPr algn="ctr" fontAlgn="b"/>
                      <a:r>
                        <a:rPr lang="en-US" sz="1000" b="0" i="0" u="none" strike="noStrike" dirty="0">
                          <a:solidFill>
                            <a:schemeClr val="bg1"/>
                          </a:solidFill>
                          <a:effectLst/>
                          <a:latin typeface="+mn-lt"/>
                        </a:rPr>
                        <a:t>4</a:t>
                      </a:r>
                      <a:endParaRPr lang="en-AU" sz="1000" b="0" i="0" u="none" strike="noStrike" dirty="0">
                        <a:solidFill>
                          <a:schemeClr val="bg1"/>
                        </a:solidFill>
                        <a:effectLst/>
                        <a:latin typeface="+mn-lt"/>
                      </a:endParaRPr>
                    </a:p>
                  </a:txBody>
                  <a:tcPr marL="9525" marR="9525" marT="9525" marB="0" anchor="ctr">
                    <a:solidFill>
                      <a:srgbClr val="128266"/>
                    </a:solidFill>
                  </a:tcPr>
                </a:tc>
                <a:tc>
                  <a:txBody>
                    <a:bodyPr/>
                    <a:lstStyle/>
                    <a:p>
                      <a:pPr algn="ctr" fontAlgn="b"/>
                      <a:r>
                        <a:rPr lang="en-US" sz="1000" b="0" i="0" u="none" strike="noStrike" dirty="0">
                          <a:solidFill>
                            <a:schemeClr val="bg1"/>
                          </a:solidFill>
                          <a:effectLst/>
                          <a:latin typeface="+mn-lt"/>
                        </a:rPr>
                        <a:t>3</a:t>
                      </a:r>
                      <a:endParaRPr lang="en-AU" sz="1000" b="0" i="0" u="none" strike="noStrike" dirty="0">
                        <a:solidFill>
                          <a:schemeClr val="bg1"/>
                        </a:solidFill>
                        <a:effectLst/>
                        <a:latin typeface="+mn-lt"/>
                      </a:endParaRPr>
                    </a:p>
                  </a:txBody>
                  <a:tcPr marL="9525" marR="9525" marT="9525" marB="0" anchor="ctr">
                    <a:lnR w="3175" cap="flat" cmpd="sng" algn="ctr">
                      <a:solidFill>
                        <a:srgbClr val="128266"/>
                      </a:solidFill>
                      <a:prstDash val="solid"/>
                      <a:round/>
                      <a:headEnd type="none" w="med" len="med"/>
                      <a:tailEnd type="none" w="med" len="med"/>
                    </a:lnR>
                    <a:solidFill>
                      <a:srgbClr val="128266"/>
                    </a:solidFill>
                  </a:tcPr>
                </a:tc>
                <a:extLst>
                  <a:ext uri="{0D108BD9-81ED-4DB2-BD59-A6C34878D82A}">
                    <a16:rowId xmlns:a16="http://schemas.microsoft.com/office/drawing/2014/main" val="1658921143"/>
                  </a:ext>
                </a:extLst>
              </a:tr>
              <a:tr h="173075">
                <a:tc>
                  <a:txBody>
                    <a:bodyPr/>
                    <a:lstStyle/>
                    <a:p>
                      <a:pPr algn="l">
                        <a:lnSpc>
                          <a:spcPct val="107000"/>
                        </a:lnSpc>
                        <a:spcAft>
                          <a:spcPts val="800"/>
                        </a:spcAft>
                      </a:pPr>
                      <a:r>
                        <a:rPr lang="en-US" sz="1000" dirty="0">
                          <a:solidFill>
                            <a:schemeClr val="tx1"/>
                          </a:solidFill>
                          <a:effectLst/>
                          <a:latin typeface="+mn-lt"/>
                          <a:ea typeface="Calibri" panose="020F0502020204030204" pitchFamily="34" charset="0"/>
                          <a:cs typeface="Times New Roman" panose="02020603050405020304" pitchFamily="18" charset="0"/>
                        </a:rPr>
                        <a:t>Local print newspaper</a:t>
                      </a:r>
                      <a:endParaRPr lang="en-AU" sz="1000" dirty="0">
                        <a:solidFill>
                          <a:schemeClr val="tx1"/>
                        </a:solidFill>
                        <a:effectLst/>
                        <a:latin typeface="+mn-lt"/>
                        <a:ea typeface="Calibri" panose="020F0502020204030204" pitchFamily="34" charset="0"/>
                        <a:cs typeface="Times New Roman" panose="02020603050405020304" pitchFamily="18" charset="0"/>
                      </a:endParaRPr>
                    </a:p>
                  </a:txBody>
                  <a:tcPr marL="80969" marR="80969" marT="40485" marB="40485"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0.1</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0.1</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B w="3175" cap="flat" cmpd="sng" algn="ctr">
                      <a:solidFill>
                        <a:srgbClr val="128266"/>
                      </a:solidFill>
                      <a:prstDash val="solid"/>
                      <a:round/>
                      <a:headEnd type="none" w="med" len="med"/>
                      <a:tailEnd type="none" w="med" len="med"/>
                    </a:lnB>
                    <a:noFill/>
                  </a:tcPr>
                </a:tc>
                <a:extLst>
                  <a:ext uri="{0D108BD9-81ED-4DB2-BD59-A6C34878D82A}">
                    <a16:rowId xmlns:a16="http://schemas.microsoft.com/office/drawing/2014/main" val="2524644896"/>
                  </a:ext>
                </a:extLst>
              </a:tr>
              <a:tr h="173075">
                <a:tc>
                  <a:txBody>
                    <a:bodyPr/>
                    <a:lstStyle/>
                    <a:p>
                      <a:pPr algn="l">
                        <a:lnSpc>
                          <a:spcPct val="107000"/>
                        </a:lnSpc>
                        <a:spcAft>
                          <a:spcPts val="800"/>
                        </a:spcAft>
                      </a:pPr>
                      <a:r>
                        <a:rPr lang="en-US" sz="1000" dirty="0">
                          <a:solidFill>
                            <a:schemeClr val="tx1"/>
                          </a:solidFill>
                          <a:effectLst/>
                          <a:latin typeface="+mn-lt"/>
                          <a:ea typeface="Calibri" panose="020F0502020204030204" pitchFamily="34" charset="0"/>
                          <a:cs typeface="Times New Roman" panose="02020603050405020304" pitchFamily="18" charset="0"/>
                        </a:rPr>
                        <a:t>State</a:t>
                      </a:r>
                      <a:r>
                        <a:rPr lang="en-AU" sz="1000" dirty="0">
                          <a:solidFill>
                            <a:schemeClr val="tx1"/>
                          </a:solidFill>
                          <a:effectLst/>
                          <a:latin typeface="+mn-lt"/>
                          <a:ea typeface="Calibri" panose="020F0502020204030204" pitchFamily="34" charset="0"/>
                          <a:cs typeface="Times New Roman" panose="02020603050405020304" pitchFamily="18" charset="0"/>
                        </a:rPr>
                        <a:t> or Territory print newspaper</a:t>
                      </a:r>
                    </a:p>
                  </a:txBody>
                  <a:tcPr marL="80969" marR="80969" marT="40485" marB="40485"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3</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lnB w="3175" cap="flat" cmpd="sng" algn="ctr">
                      <a:solidFill>
                        <a:srgbClr val="128266"/>
                      </a:solidFill>
                      <a:prstDash val="solid"/>
                      <a:round/>
                      <a:headEnd type="none" w="med" len="med"/>
                      <a:tailEnd type="none" w="med" len="med"/>
                    </a:lnB>
                    <a:noFill/>
                  </a:tcPr>
                </a:tc>
                <a:extLst>
                  <a:ext uri="{0D108BD9-81ED-4DB2-BD59-A6C34878D82A}">
                    <a16:rowId xmlns:a16="http://schemas.microsoft.com/office/drawing/2014/main" val="2350368665"/>
                  </a:ext>
                </a:extLst>
              </a:tr>
              <a:tr h="173075">
                <a:tc>
                  <a:txBody>
                    <a:bodyPr/>
                    <a:lstStyle/>
                    <a:p>
                      <a:pPr algn="l">
                        <a:lnSpc>
                          <a:spcPct val="107000"/>
                        </a:lnSpc>
                        <a:spcAft>
                          <a:spcPts val="800"/>
                        </a:spcAft>
                      </a:pPr>
                      <a:r>
                        <a:rPr lang="en-US" sz="1000" dirty="0">
                          <a:solidFill>
                            <a:schemeClr val="tx1"/>
                          </a:solidFill>
                          <a:effectLst/>
                          <a:latin typeface="+mn-lt"/>
                          <a:ea typeface="Calibri" panose="020F0502020204030204" pitchFamily="34" charset="0"/>
                          <a:cs typeface="Times New Roman" panose="02020603050405020304" pitchFamily="18" charset="0"/>
                        </a:rPr>
                        <a:t>N</a:t>
                      </a:r>
                      <a:r>
                        <a:rPr lang="en-AU" sz="1000" dirty="0">
                          <a:solidFill>
                            <a:schemeClr val="tx1"/>
                          </a:solidFill>
                          <a:effectLst/>
                          <a:latin typeface="+mn-lt"/>
                          <a:ea typeface="Calibri" panose="020F0502020204030204" pitchFamily="34" charset="0"/>
                          <a:cs typeface="Times New Roman" panose="02020603050405020304" pitchFamily="18" charset="0"/>
                        </a:rPr>
                        <a:t>ational print newspaper</a:t>
                      </a:r>
                    </a:p>
                  </a:txBody>
                  <a:tcPr marL="80969" marR="80969" marT="40485" marB="40485"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noFill/>
                  </a:tcPr>
                </a:tc>
                <a:tc>
                  <a:txBody>
                    <a:bodyPr/>
                    <a:lstStyle/>
                    <a:p>
                      <a:pPr algn="ctr" fontAlgn="b"/>
                      <a:r>
                        <a:rPr lang="en-AU" sz="1000" b="0" i="0" u="none" strike="noStrike" dirty="0">
                          <a:solidFill>
                            <a:schemeClr val="tx1"/>
                          </a:solidFill>
                          <a:effectLst/>
                          <a:latin typeface="+mn-lt"/>
                        </a:rPr>
                        <a:t>2</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noFill/>
                  </a:tcPr>
                </a:tc>
                <a:tc>
                  <a:txBody>
                    <a:bodyPr/>
                    <a:lstStyle/>
                    <a:p>
                      <a:pPr algn="ctr" fontAlgn="b"/>
                      <a:r>
                        <a:rPr lang="en-AU" sz="1000" b="0" i="0" u="none" strike="noStrike" dirty="0">
                          <a:solidFill>
                            <a:schemeClr val="tx1"/>
                          </a:solidFill>
                          <a:effectLst/>
                          <a:latin typeface="+mn-lt"/>
                        </a:rPr>
                        <a:t>1</a:t>
                      </a:r>
                    </a:p>
                  </a:txBody>
                  <a:tcPr marL="9525" marR="9525" marT="9525" marB="0" anchor="ctr">
                    <a:lnL w="3175" cap="flat" cmpd="sng" algn="ctr">
                      <a:solidFill>
                        <a:srgbClr val="128266"/>
                      </a:solidFill>
                      <a:prstDash val="solid"/>
                      <a:round/>
                      <a:headEnd type="none" w="med" len="med"/>
                      <a:tailEnd type="none" w="med" len="med"/>
                    </a:lnL>
                    <a:lnR w="3175" cap="flat" cmpd="sng" algn="ctr">
                      <a:solidFill>
                        <a:srgbClr val="128266"/>
                      </a:solidFill>
                      <a:prstDash val="solid"/>
                      <a:round/>
                      <a:headEnd type="none" w="med" len="med"/>
                      <a:tailEnd type="none" w="med" len="med"/>
                    </a:lnR>
                    <a:lnT w="3175" cap="flat" cmpd="sng" algn="ctr">
                      <a:solidFill>
                        <a:srgbClr val="128266"/>
                      </a:solidFill>
                      <a:prstDash val="solid"/>
                      <a:round/>
                      <a:headEnd type="none" w="med" len="med"/>
                      <a:tailEnd type="none" w="med" len="med"/>
                    </a:lnT>
                    <a:noFill/>
                  </a:tcPr>
                </a:tc>
                <a:extLst>
                  <a:ext uri="{0D108BD9-81ED-4DB2-BD59-A6C34878D82A}">
                    <a16:rowId xmlns:a16="http://schemas.microsoft.com/office/drawing/2014/main" val="3541680938"/>
                  </a:ext>
                </a:extLst>
              </a:tr>
              <a:tr h="173075">
                <a:tc>
                  <a:txBody>
                    <a:bodyPr/>
                    <a:lstStyle/>
                    <a:p>
                      <a:pPr algn="l">
                        <a:lnSpc>
                          <a:spcPct val="107000"/>
                        </a:lnSpc>
                        <a:spcAft>
                          <a:spcPts val="800"/>
                        </a:spcAft>
                      </a:pPr>
                      <a:r>
                        <a:rPr lang="en-US" sz="1000" dirty="0">
                          <a:solidFill>
                            <a:schemeClr val="bg1"/>
                          </a:solidFill>
                          <a:effectLst/>
                          <a:latin typeface="+mn-lt"/>
                          <a:ea typeface="Calibri" panose="020F0502020204030204" pitchFamily="34" charset="0"/>
                          <a:cs typeface="Times New Roman" panose="02020603050405020304" pitchFamily="18" charset="0"/>
                        </a:rPr>
                        <a:t>Other</a:t>
                      </a:r>
                      <a:endParaRPr lang="en-AU" sz="1000" dirty="0">
                        <a:solidFill>
                          <a:schemeClr val="bg1"/>
                        </a:solidFill>
                        <a:effectLst/>
                        <a:latin typeface="+mn-lt"/>
                        <a:ea typeface="Calibri" panose="020F0502020204030204" pitchFamily="34" charset="0"/>
                        <a:cs typeface="Times New Roman" panose="02020603050405020304" pitchFamily="18" charset="0"/>
                      </a:endParaRPr>
                    </a:p>
                  </a:txBody>
                  <a:tcPr marL="80969" marR="80969" marT="40485" marB="40485" anchor="ctr">
                    <a:lnL w="3175" cap="flat" cmpd="sng" algn="ctr">
                      <a:solidFill>
                        <a:srgbClr val="128266"/>
                      </a:solidFill>
                      <a:prstDash val="solid"/>
                      <a:round/>
                      <a:headEnd type="none" w="med" len="med"/>
                      <a:tailEnd type="none" w="med" len="med"/>
                    </a:lnL>
                    <a:solidFill>
                      <a:srgbClr val="128266"/>
                    </a:solidFill>
                  </a:tcPr>
                </a:tc>
                <a:tc>
                  <a:txBody>
                    <a:bodyPr/>
                    <a:lstStyle/>
                    <a:p>
                      <a:pPr algn="ctr" fontAlgn="b"/>
                      <a:r>
                        <a:rPr lang="en-AU" sz="1000" b="0" i="0" u="none" strike="noStrike" dirty="0">
                          <a:solidFill>
                            <a:schemeClr val="bg1"/>
                          </a:solidFill>
                          <a:effectLst/>
                          <a:latin typeface="+mn-lt"/>
                        </a:rPr>
                        <a:t>0.3</a:t>
                      </a:r>
                    </a:p>
                  </a:txBody>
                  <a:tcPr marL="9525" marR="9525" marT="9525" marB="0" anchor="ctr">
                    <a:solidFill>
                      <a:srgbClr val="128266"/>
                    </a:solidFill>
                  </a:tcPr>
                </a:tc>
                <a:tc>
                  <a:txBody>
                    <a:bodyPr/>
                    <a:lstStyle/>
                    <a:p>
                      <a:pPr algn="ctr" fontAlgn="b"/>
                      <a:r>
                        <a:rPr lang="en-AU" sz="1000" b="0" i="0" u="none" strike="noStrike" dirty="0">
                          <a:solidFill>
                            <a:schemeClr val="bg1"/>
                          </a:solidFill>
                          <a:effectLst/>
                          <a:latin typeface="+mn-lt"/>
                        </a:rPr>
                        <a:t>0.5</a:t>
                      </a:r>
                    </a:p>
                  </a:txBody>
                  <a:tcPr marL="9525" marR="9525" marT="9525" marB="0" anchor="ctr">
                    <a:solidFill>
                      <a:srgbClr val="128266"/>
                    </a:solidFill>
                  </a:tcPr>
                </a:tc>
                <a:tc>
                  <a:txBody>
                    <a:bodyPr/>
                    <a:lstStyle/>
                    <a:p>
                      <a:pPr algn="ctr" fontAlgn="b"/>
                      <a:r>
                        <a:rPr lang="en-AU" sz="1000" b="0" i="0" u="none" strike="noStrike" dirty="0">
                          <a:solidFill>
                            <a:schemeClr val="bg1"/>
                          </a:solidFill>
                          <a:effectLst/>
                          <a:latin typeface="+mn-lt"/>
                        </a:rPr>
                        <a:t>0.4</a:t>
                      </a:r>
                    </a:p>
                  </a:txBody>
                  <a:tcPr marL="9525" marR="9525" marT="9525" marB="0" anchor="ctr">
                    <a:solidFill>
                      <a:srgbClr val="128266"/>
                    </a:solidFill>
                  </a:tcPr>
                </a:tc>
                <a:tc>
                  <a:txBody>
                    <a:bodyPr/>
                    <a:lstStyle/>
                    <a:p>
                      <a:pPr algn="ctr" fontAlgn="b"/>
                      <a:r>
                        <a:rPr lang="en-AU" sz="1000" b="0" i="0" u="none" strike="noStrike" dirty="0">
                          <a:solidFill>
                            <a:schemeClr val="bg1"/>
                          </a:solidFill>
                          <a:effectLst/>
                          <a:latin typeface="+mn-lt"/>
                        </a:rPr>
                        <a:t>1</a:t>
                      </a:r>
                    </a:p>
                  </a:txBody>
                  <a:tcPr marL="9525" marR="9525" marT="9525" marB="0" anchor="ctr">
                    <a:lnR w="3175" cap="flat" cmpd="sng" algn="ctr">
                      <a:solidFill>
                        <a:srgbClr val="128266"/>
                      </a:solidFill>
                      <a:prstDash val="solid"/>
                      <a:round/>
                      <a:headEnd type="none" w="med" len="med"/>
                      <a:tailEnd type="none" w="med" len="med"/>
                    </a:lnR>
                    <a:solidFill>
                      <a:srgbClr val="128266"/>
                    </a:solidFill>
                  </a:tcPr>
                </a:tc>
                <a:extLst>
                  <a:ext uri="{0D108BD9-81ED-4DB2-BD59-A6C34878D82A}">
                    <a16:rowId xmlns:a16="http://schemas.microsoft.com/office/drawing/2014/main" val="470767983"/>
                  </a:ext>
                </a:extLst>
              </a:tr>
            </a:tbl>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283278" y="5697823"/>
            <a:ext cx="8869365" cy="369332"/>
          </a:xfrm>
          <a:prstGeom prst="rect">
            <a:avLst/>
          </a:prstGeom>
          <a:noFill/>
        </p:spPr>
        <p:txBody>
          <a:bodyPr wrap="square">
            <a:spAutoFit/>
          </a:bodyPr>
          <a:lstStyle/>
          <a:p>
            <a:pPr>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latin typeface="Arial" panose="020B0604020202020204" pitchFamily="34" charset="0"/>
                <a:ea typeface="Calibri" panose="020F0502020204030204" pitchFamily="34" charset="0"/>
                <a:cs typeface="Times New Roman" panose="02020603050405020304" pitchFamily="18" charset="0"/>
              </a:rPr>
              <a:t>D3. In general, what is your main source for accessing news about each of the following? </a:t>
            </a:r>
          </a:p>
          <a:p>
            <a:pPr>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Respondents who recall source/s of news they use. 2023: n= from </a:t>
            </a:r>
            <a:r>
              <a:rPr lang="en-US" sz="600" dirty="0">
                <a:latin typeface="Arial" panose="020B0604020202020204" pitchFamily="34" charset="0"/>
                <a:ea typeface="Calibri" panose="020F0502020204030204" pitchFamily="34" charset="0"/>
                <a:cs typeface="Times New Roman" panose="02020603050405020304" pitchFamily="18" charset="0"/>
              </a:rPr>
              <a:t>2958 to 3269. </a:t>
            </a:r>
          </a:p>
          <a:p>
            <a:pPr>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 vary per statement.</a:t>
            </a:r>
            <a:endParaRPr lang="en-AU" sz="6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7167418" y="964656"/>
            <a:ext cx="2499315" cy="1272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Commercial free-to-air TV </a:t>
            </a:r>
            <a:r>
              <a:rPr lang="en-US" sz="1000" dirty="0">
                <a:solidFill>
                  <a:schemeClr val="tx1"/>
                </a:solidFill>
              </a:rPr>
              <a:t>was higher for:</a:t>
            </a:r>
            <a:endParaRPr lang="en-US" sz="1000" dirty="0">
              <a:solidFill>
                <a:schemeClr val="tx1"/>
              </a:solidFill>
              <a:cs typeface="Arial" panose="020B0604020202020204"/>
            </a:endParaRPr>
          </a:p>
          <a:p>
            <a:pPr marL="171450" indent="-171450">
              <a:lnSpc>
                <a:spcPct val="125000"/>
              </a:lnSpc>
              <a:buFont typeface="Arial" panose="020B0604020202020204" pitchFamily="34" charset="0"/>
              <a:buChar char="•"/>
            </a:pPr>
            <a:r>
              <a:rPr lang="en-US" sz="1000" u="sng" dirty="0">
                <a:solidFill>
                  <a:schemeClr val="tx1"/>
                </a:solidFill>
              </a:rPr>
              <a:t>Australian national news:</a:t>
            </a:r>
            <a:endParaRPr lang="en-US" sz="1000" u="sng"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Ages 45-54 (37%), 55-64 (33%), 65-74 (38%), and 75+ (39% vs 15% of ages 18-24, 16% of ages 25-34 and 21% of ages 35-44)</a:t>
            </a:r>
          </a:p>
          <a:p>
            <a:pPr marL="628650" lvl="1" indent="-171450">
              <a:lnSpc>
                <a:spcPct val="125000"/>
              </a:lnSpc>
              <a:buFont typeface="Courier New" panose="02070309020205020404" pitchFamily="49" charset="0"/>
              <a:buChar char="o"/>
            </a:pPr>
            <a:r>
              <a:rPr lang="en-US" sz="1000" dirty="0">
                <a:solidFill>
                  <a:schemeClr val="tx1"/>
                </a:solidFill>
                <a:cs typeface="Arial"/>
              </a:rPr>
              <a:t>Those living outside a capital city (33% vs 26% of those living in a capital city)</a:t>
            </a:r>
          </a:p>
          <a:p>
            <a:pPr marL="628650" lvl="1" indent="-171450">
              <a:lnSpc>
                <a:spcPct val="125000"/>
              </a:lnSpc>
              <a:buFont typeface="Courier New" panose="02070309020205020404" pitchFamily="49" charset="0"/>
              <a:buChar char="o"/>
            </a:pPr>
            <a:r>
              <a:rPr lang="en-US" sz="1000" dirty="0">
                <a:solidFill>
                  <a:schemeClr val="tx1"/>
                </a:solidFill>
                <a:cs typeface="Arial"/>
              </a:rPr>
              <a:t>Those without children in the household (31%), those with dependent children (27%), and those with non-dependent children only (30% vs 8% of adults living in a share house)</a:t>
            </a:r>
          </a:p>
          <a:p>
            <a:pPr marL="628650" lvl="1" indent="-171450">
              <a:lnSpc>
                <a:spcPct val="125000"/>
              </a:lnSpc>
              <a:buFont typeface="Courier New" panose="02070309020205020404" pitchFamily="49" charset="0"/>
              <a:buChar char="o"/>
            </a:pPr>
            <a:r>
              <a:rPr lang="en-US" sz="1000" dirty="0">
                <a:solidFill>
                  <a:schemeClr val="tx1"/>
                </a:solidFill>
                <a:cs typeface="Arial"/>
              </a:rPr>
              <a:t>Those with education up to Year 12 (31%) and those with a TAFE qualification / Trade Certificate / Diploma (35% vs 17% of those with a Bachelor degree and 19% of those with a Postgraduate degree)</a:t>
            </a:r>
          </a:p>
          <a:p>
            <a:pPr lvl="1">
              <a:lnSpc>
                <a:spcPct val="125000"/>
              </a:lnSpc>
            </a:pPr>
            <a:endParaRPr lang="en-US" sz="900" dirty="0">
              <a:solidFill>
                <a:schemeClr val="tx1"/>
              </a:solidFill>
            </a:endParaRPr>
          </a:p>
        </p:txBody>
      </p:sp>
      <p:sp>
        <p:nvSpPr>
          <p:cNvPr id="9" name="Rectangle 8">
            <a:extLst>
              <a:ext uri="{FF2B5EF4-FFF2-40B4-BE49-F238E27FC236}">
                <a16:creationId xmlns:a16="http://schemas.microsoft.com/office/drawing/2014/main" id="{4EEFD132-11C0-3CD6-1764-8A31E43ADA3A}"/>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Commercial free-to-air TV, domestic / Australian news websites or apps, and social media are the main sources across the different types of news. </a:t>
            </a:r>
            <a:endParaRPr lang="en-AU" sz="1000" b="1" dirty="0"/>
          </a:p>
        </p:txBody>
      </p:sp>
      <p:pic>
        <p:nvPicPr>
          <p:cNvPr id="10" name="Graphic 9">
            <a:extLst>
              <a:ext uri="{FF2B5EF4-FFF2-40B4-BE49-F238E27FC236}">
                <a16:creationId xmlns:a16="http://schemas.microsoft.com/office/drawing/2014/main" id="{AD25EC93-FD07-145F-3A6F-5A9C83C5F51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36363824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84</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60576"/>
            <a:ext cx="7957813" cy="438517"/>
          </a:xfrm>
        </p:spPr>
        <p:txBody>
          <a:bodyPr>
            <a:normAutofit/>
          </a:bodyPr>
          <a:lstStyle/>
          <a:p>
            <a:r>
              <a:rPr lang="en-US" sz="2300" dirty="0"/>
              <a:t>Factors that are important in choice of news content</a:t>
            </a:r>
            <a:endParaRPr lang="en-AU" sz="2300" dirty="0"/>
          </a:p>
        </p:txBody>
      </p:sp>
      <p:grpSp>
        <p:nvGrpSpPr>
          <p:cNvPr id="5" name="Group 4">
            <a:extLst>
              <a:ext uri="{FF2B5EF4-FFF2-40B4-BE49-F238E27FC236}">
                <a16:creationId xmlns:a16="http://schemas.microsoft.com/office/drawing/2014/main" id="{9B03CBA2-7229-9893-4A34-AF0CE46958EF}"/>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1" name="Freeform 5">
              <a:extLst>
                <a:ext uri="{FF2B5EF4-FFF2-40B4-BE49-F238E27FC236}">
                  <a16:creationId xmlns:a16="http://schemas.microsoft.com/office/drawing/2014/main" id="{BDAA89A2-A975-F969-B775-B19100C68E7B}"/>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4" name="Freeform 6">
              <a:extLst>
                <a:ext uri="{FF2B5EF4-FFF2-40B4-BE49-F238E27FC236}">
                  <a16:creationId xmlns:a16="http://schemas.microsoft.com/office/drawing/2014/main" id="{0B8ED727-C506-2828-C10F-0C9B73193EF6}"/>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7">
              <a:extLst>
                <a:ext uri="{FF2B5EF4-FFF2-40B4-BE49-F238E27FC236}">
                  <a16:creationId xmlns:a16="http://schemas.microsoft.com/office/drawing/2014/main" id="{5287C2A3-D0C9-2579-886A-F97BAB85BF9A}"/>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8">
              <a:extLst>
                <a:ext uri="{FF2B5EF4-FFF2-40B4-BE49-F238E27FC236}">
                  <a16:creationId xmlns:a16="http://schemas.microsoft.com/office/drawing/2014/main" id="{C5C3745A-7BD9-3A08-2417-86E52EE12F10}"/>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9">
              <a:extLst>
                <a:ext uri="{FF2B5EF4-FFF2-40B4-BE49-F238E27FC236}">
                  <a16:creationId xmlns:a16="http://schemas.microsoft.com/office/drawing/2014/main" id="{2D1D4EF4-2ADB-26D9-52C3-931614BC4D24}"/>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8075" y="701969"/>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The factors that respondents most commonly indicated were important when choosing news and media content were that the news was from a source they have used before and trust (60%), that it was recent (58%), and that it was professionally produced (53%). </a:t>
            </a: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305818" y="1178081"/>
            <a:ext cx="5074982" cy="482727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2993963" y="1132817"/>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9" name="Chart 8" descr="Figure 75: Factors that are important in choice of news content.&#10;&#10;Results listed are for 2023.&#10;&#10;That it is from a source I have used before and trust, 60%.&#10;That it is recent news content, 58%.&#10;That it is professionally produced news media (from an established news outlet), 53%.&#10;That it is not behind a paywall, 41%.&#10;That it is from official sources of information (from a government or a specialised agency), 40%.&#10;That it is from an independent network or source, 33%.&#10;That it aligns with my views and interests, 22%.&#10;That there are accessible options for viewing or listening to the content, 15%.&#10;That it has been widely shared online/through social media, 11%.&#10;That it is available in a language other than English, 6%.&#10;Other (please specify), 1%.&#10;None of these are important to me in news content, 3%.&#10;&#10;Source: D18. Which of the following factors are important to you when choosing news content? This includes TV, radio, newspapers, and online.&#10;Base: MCCS, Respondents who consume news content. 2023: n=3,454. &#10;Don’t know and Refused not shown on chart. 2023 DK = 0.0%, Ref = 0.0%.&#10;&#10;">
            <a:extLst>
              <a:ext uri="{FF2B5EF4-FFF2-40B4-BE49-F238E27FC236}">
                <a16:creationId xmlns:a16="http://schemas.microsoft.com/office/drawing/2014/main" id="{1F06F033-F59E-B561-6C89-8C192276E704}"/>
              </a:ext>
            </a:extLst>
          </p:cNvPr>
          <p:cNvGraphicFramePr/>
          <p:nvPr>
            <p:extLst>
              <p:ext uri="{D42A27DB-BD31-4B8C-83A1-F6EECF244321}">
                <p14:modId xmlns:p14="http://schemas.microsoft.com/office/powerpoint/2010/main" val="1142813968"/>
              </p:ext>
            </p:extLst>
          </p:nvPr>
        </p:nvGraphicFramePr>
        <p:xfrm>
          <a:off x="441705" y="1306620"/>
          <a:ext cx="5158556" cy="4244759"/>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8F87E799-3D01-04C6-7F00-123A80219C4C}"/>
              </a:ext>
            </a:extLst>
          </p:cNvPr>
          <p:cNvSpPr txBox="1"/>
          <p:nvPr/>
        </p:nvSpPr>
        <p:spPr>
          <a:xfrm>
            <a:off x="315757" y="5466749"/>
            <a:ext cx="4340819" cy="538609"/>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D18. Which of the following factors are important to you when choosing news content? This includes TV, radio, newspapers, and online.</a:t>
            </a:r>
          </a:p>
          <a:p>
            <a:pPr>
              <a:spcBef>
                <a:spcPts val="300"/>
              </a:spcBef>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R</a:t>
            </a:r>
            <a:r>
              <a:rPr lang="en-US" sz="600" dirty="0">
                <a:latin typeface="Arial" panose="020B0604020202020204" pitchFamily="34" charset="0"/>
                <a:ea typeface="Calibri" panose="020F0502020204030204" pitchFamily="34" charset="0"/>
                <a:cs typeface="Times New Roman" panose="02020603050405020304" pitchFamily="18" charset="0"/>
              </a:rPr>
              <a:t>espondents who consume news content.</a:t>
            </a:r>
            <a:r>
              <a:rPr lang="en-US" sz="600" dirty="0">
                <a:effectLst/>
                <a:latin typeface="Arial" panose="020B0604020202020204" pitchFamily="34" charset="0"/>
                <a:ea typeface="Calibri" panose="020F0502020204030204" pitchFamily="34" charset="0"/>
                <a:cs typeface="Times New Roman" panose="02020603050405020304" pitchFamily="18" charset="0"/>
              </a:rPr>
              <a:t> </a:t>
            </a:r>
            <a:r>
              <a:rPr lang="en-US" sz="600" dirty="0">
                <a:latin typeface="Arial" panose="020B0604020202020204" pitchFamily="34" charset="0"/>
                <a:ea typeface="Calibri" panose="020F0502020204030204" pitchFamily="34" charset="0"/>
                <a:cs typeface="Times New Roman" panose="02020603050405020304" pitchFamily="18" charset="0"/>
              </a:rPr>
              <a:t>2023: n=3,454. </a:t>
            </a:r>
          </a:p>
          <a:p>
            <a:pPr>
              <a:spcBef>
                <a:spcPts val="300"/>
              </a:spcBef>
            </a:pPr>
            <a:r>
              <a:rPr lang="en-US" sz="600" dirty="0">
                <a:latin typeface="Arial" panose="020B0604020202020204" pitchFamily="34" charset="0"/>
                <a:cs typeface="Times New Roman" panose="02020603050405020304" pitchFamily="18" charset="0"/>
              </a:rPr>
              <a:t>Don’t know and Refused not shown on chart. 2023 DK = 0.0%, Ref = 0.0%.</a:t>
            </a:r>
            <a:endParaRPr lang="en-AU" sz="600" dirty="0">
              <a:latin typeface="Arial" panose="020B060402020202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92576DBA-F125-6BD9-8CAB-1BFA4C2CA851}"/>
              </a:ext>
            </a:extLst>
          </p:cNvPr>
          <p:cNvSpPr/>
          <p:nvPr/>
        </p:nvSpPr>
        <p:spPr>
          <a:xfrm>
            <a:off x="5612129" y="1124758"/>
            <a:ext cx="3876556" cy="4471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r>
              <a:rPr lang="en-AU" sz="1200" b="1" dirty="0">
                <a:solidFill>
                  <a:schemeClr val="tx2"/>
                </a:solidFill>
              </a:rPr>
              <a:t>Subgroups</a:t>
            </a:r>
          </a:p>
          <a:p>
            <a:pPr marL="171450" indent="-171450">
              <a:buFont typeface="Arial,Sans-Serif"/>
              <a:buChar char="↑"/>
            </a:pPr>
            <a:r>
              <a:rPr lang="en-US" sz="1000" b="1" dirty="0">
                <a:solidFill>
                  <a:schemeClr val="tx1"/>
                </a:solidFill>
                <a:ea typeface="+mn-lt"/>
                <a:cs typeface="+mn-lt"/>
              </a:rPr>
              <a:t>That it is from a source I have used before and trust </a:t>
            </a:r>
            <a:r>
              <a:rPr lang="en-US" sz="1000" dirty="0">
                <a:solidFill>
                  <a:schemeClr val="tx1"/>
                </a:solidFill>
              </a:rPr>
              <a:t>was higher for</a:t>
            </a:r>
            <a:r>
              <a:rPr lang="en-US" sz="1000" b="1" dirty="0">
                <a:solidFill>
                  <a:schemeClr val="tx1"/>
                </a:solidFill>
              </a:rPr>
              <a:t>: </a:t>
            </a:r>
            <a:endParaRPr lang="en-US" sz="1000" b="1"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a:rPr>
              <a:t>Men (65% vs 54% of women)</a:t>
            </a:r>
          </a:p>
          <a:p>
            <a:pPr marL="628650" lvl="1" indent="-171450">
              <a:lnSpc>
                <a:spcPct val="125000"/>
              </a:lnSpc>
              <a:buFont typeface="Courier New" panose="02070309020205020404" pitchFamily="49" charset="0"/>
              <a:buChar char="o"/>
            </a:pPr>
            <a:r>
              <a:rPr lang="en-US" sz="1000" dirty="0">
                <a:solidFill>
                  <a:schemeClr val="tx1"/>
                </a:solidFill>
                <a:cs typeface="Arial"/>
              </a:rPr>
              <a:t>Those with a Postgraduate degree (66% vs 56% of those with education up to Year 12)</a:t>
            </a:r>
          </a:p>
          <a:p>
            <a:pPr marL="628650" lvl="1" indent="-171450">
              <a:lnSpc>
                <a:spcPct val="125000"/>
              </a:lnSpc>
              <a:buFont typeface="Courier New" panose="02070309020205020404" pitchFamily="49" charset="0"/>
              <a:buChar char="o"/>
            </a:pPr>
            <a:r>
              <a:rPr lang="en-US" sz="1000" dirty="0">
                <a:solidFill>
                  <a:schemeClr val="tx1"/>
                </a:solidFill>
                <a:cs typeface="Arial"/>
              </a:rPr>
              <a:t>Those who watched publicly owned free-to-air TV (live or on-demand) in P7D (66% vs 62% of those who watched commercial free-to-air TV (live or on-demand) in P7D)</a:t>
            </a:r>
          </a:p>
          <a:p>
            <a:pPr marL="628650" lvl="1" indent="-171450">
              <a:lnSpc>
                <a:spcPct val="125000"/>
              </a:lnSpc>
              <a:buFont typeface="Courier New" panose="02070309020205020404" pitchFamily="49" charset="0"/>
              <a:buChar char="o"/>
            </a:pPr>
            <a:r>
              <a:rPr lang="en-US" sz="1000" dirty="0">
                <a:solidFill>
                  <a:schemeClr val="tx1"/>
                </a:solidFill>
                <a:cs typeface="Arial"/>
              </a:rPr>
              <a:t>Those whose trust in a news article would be impacted negatively if they knew it was written in full by Generative AI (68% vs 42% of those whose trust would be impacted positively and 48% of those whose trust would not be impacted)</a:t>
            </a:r>
          </a:p>
          <a:p>
            <a:pPr lvl="1"/>
            <a:endParaRPr lang="en-US" sz="1000" dirty="0">
              <a:solidFill>
                <a:schemeClr val="tx1"/>
              </a:solidFill>
            </a:endParaRPr>
          </a:p>
          <a:p>
            <a:pPr marL="171450" indent="-171450">
              <a:buFont typeface="Arial,Sans-Serif"/>
              <a:buChar char="↑"/>
            </a:pPr>
            <a:r>
              <a:rPr lang="en-US" sz="1000" b="1" dirty="0">
                <a:solidFill>
                  <a:schemeClr val="tx1"/>
                </a:solidFill>
                <a:ea typeface="+mn-lt"/>
                <a:cs typeface="+mn-lt"/>
              </a:rPr>
              <a:t>That it is recent news content </a:t>
            </a:r>
            <a:r>
              <a:rPr lang="en-US" sz="1000" dirty="0">
                <a:solidFill>
                  <a:schemeClr val="tx1"/>
                </a:solidFill>
              </a:rPr>
              <a:t>was higher for</a:t>
            </a:r>
            <a:r>
              <a:rPr lang="en-US" sz="1000" b="1" dirty="0">
                <a:solidFill>
                  <a:schemeClr val="tx1"/>
                </a:solidFill>
              </a:rPr>
              <a:t>: </a:t>
            </a:r>
            <a:endParaRPr lang="en-US" sz="1000" b="1"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a:rPr>
              <a:t>Ages 65-74 (71%) and 75+ (75% vs 52% of ages 18-24, 51% of ages 25-34, 53% of ages 35-44, 58% of ages 45-54 and 60% of ages 55-64)</a:t>
            </a:r>
          </a:p>
          <a:p>
            <a:pPr marL="628650" lvl="1" indent="-171450">
              <a:lnSpc>
                <a:spcPct val="125000"/>
              </a:lnSpc>
              <a:buFont typeface="Courier New" panose="02070309020205020404" pitchFamily="49" charset="0"/>
              <a:buChar char="o"/>
            </a:pPr>
            <a:r>
              <a:rPr lang="en-US" sz="1000" dirty="0">
                <a:solidFill>
                  <a:schemeClr val="tx1"/>
                </a:solidFill>
                <a:cs typeface="Arial"/>
              </a:rPr>
              <a:t>Those without children in the household (63% vs 55% of those with dependent children and 45% of adults living in a share house)</a:t>
            </a:r>
          </a:p>
          <a:p>
            <a:pPr marL="628650" lvl="1" indent="-171450">
              <a:lnSpc>
                <a:spcPct val="125000"/>
              </a:lnSpc>
              <a:buFont typeface="Courier New" panose="02070309020205020404" pitchFamily="49" charset="0"/>
              <a:buChar char="o"/>
            </a:pPr>
            <a:r>
              <a:rPr lang="en-US" sz="1000" dirty="0">
                <a:solidFill>
                  <a:schemeClr val="tx1"/>
                </a:solidFill>
                <a:cs typeface="Arial"/>
              </a:rPr>
              <a:t>Those born in a mainly English speaking country (60% vs 53% of those born in a mainly non-English speaking country)</a:t>
            </a: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628650" lvl="1" indent="-171450">
              <a:buFont typeface="Courier New" panose="02070309020205020404" pitchFamily="49" charset="0"/>
              <a:buChar char="o"/>
            </a:pPr>
            <a:endParaRPr lang="en-US" sz="1000" dirty="0">
              <a:solidFill>
                <a:schemeClr val="tx1"/>
              </a:solidFill>
            </a:endParaRPr>
          </a:p>
        </p:txBody>
      </p:sp>
      <p:sp>
        <p:nvSpPr>
          <p:cNvPr id="8" name="Rectangle 7">
            <a:extLst>
              <a:ext uri="{FF2B5EF4-FFF2-40B4-BE49-F238E27FC236}">
                <a16:creationId xmlns:a16="http://schemas.microsoft.com/office/drawing/2014/main" id="{468B915A-AC13-7D28-4489-40C522CB9B99}"/>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Trust in the source and recency are the two most important factors in choosing news content.</a:t>
            </a:r>
            <a:endParaRPr lang="en-AU" sz="1000" b="1" dirty="0"/>
          </a:p>
        </p:txBody>
      </p:sp>
      <p:pic>
        <p:nvPicPr>
          <p:cNvPr id="10" name="Graphic 9">
            <a:extLst>
              <a:ext uri="{FF2B5EF4-FFF2-40B4-BE49-F238E27FC236}">
                <a16:creationId xmlns:a16="http://schemas.microsoft.com/office/drawing/2014/main" id="{780E1880-08E8-3AE8-7C08-6335AAA4557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24249840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85</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98644"/>
            <a:ext cx="7957813" cy="438517"/>
          </a:xfrm>
        </p:spPr>
        <p:txBody>
          <a:bodyPr>
            <a:normAutofit/>
          </a:bodyPr>
          <a:lstStyle/>
          <a:p>
            <a:r>
              <a:rPr lang="en-AU" sz="2300" dirty="0"/>
              <a:t>Paid news subscriptions</a:t>
            </a:r>
          </a:p>
        </p:txBody>
      </p:sp>
      <p:grpSp>
        <p:nvGrpSpPr>
          <p:cNvPr id="5" name="Group 4">
            <a:extLst>
              <a:ext uri="{FF2B5EF4-FFF2-40B4-BE49-F238E27FC236}">
                <a16:creationId xmlns:a16="http://schemas.microsoft.com/office/drawing/2014/main" id="{1142A360-D687-FE27-9327-5F48878DD9D3}"/>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8" name="Freeform 5">
              <a:extLst>
                <a:ext uri="{FF2B5EF4-FFF2-40B4-BE49-F238E27FC236}">
                  <a16:creationId xmlns:a16="http://schemas.microsoft.com/office/drawing/2014/main" id="{7B8B24E2-E386-2994-1B55-8291F4034FC9}"/>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6">
              <a:extLst>
                <a:ext uri="{FF2B5EF4-FFF2-40B4-BE49-F238E27FC236}">
                  <a16:creationId xmlns:a16="http://schemas.microsoft.com/office/drawing/2014/main" id="{6848762B-2CDA-096C-7762-A965F2FE7D63}"/>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7">
              <a:extLst>
                <a:ext uri="{FF2B5EF4-FFF2-40B4-BE49-F238E27FC236}">
                  <a16:creationId xmlns:a16="http://schemas.microsoft.com/office/drawing/2014/main" id="{482FBF4E-FAD5-B9D7-EE62-FFEFA55CDDD7}"/>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 name="Freeform 8">
              <a:extLst>
                <a:ext uri="{FF2B5EF4-FFF2-40B4-BE49-F238E27FC236}">
                  <a16:creationId xmlns:a16="http://schemas.microsoft.com/office/drawing/2014/main" id="{CC282F5A-B60D-3E21-DCB6-48ED3A9AFCA5}"/>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 name="Freeform 9">
              <a:extLst>
                <a:ext uri="{FF2B5EF4-FFF2-40B4-BE49-F238E27FC236}">
                  <a16:creationId xmlns:a16="http://schemas.microsoft.com/office/drawing/2014/main" id="{214AF590-FFDD-F680-614C-8C0B23F88521}"/>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8075" y="902268"/>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Just over one-tenth (12%) of respondents indicated they currently paid for a paid news and current affairs subscription. Of these respondents who pay for a news and current affairs subscription, the majority (69%) only pay for one.</a:t>
            </a:r>
            <a:endParaRPr lang="en-AU" sz="1000" dirty="0">
              <a:solidFill>
                <a:schemeClr val="tx1"/>
              </a:solidFill>
            </a:endParaRPr>
          </a:p>
        </p:txBody>
      </p:sp>
      <p:sp>
        <p:nvSpPr>
          <p:cNvPr id="8" name="Oval 7" descr="Yes, I personally pay for a paid news and current affairs subscription: 2023, 12%, 2022, 13%.&#10;&#10;Source: D5. Do you currently personally pay for a paid news and current affairs subscription? This includes print or digital subscriptions to news and magazine publications. &#10;Base: MCCS, All respondents. 2023: n=3,730.&#10;Notes: No/Don’t know/refused responses not shown: No = 88%, DK = 0%, Ref = 0.0%&#10;">
            <a:extLst>
              <a:ext uri="{FF2B5EF4-FFF2-40B4-BE49-F238E27FC236}">
                <a16:creationId xmlns:a16="http://schemas.microsoft.com/office/drawing/2014/main" id="{29C0D6EF-A589-E7EF-19FD-816A3DFD4C78}"/>
              </a:ext>
            </a:extLst>
          </p:cNvPr>
          <p:cNvSpPr/>
          <p:nvPr/>
        </p:nvSpPr>
        <p:spPr>
          <a:xfrm>
            <a:off x="310032" y="2392205"/>
            <a:ext cx="1922582" cy="1923406"/>
          </a:xfrm>
          <a:prstGeom prst="ellipse">
            <a:avLst/>
          </a:prstGeom>
          <a:solidFill>
            <a:srgbClr val="5CC0E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1200" dirty="0">
                <a:solidFill>
                  <a:schemeClr val="tx1"/>
                </a:solidFill>
              </a:rPr>
              <a:t>“Yes, I personally pay for a paid news and current affairs subscription” </a:t>
            </a:r>
          </a:p>
          <a:p>
            <a:pPr algn="ctr"/>
            <a:r>
              <a:rPr lang="en-AU" sz="1200" dirty="0">
                <a:solidFill>
                  <a:schemeClr val="tx1"/>
                </a:solidFill>
              </a:rPr>
              <a:t> </a:t>
            </a:r>
          </a:p>
          <a:p>
            <a:pPr algn="ctr"/>
            <a:r>
              <a:rPr lang="en-AU" sz="2000" b="1" dirty="0">
                <a:solidFill>
                  <a:schemeClr val="tx1"/>
                </a:solidFill>
              </a:rPr>
              <a:t>12%</a:t>
            </a:r>
          </a:p>
          <a:p>
            <a:pPr algn="ctr"/>
            <a:r>
              <a:rPr lang="en-AU" sz="1050" dirty="0">
                <a:solidFill>
                  <a:schemeClr val="tx1"/>
                </a:solidFill>
              </a:rPr>
              <a:t>(2022: 13%)</a:t>
            </a:r>
            <a:endParaRPr lang="en-AU" sz="1100" dirty="0">
              <a:solidFill>
                <a:schemeClr val="tx1"/>
              </a:solidFill>
            </a:endParaRPr>
          </a:p>
        </p:txBody>
      </p:sp>
      <p:sp>
        <p:nvSpPr>
          <p:cNvPr id="10" name="TextBox 9">
            <a:extLst>
              <a:ext uri="{FF2B5EF4-FFF2-40B4-BE49-F238E27FC236}">
                <a16:creationId xmlns:a16="http://schemas.microsoft.com/office/drawing/2014/main" id="{2181ACB1-42B3-E3FE-8A30-39A79D694C32}"/>
              </a:ext>
            </a:extLst>
          </p:cNvPr>
          <p:cNvSpPr txBox="1"/>
          <p:nvPr/>
        </p:nvSpPr>
        <p:spPr>
          <a:xfrm>
            <a:off x="359923" y="4442584"/>
            <a:ext cx="1972254" cy="815608"/>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D5. Do you currently personally pay for a paid news and current affairs subscription? This includes print or digital subscriptions to news and magazine publications. </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All respondents</a:t>
            </a:r>
            <a:r>
              <a:rPr lang="en-US" sz="600" dirty="0">
                <a:latin typeface="Arial" panose="020B0604020202020204" pitchFamily="34" charset="0"/>
                <a:ea typeface="Calibri" panose="020F0502020204030204" pitchFamily="34" charset="0"/>
                <a:cs typeface="Times New Roman" panose="02020603050405020304" pitchFamily="18" charset="0"/>
              </a:rPr>
              <a:t>.</a:t>
            </a:r>
            <a:r>
              <a:rPr lang="en-US" sz="600" dirty="0">
                <a:effectLst/>
                <a:latin typeface="Arial" panose="020B0604020202020204" pitchFamily="34" charset="0"/>
                <a:ea typeface="Calibri" panose="020F0502020204030204" pitchFamily="34" charset="0"/>
                <a:cs typeface="Times New Roman" panose="02020603050405020304" pitchFamily="18" charset="0"/>
              </a:rPr>
              <a:t> 2023: n=3,730.</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No/Don’t know/refused responses not shown: No</a:t>
            </a:r>
            <a:r>
              <a:rPr lang="en-GB" sz="600" dirty="0">
                <a:latin typeface="Arial" panose="020B0604020202020204" pitchFamily="34" charset="0"/>
                <a:ea typeface="Calibri" panose="020F0502020204030204" pitchFamily="34" charset="0"/>
                <a:cs typeface="Times New Roman" panose="02020603050405020304" pitchFamily="18" charset="0"/>
              </a:rPr>
              <a:t> = 88%, DK = 0%, Ref = 0.0%</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2825550" y="1301373"/>
            <a:ext cx="4222543" cy="453063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4" name="Rectangle 23">
            <a:extLst>
              <a:ext uri="{FF2B5EF4-FFF2-40B4-BE49-F238E27FC236}">
                <a16:creationId xmlns:a16="http://schemas.microsoft.com/office/drawing/2014/main" id="{2D77095B-AB6E-65DC-A217-96A7F6535256}"/>
              </a:ext>
              <a:ext uri="{C183D7F6-B498-43B3-948B-1728B52AA6E4}">
                <adec:decorative xmlns:adec="http://schemas.microsoft.com/office/drawing/2017/decorative" val="1"/>
              </a:ext>
            </a:extLst>
          </p:cNvPr>
          <p:cNvSpPr/>
          <p:nvPr/>
        </p:nvSpPr>
        <p:spPr>
          <a:xfrm>
            <a:off x="3628694" y="1398505"/>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9" name="Chart 8" descr="Figure 76: Number of paid news subscriptions respondents pay for.&#10;&#10;One, 2023, 69%, 2022, 66%, 2021, 66%, 2020, 70%.&#10;Two, 2023, 16%, 2022, 19%, 2021, 22%, 2020, 22%.&#10;Three, 2023, 11%, 2022, 12%, 2021, 8%, 2020, 5%.&#10;Four, 2023, 2%, 2022, 0.7%, 2021, 2%, 2020, 2%.&#10;Five or more, 2023, 2%, 2022, 3%, 2021, 2%, 2020, 0.9%.&#10;&#10;Source: D6. How many news subscriptions are you currently personally paying for? &#10;Base: MCCS, Respondents who pay for a paid news and current affairs subscription. 2023: n=655.  2022: n=721. 2021: n=746. 2020: n=750.&#10;Notes: Don’t know/refused responses not shown: 2023 DK = 0%, Ref = 0%.2022 Dk = 0.0%, Ref = 0.0%. 2021 DK = 0.1% Ref = 0.0%. 2020 DK = 0.0%, Ref = 0.0%.&#10;">
            <a:extLst>
              <a:ext uri="{FF2B5EF4-FFF2-40B4-BE49-F238E27FC236}">
                <a16:creationId xmlns:a16="http://schemas.microsoft.com/office/drawing/2014/main" id="{1F06F033-F59E-B561-6C89-8C192276E704}"/>
              </a:ext>
            </a:extLst>
          </p:cNvPr>
          <p:cNvGraphicFramePr/>
          <p:nvPr>
            <p:extLst>
              <p:ext uri="{D42A27DB-BD31-4B8C-83A1-F6EECF244321}">
                <p14:modId xmlns:p14="http://schemas.microsoft.com/office/powerpoint/2010/main" val="3808078846"/>
              </p:ext>
            </p:extLst>
          </p:nvPr>
        </p:nvGraphicFramePr>
        <p:xfrm>
          <a:off x="2522385" y="1216894"/>
          <a:ext cx="4504533" cy="4150313"/>
        </p:xfrm>
        <a:graphic>
          <a:graphicData uri="http://schemas.openxmlformats.org/drawingml/2006/chart">
            <c:chart xmlns:c="http://schemas.openxmlformats.org/drawingml/2006/chart" xmlns:r="http://schemas.openxmlformats.org/officeDocument/2006/relationships" r:id="rId3"/>
          </a:graphicData>
        </a:graphic>
      </p:graphicFrame>
      <p:sp>
        <p:nvSpPr>
          <p:cNvPr id="13" name="Oval 12" descr="Average number of subscriptions paid for: 2023, 1.5, 2022, 1.5.">
            <a:extLst>
              <a:ext uri="{FF2B5EF4-FFF2-40B4-BE49-F238E27FC236}">
                <a16:creationId xmlns:a16="http://schemas.microsoft.com/office/drawing/2014/main" id="{E610000D-6C24-7495-84B8-9AA5F1E2E558}"/>
              </a:ext>
            </a:extLst>
          </p:cNvPr>
          <p:cNvSpPr/>
          <p:nvPr/>
        </p:nvSpPr>
        <p:spPr>
          <a:xfrm>
            <a:off x="5110617" y="3589557"/>
            <a:ext cx="1270800" cy="1270800"/>
          </a:xfrm>
          <a:prstGeom prst="ellipse">
            <a:avLst/>
          </a:prstGeom>
          <a:solidFill>
            <a:srgbClr val="5CC0E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1600" dirty="0">
                <a:solidFill>
                  <a:schemeClr val="tx1"/>
                </a:solidFill>
              </a:rPr>
              <a:t>AVG</a:t>
            </a:r>
          </a:p>
          <a:p>
            <a:pPr algn="ctr"/>
            <a:r>
              <a:rPr lang="en-AU" sz="2000" b="1" dirty="0">
                <a:solidFill>
                  <a:schemeClr val="tx1"/>
                </a:solidFill>
              </a:rPr>
              <a:t>1.5</a:t>
            </a:r>
          </a:p>
          <a:p>
            <a:pPr algn="ctr"/>
            <a:r>
              <a:rPr lang="en-AU" sz="1000" dirty="0">
                <a:solidFill>
                  <a:schemeClr val="tx1"/>
                </a:solidFill>
              </a:rPr>
              <a:t>(2022: 1.5)</a:t>
            </a:r>
            <a:endParaRPr lang="en-AU" sz="1400" dirty="0">
              <a:solidFill>
                <a:schemeClr val="tx1"/>
              </a:solidFill>
            </a:endParaRPr>
          </a:p>
        </p:txBody>
      </p:sp>
      <p:sp>
        <p:nvSpPr>
          <p:cNvPr id="23" name="TextBox 22">
            <a:extLst>
              <a:ext uri="{FF2B5EF4-FFF2-40B4-BE49-F238E27FC236}">
                <a16:creationId xmlns:a16="http://schemas.microsoft.com/office/drawing/2014/main" id="{8F87E799-3D01-04C6-7F00-123A80219C4C}"/>
              </a:ext>
            </a:extLst>
          </p:cNvPr>
          <p:cNvSpPr txBox="1"/>
          <p:nvPr/>
        </p:nvSpPr>
        <p:spPr>
          <a:xfrm>
            <a:off x="2829085" y="5179314"/>
            <a:ext cx="4222543" cy="630942"/>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D6. How many news subscriptions are you currently personally paying for? </a:t>
            </a:r>
          </a:p>
          <a:p>
            <a:pPr>
              <a:spcBef>
                <a:spcPts val="300"/>
              </a:spcBef>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R</a:t>
            </a:r>
            <a:r>
              <a:rPr lang="en-US" sz="600" dirty="0">
                <a:latin typeface="Arial" panose="020B0604020202020204" pitchFamily="34" charset="0"/>
                <a:ea typeface="Calibri" panose="020F0502020204030204" pitchFamily="34" charset="0"/>
                <a:cs typeface="Times New Roman" panose="02020603050405020304" pitchFamily="18" charset="0"/>
              </a:rPr>
              <a:t>espondents who pay for a paid news and current affairs subscription. 2023: n=655. </a:t>
            </a:r>
            <a:r>
              <a:rPr lang="en-US" sz="600" dirty="0">
                <a:effectLst/>
                <a:latin typeface="Arial" panose="020B0604020202020204" pitchFamily="34" charset="0"/>
                <a:ea typeface="Calibri" panose="020F0502020204030204" pitchFamily="34" charset="0"/>
                <a:cs typeface="Times New Roman" panose="02020603050405020304" pitchFamily="18" charset="0"/>
              </a:rPr>
              <a:t> 2022: n=721. 2021: n=746. 2020: n=750.</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%.2022 Dk = 0.0%, Ref = 0.0%. 2021 DK = 0.1% Ref = 0.0%. 2020 DK = 0.0%, Ref = 0.0%.</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7048094" y="1727908"/>
            <a:ext cx="2623955" cy="2722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One </a:t>
            </a:r>
            <a:r>
              <a:rPr lang="en-US" sz="1000" dirty="0">
                <a:solidFill>
                  <a:schemeClr val="tx1"/>
                </a:solidFill>
              </a:rPr>
              <a:t>was higher for:</a:t>
            </a:r>
            <a:r>
              <a:rPr lang="en-US" sz="1000" b="1" dirty="0">
                <a:solidFill>
                  <a:schemeClr val="tx1"/>
                </a:solidFill>
              </a:rPr>
              <a:t> </a:t>
            </a:r>
            <a:endParaRPr lang="en-US" sz="1000" b="1"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a:rPr>
              <a:t>Ages 35-44 (79%) and 45-54 (84% vs 44% of ages 25-34)</a:t>
            </a:r>
          </a:p>
          <a:p>
            <a:pPr marL="628650" lvl="1" indent="-171450">
              <a:lnSpc>
                <a:spcPct val="125000"/>
              </a:lnSpc>
              <a:buFont typeface="Courier New" panose="02070309020205020404" pitchFamily="49" charset="0"/>
              <a:buChar char="o"/>
            </a:pPr>
            <a:endParaRPr lang="en-US" sz="1000" dirty="0">
              <a:solidFill>
                <a:schemeClr val="tx1"/>
              </a:solidFill>
              <a:cs typeface="Arial"/>
            </a:endParaRPr>
          </a:p>
          <a:p>
            <a:pPr marL="171450" indent="-171450">
              <a:lnSpc>
                <a:spcPct val="125000"/>
              </a:lnSpc>
              <a:buFont typeface="Arial,Sans-Serif"/>
              <a:buChar char="↑"/>
            </a:pPr>
            <a:r>
              <a:rPr lang="en-US" sz="1000" b="1" dirty="0">
                <a:solidFill>
                  <a:schemeClr val="tx1"/>
                </a:solidFill>
                <a:ea typeface="+mn-lt"/>
                <a:cs typeface="+mn-lt"/>
              </a:rPr>
              <a:t>Three </a:t>
            </a:r>
            <a:r>
              <a:rPr lang="en-US" sz="1000" dirty="0">
                <a:solidFill>
                  <a:schemeClr val="tx1"/>
                </a:solidFill>
              </a:rPr>
              <a:t>was higher for:</a:t>
            </a:r>
            <a:r>
              <a:rPr lang="en-US" sz="1000" b="1" dirty="0">
                <a:solidFill>
                  <a:schemeClr val="tx1"/>
                </a:solidFill>
              </a:rPr>
              <a:t> </a:t>
            </a:r>
            <a:endParaRPr lang="en-US" sz="1000" b="1" dirty="0">
              <a:solidFill>
                <a:schemeClr val="tx1"/>
              </a:solidFill>
              <a:cs typeface="Arial" panose="020B0604020202020204"/>
            </a:endParaRPr>
          </a:p>
          <a:p>
            <a:pPr marL="628650" lvl="1" indent="-171450">
              <a:lnSpc>
                <a:spcPct val="125000"/>
              </a:lnSpc>
              <a:buFont typeface="Courier New" panose="02070309020205020404" pitchFamily="49" charset="0"/>
              <a:buChar char="o"/>
            </a:pPr>
            <a:r>
              <a:rPr lang="en-US" sz="1000" dirty="0">
                <a:solidFill>
                  <a:schemeClr val="tx1"/>
                </a:solidFill>
                <a:cs typeface="Arial"/>
              </a:rPr>
              <a:t>Ages 25-34 (25% vs 3% of ages 35-44 and 3% of ages 45-54)</a:t>
            </a:r>
          </a:p>
          <a:p>
            <a:pPr marL="628650" lvl="1" indent="-171450">
              <a:lnSpc>
                <a:spcPct val="125000"/>
              </a:lnSpc>
              <a:buFont typeface="Courier New" panose="02070309020205020404" pitchFamily="49" charset="0"/>
              <a:buChar char="o"/>
            </a:pPr>
            <a:r>
              <a:rPr lang="en-US" sz="1000" dirty="0">
                <a:solidFill>
                  <a:schemeClr val="tx1"/>
                </a:solidFill>
                <a:cs typeface="Arial"/>
              </a:rPr>
              <a:t>Those with a Postgraduate degree (17% vs 3% of those with a TAFE qualification / Trade Certificate / Diploma)</a:t>
            </a:r>
          </a:p>
          <a:p>
            <a:pPr marL="628650" lvl="1" indent="-171450">
              <a:lnSpc>
                <a:spcPct val="125000"/>
              </a:lnSpc>
              <a:buFont typeface="Courier New" panose="02070309020205020404" pitchFamily="49" charset="0"/>
              <a:buChar char="o"/>
            </a:pPr>
            <a:r>
              <a:rPr lang="en-US" sz="1000" dirty="0">
                <a:solidFill>
                  <a:schemeClr val="tx1"/>
                </a:solidFill>
                <a:cs typeface="Arial"/>
              </a:rPr>
              <a:t>Those born in a mainly non-English speaking country (26% vs 7% of those born in a mainly English speaking country)</a:t>
            </a: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628650" lvl="1" indent="-171450">
              <a:lnSpc>
                <a:spcPct val="125000"/>
              </a:lnSpc>
              <a:buFont typeface="Courier New" panose="02070309020205020404" pitchFamily="49" charset="0"/>
              <a:buChar char="o"/>
            </a:pPr>
            <a:endParaRPr lang="en-US" sz="900" dirty="0">
              <a:solidFill>
                <a:schemeClr val="tx1"/>
              </a:solidFill>
              <a:cs typeface="Arial"/>
            </a:endParaRPr>
          </a:p>
        </p:txBody>
      </p:sp>
      <p:sp>
        <p:nvSpPr>
          <p:cNvPr id="11" name="Rectangle 10">
            <a:extLst>
              <a:ext uri="{FF2B5EF4-FFF2-40B4-BE49-F238E27FC236}">
                <a16:creationId xmlns:a16="http://schemas.microsoft.com/office/drawing/2014/main" id="{1DAD8768-EAB7-1771-52DF-8A427A61DE49}"/>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The proportion of those with a paid news subscription remains consistent with levels in 2022.</a:t>
            </a:r>
            <a:endParaRPr lang="en-AU" sz="1000" b="1" dirty="0"/>
          </a:p>
        </p:txBody>
      </p:sp>
      <p:pic>
        <p:nvPicPr>
          <p:cNvPr id="12" name="Graphic 11">
            <a:extLst>
              <a:ext uri="{FF2B5EF4-FFF2-40B4-BE49-F238E27FC236}">
                <a16:creationId xmlns:a16="http://schemas.microsoft.com/office/drawing/2014/main" id="{160F2238-C25E-B569-8324-0E1D825FD1B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
        <p:nvSpPr>
          <p:cNvPr id="14" name="Arrow: Right 13">
            <a:extLst>
              <a:ext uri="{FF2B5EF4-FFF2-40B4-BE49-F238E27FC236}">
                <a16:creationId xmlns:a16="http://schemas.microsoft.com/office/drawing/2014/main" id="{D9934BFF-00CC-55DD-CB58-970823D0E8EC}"/>
              </a:ext>
              <a:ext uri="{C183D7F6-B498-43B3-948B-1728B52AA6E4}">
                <adec:decorative xmlns:adec="http://schemas.microsoft.com/office/drawing/2017/decorative" val="1"/>
              </a:ext>
            </a:extLst>
          </p:cNvPr>
          <p:cNvSpPr/>
          <p:nvPr/>
        </p:nvSpPr>
        <p:spPr>
          <a:xfrm>
            <a:off x="2271897" y="3089038"/>
            <a:ext cx="514683" cy="526212"/>
          </a:xfrm>
          <a:prstGeom prst="rightArrow">
            <a:avLst/>
          </a:prstGeom>
          <a:solidFill>
            <a:srgbClr val="1CC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6298475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86</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99234"/>
            <a:ext cx="7957813" cy="438517"/>
          </a:xfrm>
        </p:spPr>
        <p:txBody>
          <a:bodyPr>
            <a:normAutofit/>
          </a:bodyPr>
          <a:lstStyle/>
          <a:p>
            <a:r>
              <a:rPr lang="en-AU" sz="2300" dirty="0"/>
              <a:t>Importance of local news content</a:t>
            </a:r>
          </a:p>
        </p:txBody>
      </p:sp>
      <p:grpSp>
        <p:nvGrpSpPr>
          <p:cNvPr id="21" name="Group 20">
            <a:extLst>
              <a:ext uri="{FF2B5EF4-FFF2-40B4-BE49-F238E27FC236}">
                <a16:creationId xmlns:a16="http://schemas.microsoft.com/office/drawing/2014/main" id="{F381A7BF-C2F7-6367-DAA5-AAF31E63F5AB}"/>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22" name="Freeform 5">
              <a:extLst>
                <a:ext uri="{FF2B5EF4-FFF2-40B4-BE49-F238E27FC236}">
                  <a16:creationId xmlns:a16="http://schemas.microsoft.com/office/drawing/2014/main" id="{62A0FEB2-11C3-8B95-0F1E-6ADD0151A880}"/>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 name="Freeform 6">
              <a:extLst>
                <a:ext uri="{FF2B5EF4-FFF2-40B4-BE49-F238E27FC236}">
                  <a16:creationId xmlns:a16="http://schemas.microsoft.com/office/drawing/2014/main" id="{DCCD1ADA-5913-8E7F-0C2B-D332770CACBC}"/>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6" name="Freeform 7">
              <a:extLst>
                <a:ext uri="{FF2B5EF4-FFF2-40B4-BE49-F238E27FC236}">
                  <a16:creationId xmlns:a16="http://schemas.microsoft.com/office/drawing/2014/main" id="{BDE9A8D0-2FD4-F1AF-2624-A883FB934BEB}"/>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7" name="Freeform 8">
              <a:extLst>
                <a:ext uri="{FF2B5EF4-FFF2-40B4-BE49-F238E27FC236}">
                  <a16:creationId xmlns:a16="http://schemas.microsoft.com/office/drawing/2014/main" id="{4FE31919-15BA-0142-FE0D-41D3ADEE5AD3}"/>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8" name="Freeform 9">
              <a:extLst>
                <a:ext uri="{FF2B5EF4-FFF2-40B4-BE49-F238E27FC236}">
                  <a16:creationId xmlns:a16="http://schemas.microsoft.com/office/drawing/2014/main" id="{2DE62D61-CEC1-704D-8079-84462303765C}"/>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8075" y="828041"/>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Local health issues was the type of local news content most commonly considered important (83%, net very important and somewhat important), followed by local crime, legal issues, or court decisions (81%), and local events (81%).</a:t>
            </a:r>
            <a:endParaRPr lang="en-AU" sz="1000" dirty="0">
              <a:solidFill>
                <a:schemeClr val="tx1"/>
              </a:solidFill>
            </a:endParaRPr>
          </a:p>
        </p:txBody>
      </p:sp>
      <p:sp>
        <p:nvSpPr>
          <p:cNvPr id="8" name="Oval 7" descr="Yes, I have sufficient choice of news sources to inform [me] about local community: 2023, 68%, 2022, 70%.&#10;&#10;Source: D10. Do you feel you have sufficient choice of news sources to inform you about your local community?&#10;Base: MCCS, All respondents. 2023: n=3,730.&#10;Notes: No/Don’t know/refused responses not shown: No = 31%, DK = 0.5%, Ref = 0.2%&#10;">
            <a:extLst>
              <a:ext uri="{FF2B5EF4-FFF2-40B4-BE49-F238E27FC236}">
                <a16:creationId xmlns:a16="http://schemas.microsoft.com/office/drawing/2014/main" id="{689788EB-377D-8BBF-9A17-8A8363A04E01}"/>
              </a:ext>
            </a:extLst>
          </p:cNvPr>
          <p:cNvSpPr/>
          <p:nvPr/>
        </p:nvSpPr>
        <p:spPr>
          <a:xfrm>
            <a:off x="221076" y="2303211"/>
            <a:ext cx="2011538" cy="201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1200" dirty="0">
                <a:solidFill>
                  <a:schemeClr val="bg1"/>
                </a:solidFill>
              </a:rPr>
              <a:t>“Yes, I have sufficient choice of news sources to inform [me] about local community”</a:t>
            </a:r>
          </a:p>
          <a:p>
            <a:pPr algn="ctr"/>
            <a:r>
              <a:rPr lang="en-AU" sz="1200" dirty="0">
                <a:solidFill>
                  <a:schemeClr val="bg1"/>
                </a:solidFill>
              </a:rPr>
              <a:t>  </a:t>
            </a:r>
          </a:p>
          <a:p>
            <a:pPr algn="ctr"/>
            <a:r>
              <a:rPr lang="en-AU" b="1" dirty="0">
                <a:solidFill>
                  <a:schemeClr val="bg1"/>
                </a:solidFill>
              </a:rPr>
              <a:t>68%</a:t>
            </a:r>
          </a:p>
          <a:p>
            <a:pPr algn="ctr"/>
            <a:r>
              <a:rPr lang="en-AU" sz="1050" dirty="0">
                <a:solidFill>
                  <a:schemeClr val="bg1"/>
                </a:solidFill>
              </a:rPr>
              <a:t>(2022: 70%)</a:t>
            </a:r>
          </a:p>
        </p:txBody>
      </p:sp>
      <p:sp>
        <p:nvSpPr>
          <p:cNvPr id="10" name="TextBox 9">
            <a:extLst>
              <a:ext uri="{FF2B5EF4-FFF2-40B4-BE49-F238E27FC236}">
                <a16:creationId xmlns:a16="http://schemas.microsoft.com/office/drawing/2014/main" id="{0171CD01-6DDC-AD9B-70E0-2794210C74AA}"/>
              </a:ext>
            </a:extLst>
          </p:cNvPr>
          <p:cNvSpPr txBox="1"/>
          <p:nvPr/>
        </p:nvSpPr>
        <p:spPr>
          <a:xfrm>
            <a:off x="221076" y="4450168"/>
            <a:ext cx="2230975" cy="630942"/>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D10. Do you feel you have sufficient choice of news sources to inform you about your local community?</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All respondents</a:t>
            </a:r>
            <a:r>
              <a:rPr lang="en-US" sz="600" dirty="0">
                <a:latin typeface="Arial" panose="020B0604020202020204" pitchFamily="34" charset="0"/>
                <a:ea typeface="Calibri" panose="020F0502020204030204" pitchFamily="34" charset="0"/>
                <a:cs typeface="Times New Roman" panose="02020603050405020304" pitchFamily="18" charset="0"/>
              </a:rPr>
              <a:t>.</a:t>
            </a:r>
            <a:r>
              <a:rPr lang="en-US" sz="600" dirty="0">
                <a:effectLst/>
                <a:latin typeface="Arial" panose="020B0604020202020204" pitchFamily="34" charset="0"/>
                <a:ea typeface="Calibri" panose="020F0502020204030204" pitchFamily="34" charset="0"/>
                <a:cs typeface="Times New Roman" panose="02020603050405020304" pitchFamily="18" charset="0"/>
              </a:rPr>
              <a:t> 2023: n=3,730.</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No/Don’t know/refused responses not shown: No = 31%, DK = </a:t>
            </a:r>
            <a:r>
              <a:rPr lang="en-GB" sz="600" dirty="0">
                <a:latin typeface="Arial" panose="020B0604020202020204" pitchFamily="34" charset="0"/>
                <a:ea typeface="Calibri" panose="020F0502020204030204" pitchFamily="34" charset="0"/>
                <a:cs typeface="Times New Roman" panose="02020603050405020304" pitchFamily="18" charset="0"/>
              </a:rPr>
              <a:t>0.5</a:t>
            </a:r>
            <a:r>
              <a:rPr lang="en-GB" sz="600" dirty="0">
                <a:effectLst/>
                <a:latin typeface="Arial" panose="020B0604020202020204" pitchFamily="34" charset="0"/>
                <a:ea typeface="Calibri" panose="020F0502020204030204" pitchFamily="34" charset="0"/>
                <a:cs typeface="Times New Roman" panose="02020603050405020304" pitchFamily="18" charset="0"/>
              </a:rPr>
              <a:t>%, Ref = 0.2%</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6FD64331-D258-17EE-8920-66D4C952F3BD}"/>
              </a:ext>
              <a:ext uri="{C183D7F6-B498-43B3-948B-1728B52AA6E4}">
                <adec:decorative xmlns:adec="http://schemas.microsoft.com/office/drawing/2017/decorative" val="1"/>
              </a:ext>
            </a:extLst>
          </p:cNvPr>
          <p:cNvSpPr/>
          <p:nvPr/>
        </p:nvSpPr>
        <p:spPr>
          <a:xfrm>
            <a:off x="2401788" y="1392586"/>
            <a:ext cx="4608000" cy="453063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13" name="Rectangle 12">
            <a:extLst>
              <a:ext uri="{FF2B5EF4-FFF2-40B4-BE49-F238E27FC236}">
                <a16:creationId xmlns:a16="http://schemas.microsoft.com/office/drawing/2014/main" id="{5963FDBB-1EAB-82DC-4C13-20DDDCC4EB8B}"/>
              </a:ext>
              <a:ext uri="{C183D7F6-B498-43B3-948B-1728B52AA6E4}">
                <adec:decorative xmlns:adec="http://schemas.microsoft.com/office/drawing/2017/decorative" val="1"/>
              </a:ext>
            </a:extLst>
          </p:cNvPr>
          <p:cNvSpPr/>
          <p:nvPr/>
        </p:nvSpPr>
        <p:spPr>
          <a:xfrm>
            <a:off x="6500111" y="5052976"/>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11" name="Chart 10" descr="Figure 77: Importance of local news content.&#10;&#10;Results listed are for 2023.&#10;&#10;Local health issues, Not at all important, 4%, Not very important, 13%, Somewhat important, 47%, Very important, 35%, NET Somewhat important and very important, 83%.&#10;Local crime / legal issues / court decisions, Not at all important, 4%, Not very important, 15%, Somewhat important, 49%, Very important, 32%, NET Somewhat important and very important, 81%.&#10;Local events, Not at all important, 5%, Not very important, 14%, Somewhat important, 55%, Very important, 27%, NET Somewhat important and very important, 81%.&#10;Local politics, Not at all important, 9%, Not very important, 24%, Somewhat important, 46%, Very important, 21%, NET Somewhat important and very important, 67%.&#10;Local sports, Not at all important, 28%, Not very important, 31%, Somewhat important, 31%, Very important, 10%, NET Somewhat important and very important, 41%.&#10;&#10;Source: D16. Thinking now about watching local news and coverage of various topics, to what extent are each of the following topics important or not important to you...&#10;Base: MCCS, All respondents. 2023: n=3,730. &#10;Notes: Don’t know/refused responses not shown, % vary per statement. Labels for responses &lt;5% not shown on chart.&#10;&#10;">
            <a:extLst>
              <a:ext uri="{FF2B5EF4-FFF2-40B4-BE49-F238E27FC236}">
                <a16:creationId xmlns:a16="http://schemas.microsoft.com/office/drawing/2014/main" id="{8F4A16ED-5257-2B55-F30B-77610E7D9471}"/>
              </a:ext>
            </a:extLst>
          </p:cNvPr>
          <p:cNvGraphicFramePr/>
          <p:nvPr>
            <p:extLst>
              <p:ext uri="{D42A27DB-BD31-4B8C-83A1-F6EECF244321}">
                <p14:modId xmlns:p14="http://schemas.microsoft.com/office/powerpoint/2010/main" val="3337441335"/>
              </p:ext>
            </p:extLst>
          </p:nvPr>
        </p:nvGraphicFramePr>
        <p:xfrm>
          <a:off x="2426920" y="1282237"/>
          <a:ext cx="4290073" cy="4553822"/>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descr="Local health issues, T2B - 83%">
            <a:extLst>
              <a:ext uri="{FF2B5EF4-FFF2-40B4-BE49-F238E27FC236}">
                <a16:creationId xmlns:a16="http://schemas.microsoft.com/office/drawing/2014/main" id="{D30CC701-FD7B-223C-8648-B42B7C1C89CB}"/>
              </a:ext>
            </a:extLst>
          </p:cNvPr>
          <p:cNvSpPr/>
          <p:nvPr/>
        </p:nvSpPr>
        <p:spPr>
          <a:xfrm>
            <a:off x="6338231" y="1945435"/>
            <a:ext cx="90063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latin typeface="Arial" panose="020B0604020202020204" pitchFamily="34" charset="0"/>
                <a:cs typeface="Arial" panose="020B0604020202020204" pitchFamily="34" charset="0"/>
              </a:rPr>
              <a:t>T2B</a:t>
            </a:r>
          </a:p>
          <a:p>
            <a:pPr algn="ctr"/>
            <a:r>
              <a:rPr lang="en-US" sz="1000" dirty="0">
                <a:solidFill>
                  <a:schemeClr val="tx1"/>
                </a:solidFill>
              </a:rPr>
              <a:t> </a:t>
            </a:r>
          </a:p>
          <a:p>
            <a:pPr algn="ctr"/>
            <a:r>
              <a:rPr lang="en-US" sz="1000" b="1" dirty="0">
                <a:solidFill>
                  <a:srgbClr val="000000"/>
                </a:solidFill>
                <a:latin typeface="Arial" panose="020B0604020202020204" pitchFamily="34" charset="0"/>
                <a:cs typeface="Arial" panose="020B0604020202020204" pitchFamily="34" charset="0"/>
              </a:rPr>
              <a:t>83%</a:t>
            </a:r>
            <a:endParaRPr lang="en-AU" sz="1000" b="1" dirty="0">
              <a:solidFill>
                <a:srgbClr val="000000"/>
              </a:solidFill>
              <a:latin typeface="Arial" panose="020B0604020202020204" pitchFamily="34" charset="0"/>
              <a:cs typeface="Arial" panose="020B0604020202020204" pitchFamily="34" charset="0"/>
            </a:endParaRPr>
          </a:p>
        </p:txBody>
      </p:sp>
      <p:sp>
        <p:nvSpPr>
          <p:cNvPr id="17" name="Rectangle 16" descr="Local crime / legal issues / court decisions, T2B - 81%">
            <a:extLst>
              <a:ext uri="{FF2B5EF4-FFF2-40B4-BE49-F238E27FC236}">
                <a16:creationId xmlns:a16="http://schemas.microsoft.com/office/drawing/2014/main" id="{7FA7FC2E-18AB-DEEE-B044-5B880A9D6724}"/>
              </a:ext>
            </a:extLst>
          </p:cNvPr>
          <p:cNvSpPr/>
          <p:nvPr/>
        </p:nvSpPr>
        <p:spPr>
          <a:xfrm>
            <a:off x="6338231" y="2619798"/>
            <a:ext cx="90063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  </a:t>
            </a:r>
          </a:p>
          <a:p>
            <a:pPr algn="ctr"/>
            <a:r>
              <a:rPr lang="en-US" sz="1000" b="1" dirty="0">
                <a:solidFill>
                  <a:srgbClr val="000000"/>
                </a:solidFill>
                <a:latin typeface="Arial" panose="020B0604020202020204" pitchFamily="34" charset="0"/>
                <a:cs typeface="Arial" panose="020B0604020202020204" pitchFamily="34" charset="0"/>
              </a:rPr>
              <a:t>81%</a:t>
            </a:r>
            <a:endParaRPr lang="en-AU" sz="1000" b="1" dirty="0">
              <a:solidFill>
                <a:srgbClr val="000000"/>
              </a:solidFill>
              <a:latin typeface="Arial" panose="020B0604020202020204" pitchFamily="34" charset="0"/>
              <a:cs typeface="Arial" panose="020B0604020202020204" pitchFamily="34" charset="0"/>
            </a:endParaRPr>
          </a:p>
        </p:txBody>
      </p:sp>
      <p:sp>
        <p:nvSpPr>
          <p:cNvPr id="19" name="Rectangle 18" descr="Local events, T2B - 81%">
            <a:extLst>
              <a:ext uri="{FF2B5EF4-FFF2-40B4-BE49-F238E27FC236}">
                <a16:creationId xmlns:a16="http://schemas.microsoft.com/office/drawing/2014/main" id="{7D00AC74-9673-E9B9-7F87-3FB27B4692B0}"/>
              </a:ext>
            </a:extLst>
          </p:cNvPr>
          <p:cNvSpPr/>
          <p:nvPr/>
        </p:nvSpPr>
        <p:spPr>
          <a:xfrm>
            <a:off x="6338231" y="3197863"/>
            <a:ext cx="90063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  </a:t>
            </a:r>
          </a:p>
          <a:p>
            <a:pPr algn="ctr"/>
            <a:r>
              <a:rPr lang="en-US" sz="1000" b="1" dirty="0">
                <a:solidFill>
                  <a:srgbClr val="000000"/>
                </a:solidFill>
                <a:latin typeface="Arial" panose="020B0604020202020204" pitchFamily="34" charset="0"/>
                <a:cs typeface="Arial" panose="020B0604020202020204" pitchFamily="34" charset="0"/>
              </a:rPr>
              <a:t>81%</a:t>
            </a:r>
            <a:endParaRPr lang="en-AU" sz="1000" b="1" dirty="0">
              <a:solidFill>
                <a:srgbClr val="000000"/>
              </a:solidFill>
              <a:latin typeface="Arial" panose="020B0604020202020204" pitchFamily="34" charset="0"/>
              <a:cs typeface="Arial" panose="020B0604020202020204" pitchFamily="34" charset="0"/>
            </a:endParaRPr>
          </a:p>
        </p:txBody>
      </p:sp>
      <p:sp>
        <p:nvSpPr>
          <p:cNvPr id="18" name="Rectangle 17" descr="Local politics, T2B - 67%">
            <a:extLst>
              <a:ext uri="{FF2B5EF4-FFF2-40B4-BE49-F238E27FC236}">
                <a16:creationId xmlns:a16="http://schemas.microsoft.com/office/drawing/2014/main" id="{A4BA40FB-0845-4243-3F13-A55CAFC384E8}"/>
              </a:ext>
            </a:extLst>
          </p:cNvPr>
          <p:cNvSpPr/>
          <p:nvPr/>
        </p:nvSpPr>
        <p:spPr>
          <a:xfrm>
            <a:off x="6338231" y="3816461"/>
            <a:ext cx="90063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  </a:t>
            </a:r>
          </a:p>
          <a:p>
            <a:pPr algn="ctr"/>
            <a:r>
              <a:rPr lang="en-US" sz="1000" b="1" dirty="0">
                <a:solidFill>
                  <a:srgbClr val="000000"/>
                </a:solidFill>
                <a:latin typeface="Arial" panose="020B0604020202020204" pitchFamily="34" charset="0"/>
                <a:cs typeface="Arial" panose="020B0604020202020204" pitchFamily="34" charset="0"/>
              </a:rPr>
              <a:t>67%</a:t>
            </a:r>
            <a:endParaRPr lang="en-AU" sz="1000" b="1" dirty="0">
              <a:solidFill>
                <a:srgbClr val="000000"/>
              </a:solidFill>
              <a:latin typeface="Arial" panose="020B0604020202020204" pitchFamily="34" charset="0"/>
              <a:cs typeface="Arial" panose="020B0604020202020204" pitchFamily="34" charset="0"/>
            </a:endParaRPr>
          </a:p>
        </p:txBody>
      </p:sp>
      <p:sp>
        <p:nvSpPr>
          <p:cNvPr id="20" name="Rectangle 19" descr="Local sports, T2B - 41%">
            <a:extLst>
              <a:ext uri="{FF2B5EF4-FFF2-40B4-BE49-F238E27FC236}">
                <a16:creationId xmlns:a16="http://schemas.microsoft.com/office/drawing/2014/main" id="{A04BAD50-4C9C-B5B0-AF6B-279849C1A1E7}"/>
              </a:ext>
            </a:extLst>
          </p:cNvPr>
          <p:cNvSpPr/>
          <p:nvPr/>
        </p:nvSpPr>
        <p:spPr>
          <a:xfrm>
            <a:off x="6338231" y="4417651"/>
            <a:ext cx="90063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  </a:t>
            </a:r>
          </a:p>
          <a:p>
            <a:pPr algn="ctr"/>
            <a:r>
              <a:rPr lang="en-US" sz="1000" b="1" dirty="0">
                <a:solidFill>
                  <a:srgbClr val="000000"/>
                </a:solidFill>
                <a:latin typeface="Arial" panose="020B0604020202020204" pitchFamily="34" charset="0"/>
                <a:cs typeface="Arial" panose="020B0604020202020204" pitchFamily="34" charset="0"/>
              </a:rPr>
              <a:t>41%</a:t>
            </a:r>
            <a:endParaRPr lang="en-AU" sz="1000" b="1" dirty="0">
              <a:solidFill>
                <a:srgbClr val="000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F87E799-3D01-04C6-7F00-123A80219C4C}"/>
              </a:ext>
            </a:extLst>
          </p:cNvPr>
          <p:cNvSpPr txBox="1"/>
          <p:nvPr/>
        </p:nvSpPr>
        <p:spPr>
          <a:xfrm>
            <a:off x="2401789" y="5377256"/>
            <a:ext cx="4222543" cy="538609"/>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D16. Thinking now about watching local news and coverage of various topics, to what extent are each of the following topics important or not important to you...</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All respondents</a:t>
            </a:r>
            <a:r>
              <a:rPr lang="en-US" sz="600" dirty="0">
                <a:latin typeface="Arial" panose="020B0604020202020204" pitchFamily="34" charset="0"/>
                <a:ea typeface="Calibri" panose="020F0502020204030204" pitchFamily="34" charset="0"/>
                <a:cs typeface="Times New Roman" panose="02020603050405020304" pitchFamily="18" charset="0"/>
              </a:rPr>
              <a:t>.</a:t>
            </a:r>
            <a:r>
              <a:rPr lang="en-US" sz="600" dirty="0">
                <a:effectLst/>
                <a:latin typeface="Arial" panose="020B0604020202020204" pitchFamily="34" charset="0"/>
                <a:ea typeface="Calibri" panose="020F0502020204030204" pitchFamily="34" charset="0"/>
                <a:cs typeface="Times New Roman" panose="02020603050405020304" pitchFamily="18" charset="0"/>
              </a:rPr>
              <a:t> 2023: n=</a:t>
            </a:r>
            <a:r>
              <a:rPr lang="en-US" sz="600" dirty="0">
                <a:latin typeface="Arial" panose="020B0604020202020204" pitchFamily="34" charset="0"/>
                <a:ea typeface="Calibri" panose="020F0502020204030204" pitchFamily="34" charset="0"/>
                <a:cs typeface="Times New Roman" panose="02020603050405020304" pitchFamily="18" charset="0"/>
              </a:rPr>
              <a:t>3,730</a:t>
            </a:r>
            <a:r>
              <a:rPr lang="en-US" sz="600" dirty="0">
                <a:effectLst/>
                <a:latin typeface="Arial" panose="020B0604020202020204" pitchFamily="34" charset="0"/>
                <a:ea typeface="Calibri" panose="020F0502020204030204" pitchFamily="34" charset="0"/>
                <a:cs typeface="Times New Roman" panose="02020603050405020304" pitchFamily="18" charset="0"/>
              </a:rPr>
              <a:t>. </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 vary per statement. Labels for responses &lt;5% not shown on chart.</a:t>
            </a:r>
            <a:endParaRPr lang="en-AU" sz="6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7001178" y="1305876"/>
            <a:ext cx="2851186" cy="28457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NET  Very important + Somewhat important </a:t>
            </a:r>
            <a:r>
              <a:rPr lang="en-US" sz="1000" dirty="0">
                <a:solidFill>
                  <a:schemeClr val="tx1"/>
                </a:solidFill>
              </a:rPr>
              <a:t>was higher for:</a:t>
            </a:r>
            <a:endParaRPr lang="en-US" sz="1000" dirty="0">
              <a:solidFill>
                <a:schemeClr val="tx1"/>
              </a:solidFill>
              <a:cs typeface="Arial" panose="020B0604020202020204"/>
            </a:endParaRPr>
          </a:p>
          <a:p>
            <a:pPr marL="171450" indent="-171450">
              <a:lnSpc>
                <a:spcPct val="125000"/>
              </a:lnSpc>
              <a:buFont typeface="Arial" panose="020B0604020202020204" pitchFamily="34" charset="0"/>
              <a:buChar char="•"/>
            </a:pPr>
            <a:r>
              <a:rPr lang="en-US" sz="1000" u="sng" dirty="0">
                <a:solidFill>
                  <a:schemeClr val="tx1"/>
                </a:solidFill>
              </a:rPr>
              <a:t>Local health issues:</a:t>
            </a:r>
            <a:endParaRPr lang="en-US" sz="1000" dirty="0">
              <a:solidFill>
                <a:schemeClr val="tx1"/>
              </a:solidFill>
            </a:endParaRPr>
          </a:p>
          <a:p>
            <a:pPr marL="628650" lvl="1" indent="-171450">
              <a:lnSpc>
                <a:spcPct val="125000"/>
              </a:lnSpc>
              <a:buFont typeface="Courier New" panose="02070309020205020404" pitchFamily="49" charset="0"/>
              <a:buChar char="o"/>
            </a:pPr>
            <a:r>
              <a:rPr lang="en-US" sz="1000" dirty="0">
                <a:solidFill>
                  <a:schemeClr val="tx1"/>
                </a:solidFill>
                <a:cs typeface="Arial"/>
              </a:rPr>
              <a:t>Women (86% vs 79% of men)</a:t>
            </a:r>
          </a:p>
          <a:p>
            <a:pPr marL="628650" lvl="1" indent="-171450">
              <a:lnSpc>
                <a:spcPct val="125000"/>
              </a:lnSpc>
              <a:buFont typeface="Courier New" panose="02070309020205020404" pitchFamily="49" charset="0"/>
              <a:buChar char="o"/>
            </a:pPr>
            <a:r>
              <a:rPr lang="en-US" sz="1000" dirty="0">
                <a:solidFill>
                  <a:schemeClr val="tx1"/>
                </a:solidFill>
                <a:cs typeface="Arial"/>
              </a:rPr>
              <a:t>Ages 45-54 (86%), 65-74 (87%), and 75+ (92% vs 76% of ages 18-24)</a:t>
            </a:r>
          </a:p>
          <a:p>
            <a:pPr marL="628650" lvl="1" indent="-171450">
              <a:lnSpc>
                <a:spcPct val="125000"/>
              </a:lnSpc>
              <a:buFont typeface="Courier New" panose="02070309020205020404" pitchFamily="49" charset="0"/>
              <a:buChar char="o"/>
            </a:pPr>
            <a:endParaRPr lang="en-US" sz="1000" dirty="0">
              <a:solidFill>
                <a:schemeClr val="tx1"/>
              </a:solidFill>
              <a:cs typeface="Arial"/>
            </a:endParaRPr>
          </a:p>
          <a:p>
            <a:pPr marL="171450" indent="-171450">
              <a:lnSpc>
                <a:spcPct val="125000"/>
              </a:lnSpc>
              <a:buFont typeface="Arial" panose="020B0604020202020204" pitchFamily="34" charset="0"/>
              <a:buChar char="•"/>
            </a:pPr>
            <a:r>
              <a:rPr lang="en-US" sz="1000" u="sng" dirty="0">
                <a:solidFill>
                  <a:schemeClr val="tx1"/>
                </a:solidFill>
              </a:rPr>
              <a:t>Local crime / legal issues / court decisions:</a:t>
            </a:r>
            <a:endParaRPr lang="en-US" sz="1000" dirty="0">
              <a:solidFill>
                <a:schemeClr val="tx1"/>
              </a:solidFill>
            </a:endParaRPr>
          </a:p>
          <a:p>
            <a:pPr marL="628650" lvl="1" indent="-171450">
              <a:lnSpc>
                <a:spcPct val="125000"/>
              </a:lnSpc>
              <a:buFont typeface="Courier New" panose="02070309020205020404" pitchFamily="49" charset="0"/>
              <a:buChar char="o"/>
            </a:pPr>
            <a:r>
              <a:rPr lang="en-US" sz="1000" dirty="0">
                <a:solidFill>
                  <a:schemeClr val="tx1"/>
                </a:solidFill>
                <a:cs typeface="Arial"/>
              </a:rPr>
              <a:t>Women (85% vs 78% of men)</a:t>
            </a:r>
          </a:p>
          <a:p>
            <a:pPr marL="628650" lvl="1" indent="-171450">
              <a:lnSpc>
                <a:spcPct val="125000"/>
              </a:lnSpc>
              <a:buFont typeface="Courier New" panose="02070309020205020404" pitchFamily="49" charset="0"/>
              <a:buChar char="o"/>
            </a:pPr>
            <a:endParaRPr lang="en-US" sz="1000" dirty="0">
              <a:solidFill>
                <a:schemeClr val="tx1"/>
              </a:solidFill>
              <a:cs typeface="Arial"/>
            </a:endParaRPr>
          </a:p>
          <a:p>
            <a:pPr marL="171450" indent="-171450">
              <a:lnSpc>
                <a:spcPct val="125000"/>
              </a:lnSpc>
              <a:buFont typeface="Arial" panose="020B0604020202020204" pitchFamily="34" charset="0"/>
              <a:buChar char="•"/>
            </a:pPr>
            <a:r>
              <a:rPr lang="en-US" sz="1000" u="sng" dirty="0">
                <a:solidFill>
                  <a:schemeClr val="tx1"/>
                </a:solidFill>
              </a:rPr>
              <a:t>Local events:</a:t>
            </a:r>
            <a:endParaRPr lang="en-US" sz="1000" dirty="0">
              <a:solidFill>
                <a:schemeClr val="tx1"/>
              </a:solidFill>
            </a:endParaRPr>
          </a:p>
          <a:p>
            <a:pPr marL="628650" lvl="1" indent="-171450">
              <a:lnSpc>
                <a:spcPct val="125000"/>
              </a:lnSpc>
              <a:buFont typeface="Courier New" panose="02070309020205020404" pitchFamily="49" charset="0"/>
              <a:buChar char="o"/>
            </a:pPr>
            <a:r>
              <a:rPr lang="en-US" sz="1000" dirty="0">
                <a:solidFill>
                  <a:schemeClr val="tx1"/>
                </a:solidFill>
                <a:cs typeface="Arial"/>
              </a:rPr>
              <a:t>Women (85% vs 78% of men)</a:t>
            </a:r>
          </a:p>
          <a:p>
            <a:pPr marL="628650" lvl="1" indent="-171450">
              <a:lnSpc>
                <a:spcPct val="125000"/>
              </a:lnSpc>
              <a:buFont typeface="Courier New" panose="02070309020205020404" pitchFamily="49" charset="0"/>
              <a:buChar char="o"/>
            </a:pPr>
            <a:r>
              <a:rPr lang="en-US" sz="1000" dirty="0">
                <a:solidFill>
                  <a:schemeClr val="tx1"/>
                </a:solidFill>
                <a:cs typeface="Arial"/>
              </a:rPr>
              <a:t>Ages 35-44 (84%), 45-54 (85%), 55-64 (84%), 65-74 (86%), and 75+ (85% vs 71% of ages 18-24)</a:t>
            </a:r>
          </a:p>
          <a:p>
            <a:pPr marL="628650" lvl="1" indent="-171450">
              <a:lnSpc>
                <a:spcPct val="125000"/>
              </a:lnSpc>
              <a:buFont typeface="Courier New" panose="02070309020205020404" pitchFamily="49" charset="0"/>
              <a:buChar char="o"/>
            </a:pPr>
            <a:r>
              <a:rPr lang="en-US" sz="1000" dirty="0">
                <a:solidFill>
                  <a:schemeClr val="tx1"/>
                </a:solidFill>
                <a:cs typeface="Arial"/>
              </a:rPr>
              <a:t>Those living outside a capital city (85% vs 80% of those living in a capital city)</a:t>
            </a: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628650" lvl="1" indent="-171450">
              <a:lnSpc>
                <a:spcPct val="125000"/>
              </a:lnSpc>
              <a:buFont typeface="Courier New" panose="02070309020205020404" pitchFamily="49" charset="0"/>
              <a:buChar char="o"/>
            </a:pPr>
            <a:endParaRPr lang="en-US" sz="1000" dirty="0">
              <a:solidFill>
                <a:schemeClr val="tx1"/>
              </a:solidFill>
              <a:cs typeface="Arial"/>
            </a:endParaRPr>
          </a:p>
          <a:p>
            <a:pPr marL="628650" lvl="1" indent="-171450">
              <a:lnSpc>
                <a:spcPct val="125000"/>
              </a:lnSpc>
              <a:buFont typeface="Courier New" panose="02070309020205020404" pitchFamily="49" charset="0"/>
              <a:buChar char="o"/>
            </a:pPr>
            <a:endParaRPr lang="en-US" sz="1000" dirty="0">
              <a:solidFill>
                <a:schemeClr val="tx1"/>
              </a:solidFill>
            </a:endParaRPr>
          </a:p>
        </p:txBody>
      </p:sp>
      <p:sp>
        <p:nvSpPr>
          <p:cNvPr id="9" name="Rectangle 8">
            <a:extLst>
              <a:ext uri="{FF2B5EF4-FFF2-40B4-BE49-F238E27FC236}">
                <a16:creationId xmlns:a16="http://schemas.microsoft.com/office/drawing/2014/main" id="{EE356182-DAAD-182C-EB50-94CC87D4353D}"/>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Local health issues and crime are seen as highly important news topics.</a:t>
            </a:r>
            <a:endParaRPr lang="en-AU" sz="1000" b="1" dirty="0"/>
          </a:p>
        </p:txBody>
      </p:sp>
      <p:pic>
        <p:nvPicPr>
          <p:cNvPr id="12" name="Graphic 11">
            <a:extLst>
              <a:ext uri="{FF2B5EF4-FFF2-40B4-BE49-F238E27FC236}">
                <a16:creationId xmlns:a16="http://schemas.microsoft.com/office/drawing/2014/main" id="{EEA421CD-DB26-EA4F-1985-65E317D23F7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29215812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4962B-60FD-7D39-7AF7-B12F9897B2F8}"/>
              </a:ext>
              <a:ext uri="{C183D7F6-B498-43B3-948B-1728B52AA6E4}">
                <adec:decorative xmlns:adec="http://schemas.microsoft.com/office/drawing/2017/decorative" val="1"/>
              </a:ext>
            </a:extLst>
          </p:cNvPr>
          <p:cNvSpPr/>
          <p:nvPr/>
        </p:nvSpPr>
        <p:spPr>
          <a:xfrm>
            <a:off x="0" y="0"/>
            <a:ext cx="9906000" cy="685486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F8BF56B7-CE0F-5AAA-44AD-5572CAF7C198}"/>
              </a:ext>
              <a:ext uri="{C183D7F6-B498-43B3-948B-1728B52AA6E4}">
                <adec:decorative xmlns:adec="http://schemas.microsoft.com/office/drawing/2017/decorative" val="1"/>
              </a:ext>
            </a:extLst>
          </p:cNvPr>
          <p:cNvPicPr>
            <a:picLocks noChangeAspect="1"/>
          </p:cNvPicPr>
          <p:nvPr/>
        </p:nvPicPr>
        <p:blipFill rotWithShape="1">
          <a:blip r:embed="rId2">
            <a:alphaModFix amt="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 t="24499" r="1" b="29300"/>
          <a:stretch/>
        </p:blipFill>
        <p:spPr>
          <a:xfrm>
            <a:off x="0" y="0"/>
            <a:ext cx="9905999" cy="6858000"/>
          </a:xfrm>
          <a:prstGeom prst="rect">
            <a:avLst/>
          </a:prstGeom>
        </p:spPr>
      </p:pic>
      <p:sp>
        <p:nvSpPr>
          <p:cNvPr id="10" name="Title 3">
            <a:extLst>
              <a:ext uri="{FF2B5EF4-FFF2-40B4-BE49-F238E27FC236}">
                <a16:creationId xmlns:a16="http://schemas.microsoft.com/office/drawing/2014/main" id="{66CFF7B1-D1C4-7C8A-F767-46912210CFE6}"/>
              </a:ext>
            </a:extLst>
          </p:cNvPr>
          <p:cNvSpPr txBox="1">
            <a:spLocks noGrp="1"/>
          </p:cNvSpPr>
          <p:nvPr>
            <p:ph type="title" idx="4294967295"/>
          </p:nvPr>
        </p:nvSpPr>
        <p:spPr>
          <a:xfrm>
            <a:off x="0" y="3161255"/>
            <a:ext cx="9906000" cy="5323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742927" rtl="0" eaLnBrk="1" latinLnBrk="0" hangingPunct="1">
              <a:lnSpc>
                <a:spcPct val="90000"/>
              </a:lnSpc>
              <a:spcBef>
                <a:spcPct val="0"/>
              </a:spcBef>
              <a:buNone/>
              <a:defRPr sz="3900" kern="1200">
                <a:solidFill>
                  <a:schemeClr val="tx2"/>
                </a:solidFill>
                <a:latin typeface="+mj-lt"/>
                <a:ea typeface="+mj-ea"/>
                <a:cs typeface="+mj-cs"/>
              </a:defRPr>
            </a:lvl1pPr>
          </a:lstStyle>
          <a:p>
            <a:pPr marL="0" marR="0" lvl="0" indent="0" algn="ctr" defTabSz="742927" rtl="0" eaLnBrk="1" fontAlgn="auto" latinLnBrk="0" hangingPunct="1">
              <a:lnSpc>
                <a:spcPct val="90000"/>
              </a:lnSpc>
              <a:spcBef>
                <a:spcPct val="0"/>
              </a:spcBef>
              <a:spcAft>
                <a:spcPts val="0"/>
              </a:spcAft>
              <a:buClrTx/>
              <a:buSzTx/>
              <a:buFontTx/>
              <a:buNone/>
              <a:tabLst/>
              <a:defRPr/>
            </a:pPr>
            <a:r>
              <a:rPr kumimoji="0" lang="en-US" sz="3900" b="0" i="0" u="none" strike="noStrike" kern="1200" cap="none" spc="0" normalizeH="0" baseline="0" noProof="0" dirty="0">
                <a:ln>
                  <a:noFill/>
                </a:ln>
                <a:solidFill>
                  <a:schemeClr val="bg1"/>
                </a:solidFill>
                <a:effectLst/>
                <a:uLnTx/>
                <a:uFillTx/>
                <a:latin typeface="+mj-lt"/>
                <a:ea typeface="+mj-ea"/>
                <a:cs typeface="+mj-cs"/>
              </a:rPr>
              <a:t>Generative AI</a:t>
            </a:r>
            <a:endParaRPr kumimoji="0" lang="en-AU" sz="3900" b="0" i="0" u="none" strike="noStrike" kern="1200" cap="none" spc="0" normalizeH="0" baseline="0" noProof="0" dirty="0">
              <a:ln>
                <a:noFill/>
              </a:ln>
              <a:solidFill>
                <a:schemeClr val="bg1"/>
              </a:solidFill>
              <a:effectLst/>
              <a:uLnTx/>
              <a:uFillTx/>
              <a:latin typeface="+mj-lt"/>
              <a:ea typeface="+mj-ea"/>
              <a:cs typeface="+mj-cs"/>
            </a:endParaRPr>
          </a:p>
        </p:txBody>
      </p:sp>
      <p:sp>
        <p:nvSpPr>
          <p:cNvPr id="2" name="Title 4">
            <a:extLst>
              <a:ext uri="{FF2B5EF4-FFF2-40B4-BE49-F238E27FC236}">
                <a16:creationId xmlns:a16="http://schemas.microsoft.com/office/drawing/2014/main" id="{40C02D8C-DC21-5EB1-CBA9-249596CD09B4}"/>
              </a:ext>
            </a:extLst>
          </p:cNvPr>
          <p:cNvSpPr txBox="1">
            <a:spLocks/>
          </p:cNvSpPr>
          <p:nvPr/>
        </p:nvSpPr>
        <p:spPr>
          <a:xfrm>
            <a:off x="6048888" y="5399457"/>
            <a:ext cx="2736186" cy="644572"/>
          </a:xfrm>
          <a:prstGeom prst="rect">
            <a:avLst/>
          </a:prstGeom>
        </p:spPr>
        <p:txBody>
          <a:bodyPr vert="horz" lIns="0" tIns="0" rIns="0" bIns="0" rtlCol="0" anchor="ctr">
            <a:normAutofit fontScale="97500"/>
          </a:bodyPr>
          <a:lstStyle>
            <a:lvl1pPr algn="l" defTabSz="742950" rtl="0" eaLnBrk="1" latinLnBrk="0" hangingPunct="1">
              <a:lnSpc>
                <a:spcPct val="90000"/>
              </a:lnSpc>
              <a:spcBef>
                <a:spcPct val="0"/>
              </a:spcBef>
              <a:buNone/>
              <a:defRPr sz="2600" kern="1200" spc="-81" baseline="0">
                <a:solidFill>
                  <a:schemeClr val="accent1"/>
                </a:solidFill>
                <a:latin typeface="Montserrat SemiBold" panose="00000700000000000000" pitchFamily="50" charset="0"/>
                <a:ea typeface="+mj-ea"/>
                <a:cs typeface="+mj-cs"/>
              </a:defRPr>
            </a:lvl1pPr>
          </a:lstStyle>
          <a:p>
            <a:pPr algn="r"/>
            <a:r>
              <a:rPr lang="en-AU" sz="1100" dirty="0">
                <a:solidFill>
                  <a:schemeClr val="bg1"/>
                </a:solidFill>
                <a:latin typeface="Montserrat SemiBold"/>
                <a:hlinkClick r:id="rId4" action="ppaction://hlinksldjump">
                  <a:extLst>
                    <a:ext uri="{A12FA001-AC4F-418D-AE19-62706E023703}">
                      <ahyp:hlinkClr xmlns:ahyp="http://schemas.microsoft.com/office/drawing/2018/hyperlinkcolor" val="tx"/>
                    </a:ext>
                  </a:extLst>
                </a:hlinkClick>
              </a:rPr>
              <a:t>Return to table of contents</a:t>
            </a:r>
            <a:endParaRPr lang="en-AU" sz="1100" dirty="0">
              <a:solidFill>
                <a:schemeClr val="bg1"/>
              </a:solidFill>
            </a:endParaRPr>
          </a:p>
        </p:txBody>
      </p:sp>
    </p:spTree>
    <p:extLst>
      <p:ext uri="{BB962C8B-B14F-4D97-AF65-F5344CB8AC3E}">
        <p14:creationId xmlns:p14="http://schemas.microsoft.com/office/powerpoint/2010/main" val="6991729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E6B0FF-2040-37A1-19B6-E492FF1EE384}"/>
              </a:ext>
            </a:extLst>
          </p:cNvPr>
          <p:cNvSpPr>
            <a:spLocks noGrp="1"/>
          </p:cNvSpPr>
          <p:nvPr>
            <p:ph type="sldNum" sz="quarter" idx="12"/>
          </p:nvPr>
        </p:nvSpPr>
        <p:spPr/>
        <p:txBody>
          <a:bodyPr/>
          <a:lstStyle/>
          <a:p>
            <a:r>
              <a:rPr lang="en-AU" dirty="0"/>
              <a:t>88</a:t>
            </a:r>
          </a:p>
        </p:txBody>
      </p:sp>
      <p:sp>
        <p:nvSpPr>
          <p:cNvPr id="2" name="Title 1">
            <a:extLst>
              <a:ext uri="{FF2B5EF4-FFF2-40B4-BE49-F238E27FC236}">
                <a16:creationId xmlns:a16="http://schemas.microsoft.com/office/drawing/2014/main" id="{BE46BE4A-4A99-631E-9EBD-F0BE040ADFEB}"/>
              </a:ext>
            </a:extLst>
          </p:cNvPr>
          <p:cNvSpPr>
            <a:spLocks noGrp="1"/>
          </p:cNvSpPr>
          <p:nvPr>
            <p:ph type="title"/>
          </p:nvPr>
        </p:nvSpPr>
        <p:spPr/>
        <p:txBody>
          <a:bodyPr>
            <a:normAutofit/>
          </a:bodyPr>
          <a:lstStyle/>
          <a:p>
            <a:r>
              <a:rPr lang="en-AU" sz="2300" dirty="0"/>
              <a:t>Chapter Summary – Generative </a:t>
            </a:r>
            <a:r>
              <a:rPr lang="en-AU" sz="2400" dirty="0"/>
              <a:t>Artificial Intelligence (AI)</a:t>
            </a:r>
            <a:r>
              <a:rPr lang="en-AU" sz="2300" dirty="0"/>
              <a:t> </a:t>
            </a:r>
          </a:p>
        </p:txBody>
      </p:sp>
      <p:sp>
        <p:nvSpPr>
          <p:cNvPr id="9" name="Content Placeholder 8">
            <a:extLst>
              <a:ext uri="{FF2B5EF4-FFF2-40B4-BE49-F238E27FC236}">
                <a16:creationId xmlns:a16="http://schemas.microsoft.com/office/drawing/2014/main" id="{DBDA3E6B-C218-F414-D513-BD661C227A48}"/>
              </a:ext>
            </a:extLst>
          </p:cNvPr>
          <p:cNvSpPr>
            <a:spLocks noGrp="1"/>
          </p:cNvSpPr>
          <p:nvPr>
            <p:ph idx="1"/>
          </p:nvPr>
        </p:nvSpPr>
        <p:spPr/>
        <p:txBody>
          <a:bodyPr/>
          <a:lstStyle/>
          <a:p>
            <a:r>
              <a:rPr lang="en-AU" sz="1200" dirty="0">
                <a:solidFill>
                  <a:schemeClr val="tx2"/>
                </a:solidFill>
                <a:latin typeface="+mj-lt"/>
                <a:ea typeface="+mj-ea"/>
                <a:cs typeface="+mj-cs"/>
              </a:rPr>
              <a:t>High awareness of Generative AI and moderate usage</a:t>
            </a:r>
          </a:p>
          <a:p>
            <a:r>
              <a:rPr lang="en-US" sz="1200" dirty="0">
                <a:solidFill>
                  <a:schemeClr val="tx1"/>
                </a:solidFill>
              </a:rPr>
              <a:t>Many Australian adults were aware </a:t>
            </a:r>
            <a:r>
              <a:rPr lang="en-US" sz="1200" dirty="0"/>
              <a:t>of Generative AI (61%). Age had an influence on awareness, </a:t>
            </a:r>
            <a:r>
              <a:rPr lang="en-US" sz="1200" dirty="0">
                <a:solidFill>
                  <a:schemeClr val="tx1"/>
                </a:solidFill>
                <a:cs typeface="Arial"/>
              </a:rPr>
              <a:t>those aged 18-24 (82%), 25-34 (76%), and 35-44 (73%) were most likely to be aware. </a:t>
            </a:r>
          </a:p>
          <a:p>
            <a:r>
              <a:rPr lang="en-US" sz="1200" dirty="0">
                <a:solidFill>
                  <a:schemeClr val="tx1"/>
                </a:solidFill>
                <a:cs typeface="Arial"/>
              </a:rPr>
              <a:t>There were 41% who reported having ever used Generative AI, just over a third of this was for personal interest (32%). </a:t>
            </a:r>
          </a:p>
          <a:p>
            <a:endParaRPr lang="en-US" sz="1400" dirty="0"/>
          </a:p>
          <a:p>
            <a:r>
              <a:rPr lang="en-AU" sz="1200" dirty="0">
                <a:solidFill>
                  <a:schemeClr val="tx2"/>
                </a:solidFill>
                <a:latin typeface="+mj-lt"/>
                <a:ea typeface="+mj-ea"/>
                <a:cs typeface="+mj-cs"/>
              </a:rPr>
              <a:t>Generative AI assists in drafting blocks of text and written work, and also in research </a:t>
            </a:r>
          </a:p>
          <a:p>
            <a:r>
              <a:rPr lang="en-US" sz="1200" dirty="0">
                <a:solidFill>
                  <a:schemeClr val="tx1"/>
                </a:solidFill>
              </a:rPr>
              <a:t>Reasons for using Generative AI were to draft written work or text responses (24%), to undertake research to support work or study (18%), or to create or generate images or artwork (9%).</a:t>
            </a:r>
            <a:endParaRPr lang="en-AU" sz="1200" dirty="0">
              <a:solidFill>
                <a:schemeClr val="tx1"/>
              </a:solidFill>
            </a:endParaRPr>
          </a:p>
          <a:p>
            <a:r>
              <a:rPr lang="en-US" sz="1200" dirty="0"/>
              <a:t>Some were experimenting with the technology (10%).</a:t>
            </a:r>
          </a:p>
          <a:p>
            <a:endParaRPr lang="en-US" sz="1400" dirty="0"/>
          </a:p>
          <a:p>
            <a:r>
              <a:rPr lang="en-AU" sz="1200" dirty="0">
                <a:solidFill>
                  <a:schemeClr val="tx2"/>
                </a:solidFill>
                <a:latin typeface="+mj-lt"/>
                <a:ea typeface="+mj-ea"/>
                <a:cs typeface="+mj-cs"/>
              </a:rPr>
              <a:t>There is negative sentiment towards news written in full by Generative AI </a:t>
            </a:r>
          </a:p>
          <a:p>
            <a:r>
              <a:rPr lang="en-US" sz="1200" dirty="0"/>
              <a:t>70% were aware that Generative AI is able to write news articles and news content. More than three-quarters (78%) of respondents who were aware of Generative AI said that their trust in a news article would be negatively impacted if they knew that the article had been written in full by Generative AI (net somewhat negatively and very negatively). The key concern driving this negative sentiment is that the information for the AI comes from untrustworthy sources (33%). </a:t>
            </a:r>
          </a:p>
          <a:p>
            <a:r>
              <a:rPr lang="en-US" sz="1200" dirty="0"/>
              <a:t>There is strong consensus that people should be made aware of how much news they consume is created by Generative AI (95% net strongly agree and agree). </a:t>
            </a:r>
          </a:p>
          <a:p>
            <a:endParaRPr lang="en-US" sz="1200" i="1" dirty="0"/>
          </a:p>
          <a:p>
            <a:endParaRPr lang="en-US" sz="1400" dirty="0"/>
          </a:p>
          <a:p>
            <a:endParaRPr lang="en-AU" sz="1400" i="1" dirty="0"/>
          </a:p>
        </p:txBody>
      </p:sp>
    </p:spTree>
    <p:extLst>
      <p:ext uri="{BB962C8B-B14F-4D97-AF65-F5344CB8AC3E}">
        <p14:creationId xmlns:p14="http://schemas.microsoft.com/office/powerpoint/2010/main" val="1334057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solidFill>
            <a:schemeClr val="tx2"/>
          </a:solidFill>
        </p:spPr>
        <p:txBody>
          <a:bodyPr/>
          <a:lstStyle/>
          <a:p>
            <a:pPr defTabSz="742950">
              <a:defRPr/>
            </a:pPr>
            <a:fld id="{EB9AB7F9-1CFC-4687-A283-05394C823D94}" type="slidenum">
              <a:rPr lang="en-AU">
                <a:solidFill>
                  <a:prstClr val="white"/>
                </a:solidFill>
                <a:latin typeface="Arial" panose="020B0604020202020204"/>
              </a:rPr>
              <a:pPr defTabSz="742950">
                <a:defRPr/>
              </a:pPr>
              <a:t>9</a:t>
            </a:fld>
            <a:endParaRPr lang="en-AU" dirty="0">
              <a:solidFill>
                <a:prstClr val="white"/>
              </a:solidFill>
              <a:latin typeface="Arial" panose="020B0604020202020204"/>
            </a:endParaRPr>
          </a:p>
        </p:txBody>
      </p:sp>
      <p:sp>
        <p:nvSpPr>
          <p:cNvPr id="5" name="Title 4"/>
          <p:cNvSpPr>
            <a:spLocks noGrp="1"/>
          </p:cNvSpPr>
          <p:nvPr>
            <p:ph type="title"/>
          </p:nvPr>
        </p:nvSpPr>
        <p:spPr>
          <a:xfrm>
            <a:off x="681395" y="209553"/>
            <a:ext cx="8533613" cy="844057"/>
          </a:xfrm>
        </p:spPr>
        <p:txBody>
          <a:bodyPr/>
          <a:lstStyle/>
          <a:p>
            <a:r>
              <a:rPr lang="en-US" dirty="0">
                <a:solidFill>
                  <a:schemeClr val="tx2"/>
                </a:solidFill>
              </a:rPr>
              <a:t>About the Survey</a:t>
            </a:r>
            <a:endParaRPr lang="en-AU" noProof="0" dirty="0">
              <a:solidFill>
                <a:schemeClr val="tx2"/>
              </a:solidFill>
            </a:endParaRPr>
          </a:p>
        </p:txBody>
      </p:sp>
      <p:sp>
        <p:nvSpPr>
          <p:cNvPr id="2" name="TextBox 1">
            <a:extLst>
              <a:ext uri="{FF2B5EF4-FFF2-40B4-BE49-F238E27FC236}">
                <a16:creationId xmlns:a16="http://schemas.microsoft.com/office/drawing/2014/main" id="{A28DD5BB-CA87-8D52-7A83-ACA117217C29}"/>
              </a:ext>
            </a:extLst>
          </p:cNvPr>
          <p:cNvSpPr txBox="1"/>
          <p:nvPr/>
        </p:nvSpPr>
        <p:spPr>
          <a:xfrm>
            <a:off x="686074" y="859646"/>
            <a:ext cx="8528934" cy="1582934"/>
          </a:xfrm>
          <a:prstGeom prst="rect">
            <a:avLst/>
          </a:prstGeom>
          <a:noFill/>
        </p:spPr>
        <p:txBody>
          <a:bodyPr wrap="square">
            <a:spAutoFit/>
          </a:bodyPr>
          <a:lstStyle/>
          <a:p>
            <a:pPr>
              <a:lnSpc>
                <a:spcPct val="125000"/>
              </a:lnSpc>
              <a:spcBef>
                <a:spcPts val="488"/>
              </a:spcBef>
              <a:spcAft>
                <a:spcPts val="488"/>
              </a:spcAft>
            </a:pPr>
            <a:r>
              <a:rPr lang="en-US" sz="1200" dirty="0">
                <a:latin typeface="Arial" panose="020B0604020202020204" pitchFamily="34" charset="0"/>
                <a:ea typeface="Calibri" panose="020F0502020204030204" pitchFamily="34" charset="0"/>
              </a:rPr>
              <a:t>The Television and Media Survey 2023 collects information on the screen and media content viewing practices, habits, and expectations of Australian adults and children.</a:t>
            </a:r>
          </a:p>
          <a:p>
            <a:pPr>
              <a:lnSpc>
                <a:spcPct val="125000"/>
              </a:lnSpc>
              <a:spcBef>
                <a:spcPts val="488"/>
              </a:spcBef>
              <a:spcAft>
                <a:spcPts val="488"/>
              </a:spcAft>
            </a:pPr>
            <a:r>
              <a:rPr lang="en-US" sz="1200" dirty="0">
                <a:latin typeface="Arial" panose="020B0604020202020204" pitchFamily="34" charset="0"/>
                <a:ea typeface="Calibri" panose="020F0502020204030204" pitchFamily="34" charset="0"/>
              </a:rPr>
              <a:t>The Television and Media Survey 2023 combines questions from research previously commissioned by the department through the Media Content Consumption Survey (MCCS) since 2020 and the Television Consumer Survey (TVCS) in 2022. The Television and Media Survey 2023 maintains a core question set from these previous instruments and adds in a range of new questionnaire material to address the changing media environment.</a:t>
            </a:r>
          </a:p>
        </p:txBody>
      </p:sp>
      <p:sp>
        <p:nvSpPr>
          <p:cNvPr id="7" name="TextBox 6">
            <a:extLst>
              <a:ext uri="{FF2B5EF4-FFF2-40B4-BE49-F238E27FC236}">
                <a16:creationId xmlns:a16="http://schemas.microsoft.com/office/drawing/2014/main" id="{457007C5-42D7-48F9-992D-2308E043CC5C}"/>
              </a:ext>
            </a:extLst>
          </p:cNvPr>
          <p:cNvSpPr txBox="1"/>
          <p:nvPr/>
        </p:nvSpPr>
        <p:spPr>
          <a:xfrm>
            <a:off x="825338" y="2608231"/>
            <a:ext cx="8417900" cy="3662541"/>
          </a:xfrm>
          <a:prstGeom prst="rect">
            <a:avLst/>
          </a:prstGeom>
          <a:solidFill>
            <a:schemeClr val="bg1"/>
          </a:solidFill>
          <a:ln w="19050">
            <a:solidFill>
              <a:schemeClr val="tx2"/>
            </a:solidFill>
          </a:ln>
        </p:spPr>
        <p:txBody>
          <a:bodyPr wrap="square" rtlCol="0">
            <a:spAutoFit/>
          </a:bodyPr>
          <a:lstStyle/>
          <a:p>
            <a:pPr>
              <a:spcBef>
                <a:spcPts val="600"/>
              </a:spcBef>
              <a:spcAft>
                <a:spcPts val="600"/>
              </a:spcAft>
            </a:pPr>
            <a:r>
              <a:rPr lang="en-AU" sz="1200" b="1" dirty="0"/>
              <a:t>The survey focuses on:</a:t>
            </a:r>
          </a:p>
          <a:p>
            <a:pPr>
              <a:spcBef>
                <a:spcPts val="600"/>
              </a:spcBef>
              <a:spcAft>
                <a:spcPts val="600"/>
              </a:spcAft>
            </a:pPr>
            <a:r>
              <a:rPr lang="en-AU" sz="1200" dirty="0"/>
              <a:t>Australians’ behaviours in relation to screen, media and TV content consumption, specifically: </a:t>
            </a:r>
          </a:p>
          <a:p>
            <a:pPr marL="650081" lvl="1" indent="-278606">
              <a:spcBef>
                <a:spcPts val="600"/>
              </a:spcBef>
              <a:spcAft>
                <a:spcPts val="600"/>
              </a:spcAft>
              <a:buFont typeface="Arial" panose="020B0604020202020204" pitchFamily="34" charset="0"/>
              <a:buChar char="•"/>
            </a:pPr>
            <a:r>
              <a:rPr lang="en-AU" sz="1200" dirty="0"/>
              <a:t>General screen content habits </a:t>
            </a:r>
          </a:p>
          <a:p>
            <a:pPr marL="650081" lvl="1" indent="-278606">
              <a:spcBef>
                <a:spcPts val="600"/>
              </a:spcBef>
              <a:spcAft>
                <a:spcPts val="600"/>
              </a:spcAft>
              <a:buFont typeface="Arial" panose="020B0604020202020204" pitchFamily="34" charset="0"/>
              <a:buChar char="•"/>
            </a:pPr>
            <a:r>
              <a:rPr lang="en-AU" sz="1200" dirty="0"/>
              <a:t>Screen viewing behaviour and content </a:t>
            </a:r>
          </a:p>
          <a:p>
            <a:pPr marL="650081" lvl="1" indent="-278606">
              <a:spcBef>
                <a:spcPts val="600"/>
              </a:spcBef>
              <a:spcAft>
                <a:spcPts val="600"/>
              </a:spcAft>
              <a:buFont typeface="Arial" panose="020B0604020202020204" pitchFamily="34" charset="0"/>
              <a:buChar char="•"/>
            </a:pPr>
            <a:r>
              <a:rPr lang="en-AU" sz="1200" dirty="0"/>
              <a:t>Audio content </a:t>
            </a:r>
            <a:endParaRPr lang="en-AU" altLang="en-US" sz="1200" dirty="0">
              <a:latin typeface="Arial" panose="020B0604020202020204" pitchFamily="34" charset="0"/>
              <a:ea typeface="Calibri" panose="020F0502020204030204" pitchFamily="34" charset="0"/>
              <a:cs typeface="Arial" panose="020B0604020202020204" pitchFamily="34" charset="0"/>
            </a:endParaRPr>
          </a:p>
          <a:p>
            <a:pPr marL="650081" lvl="1" indent="-278606">
              <a:spcBef>
                <a:spcPts val="600"/>
              </a:spcBef>
              <a:spcAft>
                <a:spcPts val="600"/>
              </a:spcAft>
              <a:buFont typeface="Arial" panose="020B0604020202020204" pitchFamily="34" charset="0"/>
              <a:buChar char="•"/>
            </a:pPr>
            <a:r>
              <a:rPr lang="en-AU" altLang="en-US" sz="1200" dirty="0"/>
              <a:t>Television access, content and devices </a:t>
            </a:r>
          </a:p>
          <a:p>
            <a:pPr marL="650081" lvl="1" indent="-278606">
              <a:spcBef>
                <a:spcPts val="600"/>
              </a:spcBef>
              <a:spcAft>
                <a:spcPts val="600"/>
              </a:spcAft>
              <a:buFont typeface="Arial" panose="020B0604020202020204" pitchFamily="34" charset="0"/>
              <a:buChar char="•"/>
            </a:pPr>
            <a:r>
              <a:rPr lang="en-AU" sz="1200" dirty="0"/>
              <a:t>News content </a:t>
            </a:r>
          </a:p>
          <a:p>
            <a:pPr marL="650081" lvl="1" indent="-278606">
              <a:spcBef>
                <a:spcPts val="600"/>
              </a:spcBef>
              <a:spcAft>
                <a:spcPts val="600"/>
              </a:spcAft>
              <a:buFont typeface="Arial" panose="020B0604020202020204" pitchFamily="34" charset="0"/>
              <a:buChar char="•"/>
            </a:pPr>
            <a:r>
              <a:rPr lang="en-AU" altLang="en-US" sz="1200" dirty="0">
                <a:latin typeface="Arial" panose="020B0604020202020204" pitchFamily="34" charset="0"/>
                <a:ea typeface="Calibri" panose="020F0502020204030204" pitchFamily="34" charset="0"/>
                <a:cs typeface="Arial" panose="020B0604020202020204" pitchFamily="34" charset="0"/>
              </a:rPr>
              <a:t>Sports content</a:t>
            </a:r>
          </a:p>
          <a:p>
            <a:pPr marL="650081" lvl="1" indent="-278606">
              <a:spcBef>
                <a:spcPts val="600"/>
              </a:spcBef>
              <a:spcAft>
                <a:spcPts val="600"/>
              </a:spcAft>
              <a:buFont typeface="Arial" panose="020B0604020202020204" pitchFamily="34" charset="0"/>
              <a:buChar char="•"/>
            </a:pPr>
            <a:r>
              <a:rPr lang="en-AU" sz="1200" dirty="0"/>
              <a:t>Advertising </a:t>
            </a:r>
          </a:p>
          <a:p>
            <a:pPr marL="650081" lvl="1" indent="-278606">
              <a:spcBef>
                <a:spcPts val="600"/>
              </a:spcBef>
              <a:spcAft>
                <a:spcPts val="600"/>
              </a:spcAft>
              <a:buFont typeface="Arial" panose="020B0604020202020204" pitchFamily="34" charset="0"/>
              <a:buChar char="•"/>
            </a:pPr>
            <a:r>
              <a:rPr lang="en-AU" sz="1200" dirty="0"/>
              <a:t>Parental perspective on children’s content </a:t>
            </a:r>
          </a:p>
          <a:p>
            <a:pPr marL="650081" lvl="1" indent="-278606">
              <a:spcBef>
                <a:spcPts val="600"/>
              </a:spcBef>
              <a:spcAft>
                <a:spcPts val="600"/>
              </a:spcAft>
              <a:buFont typeface="Arial" panose="020B0604020202020204" pitchFamily="34" charset="0"/>
              <a:buChar char="•"/>
            </a:pPr>
            <a:r>
              <a:rPr lang="en-AU" sz="1200" dirty="0"/>
              <a:t>Childrens’ content (children's perspective)</a:t>
            </a:r>
            <a:endParaRPr lang="en-AU" altLang="en-US" sz="1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260164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89</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77542"/>
            <a:ext cx="8860722" cy="438517"/>
          </a:xfrm>
        </p:spPr>
        <p:txBody>
          <a:bodyPr>
            <a:normAutofit fontScale="90000"/>
          </a:bodyPr>
          <a:lstStyle/>
          <a:p>
            <a:r>
              <a:rPr lang="en-AU" dirty="0"/>
              <a:t>Awareness and use of Generative Artificial Intelligence (AI)</a:t>
            </a:r>
          </a:p>
        </p:txBody>
      </p:sp>
      <p:grpSp>
        <p:nvGrpSpPr>
          <p:cNvPr id="4" name="Group 3">
            <a:extLst>
              <a:ext uri="{FF2B5EF4-FFF2-40B4-BE49-F238E27FC236}">
                <a16:creationId xmlns:a16="http://schemas.microsoft.com/office/drawing/2014/main" id="{EE7D06E6-BC36-26D4-E3B9-1C8B1E37DA38}"/>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28" name="Freeform 5">
              <a:extLst>
                <a:ext uri="{FF2B5EF4-FFF2-40B4-BE49-F238E27FC236}">
                  <a16:creationId xmlns:a16="http://schemas.microsoft.com/office/drawing/2014/main" id="{D74EC692-D317-CCB4-D4F2-D0B1F7F99E81}"/>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9" name="Freeform 6">
              <a:extLst>
                <a:ext uri="{FF2B5EF4-FFF2-40B4-BE49-F238E27FC236}">
                  <a16:creationId xmlns:a16="http://schemas.microsoft.com/office/drawing/2014/main" id="{825DA495-240A-C14F-E951-692E84BAACA6}"/>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0" name="Freeform 7">
              <a:extLst>
                <a:ext uri="{FF2B5EF4-FFF2-40B4-BE49-F238E27FC236}">
                  <a16:creationId xmlns:a16="http://schemas.microsoft.com/office/drawing/2014/main" id="{B73CADDA-B9F4-2E1D-FFA4-F5104F615DF2}"/>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1" name="Freeform 8">
              <a:extLst>
                <a:ext uri="{FF2B5EF4-FFF2-40B4-BE49-F238E27FC236}">
                  <a16:creationId xmlns:a16="http://schemas.microsoft.com/office/drawing/2014/main" id="{97572081-79BC-7BDC-0D18-B1D7EDD31EEB}"/>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32" name="Freeform 9">
              <a:extLst>
                <a:ext uri="{FF2B5EF4-FFF2-40B4-BE49-F238E27FC236}">
                  <a16:creationId xmlns:a16="http://schemas.microsoft.com/office/drawing/2014/main" id="{61D43230-092E-5C00-1D95-CAB63B934395}"/>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18" name="Rectangle 17">
            <a:extLst>
              <a:ext uri="{FF2B5EF4-FFF2-40B4-BE49-F238E27FC236}">
                <a16:creationId xmlns:a16="http://schemas.microsoft.com/office/drawing/2014/main" id="{0981B06A-B6C5-0CD2-90AF-9BFB66E19110}"/>
              </a:ext>
            </a:extLst>
          </p:cNvPr>
          <p:cNvSpPr/>
          <p:nvPr/>
        </p:nvSpPr>
        <p:spPr>
          <a:xfrm>
            <a:off x="388075" y="781235"/>
            <a:ext cx="9129850"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Approximately two-thirds of respondents (69%) reported they were aware of Generative AI. Of these respondents, around two-fifths (41%) had used Generative AI, most commonly for personal interest (32%).</a:t>
            </a:r>
            <a:endParaRPr lang="en-AU" sz="1000" dirty="0">
              <a:solidFill>
                <a:schemeClr val="tx1"/>
              </a:solidFill>
            </a:endParaRPr>
          </a:p>
        </p:txBody>
      </p:sp>
      <p:sp>
        <p:nvSpPr>
          <p:cNvPr id="8" name="Rectangle 7">
            <a:extLst>
              <a:ext uri="{FF2B5EF4-FFF2-40B4-BE49-F238E27FC236}">
                <a16:creationId xmlns:a16="http://schemas.microsoft.com/office/drawing/2014/main" id="{4EF3D645-10BC-7410-E884-CA06A311F495}"/>
              </a:ext>
              <a:ext uri="{C183D7F6-B498-43B3-948B-1728B52AA6E4}">
                <adec:decorative xmlns:adec="http://schemas.microsoft.com/office/drawing/2017/decorative" val="1"/>
              </a:ext>
            </a:extLst>
          </p:cNvPr>
          <p:cNvSpPr/>
          <p:nvPr/>
        </p:nvSpPr>
        <p:spPr>
          <a:xfrm>
            <a:off x="559942" y="1181190"/>
            <a:ext cx="9048771" cy="334118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16" name="TextBox 1">
            <a:extLst>
              <a:ext uri="{FF2B5EF4-FFF2-40B4-BE49-F238E27FC236}">
                <a16:creationId xmlns:a16="http://schemas.microsoft.com/office/drawing/2014/main" id="{07F1C9F1-0ABE-99B2-A120-42FDD7837777}"/>
              </a:ext>
              <a:ext uri="{C183D7F6-B498-43B3-948B-1728B52AA6E4}">
                <adec:decorative xmlns:adec="http://schemas.microsoft.com/office/drawing/2017/decorative" val="1"/>
              </a:ext>
            </a:extLst>
          </p:cNvPr>
          <p:cNvSpPr txBox="1"/>
          <p:nvPr/>
        </p:nvSpPr>
        <p:spPr>
          <a:xfrm>
            <a:off x="4143371" y="3394098"/>
            <a:ext cx="267864" cy="2920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solidFill>
                  <a:schemeClr val="tx1">
                    <a:lumMod val="65000"/>
                    <a:lumOff val="35000"/>
                  </a:schemeClr>
                </a:solidFill>
              </a:rPr>
              <a:t>%</a:t>
            </a:r>
          </a:p>
        </p:txBody>
      </p:sp>
      <p:sp>
        <p:nvSpPr>
          <p:cNvPr id="10" name="TextBox 9">
            <a:extLst>
              <a:ext uri="{FF2B5EF4-FFF2-40B4-BE49-F238E27FC236}">
                <a16:creationId xmlns:a16="http://schemas.microsoft.com/office/drawing/2014/main" id="{62745727-7DAF-EBCA-FEED-5608B3692BEF}"/>
              </a:ext>
            </a:extLst>
          </p:cNvPr>
          <p:cNvSpPr txBox="1"/>
          <p:nvPr/>
        </p:nvSpPr>
        <p:spPr>
          <a:xfrm>
            <a:off x="1553946" y="1224181"/>
            <a:ext cx="3380576" cy="276999"/>
          </a:xfrm>
          <a:prstGeom prst="rect">
            <a:avLst/>
          </a:prstGeom>
          <a:noFill/>
        </p:spPr>
        <p:txBody>
          <a:bodyPr wrap="square" rtlCol="0">
            <a:spAutoFit/>
          </a:bodyPr>
          <a:lstStyle/>
          <a:p>
            <a:r>
              <a:rPr lang="en-US" sz="1200" b="1" dirty="0"/>
              <a:t>Awareness of Generative AI</a:t>
            </a:r>
            <a:endParaRPr lang="en-AU" sz="1200" b="1" dirty="0"/>
          </a:p>
        </p:txBody>
      </p:sp>
      <p:graphicFrame>
        <p:nvGraphicFramePr>
          <p:cNvPr id="15" name="Chart 14" descr="Figure 78: Awareness  of Generative AI.&#10;&#10;Results listed are for 2023.&#10;&#10;Yes, 69%, No, 31%.&#10;&#10;Source: D21. Based on this definition, before today have you heard the term ‘Generative Artificial Intelligence’ also known as ‘Generative AI’? &#10;Base: TVCS &amp; MCCS, All respondents. 2023: n=4,892. &#10;Notes: Don’t know/refused responses not shown. 2023: DK = 0.0%, Ref = 0.0%.&#10;">
            <a:extLst>
              <a:ext uri="{FF2B5EF4-FFF2-40B4-BE49-F238E27FC236}">
                <a16:creationId xmlns:a16="http://schemas.microsoft.com/office/drawing/2014/main" id="{59A5350C-7CCB-90A9-2B59-C5C26C3DE692}"/>
              </a:ext>
            </a:extLst>
          </p:cNvPr>
          <p:cNvGraphicFramePr/>
          <p:nvPr>
            <p:extLst>
              <p:ext uri="{D42A27DB-BD31-4B8C-83A1-F6EECF244321}">
                <p14:modId xmlns:p14="http://schemas.microsoft.com/office/powerpoint/2010/main" val="658044266"/>
              </p:ext>
            </p:extLst>
          </p:nvPr>
        </p:nvGraphicFramePr>
        <p:xfrm>
          <a:off x="605683" y="1220332"/>
          <a:ext cx="4048826" cy="3177638"/>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47603211-741E-800B-A150-6DF1F750AC67}"/>
              </a:ext>
            </a:extLst>
          </p:cNvPr>
          <p:cNvSpPr txBox="1"/>
          <p:nvPr/>
        </p:nvSpPr>
        <p:spPr>
          <a:xfrm>
            <a:off x="514114" y="4017282"/>
            <a:ext cx="4220779" cy="427233"/>
          </a:xfrm>
          <a:prstGeom prst="rect">
            <a:avLst/>
          </a:prstGeom>
          <a:noFill/>
        </p:spPr>
        <p:txBody>
          <a:bodyPr wrap="square">
            <a:spAutoFit/>
          </a:bodyPr>
          <a:lstStyle/>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D21. Based on this definition, before today have you heard the term ‘Generative Artificial Intelligence’ also known as ‘Generative AI’? </a:t>
            </a: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TVCS &amp; MCCS, All respondents. 2023: n=</a:t>
            </a:r>
            <a:r>
              <a:rPr lang="en-US" sz="600" dirty="0">
                <a:latin typeface="Arial" panose="020B0604020202020204" pitchFamily="34" charset="0"/>
                <a:ea typeface="Calibri" panose="020F0502020204030204" pitchFamily="34" charset="0"/>
                <a:cs typeface="Times New Roman" panose="02020603050405020304" pitchFamily="18" charset="0"/>
              </a:rPr>
              <a:t>4,892</a:t>
            </a:r>
            <a:r>
              <a:rPr lang="en-US" sz="600" dirty="0">
                <a:effectLst/>
                <a:latin typeface="Arial" panose="020B0604020202020204" pitchFamily="34" charset="0"/>
                <a:ea typeface="Calibri" panose="020F0502020204030204" pitchFamily="34" charset="0"/>
                <a:cs typeface="Times New Roman" panose="02020603050405020304" pitchFamily="18" charset="0"/>
              </a:rPr>
              <a:t>. </a:t>
            </a: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0.0</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0.0</a:t>
            </a:r>
            <a:r>
              <a:rPr lang="en-GB" sz="600" dirty="0">
                <a:effectLst/>
                <a:latin typeface="Arial" panose="020B0604020202020204" pitchFamily="34" charset="0"/>
                <a:ea typeface="Calibri" panose="020F0502020204030204" pitchFamily="34" charset="0"/>
                <a:cs typeface="Times New Roman" panose="02020603050405020304" pitchFamily="18" charset="0"/>
              </a:rPr>
              <a: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5EF03756-F675-C151-B6EC-2E6B632BCECB}"/>
              </a:ext>
            </a:extLst>
          </p:cNvPr>
          <p:cNvSpPr txBox="1"/>
          <p:nvPr/>
        </p:nvSpPr>
        <p:spPr>
          <a:xfrm>
            <a:off x="4283498" y="2203653"/>
            <a:ext cx="1396091" cy="276999"/>
          </a:xfrm>
          <a:prstGeom prst="rect">
            <a:avLst/>
          </a:prstGeom>
          <a:noFill/>
        </p:spPr>
        <p:txBody>
          <a:bodyPr wrap="square" rtlCol="0">
            <a:spAutoFit/>
          </a:bodyPr>
          <a:lstStyle/>
          <a:p>
            <a:r>
              <a:rPr lang="en-US" sz="1200" dirty="0"/>
              <a:t>Of those aware</a:t>
            </a:r>
            <a:endParaRPr lang="en-AU" sz="1200" dirty="0"/>
          </a:p>
        </p:txBody>
      </p:sp>
      <p:sp>
        <p:nvSpPr>
          <p:cNvPr id="20" name="TextBox 19">
            <a:extLst>
              <a:ext uri="{FF2B5EF4-FFF2-40B4-BE49-F238E27FC236}">
                <a16:creationId xmlns:a16="http://schemas.microsoft.com/office/drawing/2014/main" id="{C1DF14C3-235C-542B-6E8F-D71210C8C4A1}"/>
              </a:ext>
            </a:extLst>
          </p:cNvPr>
          <p:cNvSpPr txBox="1"/>
          <p:nvPr/>
        </p:nvSpPr>
        <p:spPr>
          <a:xfrm>
            <a:off x="6643538" y="1215330"/>
            <a:ext cx="3380576" cy="276999"/>
          </a:xfrm>
          <a:prstGeom prst="rect">
            <a:avLst/>
          </a:prstGeom>
          <a:noFill/>
        </p:spPr>
        <p:txBody>
          <a:bodyPr wrap="square" rtlCol="0">
            <a:spAutoFit/>
          </a:bodyPr>
          <a:lstStyle/>
          <a:p>
            <a:r>
              <a:rPr lang="en-US" sz="1200" b="1" dirty="0"/>
              <a:t>Use of Generative AI</a:t>
            </a:r>
            <a:endParaRPr lang="en-AU" sz="1200" b="1" dirty="0"/>
          </a:p>
        </p:txBody>
      </p:sp>
      <p:graphicFrame>
        <p:nvGraphicFramePr>
          <p:cNvPr id="6" name="Chart 5" descr="Figure 79: Use of Generative AI.&#10;&#10;Results listed are for 2023.&#10;&#10;Yes - for work, 15%.&#10;Yes - for study, 13%.&#10;Yes - for personal interest, 32%.&#10;No, 59%.&#10;&#10;Net used generative AI, 41%.&#10;&#10;Source: D22. Have you used generative AI?&#10;Base: TVCS &amp; MCCS, Respondents who are aware of Generative AI. 2023: n=3,264. &#10;Notes: Don’t know/refused responses not shown. 2023: DK = 0.1%, Ref = 0.0%.&#10;">
            <a:extLst>
              <a:ext uri="{FF2B5EF4-FFF2-40B4-BE49-F238E27FC236}">
                <a16:creationId xmlns:a16="http://schemas.microsoft.com/office/drawing/2014/main" id="{51A3FF68-9342-57B5-284E-4B9396600308}"/>
              </a:ext>
            </a:extLst>
          </p:cNvPr>
          <p:cNvGraphicFramePr/>
          <p:nvPr>
            <p:extLst>
              <p:ext uri="{D42A27DB-BD31-4B8C-83A1-F6EECF244321}">
                <p14:modId xmlns:p14="http://schemas.microsoft.com/office/powerpoint/2010/main" val="1341954531"/>
              </p:ext>
            </p:extLst>
          </p:nvPr>
        </p:nvGraphicFramePr>
        <p:xfrm>
          <a:off x="4824441" y="1284459"/>
          <a:ext cx="4504764" cy="2892486"/>
        </p:xfrm>
        <a:graphic>
          <a:graphicData uri="http://schemas.openxmlformats.org/drawingml/2006/chart">
            <c:chart xmlns:c="http://schemas.openxmlformats.org/drawingml/2006/chart" xmlns:r="http://schemas.openxmlformats.org/officeDocument/2006/relationships" r:id="rId4"/>
          </a:graphicData>
        </a:graphic>
      </p:graphicFrame>
      <p:sp>
        <p:nvSpPr>
          <p:cNvPr id="14" name="Right Brace 13">
            <a:extLst>
              <a:ext uri="{FF2B5EF4-FFF2-40B4-BE49-F238E27FC236}">
                <a16:creationId xmlns:a16="http://schemas.microsoft.com/office/drawing/2014/main" id="{A1E2830A-CCD5-F085-78B8-7131754D34AC}"/>
              </a:ext>
              <a:ext uri="{C183D7F6-B498-43B3-948B-1728B52AA6E4}">
                <adec:decorative xmlns:adec="http://schemas.microsoft.com/office/drawing/2017/decorative" val="1"/>
              </a:ext>
            </a:extLst>
          </p:cNvPr>
          <p:cNvSpPr/>
          <p:nvPr/>
        </p:nvSpPr>
        <p:spPr>
          <a:xfrm>
            <a:off x="7900527" y="1667393"/>
            <a:ext cx="252000" cy="1636241"/>
          </a:xfrm>
          <a:prstGeom prst="rightBrace">
            <a:avLst/>
          </a:prstGeom>
          <a:ln>
            <a:solidFill>
              <a:srgbClr val="1282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13" name="Oval 12">
            <a:extLst>
              <a:ext uri="{FF2B5EF4-FFF2-40B4-BE49-F238E27FC236}">
                <a16:creationId xmlns:a16="http://schemas.microsoft.com/office/drawing/2014/main" id="{FB9F8009-1386-AB6F-5F34-7DD80EC68ABA}"/>
              </a:ext>
            </a:extLst>
          </p:cNvPr>
          <p:cNvSpPr/>
          <p:nvPr/>
        </p:nvSpPr>
        <p:spPr>
          <a:xfrm>
            <a:off x="7966862" y="1876043"/>
            <a:ext cx="1581150" cy="14745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9B2CB8"/>
                </a:solidFill>
              </a:rPr>
              <a:t>NET Used Generative AI</a:t>
            </a:r>
          </a:p>
          <a:p>
            <a:pPr algn="ctr"/>
            <a:r>
              <a:rPr lang="en-US" dirty="0">
                <a:solidFill>
                  <a:srgbClr val="9B2CB8"/>
                </a:solidFill>
              </a:rPr>
              <a:t>41%</a:t>
            </a:r>
            <a:endParaRPr lang="en-AU" dirty="0">
              <a:solidFill>
                <a:srgbClr val="9B2CB8"/>
              </a:solidFill>
            </a:endParaRPr>
          </a:p>
        </p:txBody>
      </p:sp>
      <p:sp>
        <p:nvSpPr>
          <p:cNvPr id="17" name="TextBox 16">
            <a:extLst>
              <a:ext uri="{FF2B5EF4-FFF2-40B4-BE49-F238E27FC236}">
                <a16:creationId xmlns:a16="http://schemas.microsoft.com/office/drawing/2014/main" id="{AD80891B-E803-CE92-0125-43F9A408C61E}"/>
              </a:ext>
            </a:extLst>
          </p:cNvPr>
          <p:cNvSpPr txBox="1"/>
          <p:nvPr/>
        </p:nvSpPr>
        <p:spPr>
          <a:xfrm>
            <a:off x="5375189" y="4096451"/>
            <a:ext cx="4220779" cy="363113"/>
          </a:xfrm>
          <a:prstGeom prst="rect">
            <a:avLst/>
          </a:prstGeom>
          <a:noFill/>
        </p:spPr>
        <p:txBody>
          <a:bodyPr wrap="square">
            <a:spAutoFit/>
          </a:bodyPr>
          <a:lstStyle/>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D22. Have you used generative AI?</a:t>
            </a: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TVCS &amp; MCCS, Respondents who are aware of Generative AI. 2023: n=3,264. </a:t>
            </a: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0.1%, Ref = </a:t>
            </a:r>
            <a:r>
              <a:rPr lang="en-GB" sz="600" dirty="0">
                <a:latin typeface="Arial" panose="020B0604020202020204" pitchFamily="34" charset="0"/>
                <a:ea typeface="Calibri" panose="020F0502020204030204" pitchFamily="34" charset="0"/>
                <a:cs typeface="Times New Roman" panose="02020603050405020304" pitchFamily="18" charset="0"/>
              </a:rPr>
              <a:t>0.0</a:t>
            </a:r>
            <a:r>
              <a:rPr lang="en-GB" sz="600" dirty="0">
                <a:effectLst/>
                <a:latin typeface="Arial" panose="020B0604020202020204" pitchFamily="34" charset="0"/>
                <a:ea typeface="Calibri" panose="020F0502020204030204" pitchFamily="34" charset="0"/>
                <a:cs typeface="Times New Roman" panose="02020603050405020304" pitchFamily="18" charset="0"/>
              </a:rPr>
              <a: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579294BC-A139-80A5-708B-83243AC28282}"/>
              </a:ext>
            </a:extLst>
          </p:cNvPr>
          <p:cNvSpPr/>
          <p:nvPr/>
        </p:nvSpPr>
        <p:spPr>
          <a:xfrm>
            <a:off x="310032" y="4448844"/>
            <a:ext cx="4595438"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a:t>
            </a:r>
            <a:endParaRPr lang="en-US" sz="1200" b="1" dirty="0">
              <a:solidFill>
                <a:schemeClr val="tx2"/>
              </a:solidFill>
            </a:endParaRPr>
          </a:p>
          <a:p>
            <a:pPr marL="171450" indent="-171450">
              <a:lnSpc>
                <a:spcPct val="125000"/>
              </a:lnSpc>
              <a:buFont typeface="Arial,Sans-Serif"/>
              <a:buChar char="↑"/>
            </a:pPr>
            <a:r>
              <a:rPr lang="en-US" sz="1000" b="1" dirty="0">
                <a:solidFill>
                  <a:schemeClr val="tx1"/>
                </a:solidFill>
              </a:rPr>
              <a:t>Yes </a:t>
            </a:r>
            <a:r>
              <a:rPr lang="en-US" sz="1000" dirty="0">
                <a:solidFill>
                  <a:schemeClr val="tx1"/>
                </a:solidFill>
              </a:rPr>
              <a:t>was higher for:</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Men (73% vs 64% of women)</a:t>
            </a:r>
          </a:p>
          <a:p>
            <a:pPr marL="628650" lvl="1" indent="-171450">
              <a:lnSpc>
                <a:spcPct val="125000"/>
              </a:lnSpc>
              <a:buFont typeface="Courier New" panose="02070309020205020404" pitchFamily="49" charset="0"/>
              <a:buChar char="o"/>
            </a:pPr>
            <a:r>
              <a:rPr lang="en-US" sz="1000" dirty="0">
                <a:solidFill>
                  <a:schemeClr val="tx1"/>
                </a:solidFill>
                <a:cs typeface="Arial"/>
              </a:rPr>
              <a:t>Ages 18-24 (82%), 25-34 (76%), and 35-44 (73% vs 66% of ages 45-54, 65% of ages 55-64, 57% of ages 65-74 and 51% of ages 75+)</a:t>
            </a:r>
          </a:p>
          <a:p>
            <a:pPr marL="628650" lvl="1" indent="-171450">
              <a:lnSpc>
                <a:spcPct val="125000"/>
              </a:lnSpc>
              <a:buFont typeface="Courier New" panose="02070309020205020404" pitchFamily="49" charset="0"/>
              <a:buChar char="o"/>
            </a:pPr>
            <a:r>
              <a:rPr lang="en-US" sz="1000" dirty="0">
                <a:solidFill>
                  <a:schemeClr val="tx1"/>
                </a:solidFill>
                <a:cs typeface="Arial"/>
              </a:rPr>
              <a:t>Those living in a capital city (71% vs 65% of those living outside a capital city)</a:t>
            </a:r>
          </a:p>
          <a:p>
            <a:pPr marL="628650" lvl="1" indent="-171450">
              <a:lnSpc>
                <a:spcPct val="125000"/>
              </a:lnSpc>
              <a:buFont typeface="Courier New" panose="02070309020205020404" pitchFamily="49" charset="0"/>
              <a:buChar char="o"/>
            </a:pPr>
            <a:r>
              <a:rPr lang="en-US" sz="1000" dirty="0">
                <a:solidFill>
                  <a:schemeClr val="tx1"/>
                </a:solidFill>
                <a:cs typeface="Arial"/>
              </a:rPr>
              <a:t>Those with a Bachelor degree (77%) or Postgraduate degree (79%</a:t>
            </a:r>
            <a:endParaRPr lang="en-US" sz="1000" dirty="0">
              <a:solidFill>
                <a:schemeClr val="tx1"/>
              </a:solidFill>
            </a:endParaRPr>
          </a:p>
          <a:p>
            <a:pPr marL="628650" lvl="1" indent="-171450">
              <a:lnSpc>
                <a:spcPct val="125000"/>
              </a:lnSpc>
              <a:buFont typeface="Courier New" panose="02070309020205020404" pitchFamily="49" charset="0"/>
              <a:buChar char="o"/>
            </a:pPr>
            <a:endParaRPr lang="en-US" sz="1000" dirty="0">
              <a:solidFill>
                <a:schemeClr val="tx1"/>
              </a:solidFill>
            </a:endParaRPr>
          </a:p>
        </p:txBody>
      </p:sp>
      <p:sp>
        <p:nvSpPr>
          <p:cNvPr id="21" name="Rectangle 20">
            <a:extLst>
              <a:ext uri="{FF2B5EF4-FFF2-40B4-BE49-F238E27FC236}">
                <a16:creationId xmlns:a16="http://schemas.microsoft.com/office/drawing/2014/main" id="{745A5BF9-E4BF-C46B-5631-69BA4F4F1E26}"/>
              </a:ext>
            </a:extLst>
          </p:cNvPr>
          <p:cNvSpPr/>
          <p:nvPr/>
        </p:nvSpPr>
        <p:spPr>
          <a:xfrm>
            <a:off x="5079538" y="4459564"/>
            <a:ext cx="4569938"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a:t>
            </a:r>
            <a:endParaRPr lang="en-US" sz="1200" b="1" dirty="0">
              <a:solidFill>
                <a:schemeClr val="tx2"/>
              </a:solidFill>
            </a:endParaRPr>
          </a:p>
          <a:p>
            <a:pPr marL="171450" indent="-171450">
              <a:lnSpc>
                <a:spcPct val="125000"/>
              </a:lnSpc>
              <a:buFont typeface="Arial,Sans-Serif"/>
              <a:buChar char="↑"/>
            </a:pPr>
            <a:r>
              <a:rPr lang="en-US" sz="1000" b="1" dirty="0">
                <a:solidFill>
                  <a:schemeClr val="tx1"/>
                </a:solidFill>
              </a:rPr>
              <a:t>NET Used Generative AI </a:t>
            </a:r>
            <a:r>
              <a:rPr lang="en-US" sz="1000" dirty="0">
                <a:solidFill>
                  <a:schemeClr val="tx1"/>
                </a:solidFill>
              </a:rPr>
              <a:t>was higher for:</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Men (44% vs 37% of women)</a:t>
            </a:r>
          </a:p>
          <a:p>
            <a:pPr marL="628650" lvl="1" indent="-171450">
              <a:lnSpc>
                <a:spcPct val="125000"/>
              </a:lnSpc>
              <a:buFont typeface="Courier New" panose="02070309020205020404" pitchFamily="49" charset="0"/>
              <a:buChar char="o"/>
            </a:pPr>
            <a:r>
              <a:rPr lang="en-US" sz="1000" dirty="0">
                <a:solidFill>
                  <a:schemeClr val="tx1"/>
                </a:solidFill>
                <a:cs typeface="Arial"/>
              </a:rPr>
              <a:t>Ages 18-24 (68%), 25-34 (54%), 35-44 (48%), and 45-54 (38% vs 21% of ages 55-64, 20% of ages 65-74 and 5% of ages 75+)</a:t>
            </a:r>
          </a:p>
          <a:p>
            <a:pPr marL="628650" lvl="1" indent="-171450">
              <a:lnSpc>
                <a:spcPct val="125000"/>
              </a:lnSpc>
              <a:buFont typeface="Courier New" panose="02070309020205020404" pitchFamily="49" charset="0"/>
              <a:buChar char="o"/>
            </a:pPr>
            <a:r>
              <a:rPr lang="en-US" sz="1000" dirty="0">
                <a:solidFill>
                  <a:schemeClr val="tx1"/>
                </a:solidFill>
                <a:cs typeface="Arial"/>
              </a:rPr>
              <a:t>Those living in a capital city (44% vs 36% of those living outside a capital city)</a:t>
            </a:r>
          </a:p>
          <a:p>
            <a:pPr marL="628650" lvl="1" indent="-171450">
              <a:lnSpc>
                <a:spcPct val="125000"/>
              </a:lnSpc>
              <a:buFont typeface="Courier New" panose="02070309020205020404" pitchFamily="49" charset="0"/>
              <a:buChar char="o"/>
            </a:pPr>
            <a:endParaRPr lang="en-US" sz="1000" dirty="0">
              <a:solidFill>
                <a:schemeClr val="tx1"/>
              </a:solidFill>
            </a:endParaRPr>
          </a:p>
        </p:txBody>
      </p:sp>
      <p:sp>
        <p:nvSpPr>
          <p:cNvPr id="11" name="Rectangle 10">
            <a:extLst>
              <a:ext uri="{FF2B5EF4-FFF2-40B4-BE49-F238E27FC236}">
                <a16:creationId xmlns:a16="http://schemas.microsoft.com/office/drawing/2014/main" id="{DA34D0EB-FC1A-D24D-9B22-507BD13EB281}"/>
              </a:ext>
            </a:extLst>
          </p:cNvPr>
          <p:cNvSpPr/>
          <p:nvPr/>
        </p:nvSpPr>
        <p:spPr>
          <a:xfrm>
            <a:off x="283278" y="6062677"/>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There is strong awareness of Generative AI among Australians, with a moderate proportion having also used it.</a:t>
            </a:r>
            <a:endParaRPr lang="en-AU" sz="1000" b="1" dirty="0"/>
          </a:p>
        </p:txBody>
      </p:sp>
      <p:pic>
        <p:nvPicPr>
          <p:cNvPr id="12" name="Graphic 11">
            <a:extLst>
              <a:ext uri="{FF2B5EF4-FFF2-40B4-BE49-F238E27FC236}">
                <a16:creationId xmlns:a16="http://schemas.microsoft.com/office/drawing/2014/main" id="{619B6DAD-B9A6-AADE-8C9F-86B26D94F46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0032" y="6083860"/>
            <a:ext cx="387795" cy="387795"/>
          </a:xfrm>
          <a:prstGeom prst="rect">
            <a:avLst/>
          </a:prstGeom>
        </p:spPr>
      </p:pic>
      <p:sp>
        <p:nvSpPr>
          <p:cNvPr id="9" name="Arrow: Right 8">
            <a:extLst>
              <a:ext uri="{FF2B5EF4-FFF2-40B4-BE49-F238E27FC236}">
                <a16:creationId xmlns:a16="http://schemas.microsoft.com/office/drawing/2014/main" id="{6DDA751A-8936-9D92-25DF-B8836F26B414}"/>
              </a:ext>
              <a:ext uri="{C183D7F6-B498-43B3-948B-1728B52AA6E4}">
                <adec:decorative xmlns:adec="http://schemas.microsoft.com/office/drawing/2017/decorative" val="1"/>
              </a:ext>
            </a:extLst>
          </p:cNvPr>
          <p:cNvSpPr/>
          <p:nvPr/>
        </p:nvSpPr>
        <p:spPr>
          <a:xfrm>
            <a:off x="4444076" y="2489960"/>
            <a:ext cx="976013" cy="334691"/>
          </a:xfrm>
          <a:prstGeom prst="rightArrow">
            <a:avLst/>
          </a:prstGeom>
          <a:solidFill>
            <a:srgbClr val="128266"/>
          </a:solidFill>
          <a:ln>
            <a:solidFill>
              <a:srgbClr val="128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7613259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90</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67910"/>
            <a:ext cx="7957813" cy="438517"/>
          </a:xfrm>
        </p:spPr>
        <p:txBody>
          <a:bodyPr>
            <a:normAutofit fontScale="90000"/>
          </a:bodyPr>
          <a:lstStyle/>
          <a:p>
            <a:r>
              <a:rPr lang="en-AU" dirty="0"/>
              <a:t>Reasons for most recently using Generative AI</a:t>
            </a:r>
          </a:p>
        </p:txBody>
      </p:sp>
      <p:grpSp>
        <p:nvGrpSpPr>
          <p:cNvPr id="10" name="Group 9">
            <a:extLst>
              <a:ext uri="{FF2B5EF4-FFF2-40B4-BE49-F238E27FC236}">
                <a16:creationId xmlns:a16="http://schemas.microsoft.com/office/drawing/2014/main" id="{4D2D50D7-9824-B76E-31AE-FBC516F503A3}"/>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3" name="Freeform 5">
              <a:extLst>
                <a:ext uri="{FF2B5EF4-FFF2-40B4-BE49-F238E27FC236}">
                  <a16:creationId xmlns:a16="http://schemas.microsoft.com/office/drawing/2014/main" id="{F5637970-8201-7E18-66BA-5D17C135F449}"/>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4" name="Freeform 6">
              <a:extLst>
                <a:ext uri="{FF2B5EF4-FFF2-40B4-BE49-F238E27FC236}">
                  <a16:creationId xmlns:a16="http://schemas.microsoft.com/office/drawing/2014/main" id="{5173DBF1-DDA4-F53F-BCA1-40322E2469D6}"/>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7">
              <a:extLst>
                <a:ext uri="{FF2B5EF4-FFF2-40B4-BE49-F238E27FC236}">
                  <a16:creationId xmlns:a16="http://schemas.microsoft.com/office/drawing/2014/main" id="{84A07500-5D12-5A34-6FB2-6EC80984EF3C}"/>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8">
              <a:extLst>
                <a:ext uri="{FF2B5EF4-FFF2-40B4-BE49-F238E27FC236}">
                  <a16:creationId xmlns:a16="http://schemas.microsoft.com/office/drawing/2014/main" id="{894CC4CE-80B0-1D6D-609A-726D56FEA7D1}"/>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9">
              <a:extLst>
                <a:ext uri="{FF2B5EF4-FFF2-40B4-BE49-F238E27FC236}">
                  <a16:creationId xmlns:a16="http://schemas.microsoft.com/office/drawing/2014/main" id="{7F5F81F1-E80B-0209-1417-5C9A09452E4B}"/>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18" name="Rectangle 17">
            <a:extLst>
              <a:ext uri="{FF2B5EF4-FFF2-40B4-BE49-F238E27FC236}">
                <a16:creationId xmlns:a16="http://schemas.microsoft.com/office/drawing/2014/main" id="{0981B06A-B6C5-0CD2-90AF-9BFB66E19110}"/>
              </a:ext>
            </a:extLst>
          </p:cNvPr>
          <p:cNvSpPr/>
          <p:nvPr/>
        </p:nvSpPr>
        <p:spPr>
          <a:xfrm>
            <a:off x="388075" y="788322"/>
            <a:ext cx="9129850" cy="521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The most common reasons for using Generative AI most recently were to draft written work or text responses (24%), to undertake research to support work or study (18%), to experiment with the technology (10%), and to create or generate images or artwork (9%).</a:t>
            </a:r>
            <a:endParaRPr lang="en-AU" sz="1000" dirty="0">
              <a:solidFill>
                <a:schemeClr val="tx1"/>
              </a:solidFill>
            </a:endParaRPr>
          </a:p>
        </p:txBody>
      </p:sp>
      <p:sp>
        <p:nvSpPr>
          <p:cNvPr id="5" name="Rectangle 4">
            <a:extLst>
              <a:ext uri="{FF2B5EF4-FFF2-40B4-BE49-F238E27FC236}">
                <a16:creationId xmlns:a16="http://schemas.microsoft.com/office/drawing/2014/main" id="{710B3ACF-05C0-1410-3493-F4DD2A8652DC}"/>
              </a:ext>
              <a:ext uri="{C183D7F6-B498-43B3-948B-1728B52AA6E4}">
                <adec:decorative xmlns:adec="http://schemas.microsoft.com/office/drawing/2017/decorative" val="1"/>
              </a:ext>
            </a:extLst>
          </p:cNvPr>
          <p:cNvSpPr/>
          <p:nvPr/>
        </p:nvSpPr>
        <p:spPr>
          <a:xfrm>
            <a:off x="297135" y="1442880"/>
            <a:ext cx="4880351" cy="4397224"/>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graphicFrame>
        <p:nvGraphicFramePr>
          <p:cNvPr id="6" name="Chart 5" descr="Figure 80: Reasons for most recently using Generative AI.&#10;&#10;Results listed are for 2023.&#10;&#10;Draft written work / text responses, 24%.&#10;Undertake research to support work or study, 18%.&#10;Experimenting with the technology, 10%.&#10;Create / generate images, artwork or similar, 9%.&#10;Asking questions NFI, 7%.&#10;Personal administration and planning, 5%.&#10;Refine existing written work / text, 4%.&#10;Help with technology (e.g. excel, formulas, programming, website building), 3%.&#10;Problem solving / trouble shooting, 2%.&#10;Task automation, 2%.&#10;Quality checking or proof reading, 2%.&#10;Finding recipes NFI, 1%.&#10;Create / generate music, 0.3%.&#10;Other (please specify), 14%.&#10;&#10;Source: D22A. What did you most recently use Generative AI for?&#10;Base: TVCS &amp; MCCS, Respondents who have used Generative AI. 2023: n=1,381. &#10;Notes: Don’t know/refused responses not shown. 2023: DK = 2%, Ref = 3%.&#10;">
            <a:extLst>
              <a:ext uri="{FF2B5EF4-FFF2-40B4-BE49-F238E27FC236}">
                <a16:creationId xmlns:a16="http://schemas.microsoft.com/office/drawing/2014/main" id="{51A3FF68-9342-57B5-284E-4B9396600308}"/>
              </a:ext>
            </a:extLst>
          </p:cNvPr>
          <p:cNvGraphicFramePr/>
          <p:nvPr>
            <p:extLst>
              <p:ext uri="{D42A27DB-BD31-4B8C-83A1-F6EECF244321}">
                <p14:modId xmlns:p14="http://schemas.microsoft.com/office/powerpoint/2010/main" val="2529841891"/>
              </p:ext>
            </p:extLst>
          </p:nvPr>
        </p:nvGraphicFramePr>
        <p:xfrm>
          <a:off x="-497136" y="1630712"/>
          <a:ext cx="6747251" cy="377164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AD80891B-E803-CE92-0125-43F9A408C61E}"/>
              </a:ext>
            </a:extLst>
          </p:cNvPr>
          <p:cNvSpPr txBox="1"/>
          <p:nvPr/>
        </p:nvSpPr>
        <p:spPr>
          <a:xfrm>
            <a:off x="310033" y="5402352"/>
            <a:ext cx="4257576" cy="363113"/>
          </a:xfrm>
          <a:prstGeom prst="rect">
            <a:avLst/>
          </a:prstGeom>
          <a:noFill/>
        </p:spPr>
        <p:txBody>
          <a:bodyPr wrap="square">
            <a:spAutoFit/>
          </a:bodyPr>
          <a:lstStyle/>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D22A. What did you most recently use Generative AI for?</a:t>
            </a: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TVCS &amp; MCCS, Respondents who have used Generative AI. 2023: n=</a:t>
            </a:r>
            <a:r>
              <a:rPr lang="en-US" sz="600" dirty="0">
                <a:latin typeface="Arial" panose="020B0604020202020204" pitchFamily="34" charset="0"/>
                <a:ea typeface="Calibri" panose="020F0502020204030204" pitchFamily="34" charset="0"/>
                <a:cs typeface="Times New Roman" panose="02020603050405020304" pitchFamily="18" charset="0"/>
              </a:rPr>
              <a:t>1,381</a:t>
            </a:r>
            <a:r>
              <a:rPr lang="en-US" sz="600" dirty="0">
                <a:effectLst/>
                <a:latin typeface="Arial" panose="020B0604020202020204" pitchFamily="34" charset="0"/>
                <a:ea typeface="Calibri" panose="020F0502020204030204" pitchFamily="34" charset="0"/>
                <a:cs typeface="Times New Roman" panose="02020603050405020304" pitchFamily="18" charset="0"/>
              </a:rPr>
              <a:t>. </a:t>
            </a: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2</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3</a:t>
            </a:r>
            <a:r>
              <a:rPr lang="en-GB" sz="600" dirty="0">
                <a:effectLst/>
                <a:latin typeface="Arial" panose="020B0604020202020204" pitchFamily="34" charset="0"/>
                <a:ea typeface="Calibri" panose="020F0502020204030204" pitchFamily="34" charset="0"/>
                <a:cs typeface="Times New Roman" panose="02020603050405020304" pitchFamily="18" charset="0"/>
              </a:rPr>
              <a: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579294BC-A139-80A5-708B-83243AC28282}"/>
              </a:ext>
            </a:extLst>
          </p:cNvPr>
          <p:cNvSpPr/>
          <p:nvPr/>
        </p:nvSpPr>
        <p:spPr>
          <a:xfrm>
            <a:off x="5449455" y="1482635"/>
            <a:ext cx="3970570"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a:t>
            </a:r>
            <a:endParaRPr lang="en-US" dirty="0">
              <a:solidFill>
                <a:schemeClr val="tx2"/>
              </a:solidFill>
            </a:endParaRPr>
          </a:p>
          <a:p>
            <a:pPr marL="171450" indent="-171450">
              <a:lnSpc>
                <a:spcPct val="125000"/>
              </a:lnSpc>
              <a:buFont typeface="Arial,Sans-Serif"/>
              <a:buChar char="↑"/>
            </a:pPr>
            <a:r>
              <a:rPr lang="en-US" sz="1000" b="1" dirty="0">
                <a:solidFill>
                  <a:schemeClr val="tx1"/>
                </a:solidFill>
              </a:rPr>
              <a:t>Draft written work / text responses </a:t>
            </a:r>
            <a:r>
              <a:rPr lang="en-US" sz="1000" dirty="0">
                <a:solidFill>
                  <a:schemeClr val="tx1"/>
                </a:solidFill>
              </a:rPr>
              <a:t>was higher for:</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Ages 35-44 (32%) and 45-54 (32% vs 16% of ages 18-24)</a:t>
            </a:r>
          </a:p>
          <a:p>
            <a:pPr marL="628650" lvl="1" indent="-171450">
              <a:lnSpc>
                <a:spcPct val="125000"/>
              </a:lnSpc>
              <a:buFont typeface="Courier New" panose="02070309020205020404" pitchFamily="49" charset="0"/>
              <a:buChar char="o"/>
            </a:pPr>
            <a:r>
              <a:rPr lang="en-US" sz="1000" dirty="0">
                <a:solidFill>
                  <a:schemeClr val="tx1"/>
                </a:solidFill>
                <a:cs typeface="Arial"/>
              </a:rPr>
              <a:t>Those with a Bachelor degree (33%) or Postgraduate degree (27% vs 14% of those with education up to Year 12)</a:t>
            </a:r>
          </a:p>
          <a:p>
            <a:pPr lvl="1">
              <a:lnSpc>
                <a:spcPct val="125000"/>
              </a:lnSpc>
            </a:pPr>
            <a:endParaRPr lang="en-US" sz="1000" dirty="0">
              <a:solidFill>
                <a:schemeClr val="tx1"/>
              </a:solidFill>
              <a:cs typeface="Arial"/>
            </a:endParaRPr>
          </a:p>
          <a:p>
            <a:pPr marL="171450" indent="-171450">
              <a:lnSpc>
                <a:spcPct val="125000"/>
              </a:lnSpc>
              <a:buFont typeface="Arial,Sans-Serif"/>
              <a:buChar char="↑"/>
            </a:pPr>
            <a:r>
              <a:rPr lang="en-US" sz="1000" b="1" dirty="0">
                <a:solidFill>
                  <a:schemeClr val="tx1"/>
                </a:solidFill>
              </a:rPr>
              <a:t>Undertake research to support work or study </a:t>
            </a:r>
            <a:r>
              <a:rPr lang="en-US" sz="1000" dirty="0">
                <a:solidFill>
                  <a:schemeClr val="tx1"/>
                </a:solidFill>
              </a:rPr>
              <a:t>was higher for:</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Women (22% vs 15% of men)</a:t>
            </a:r>
          </a:p>
          <a:p>
            <a:pPr marL="628650" lvl="1" indent="-171450">
              <a:lnSpc>
                <a:spcPct val="125000"/>
              </a:lnSpc>
              <a:buFont typeface="Courier New" panose="02070309020205020404" pitchFamily="49" charset="0"/>
              <a:buChar char="o"/>
            </a:pPr>
            <a:r>
              <a:rPr lang="en-US" sz="1000" dirty="0">
                <a:solidFill>
                  <a:schemeClr val="tx1"/>
                </a:solidFill>
                <a:cs typeface="Arial"/>
              </a:rPr>
              <a:t>Ages 18-24 (31% vs 5% of ages 25-34, 16% of ages 35-44, 16% of ages 45-54, and 12% of ages 55-64)</a:t>
            </a:r>
          </a:p>
          <a:p>
            <a:pPr marL="628650" lvl="1" indent="-171450">
              <a:lnSpc>
                <a:spcPct val="125000"/>
              </a:lnSpc>
              <a:buFont typeface="Courier New" panose="02070309020205020404" pitchFamily="49" charset="0"/>
              <a:buChar char="o"/>
            </a:pPr>
            <a:r>
              <a:rPr lang="en-US" sz="1000" dirty="0">
                <a:solidFill>
                  <a:schemeClr val="tx1"/>
                </a:solidFill>
                <a:cs typeface="Arial"/>
              </a:rPr>
              <a:t>Those who are a student (42% vs 14% of those employed full time or part time, 14% of those employed casually and 10% of those who are self-employed)</a:t>
            </a:r>
          </a:p>
          <a:p>
            <a:pPr marL="628650" lvl="1" indent="-171450">
              <a:lnSpc>
                <a:spcPct val="125000"/>
              </a:lnSpc>
              <a:buFont typeface="Courier New" panose="02070309020205020404" pitchFamily="49" charset="0"/>
              <a:buChar char="o"/>
            </a:pPr>
            <a:endParaRPr lang="en-US" sz="1000" dirty="0">
              <a:solidFill>
                <a:schemeClr val="tx1"/>
              </a:solidFill>
              <a:cs typeface="Arial"/>
            </a:endParaRPr>
          </a:p>
          <a:p>
            <a:pPr marL="171450" indent="-171450">
              <a:lnSpc>
                <a:spcPct val="125000"/>
              </a:lnSpc>
              <a:buFont typeface="Arial,Sans-Serif"/>
              <a:buChar char="↑"/>
            </a:pPr>
            <a:r>
              <a:rPr lang="en-US" sz="1000" b="1" dirty="0">
                <a:solidFill>
                  <a:schemeClr val="tx1"/>
                </a:solidFill>
              </a:rPr>
              <a:t>Experimenting with the technology </a:t>
            </a:r>
            <a:r>
              <a:rPr lang="en-US" sz="1000" dirty="0">
                <a:solidFill>
                  <a:schemeClr val="tx1"/>
                </a:solidFill>
              </a:rPr>
              <a:t>was higher for:</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Those employed full time or part time (11%), those employed casually (18%), those who are self-employed (12%), those who are unemployed (15%), and those who are retired (11% vs 2% of those who are a student)</a:t>
            </a: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marL="628650" lvl="1" indent="-171450">
              <a:lnSpc>
                <a:spcPct val="125000"/>
              </a:lnSpc>
              <a:buFont typeface="Courier New" panose="02070309020205020404" pitchFamily="49" charset="0"/>
              <a:buChar char="o"/>
            </a:pPr>
            <a:endParaRPr lang="en-US" sz="900" dirty="0">
              <a:solidFill>
                <a:schemeClr val="tx1"/>
              </a:solidFill>
              <a:cs typeface="Arial"/>
            </a:endParaRPr>
          </a:p>
          <a:p>
            <a:pPr lvl="1">
              <a:lnSpc>
                <a:spcPct val="125000"/>
              </a:lnSpc>
            </a:pPr>
            <a:endParaRPr lang="en-US" sz="900" dirty="0">
              <a:solidFill>
                <a:schemeClr val="tx1"/>
              </a:solidFill>
            </a:endParaRPr>
          </a:p>
        </p:txBody>
      </p:sp>
      <p:sp>
        <p:nvSpPr>
          <p:cNvPr id="11" name="Rectangle 10">
            <a:extLst>
              <a:ext uri="{FF2B5EF4-FFF2-40B4-BE49-F238E27FC236}">
                <a16:creationId xmlns:a16="http://schemas.microsoft.com/office/drawing/2014/main" id="{DA34D0EB-FC1A-D24D-9B22-507BD13EB281}"/>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Typically, respondents have most recently used Generative AI for drafting written work or text.</a:t>
            </a:r>
            <a:endParaRPr lang="en-AU" sz="1000" b="1" dirty="0"/>
          </a:p>
        </p:txBody>
      </p:sp>
      <p:pic>
        <p:nvPicPr>
          <p:cNvPr id="12" name="Graphic 11">
            <a:extLst>
              <a:ext uri="{FF2B5EF4-FFF2-40B4-BE49-F238E27FC236}">
                <a16:creationId xmlns:a16="http://schemas.microsoft.com/office/drawing/2014/main" id="{619B6DAD-B9A6-AADE-8C9F-86B26D94F46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
        <p:nvSpPr>
          <p:cNvPr id="21" name="Rectangle 20">
            <a:extLst>
              <a:ext uri="{FF2B5EF4-FFF2-40B4-BE49-F238E27FC236}">
                <a16:creationId xmlns:a16="http://schemas.microsoft.com/office/drawing/2014/main" id="{02A7ACD1-0D88-9134-617B-A11B9E9AF985}"/>
              </a:ext>
              <a:ext uri="{C183D7F6-B498-43B3-948B-1728B52AA6E4}">
                <adec:decorative xmlns:adec="http://schemas.microsoft.com/office/drawing/2017/decorative" val="1"/>
              </a:ext>
            </a:extLst>
          </p:cNvPr>
          <p:cNvSpPr/>
          <p:nvPr/>
        </p:nvSpPr>
        <p:spPr>
          <a:xfrm>
            <a:off x="2983477" y="1438116"/>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spTree>
    <p:extLst>
      <p:ext uri="{BB962C8B-B14F-4D97-AF65-F5344CB8AC3E}">
        <p14:creationId xmlns:p14="http://schemas.microsoft.com/office/powerpoint/2010/main" val="32610986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91</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302592"/>
            <a:ext cx="7957813" cy="438517"/>
          </a:xfrm>
        </p:spPr>
        <p:txBody>
          <a:bodyPr>
            <a:normAutofit fontScale="90000"/>
          </a:bodyPr>
          <a:lstStyle/>
          <a:p>
            <a:r>
              <a:rPr lang="en-AU" dirty="0"/>
              <a:t>Impact on trust in news articles written using Generative AI</a:t>
            </a:r>
          </a:p>
        </p:txBody>
      </p:sp>
      <p:grpSp>
        <p:nvGrpSpPr>
          <p:cNvPr id="4" name="Group 3">
            <a:extLst>
              <a:ext uri="{FF2B5EF4-FFF2-40B4-BE49-F238E27FC236}">
                <a16:creationId xmlns:a16="http://schemas.microsoft.com/office/drawing/2014/main" id="{30AD0FBA-80EE-EA44-91B5-CB195A77AD60}"/>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7" name="Freeform 5">
              <a:extLst>
                <a:ext uri="{FF2B5EF4-FFF2-40B4-BE49-F238E27FC236}">
                  <a16:creationId xmlns:a16="http://schemas.microsoft.com/office/drawing/2014/main" id="{FE360A1B-8B5E-8F2D-9CE9-3B53201D14A5}"/>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4" name="Freeform 6">
              <a:extLst>
                <a:ext uri="{FF2B5EF4-FFF2-40B4-BE49-F238E27FC236}">
                  <a16:creationId xmlns:a16="http://schemas.microsoft.com/office/drawing/2014/main" id="{8DC05BAE-E24E-D8DF-F1BC-B87D93646CAF}"/>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7" name="Freeform 7">
              <a:extLst>
                <a:ext uri="{FF2B5EF4-FFF2-40B4-BE49-F238E27FC236}">
                  <a16:creationId xmlns:a16="http://schemas.microsoft.com/office/drawing/2014/main" id="{B3864A7D-C14D-2AF9-B816-9BD4BA625E16}"/>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9" name="Freeform 8">
              <a:extLst>
                <a:ext uri="{FF2B5EF4-FFF2-40B4-BE49-F238E27FC236}">
                  <a16:creationId xmlns:a16="http://schemas.microsoft.com/office/drawing/2014/main" id="{E7EB8D34-1CA4-CAAB-E750-06776D44B38B}"/>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 name="Freeform 9">
              <a:extLst>
                <a:ext uri="{FF2B5EF4-FFF2-40B4-BE49-F238E27FC236}">
                  <a16:creationId xmlns:a16="http://schemas.microsoft.com/office/drawing/2014/main" id="{35ECCB88-858C-EECE-EEE0-92E3F5C88A1F}"/>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18" name="Rectangle 17">
            <a:extLst>
              <a:ext uri="{FF2B5EF4-FFF2-40B4-BE49-F238E27FC236}">
                <a16:creationId xmlns:a16="http://schemas.microsoft.com/office/drawing/2014/main" id="{0981B06A-B6C5-0CD2-90AF-9BFB66E19110}"/>
              </a:ext>
            </a:extLst>
          </p:cNvPr>
          <p:cNvSpPr/>
          <p:nvPr/>
        </p:nvSpPr>
        <p:spPr>
          <a:xfrm>
            <a:off x="384404" y="728051"/>
            <a:ext cx="9129850" cy="352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More than three-quarters (78%) of respondents who were aware of Generative AI said that their trust in a news article would be negatively impacted if they knew that the article had been written</a:t>
            </a:r>
            <a:r>
              <a:rPr lang="en-US" sz="1000" b="1" dirty="0">
                <a:solidFill>
                  <a:schemeClr val="tx1"/>
                </a:solidFill>
              </a:rPr>
              <a:t> in full </a:t>
            </a:r>
            <a:r>
              <a:rPr lang="en-US" sz="1000" dirty="0">
                <a:solidFill>
                  <a:schemeClr val="tx1"/>
                </a:solidFill>
              </a:rPr>
              <a:t>by this technology (trust being net very negatively and somewhat negatively impacted). Negative sentiment dropped to 57%, however, if Generative AI was used to only </a:t>
            </a:r>
            <a:r>
              <a:rPr lang="en-US" sz="1000" b="1" dirty="0">
                <a:solidFill>
                  <a:schemeClr val="tx1"/>
                </a:solidFill>
              </a:rPr>
              <a:t>assist</a:t>
            </a:r>
            <a:r>
              <a:rPr lang="en-US" sz="1000" dirty="0">
                <a:solidFill>
                  <a:schemeClr val="tx1"/>
                </a:solidFill>
              </a:rPr>
              <a:t> in writing the article.</a:t>
            </a:r>
            <a:endParaRPr lang="en-AU" sz="1000" dirty="0">
              <a:solidFill>
                <a:schemeClr val="tx1"/>
              </a:solidFill>
            </a:endParaRPr>
          </a:p>
        </p:txBody>
      </p:sp>
      <p:sp>
        <p:nvSpPr>
          <p:cNvPr id="6" name="Oval 5" descr="Result listed is for 2023.&#10;&#10;Yes, I was aware before today that Generative AI is able to write news articles and news content, 70%.&#10;&#10;Source: D23. Before today, were you aware that Generative AI is able to write news articles and news content?&#10;Base: TVCS &amp; MCCS, Respondents who are aware of Generative AI. 2023: n=3,264.&#10;Notes: No/Don’t know/refused responses not shown: No = 30%, DK = 0.3%, Ref = 0.1%&#10;">
            <a:extLst>
              <a:ext uri="{FF2B5EF4-FFF2-40B4-BE49-F238E27FC236}">
                <a16:creationId xmlns:a16="http://schemas.microsoft.com/office/drawing/2014/main" id="{B9AE04E8-B69E-3B2E-1E7D-A7435849FDD2}"/>
              </a:ext>
            </a:extLst>
          </p:cNvPr>
          <p:cNvSpPr/>
          <p:nvPr/>
        </p:nvSpPr>
        <p:spPr>
          <a:xfrm>
            <a:off x="311853" y="1699911"/>
            <a:ext cx="1627899" cy="1627899"/>
          </a:xfrm>
          <a:prstGeom prst="ellipse">
            <a:avLst/>
          </a:prstGeom>
          <a:solidFill>
            <a:srgbClr val="5AC0E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AU" sz="1000" dirty="0">
                <a:solidFill>
                  <a:schemeClr val="tx1"/>
                </a:solidFill>
              </a:rPr>
              <a:t>“Yes, I was aware before today that Generative AI is able to write news articles and news content”</a:t>
            </a:r>
          </a:p>
          <a:p>
            <a:pPr algn="ctr"/>
            <a:endParaRPr lang="en-AU" sz="800" b="1" i="1" dirty="0">
              <a:solidFill>
                <a:schemeClr val="tx1"/>
              </a:solidFill>
            </a:endParaRPr>
          </a:p>
          <a:p>
            <a:pPr algn="ctr"/>
            <a:r>
              <a:rPr lang="en-AU" sz="1600" b="1" dirty="0">
                <a:solidFill>
                  <a:schemeClr val="tx1"/>
                </a:solidFill>
              </a:rPr>
              <a:t>70%</a:t>
            </a:r>
            <a:endParaRPr lang="en-AU" sz="2800" b="1" dirty="0">
              <a:solidFill>
                <a:schemeClr val="tx1"/>
              </a:solidFill>
            </a:endParaRPr>
          </a:p>
        </p:txBody>
      </p:sp>
      <p:sp>
        <p:nvSpPr>
          <p:cNvPr id="8" name="TextBox 7">
            <a:extLst>
              <a:ext uri="{FF2B5EF4-FFF2-40B4-BE49-F238E27FC236}">
                <a16:creationId xmlns:a16="http://schemas.microsoft.com/office/drawing/2014/main" id="{87769884-989D-B526-CEF5-50E8128BBD44}"/>
              </a:ext>
            </a:extLst>
          </p:cNvPr>
          <p:cNvSpPr txBox="1"/>
          <p:nvPr/>
        </p:nvSpPr>
        <p:spPr>
          <a:xfrm>
            <a:off x="312062" y="3389910"/>
            <a:ext cx="1627690" cy="1000274"/>
          </a:xfrm>
          <a:prstGeom prst="rect">
            <a:avLst/>
          </a:prstGeom>
          <a:noFill/>
        </p:spPr>
        <p:txBody>
          <a:bodyPr wrap="square">
            <a:spAutoFit/>
          </a:bodyPr>
          <a:lstStyle/>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D23. Before today, were you aware that Generative AI is able to write news articles and news content?</a:t>
            </a:r>
          </a:p>
          <a:p>
            <a:pPr>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TVCS &amp; MCCS, </a:t>
            </a:r>
            <a:r>
              <a:rPr lang="en-US" sz="600" dirty="0">
                <a:latin typeface="Arial" panose="020B0604020202020204" pitchFamily="34" charset="0"/>
                <a:ea typeface="Calibri" panose="020F0502020204030204" pitchFamily="34" charset="0"/>
                <a:cs typeface="Times New Roman" panose="02020603050405020304" pitchFamily="18" charset="0"/>
              </a:rPr>
              <a:t>R</a:t>
            </a:r>
            <a:r>
              <a:rPr lang="en-US" sz="600" dirty="0">
                <a:effectLst/>
                <a:latin typeface="Arial" panose="020B0604020202020204" pitchFamily="34" charset="0"/>
                <a:ea typeface="Calibri" panose="020F0502020204030204" pitchFamily="34" charset="0"/>
                <a:cs typeface="Times New Roman" panose="02020603050405020304" pitchFamily="18" charset="0"/>
              </a:rPr>
              <a:t>espondents who are aware of Generative AI</a:t>
            </a:r>
            <a:r>
              <a:rPr lang="en-US" sz="600" dirty="0">
                <a:latin typeface="Arial" panose="020B0604020202020204" pitchFamily="34" charset="0"/>
                <a:ea typeface="Calibri" panose="020F0502020204030204" pitchFamily="34" charset="0"/>
                <a:cs typeface="Times New Roman" panose="02020603050405020304" pitchFamily="18" charset="0"/>
              </a:rPr>
              <a:t>.</a:t>
            </a:r>
            <a:r>
              <a:rPr lang="en-US" sz="600" dirty="0">
                <a:effectLst/>
                <a:latin typeface="Arial" panose="020B0604020202020204" pitchFamily="34" charset="0"/>
                <a:ea typeface="Calibri" panose="020F0502020204030204" pitchFamily="34" charset="0"/>
                <a:cs typeface="Times New Roman" panose="02020603050405020304" pitchFamily="18" charset="0"/>
              </a:rPr>
              <a:t> 2023: n=3,264.</a:t>
            </a:r>
          </a:p>
          <a:p>
            <a:pPr>
              <a:spcBef>
                <a:spcPts val="300"/>
              </a:spcBef>
            </a:pPr>
            <a:r>
              <a:rPr lang="en-GB" sz="600" dirty="0">
                <a:effectLst/>
                <a:latin typeface="Arial" panose="020B0604020202020204" pitchFamily="34" charset="0"/>
                <a:ea typeface="Calibri" panose="020F0502020204030204" pitchFamily="34" charset="0"/>
                <a:cs typeface="Times New Roman" panose="02020603050405020304" pitchFamily="18" charset="0"/>
              </a:rPr>
              <a:t>Notes: No/Don’t know/refused responses not shown: No = </a:t>
            </a:r>
            <a:r>
              <a:rPr lang="en-GB" sz="600" dirty="0">
                <a:latin typeface="Arial" panose="020B0604020202020204" pitchFamily="34" charset="0"/>
                <a:ea typeface="Calibri" panose="020F0502020204030204" pitchFamily="34" charset="0"/>
                <a:cs typeface="Times New Roman" panose="02020603050405020304" pitchFamily="18" charset="0"/>
              </a:rPr>
              <a:t>30</a:t>
            </a:r>
            <a:r>
              <a:rPr lang="en-GB" sz="600" dirty="0">
                <a:effectLst/>
                <a:latin typeface="Arial" panose="020B0604020202020204" pitchFamily="34" charset="0"/>
                <a:ea typeface="Calibri" panose="020F0502020204030204" pitchFamily="34" charset="0"/>
                <a:cs typeface="Times New Roman" panose="02020603050405020304" pitchFamily="18" charset="0"/>
              </a:rPr>
              <a:t>%, DK = </a:t>
            </a:r>
            <a:r>
              <a:rPr lang="en-GB" sz="600" dirty="0">
                <a:latin typeface="Arial" panose="020B0604020202020204" pitchFamily="34" charset="0"/>
                <a:ea typeface="Calibri" panose="020F0502020204030204" pitchFamily="34" charset="0"/>
                <a:cs typeface="Times New Roman" panose="02020603050405020304" pitchFamily="18" charset="0"/>
              </a:rPr>
              <a:t>0.3</a:t>
            </a:r>
            <a:r>
              <a:rPr lang="en-GB" sz="600" dirty="0">
                <a:effectLst/>
                <a:latin typeface="Arial" panose="020B0604020202020204" pitchFamily="34" charset="0"/>
                <a:ea typeface="Calibri" panose="020F0502020204030204" pitchFamily="34" charset="0"/>
                <a:cs typeface="Times New Roman" panose="02020603050405020304" pitchFamily="18" charset="0"/>
              </a:rPr>
              <a:t>%, Ref = 0.</a:t>
            </a:r>
            <a:r>
              <a:rPr lang="en-GB" sz="600" dirty="0">
                <a:latin typeface="Arial" panose="020B0604020202020204" pitchFamily="34" charset="0"/>
                <a:ea typeface="Calibri" panose="020F0502020204030204" pitchFamily="34" charset="0"/>
                <a:cs typeface="Times New Roman" panose="02020603050405020304" pitchFamily="18" charset="0"/>
              </a:rPr>
              <a:t>1</a:t>
            </a:r>
            <a:r>
              <a:rPr lang="en-GB" sz="600" dirty="0">
                <a:effectLst/>
                <a:latin typeface="Arial" panose="020B0604020202020204" pitchFamily="34" charset="0"/>
                <a:ea typeface="Calibri" panose="020F0502020204030204" pitchFamily="34" charset="0"/>
                <a:cs typeface="Times New Roman" panose="02020603050405020304" pitchFamily="18" charset="0"/>
              </a:rPr>
              <a: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710B3ACF-05C0-1410-3493-F4DD2A8652DC}"/>
              </a:ext>
              <a:ext uri="{C183D7F6-B498-43B3-948B-1728B52AA6E4}">
                <adec:decorative xmlns:adec="http://schemas.microsoft.com/office/drawing/2017/decorative" val="1"/>
              </a:ext>
            </a:extLst>
          </p:cNvPr>
          <p:cNvSpPr/>
          <p:nvPr/>
        </p:nvSpPr>
        <p:spPr>
          <a:xfrm>
            <a:off x="2072575" y="1444606"/>
            <a:ext cx="4559580" cy="389791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10" name="Rectangle 9">
            <a:extLst>
              <a:ext uri="{FF2B5EF4-FFF2-40B4-BE49-F238E27FC236}">
                <a16:creationId xmlns:a16="http://schemas.microsoft.com/office/drawing/2014/main" id="{CB9E080C-BBB3-7CE1-05BF-5FFFFE23DFFE}"/>
              </a:ext>
              <a:ext uri="{C183D7F6-B498-43B3-948B-1728B52AA6E4}">
                <adec:decorative xmlns:adec="http://schemas.microsoft.com/office/drawing/2017/decorative" val="1"/>
              </a:ext>
            </a:extLst>
          </p:cNvPr>
          <p:cNvSpPr/>
          <p:nvPr/>
        </p:nvSpPr>
        <p:spPr>
          <a:xfrm>
            <a:off x="2375412" y="1581353"/>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lumMod val="65000"/>
                    <a:lumOff val="35000"/>
                  </a:schemeClr>
                </a:solidFill>
              </a:rPr>
              <a:t>%</a:t>
            </a:r>
          </a:p>
        </p:txBody>
      </p:sp>
      <p:graphicFrame>
        <p:nvGraphicFramePr>
          <p:cNvPr id="13" name="Chart 12" descr="Figure 81: Impact on trust in news articles written with use of Generative AI.&#10;&#10;Results listed are for 2023.&#10;&#10;Impact on trust in articles written in full by Generative AI:&#10;&#10;Very negatively, 31%.&#10;Somewhat negatively, 47%.&#10;No change, 18%.&#10;Somewhat positively, 4%.&#10;Very positively, 1%.&#10;NET Somewhat negatively and very negatively, 78%.&#10;Net Somewhat positively and very positively, 4%.&#10;&#10;Impact on trust in articles written with the assistance of Generative AI:&#10;&#10;Very negatively, 16%.&#10;Somewhat negatively, 41%.&#10;No change, 33%.&#10;Somewhat positively, 8%.&#10;Very positively, 1%.&#10;NET Somewhat negatively and very negatively, 57%.&#10;NET Somewhat positively and very positively, 9%.&#10;&#10;Source: D24B. If you were aware that a news article had been written with the assistance of Generative AI, how would this impact your trust in that article?  And D24A. If you were aware that a news article had been written in full by Generative AI, how would this impact your trust in that article?&#10;Base: TVCS &amp; MCCS, Respondents who are aware of Generative AI. 2023: n=3,264. &#10;Notes: Don’t know/refused responses not shown. 2023: DK = 1%, Ref = 0.1% for D24B and 2023: DK = 0.3%, Ref = 0.0% for D24A.. Labels for responses &lt;5% not shown on chart.&#10;">
            <a:extLst>
              <a:ext uri="{FF2B5EF4-FFF2-40B4-BE49-F238E27FC236}">
                <a16:creationId xmlns:a16="http://schemas.microsoft.com/office/drawing/2014/main" id="{CDC2358B-855A-AF12-E8C8-307ED294CEBD}"/>
              </a:ext>
            </a:extLst>
          </p:cNvPr>
          <p:cNvGraphicFramePr/>
          <p:nvPr>
            <p:extLst>
              <p:ext uri="{D42A27DB-BD31-4B8C-83A1-F6EECF244321}">
                <p14:modId xmlns:p14="http://schemas.microsoft.com/office/powerpoint/2010/main" val="1455918111"/>
              </p:ext>
            </p:extLst>
          </p:nvPr>
        </p:nvGraphicFramePr>
        <p:xfrm>
          <a:off x="1186228" y="1617088"/>
          <a:ext cx="6988281" cy="2889646"/>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descr="Written in full by generative AI, NET T2B - 4%. ">
            <a:extLst>
              <a:ext uri="{FF2B5EF4-FFF2-40B4-BE49-F238E27FC236}">
                <a16:creationId xmlns:a16="http://schemas.microsoft.com/office/drawing/2014/main" id="{A7535CEF-D4B5-684B-20BA-55ADA9B04A3B}"/>
              </a:ext>
            </a:extLst>
          </p:cNvPr>
          <p:cNvSpPr/>
          <p:nvPr/>
        </p:nvSpPr>
        <p:spPr>
          <a:xfrm>
            <a:off x="2888440" y="1297886"/>
            <a:ext cx="90063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latin typeface="Arial" panose="020B0604020202020204" pitchFamily="34" charset="0"/>
                <a:cs typeface="Arial" panose="020B0604020202020204" pitchFamily="34" charset="0"/>
              </a:rPr>
              <a:t>T2B: 4%</a:t>
            </a:r>
            <a:endParaRPr lang="en-AU" sz="1000" b="1" dirty="0">
              <a:solidFill>
                <a:srgbClr val="000000"/>
              </a:solidFill>
              <a:latin typeface="Arial" panose="020B0604020202020204" pitchFamily="34" charset="0"/>
              <a:cs typeface="Arial" panose="020B0604020202020204" pitchFamily="34" charset="0"/>
            </a:endParaRPr>
          </a:p>
        </p:txBody>
      </p:sp>
      <p:sp>
        <p:nvSpPr>
          <p:cNvPr id="9" name="Rectangle 8" descr="Written in full by generative AI, NET B2B - 78%.">
            <a:extLst>
              <a:ext uri="{FF2B5EF4-FFF2-40B4-BE49-F238E27FC236}">
                <a16:creationId xmlns:a16="http://schemas.microsoft.com/office/drawing/2014/main" id="{143FAC5E-9A75-1232-72F6-734749C4E57F}"/>
              </a:ext>
            </a:extLst>
          </p:cNvPr>
          <p:cNvSpPr/>
          <p:nvPr/>
        </p:nvSpPr>
        <p:spPr>
          <a:xfrm>
            <a:off x="2883488" y="4160029"/>
            <a:ext cx="90063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latin typeface="Arial" panose="020B0604020202020204" pitchFamily="34" charset="0"/>
                <a:cs typeface="Arial" panose="020B0604020202020204" pitchFamily="34" charset="0"/>
              </a:rPr>
              <a:t>B2B: 78%</a:t>
            </a:r>
            <a:endParaRPr lang="en-AU" sz="1000" b="1" dirty="0">
              <a:solidFill>
                <a:srgbClr val="000000"/>
              </a:solidFill>
              <a:latin typeface="Arial" panose="020B0604020202020204" pitchFamily="34" charset="0"/>
              <a:cs typeface="Arial" panose="020B0604020202020204" pitchFamily="34" charset="0"/>
            </a:endParaRPr>
          </a:p>
        </p:txBody>
      </p:sp>
      <p:sp>
        <p:nvSpPr>
          <p:cNvPr id="29" name="Rectangle 28" descr="Written with the assistance of generative AI, NET B2B T2B - 9%. ">
            <a:extLst>
              <a:ext uri="{FF2B5EF4-FFF2-40B4-BE49-F238E27FC236}">
                <a16:creationId xmlns:a16="http://schemas.microsoft.com/office/drawing/2014/main" id="{74E32EE8-78EB-96BE-42A4-49BAAE1CD202}"/>
              </a:ext>
            </a:extLst>
          </p:cNvPr>
          <p:cNvSpPr/>
          <p:nvPr/>
        </p:nvSpPr>
        <p:spPr>
          <a:xfrm>
            <a:off x="4369809" y="1309788"/>
            <a:ext cx="90063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latin typeface="Arial" panose="020B0604020202020204" pitchFamily="34" charset="0"/>
                <a:cs typeface="Arial" panose="020B0604020202020204" pitchFamily="34" charset="0"/>
              </a:rPr>
              <a:t>T2B: 9%</a:t>
            </a:r>
            <a:endParaRPr lang="en-AU" sz="1000" b="1" dirty="0">
              <a:solidFill>
                <a:srgbClr val="000000"/>
              </a:solidFill>
              <a:latin typeface="Arial" panose="020B0604020202020204" pitchFamily="34" charset="0"/>
              <a:cs typeface="Arial" panose="020B0604020202020204" pitchFamily="34" charset="0"/>
            </a:endParaRPr>
          </a:p>
        </p:txBody>
      </p:sp>
      <p:sp>
        <p:nvSpPr>
          <p:cNvPr id="20" name="Rectangle 19" descr="Written with the assistance of generative AI, NET B2B - 57%.">
            <a:extLst>
              <a:ext uri="{FF2B5EF4-FFF2-40B4-BE49-F238E27FC236}">
                <a16:creationId xmlns:a16="http://schemas.microsoft.com/office/drawing/2014/main" id="{F68B482F-AB72-E181-5773-4B5B532BBCF1}"/>
              </a:ext>
            </a:extLst>
          </p:cNvPr>
          <p:cNvSpPr/>
          <p:nvPr/>
        </p:nvSpPr>
        <p:spPr>
          <a:xfrm>
            <a:off x="4406509" y="4170251"/>
            <a:ext cx="90063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latin typeface="Arial" panose="020B0604020202020204" pitchFamily="34" charset="0"/>
                <a:cs typeface="Arial" panose="020B0604020202020204" pitchFamily="34" charset="0"/>
              </a:rPr>
              <a:t>B2B: 57%</a:t>
            </a:r>
            <a:endParaRPr lang="en-AU" sz="1000" b="1" dirty="0">
              <a:solidFill>
                <a:srgbClr val="00000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3E3F954-3D0D-DF7C-5AF8-57CA7C40D7CE}"/>
              </a:ext>
            </a:extLst>
          </p:cNvPr>
          <p:cNvSpPr txBox="1"/>
          <p:nvPr/>
        </p:nvSpPr>
        <p:spPr>
          <a:xfrm>
            <a:off x="2072575" y="4787046"/>
            <a:ext cx="4559580" cy="555473"/>
          </a:xfrm>
          <a:prstGeom prst="rect">
            <a:avLst/>
          </a:prstGeom>
          <a:noFill/>
        </p:spPr>
        <p:txBody>
          <a:bodyPr wrap="square">
            <a:spAutoFit/>
          </a:bodyPr>
          <a:lstStyle/>
          <a:p>
            <a:pPr algn="just">
              <a:lnSpc>
                <a:spcPts val="500"/>
              </a:lnSpc>
              <a:spcBef>
                <a:spcPts val="300"/>
              </a:spcBef>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D24B. If you were aware that a news article had been written with the assistance of Generative AI, how would this impact your trust in that article?  And D24A. If you were aware that a news article had been written in full by Generative AI, how would this impact your trust in that article?</a:t>
            </a: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TVCS &amp; MCCS, Respondents who are aware of Generative AI. 2023: n=3,264. </a:t>
            </a: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1%, Ref = </a:t>
            </a:r>
            <a:r>
              <a:rPr lang="en-GB" sz="600" dirty="0">
                <a:latin typeface="Arial" panose="020B0604020202020204" pitchFamily="34" charset="0"/>
                <a:ea typeface="Calibri" panose="020F0502020204030204" pitchFamily="34" charset="0"/>
                <a:cs typeface="Times New Roman" panose="02020603050405020304" pitchFamily="18" charset="0"/>
              </a:rPr>
              <a:t>0.1</a:t>
            </a:r>
            <a:r>
              <a:rPr lang="en-GB" sz="600" dirty="0">
                <a:effectLst/>
                <a:latin typeface="Arial" panose="020B0604020202020204" pitchFamily="34" charset="0"/>
                <a:ea typeface="Calibri" panose="020F0502020204030204" pitchFamily="34" charset="0"/>
                <a:cs typeface="Times New Roman" panose="02020603050405020304" pitchFamily="18" charset="0"/>
              </a:rPr>
              <a:t>% for D24B and 2023: DK = </a:t>
            </a:r>
            <a:r>
              <a:rPr lang="en-GB" sz="600" dirty="0">
                <a:latin typeface="Arial" panose="020B0604020202020204" pitchFamily="34" charset="0"/>
                <a:ea typeface="Calibri" panose="020F0502020204030204" pitchFamily="34" charset="0"/>
                <a:cs typeface="Times New Roman" panose="02020603050405020304" pitchFamily="18" charset="0"/>
              </a:rPr>
              <a:t>0.3</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0.0% for D24A.</a:t>
            </a:r>
            <a:r>
              <a:rPr lang="en-GB" sz="600" dirty="0">
                <a:effectLst/>
                <a:latin typeface="Arial" panose="020B0604020202020204" pitchFamily="34" charset="0"/>
                <a:ea typeface="Calibri" panose="020F0502020204030204" pitchFamily="34" charset="0"/>
                <a:cs typeface="Times New Roman" panose="02020603050405020304" pitchFamily="18" charset="0"/>
              </a:rPr>
              <a:t>. Labels for responses &lt;5% not shown on chart.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FEEB4086-4279-11A9-05BC-3C326ADEF79D}"/>
              </a:ext>
            </a:extLst>
          </p:cNvPr>
          <p:cNvSpPr/>
          <p:nvPr/>
        </p:nvSpPr>
        <p:spPr>
          <a:xfrm>
            <a:off x="6632155" y="1422352"/>
            <a:ext cx="2990567" cy="1271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a:t>
            </a:r>
            <a:endParaRPr lang="en-US" sz="1200" b="1" dirty="0">
              <a:solidFill>
                <a:schemeClr val="tx2"/>
              </a:solidFill>
            </a:endParaRPr>
          </a:p>
          <a:p>
            <a:pPr marL="171450" indent="-171450">
              <a:lnSpc>
                <a:spcPct val="125000"/>
              </a:lnSpc>
              <a:buFont typeface="Arial,Sans-Serif"/>
              <a:buChar char="↑"/>
            </a:pPr>
            <a:r>
              <a:rPr lang="en-US" sz="1000" b="1" dirty="0">
                <a:solidFill>
                  <a:schemeClr val="tx1"/>
                </a:solidFill>
              </a:rPr>
              <a:t>NET Very negatively + Somewhat negatively </a:t>
            </a:r>
            <a:r>
              <a:rPr lang="en-US" sz="1000" dirty="0">
                <a:solidFill>
                  <a:schemeClr val="tx1"/>
                </a:solidFill>
              </a:rPr>
              <a:t>was higher for:</a:t>
            </a:r>
          </a:p>
          <a:p>
            <a:pPr marL="171450" indent="-171450">
              <a:lnSpc>
                <a:spcPct val="125000"/>
              </a:lnSpc>
              <a:buFont typeface="Arial" panose="020B0604020202020204" pitchFamily="34" charset="0"/>
              <a:buChar char="•"/>
            </a:pPr>
            <a:r>
              <a:rPr lang="en-US" sz="1000" u="sng" dirty="0">
                <a:solidFill>
                  <a:schemeClr val="tx1"/>
                </a:solidFill>
                <a:cs typeface="Arial"/>
              </a:rPr>
              <a:t>Written in full:</a:t>
            </a:r>
          </a:p>
          <a:p>
            <a:pPr marL="628650" lvl="1" indent="-171450">
              <a:lnSpc>
                <a:spcPct val="125000"/>
              </a:lnSpc>
              <a:buFont typeface="Courier New" panose="02070309020205020404" pitchFamily="49" charset="0"/>
              <a:buChar char="o"/>
            </a:pPr>
            <a:r>
              <a:rPr lang="en-US" sz="1000" dirty="0">
                <a:solidFill>
                  <a:schemeClr val="tx1"/>
                </a:solidFill>
                <a:cs typeface="Arial"/>
              </a:rPr>
              <a:t>Ages 55-64 (86% vs 73% of ages 25-34, 72% of ages 35-44 and 76% of ages 45-54)</a:t>
            </a:r>
          </a:p>
          <a:p>
            <a:pPr marL="628650" lvl="1" indent="-171450">
              <a:lnSpc>
                <a:spcPct val="125000"/>
              </a:lnSpc>
              <a:buFont typeface="Courier New" panose="02070309020205020404" pitchFamily="49" charset="0"/>
              <a:buChar char="o"/>
            </a:pPr>
            <a:r>
              <a:rPr lang="en-US" sz="1000" dirty="0">
                <a:solidFill>
                  <a:schemeClr val="tx1"/>
                </a:solidFill>
                <a:cs typeface="Arial"/>
              </a:rPr>
              <a:t>Those living without children in the household (80% vs 73% of those with dependent children)</a:t>
            </a:r>
          </a:p>
          <a:p>
            <a:pPr marL="628650" lvl="1" indent="-171450">
              <a:lnSpc>
                <a:spcPct val="125000"/>
              </a:lnSpc>
              <a:buFont typeface="Courier New" panose="02070309020205020404" pitchFamily="49" charset="0"/>
              <a:buChar char="o"/>
            </a:pPr>
            <a:r>
              <a:rPr lang="en-US" sz="1000" dirty="0">
                <a:solidFill>
                  <a:schemeClr val="tx1"/>
                </a:solidFill>
                <a:cs typeface="Arial"/>
              </a:rPr>
              <a:t>Those who have not used Generative AI (81% vs 73% of those who have used Generative AI)</a:t>
            </a:r>
          </a:p>
          <a:p>
            <a:pPr marL="171450" indent="-171450">
              <a:lnSpc>
                <a:spcPct val="125000"/>
              </a:lnSpc>
              <a:buFont typeface="Arial" panose="020B0604020202020204" pitchFamily="34" charset="0"/>
              <a:buChar char="•"/>
            </a:pPr>
            <a:endParaRPr lang="en-US" sz="1000" u="sng" dirty="0">
              <a:solidFill>
                <a:schemeClr val="tx1"/>
              </a:solidFill>
              <a:cs typeface="Arial"/>
            </a:endParaRPr>
          </a:p>
          <a:p>
            <a:pPr marL="171450" indent="-171450">
              <a:lnSpc>
                <a:spcPct val="125000"/>
              </a:lnSpc>
              <a:buFont typeface="Arial" panose="020B0604020202020204" pitchFamily="34" charset="0"/>
              <a:buChar char="•"/>
            </a:pPr>
            <a:r>
              <a:rPr lang="en-US" sz="1000" u="sng" dirty="0">
                <a:solidFill>
                  <a:schemeClr val="tx1"/>
                </a:solidFill>
                <a:cs typeface="Arial"/>
              </a:rPr>
              <a:t>Written with assistance:</a:t>
            </a:r>
          </a:p>
          <a:p>
            <a:pPr marL="628650" lvl="1" indent="-171450">
              <a:lnSpc>
                <a:spcPct val="125000"/>
              </a:lnSpc>
              <a:buFont typeface="Courier New" panose="02070309020205020404" pitchFamily="49" charset="0"/>
              <a:buChar char="o"/>
            </a:pPr>
            <a:r>
              <a:rPr lang="en-US" sz="1000" dirty="0">
                <a:solidFill>
                  <a:schemeClr val="tx1"/>
                </a:solidFill>
                <a:cs typeface="Arial"/>
              </a:rPr>
              <a:t>Ages 55-64 (71%), 65-74 (65%), and 75+ (65% vs 49% of ages 18-24, 49% of ages 25-34 and 51% of ages 35-44)</a:t>
            </a:r>
          </a:p>
          <a:p>
            <a:pPr marL="628650" lvl="1" indent="-171450">
              <a:lnSpc>
                <a:spcPct val="125000"/>
              </a:lnSpc>
              <a:buFont typeface="Courier New" panose="02070309020205020404" pitchFamily="49" charset="0"/>
              <a:buChar char="o"/>
            </a:pPr>
            <a:r>
              <a:rPr lang="en-US" sz="1000" dirty="0">
                <a:solidFill>
                  <a:schemeClr val="tx1"/>
                </a:solidFill>
                <a:cs typeface="Arial"/>
              </a:rPr>
              <a:t>Those living outside a capital city (60% vs 54% of those living in a capital city)</a:t>
            </a:r>
          </a:p>
          <a:p>
            <a:pPr marL="628650" lvl="1" indent="-171450">
              <a:lnSpc>
                <a:spcPct val="125000"/>
              </a:lnSpc>
              <a:buFont typeface="Courier New" panose="02070309020205020404" pitchFamily="49" charset="0"/>
              <a:buChar char="o"/>
            </a:pPr>
            <a:r>
              <a:rPr lang="en-US" sz="1000" dirty="0">
                <a:solidFill>
                  <a:schemeClr val="tx1"/>
                </a:solidFill>
                <a:cs typeface="Arial"/>
              </a:rPr>
              <a:t>Those with a TAFE qualification / Trade Certificate / Diploma (60% vs 51% of those with a Bachelor degree)</a:t>
            </a:r>
          </a:p>
          <a:p>
            <a:pPr marL="628650" lvl="1" indent="-171450">
              <a:lnSpc>
                <a:spcPct val="125000"/>
              </a:lnSpc>
              <a:buFont typeface="Courier New" panose="02070309020205020404" pitchFamily="49" charset="0"/>
              <a:buChar char="o"/>
            </a:pPr>
            <a:endParaRPr lang="en-US" sz="1000" dirty="0">
              <a:solidFill>
                <a:schemeClr val="tx1"/>
              </a:solidFill>
              <a:cs typeface="Arial"/>
            </a:endParaRPr>
          </a:p>
          <a:p>
            <a:pPr marL="628650" lvl="1" indent="-171450">
              <a:lnSpc>
                <a:spcPct val="125000"/>
              </a:lnSpc>
              <a:buFont typeface="Courier New" panose="02070309020205020404" pitchFamily="49" charset="0"/>
              <a:buChar char="o"/>
            </a:pPr>
            <a:endParaRPr lang="en-US" sz="1000" dirty="0">
              <a:solidFill>
                <a:schemeClr val="tx1"/>
              </a:solidFill>
            </a:endParaRPr>
          </a:p>
        </p:txBody>
      </p:sp>
      <p:sp>
        <p:nvSpPr>
          <p:cNvPr id="11" name="Rectangle 10">
            <a:extLst>
              <a:ext uri="{FF2B5EF4-FFF2-40B4-BE49-F238E27FC236}">
                <a16:creationId xmlns:a16="http://schemas.microsoft.com/office/drawing/2014/main" id="{DA34D0EB-FC1A-D24D-9B22-507BD13EB281}"/>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Using Generative AI to fully write news articles results in a very negative impact on people's trust in those articles. Negative sentiment is also expressed towards news that is partially written by Generative AI, but not to the same extent as content written in full by this technology. </a:t>
            </a:r>
            <a:endParaRPr lang="en-AU" sz="1000" b="1" dirty="0"/>
          </a:p>
        </p:txBody>
      </p:sp>
      <p:pic>
        <p:nvPicPr>
          <p:cNvPr id="12" name="Graphic 11">
            <a:extLst>
              <a:ext uri="{FF2B5EF4-FFF2-40B4-BE49-F238E27FC236}">
                <a16:creationId xmlns:a16="http://schemas.microsoft.com/office/drawing/2014/main" id="{619B6DAD-B9A6-AADE-8C9F-86B26D94F46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36732571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92</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88625"/>
            <a:ext cx="8149935" cy="438517"/>
          </a:xfrm>
        </p:spPr>
        <p:txBody>
          <a:bodyPr>
            <a:normAutofit fontScale="90000"/>
          </a:bodyPr>
          <a:lstStyle/>
          <a:p>
            <a:r>
              <a:rPr lang="en-AU" dirty="0"/>
              <a:t>Why use of Generative AI would impact trust in news articles</a:t>
            </a:r>
          </a:p>
        </p:txBody>
      </p:sp>
      <p:grpSp>
        <p:nvGrpSpPr>
          <p:cNvPr id="16" name="Group 15">
            <a:extLst>
              <a:ext uri="{FF2B5EF4-FFF2-40B4-BE49-F238E27FC236}">
                <a16:creationId xmlns:a16="http://schemas.microsoft.com/office/drawing/2014/main" id="{F4FDD965-8D48-EC2F-BF93-6EF26F5E8311}"/>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20" name="Freeform 5">
              <a:extLst>
                <a:ext uri="{FF2B5EF4-FFF2-40B4-BE49-F238E27FC236}">
                  <a16:creationId xmlns:a16="http://schemas.microsoft.com/office/drawing/2014/main" id="{1535403B-D85C-5FA2-3D9D-4FCDF0E5A081}"/>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 name="Freeform 6">
              <a:extLst>
                <a:ext uri="{FF2B5EF4-FFF2-40B4-BE49-F238E27FC236}">
                  <a16:creationId xmlns:a16="http://schemas.microsoft.com/office/drawing/2014/main" id="{842937E5-448F-F4AE-0361-412B8E2E36B8}"/>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2" name="Freeform 7">
              <a:extLst>
                <a:ext uri="{FF2B5EF4-FFF2-40B4-BE49-F238E27FC236}">
                  <a16:creationId xmlns:a16="http://schemas.microsoft.com/office/drawing/2014/main" id="{8AE6FB17-2C51-9687-4750-F8C828FD8533}"/>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4" name="Freeform 8">
              <a:extLst>
                <a:ext uri="{FF2B5EF4-FFF2-40B4-BE49-F238E27FC236}">
                  <a16:creationId xmlns:a16="http://schemas.microsoft.com/office/drawing/2014/main" id="{4B82D962-648C-E6D6-82CC-55726AA78E41}"/>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7" name="Freeform 9">
              <a:extLst>
                <a:ext uri="{FF2B5EF4-FFF2-40B4-BE49-F238E27FC236}">
                  <a16:creationId xmlns:a16="http://schemas.microsoft.com/office/drawing/2014/main" id="{AA1DB972-D1CC-BA0A-5904-2D66EB49EF73}"/>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18" name="Rectangle 17">
            <a:extLst>
              <a:ext uri="{FF2B5EF4-FFF2-40B4-BE49-F238E27FC236}">
                <a16:creationId xmlns:a16="http://schemas.microsoft.com/office/drawing/2014/main" id="{0981B06A-B6C5-0CD2-90AF-9BFB66E19110}"/>
              </a:ext>
            </a:extLst>
          </p:cNvPr>
          <p:cNvSpPr/>
          <p:nvPr/>
        </p:nvSpPr>
        <p:spPr>
          <a:xfrm>
            <a:off x="388075" y="781235"/>
            <a:ext cx="9129850"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Among respondents who indicated that their trust in a news article would be positively impacted if they knew it was written in full or with the assistance of Generative AI, the most common reason was they believed it would be more factual (19%). Of respondents who indicated their trust would be negatively impacted, data being obtained from unverified or untrustworthy sources (33%) was the most common reason.</a:t>
            </a:r>
            <a:endParaRPr lang="en-AU" sz="1000" dirty="0">
              <a:solidFill>
                <a:schemeClr val="tx1"/>
              </a:solidFill>
            </a:endParaRPr>
          </a:p>
        </p:txBody>
      </p:sp>
      <p:sp>
        <p:nvSpPr>
          <p:cNvPr id="5" name="Rectangle 4">
            <a:extLst>
              <a:ext uri="{FF2B5EF4-FFF2-40B4-BE49-F238E27FC236}">
                <a16:creationId xmlns:a16="http://schemas.microsoft.com/office/drawing/2014/main" id="{710B3ACF-05C0-1410-3493-F4DD2A8652DC}"/>
              </a:ext>
              <a:ext uri="{C183D7F6-B498-43B3-948B-1728B52AA6E4}">
                <adec:decorative xmlns:adec="http://schemas.microsoft.com/office/drawing/2017/decorative" val="1"/>
              </a:ext>
            </a:extLst>
          </p:cNvPr>
          <p:cNvSpPr/>
          <p:nvPr/>
        </p:nvSpPr>
        <p:spPr>
          <a:xfrm>
            <a:off x="462153" y="1307029"/>
            <a:ext cx="9055772" cy="340581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9" name="Rectangle 8">
            <a:extLst>
              <a:ext uri="{FF2B5EF4-FFF2-40B4-BE49-F238E27FC236}">
                <a16:creationId xmlns:a16="http://schemas.microsoft.com/office/drawing/2014/main" id="{763D9A6B-D8C9-BACE-99D4-C830398226C1}"/>
              </a:ext>
              <a:ext uri="{C183D7F6-B498-43B3-948B-1728B52AA6E4}">
                <adec:decorative xmlns:adec="http://schemas.microsoft.com/office/drawing/2017/decorative" val="1"/>
              </a:ext>
            </a:extLst>
          </p:cNvPr>
          <p:cNvSpPr/>
          <p:nvPr/>
        </p:nvSpPr>
        <p:spPr>
          <a:xfrm>
            <a:off x="2503786" y="1521605"/>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sp>
        <p:nvSpPr>
          <p:cNvPr id="23" name="TextBox 22">
            <a:extLst>
              <a:ext uri="{FF2B5EF4-FFF2-40B4-BE49-F238E27FC236}">
                <a16:creationId xmlns:a16="http://schemas.microsoft.com/office/drawing/2014/main" id="{825B23AB-8032-D906-5E84-0D1431DF100C}"/>
              </a:ext>
            </a:extLst>
          </p:cNvPr>
          <p:cNvSpPr txBox="1"/>
          <p:nvPr/>
        </p:nvSpPr>
        <p:spPr>
          <a:xfrm>
            <a:off x="1906488" y="1262233"/>
            <a:ext cx="1457533" cy="276999"/>
          </a:xfrm>
          <a:prstGeom prst="rect">
            <a:avLst/>
          </a:prstGeom>
          <a:noFill/>
        </p:spPr>
        <p:txBody>
          <a:bodyPr wrap="square" rtlCol="0">
            <a:spAutoFit/>
          </a:bodyPr>
          <a:lstStyle/>
          <a:p>
            <a:r>
              <a:rPr lang="en-US" sz="1200" b="1" dirty="0"/>
              <a:t>Positive reasons</a:t>
            </a:r>
            <a:endParaRPr lang="en-AU" sz="1200" b="1" dirty="0"/>
          </a:p>
        </p:txBody>
      </p:sp>
      <p:graphicFrame>
        <p:nvGraphicFramePr>
          <p:cNvPr id="6" name="Chart 5" descr="Figure 82: Positive reasons for why use of Generative AI would impact trust in news articles.&#10;&#10;Results listed are for 2023.&#10;&#10;More factual, 19%.&#10;Tech is better or more powerful than humans, 9%.&#10;Good quality, 8%.&#10;Efficient / saves time, 7%.&#10;A useful tool, 3%.&#10;Trustworthy, 0.4%.&#10;Other (please specify), 22%.&#10;&#10;Source: D25B. Why do you say that?&#10;Base: TVCS &amp; MCCS, 2023: Those who are positive towards news articles written by Generative AI at QD24A and QD24B (T2B) (n=214). &#10;Notes:  Neutral//Don’t know/refused responses not shown. 2023: Neutral = 6%, DK = 1%, Ref = 1%.&#10;&#10;">
            <a:extLst>
              <a:ext uri="{FF2B5EF4-FFF2-40B4-BE49-F238E27FC236}">
                <a16:creationId xmlns:a16="http://schemas.microsoft.com/office/drawing/2014/main" id="{EBD5107C-8771-7CF8-CBD9-5C61275F1DF4}"/>
              </a:ext>
            </a:extLst>
          </p:cNvPr>
          <p:cNvGraphicFramePr/>
          <p:nvPr>
            <p:extLst>
              <p:ext uri="{D42A27DB-BD31-4B8C-83A1-F6EECF244321}">
                <p14:modId xmlns:p14="http://schemas.microsoft.com/office/powerpoint/2010/main" val="1315005951"/>
              </p:ext>
            </p:extLst>
          </p:nvPr>
        </p:nvGraphicFramePr>
        <p:xfrm>
          <a:off x="434668" y="1452651"/>
          <a:ext cx="4504764" cy="2892486"/>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AD80891B-E803-CE92-0125-43F9A408C61E}"/>
              </a:ext>
            </a:extLst>
          </p:cNvPr>
          <p:cNvSpPr txBox="1"/>
          <p:nvPr/>
        </p:nvSpPr>
        <p:spPr>
          <a:xfrm>
            <a:off x="434668" y="4261706"/>
            <a:ext cx="4174450" cy="427233"/>
          </a:xfrm>
          <a:prstGeom prst="rect">
            <a:avLst/>
          </a:prstGeom>
          <a:noFill/>
        </p:spPr>
        <p:txBody>
          <a:bodyPr wrap="square">
            <a:spAutoFit/>
          </a:bodyPr>
          <a:lstStyle/>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D25B. Why do you say that?</a:t>
            </a: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TVCS &amp; MCCS, 2023: Those who are positive towards news articles written by Generative AI at QD24A and QD24B (T2B) (n=214). </a:t>
            </a:r>
            <a:endParaRPr lang="en-US" sz="600" dirty="0">
              <a:latin typeface="Arial" panose="020B0604020202020204" pitchFamily="34" charset="0"/>
              <a:ea typeface="Calibri" panose="020F0502020204030204" pitchFamily="34" charset="0"/>
              <a:cs typeface="Times New Roman" panose="02020603050405020304" pitchFamily="18" charset="0"/>
            </a:endParaRP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Neutral//Don’t know/refused responses not shown. 2023: Neutral = 6%, DK = 1%, Ref = 1%.</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03539CED-868B-B0CE-63EC-46C1CF43EFA2}"/>
              </a:ext>
            </a:extLst>
          </p:cNvPr>
          <p:cNvSpPr txBox="1"/>
          <p:nvPr/>
        </p:nvSpPr>
        <p:spPr>
          <a:xfrm>
            <a:off x="6265890" y="1262233"/>
            <a:ext cx="1461890" cy="276999"/>
          </a:xfrm>
          <a:prstGeom prst="rect">
            <a:avLst/>
          </a:prstGeom>
          <a:noFill/>
        </p:spPr>
        <p:txBody>
          <a:bodyPr wrap="square" rtlCol="0">
            <a:spAutoFit/>
          </a:bodyPr>
          <a:lstStyle/>
          <a:p>
            <a:r>
              <a:rPr lang="en-US" sz="1200" b="1" dirty="0"/>
              <a:t>Negative reasons</a:t>
            </a:r>
            <a:endParaRPr lang="en-AU" sz="1200" b="1" dirty="0"/>
          </a:p>
        </p:txBody>
      </p:sp>
      <p:sp>
        <p:nvSpPr>
          <p:cNvPr id="10" name="Rectangle 9">
            <a:extLst>
              <a:ext uri="{FF2B5EF4-FFF2-40B4-BE49-F238E27FC236}">
                <a16:creationId xmlns:a16="http://schemas.microsoft.com/office/drawing/2014/main" id="{B720C2E3-1073-2AA1-C5D6-A323A4FAD7F2}"/>
              </a:ext>
              <a:ext uri="{C183D7F6-B498-43B3-948B-1728B52AA6E4}">
                <adec:decorative xmlns:adec="http://schemas.microsoft.com/office/drawing/2017/decorative" val="1"/>
              </a:ext>
            </a:extLst>
          </p:cNvPr>
          <p:cNvSpPr/>
          <p:nvPr/>
        </p:nvSpPr>
        <p:spPr>
          <a:xfrm>
            <a:off x="7459701" y="1482559"/>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8" name="Chart 7" descr="Figure 83: Negative reasons why use of Generative AI would impact trust in news articles.&#10;&#10;Results listed are for 2023.&#10;&#10;Data obtained from unverified/untrustworthy sources, 33%.&#10;Concerns over Integrity, 15%.&#10;Humans bring ethics and accountability, 13%.&#10;Humans can provide data fact-checking and verification, 9%.&#10;Limited Capabilities of AI, 7%.&#10;AI should only be used for assistance, 5%.&#10;Concerns over employment / economic fears, 4%.&#10;Humans possess creativity and AI does not, 3%.&#10;Concerns over bias, 1%.&#10;Negatively impacts trust, 0.0%.&#10;Other (please specify), 6%.&#10;&#10;Source: D25B. Why do you say that?&#10;Base: TVCS &amp; MCCS, 2023: Those who are negative towards news articles written by Generative AI at QD24A and QD24B (B2B) (n=1,710). &#10;Notes:  Neutral//Don’t know/refused responses not shown. 2023: Neutral = 0.1%, DK = 11%, Ref = 6%. Responses &lt;1% not shown.&#10;">
            <a:extLst>
              <a:ext uri="{FF2B5EF4-FFF2-40B4-BE49-F238E27FC236}">
                <a16:creationId xmlns:a16="http://schemas.microsoft.com/office/drawing/2014/main" id="{3C2CFC47-D1BA-8A39-533D-DEE8B49C9A14}"/>
              </a:ext>
            </a:extLst>
          </p:cNvPr>
          <p:cNvGraphicFramePr/>
          <p:nvPr>
            <p:extLst>
              <p:ext uri="{D42A27DB-BD31-4B8C-83A1-F6EECF244321}">
                <p14:modId xmlns:p14="http://schemas.microsoft.com/office/powerpoint/2010/main" val="2773119403"/>
              </p:ext>
            </p:extLst>
          </p:nvPr>
        </p:nvGraphicFramePr>
        <p:xfrm>
          <a:off x="3048000" y="1441624"/>
          <a:ext cx="6622326" cy="2903513"/>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A75B4798-D898-D034-D370-A773FC920EBA}"/>
              </a:ext>
            </a:extLst>
          </p:cNvPr>
          <p:cNvSpPr txBox="1"/>
          <p:nvPr/>
        </p:nvSpPr>
        <p:spPr>
          <a:xfrm>
            <a:off x="4834767" y="4308774"/>
            <a:ext cx="4757235" cy="427233"/>
          </a:xfrm>
          <a:prstGeom prst="rect">
            <a:avLst/>
          </a:prstGeom>
          <a:noFill/>
        </p:spPr>
        <p:txBody>
          <a:bodyPr wrap="square">
            <a:spAutoFit/>
          </a:bodyPr>
          <a:lstStyle/>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D25B. Why do you say that?</a:t>
            </a: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TVCS &amp; MCCS, 2023: Those who are negative towards news articles written by Generative AI at QD24A and QD24B (B2B) (n=</a:t>
            </a:r>
            <a:r>
              <a:rPr lang="en-US" sz="600" dirty="0">
                <a:latin typeface="Arial" panose="020B0604020202020204" pitchFamily="34" charset="0"/>
                <a:ea typeface="Calibri" panose="020F0502020204030204" pitchFamily="34" charset="0"/>
                <a:cs typeface="Times New Roman" panose="02020603050405020304" pitchFamily="18" charset="0"/>
              </a:rPr>
              <a:t>1,710</a:t>
            </a:r>
            <a:r>
              <a:rPr lang="en-US" sz="600" dirty="0">
                <a:effectLst/>
                <a:latin typeface="Arial" panose="020B0604020202020204" pitchFamily="34" charset="0"/>
                <a:ea typeface="Calibri" panose="020F0502020204030204" pitchFamily="34" charset="0"/>
                <a:cs typeface="Times New Roman" panose="02020603050405020304" pitchFamily="18" charset="0"/>
              </a:rPr>
              <a:t>). </a:t>
            </a: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Neutral//Don’t know/refused responses not shown. 2023: Neutral = </a:t>
            </a:r>
            <a:r>
              <a:rPr lang="en-GB" sz="600" dirty="0">
                <a:latin typeface="Arial" panose="020B0604020202020204" pitchFamily="34" charset="0"/>
                <a:ea typeface="Calibri" panose="020F0502020204030204" pitchFamily="34" charset="0"/>
                <a:cs typeface="Times New Roman" panose="02020603050405020304" pitchFamily="18" charset="0"/>
              </a:rPr>
              <a:t>0.1</a:t>
            </a:r>
            <a:r>
              <a:rPr lang="en-GB" sz="600" dirty="0">
                <a:effectLst/>
                <a:latin typeface="Arial" panose="020B0604020202020204" pitchFamily="34" charset="0"/>
                <a:ea typeface="Calibri" panose="020F0502020204030204" pitchFamily="34" charset="0"/>
                <a:cs typeface="Times New Roman" panose="02020603050405020304" pitchFamily="18" charset="0"/>
              </a:rPr>
              <a:t>%, DK = 11%, Ref = 6%. Responses &lt;1% not shown.</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579294BC-A139-80A5-708B-83243AC28282}"/>
              </a:ext>
            </a:extLst>
          </p:cNvPr>
          <p:cNvSpPr/>
          <p:nvPr/>
        </p:nvSpPr>
        <p:spPr>
          <a:xfrm>
            <a:off x="395079" y="4609054"/>
            <a:ext cx="5056632" cy="1282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a:t>
            </a:r>
            <a:endParaRPr lang="en-US" sz="1200" b="1" dirty="0">
              <a:solidFill>
                <a:schemeClr val="tx2"/>
              </a:solidFill>
            </a:endParaRPr>
          </a:p>
          <a:p>
            <a:pPr marL="171450" indent="-171450">
              <a:lnSpc>
                <a:spcPct val="125000"/>
              </a:lnSpc>
              <a:buFont typeface="Arial,Sans-Serif"/>
              <a:buChar char="↑"/>
            </a:pPr>
            <a:r>
              <a:rPr lang="en-US" sz="1000" b="1" dirty="0">
                <a:solidFill>
                  <a:schemeClr val="tx1"/>
                </a:solidFill>
              </a:rPr>
              <a:t>More factual </a:t>
            </a:r>
            <a:r>
              <a:rPr lang="en-US" sz="1000" dirty="0">
                <a:solidFill>
                  <a:schemeClr val="tx1"/>
                </a:solidFill>
              </a:rPr>
              <a:t>was higher for:</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Those born in a mainly English speaking country (29% vs 3% of those born in a mainly non-English speaking country)</a:t>
            </a:r>
          </a:p>
          <a:p>
            <a:pPr marL="171450" indent="-171450">
              <a:lnSpc>
                <a:spcPct val="125000"/>
              </a:lnSpc>
              <a:buFont typeface="Arial,Sans-Serif"/>
              <a:buChar char="↑"/>
            </a:pPr>
            <a:r>
              <a:rPr lang="en-US" sz="1000" b="1" dirty="0">
                <a:solidFill>
                  <a:schemeClr val="tx1"/>
                </a:solidFill>
              </a:rPr>
              <a:t>Tech is better or more powerful than humans </a:t>
            </a:r>
            <a:r>
              <a:rPr lang="en-US" sz="1000" dirty="0">
                <a:solidFill>
                  <a:schemeClr val="tx1"/>
                </a:solidFill>
              </a:rPr>
              <a:t>was higher for:</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rPr>
              <a:t>Those with a TAFE qualification / Trade Certificate / Diploma (11% vs 2% of those with a Bachelor degree and 1% of those with a Postgraduate degree)</a:t>
            </a:r>
          </a:p>
          <a:p>
            <a:pPr marL="628650" lvl="1" indent="-171450">
              <a:lnSpc>
                <a:spcPct val="125000"/>
              </a:lnSpc>
              <a:buFont typeface="Courier New" panose="02070309020205020404" pitchFamily="49" charset="0"/>
              <a:buChar char="o"/>
            </a:pPr>
            <a:endParaRPr lang="en-US" sz="1000" dirty="0">
              <a:solidFill>
                <a:schemeClr val="tx1"/>
              </a:solidFill>
            </a:endParaRPr>
          </a:p>
        </p:txBody>
      </p:sp>
      <p:sp>
        <p:nvSpPr>
          <p:cNvPr id="26" name="Rectangle 25">
            <a:extLst>
              <a:ext uri="{FF2B5EF4-FFF2-40B4-BE49-F238E27FC236}">
                <a16:creationId xmlns:a16="http://schemas.microsoft.com/office/drawing/2014/main" id="{FEEB4086-4279-11A9-05BC-3C326ADEF79D}"/>
              </a:ext>
            </a:extLst>
          </p:cNvPr>
          <p:cNvSpPr/>
          <p:nvPr/>
        </p:nvSpPr>
        <p:spPr>
          <a:xfrm>
            <a:off x="5451711" y="4690837"/>
            <a:ext cx="4040111" cy="1288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a:t>
            </a:r>
            <a:endParaRPr lang="en-US" sz="1200" b="1" dirty="0">
              <a:solidFill>
                <a:schemeClr val="tx2"/>
              </a:solidFill>
            </a:endParaRPr>
          </a:p>
          <a:p>
            <a:pPr marL="171450" indent="-171450">
              <a:lnSpc>
                <a:spcPct val="125000"/>
              </a:lnSpc>
              <a:buFont typeface="Arial,Sans-Serif"/>
              <a:buChar char="↑"/>
            </a:pPr>
            <a:r>
              <a:rPr lang="en-US" sz="1000" b="1" dirty="0">
                <a:solidFill>
                  <a:schemeClr val="tx1"/>
                </a:solidFill>
              </a:rPr>
              <a:t>Data obtained from unverified / untrustworthy sources </a:t>
            </a:r>
            <a:r>
              <a:rPr lang="en-US" sz="1000" dirty="0">
                <a:solidFill>
                  <a:schemeClr val="tx1"/>
                </a:solidFill>
              </a:rPr>
              <a:t>was higher for:</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Those with HH income of $78,000-$103,999 (40%), $104,000-$155,999 (37%), or $156,000 or more (38% vs 25% of those with HH income of $41,600-$77,999)</a:t>
            </a:r>
          </a:p>
          <a:p>
            <a:pPr lvl="1">
              <a:lnSpc>
                <a:spcPct val="125000"/>
              </a:lnSpc>
            </a:pPr>
            <a:endParaRPr lang="en-US" sz="800" dirty="0">
              <a:solidFill>
                <a:schemeClr val="tx1"/>
              </a:solidFill>
            </a:endParaRPr>
          </a:p>
          <a:p>
            <a:pPr marL="628650" lvl="1" indent="-171450">
              <a:lnSpc>
                <a:spcPct val="125000"/>
              </a:lnSpc>
              <a:buFont typeface="Courier New" panose="02070309020205020404" pitchFamily="49" charset="0"/>
              <a:buChar char="o"/>
            </a:pPr>
            <a:endParaRPr lang="en-US" sz="1000" dirty="0">
              <a:solidFill>
                <a:schemeClr val="tx1"/>
              </a:solidFill>
            </a:endParaRPr>
          </a:p>
        </p:txBody>
      </p:sp>
      <p:sp>
        <p:nvSpPr>
          <p:cNvPr id="11" name="Rectangle 10">
            <a:extLst>
              <a:ext uri="{FF2B5EF4-FFF2-40B4-BE49-F238E27FC236}">
                <a16:creationId xmlns:a16="http://schemas.microsoft.com/office/drawing/2014/main" id="{DA34D0EB-FC1A-D24D-9B22-507BD13EB281}"/>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While some believe Generative AI could make news articles more factual, others highlight the risk that news is created based on data obtained from unverified or untrustworthy sources.</a:t>
            </a:r>
            <a:endParaRPr lang="en-AU" sz="1000" b="1" dirty="0"/>
          </a:p>
        </p:txBody>
      </p:sp>
      <p:pic>
        <p:nvPicPr>
          <p:cNvPr id="12" name="Graphic 11">
            <a:extLst>
              <a:ext uri="{FF2B5EF4-FFF2-40B4-BE49-F238E27FC236}">
                <a16:creationId xmlns:a16="http://schemas.microsoft.com/office/drawing/2014/main" id="{619B6DAD-B9A6-AADE-8C9F-86B26D94F46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0032" y="6083860"/>
            <a:ext cx="387795" cy="387795"/>
          </a:xfrm>
          <a:prstGeom prst="rect">
            <a:avLst/>
          </a:prstGeom>
        </p:spPr>
      </p:pic>
    </p:spTree>
    <p:extLst>
      <p:ext uri="{BB962C8B-B14F-4D97-AF65-F5344CB8AC3E}">
        <p14:creationId xmlns:p14="http://schemas.microsoft.com/office/powerpoint/2010/main" val="6604619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88625"/>
            <a:ext cx="8997254" cy="438517"/>
          </a:xfrm>
        </p:spPr>
        <p:txBody>
          <a:bodyPr>
            <a:normAutofit fontScale="90000"/>
          </a:bodyPr>
          <a:lstStyle/>
          <a:p>
            <a:r>
              <a:rPr lang="en-AU" dirty="0"/>
              <a:t>Why use of Generative AI would impact trust in news articles Cont’d</a:t>
            </a:r>
          </a:p>
        </p:txBody>
      </p:sp>
      <p:grpSp>
        <p:nvGrpSpPr>
          <p:cNvPr id="12" name="Group 11">
            <a:extLst>
              <a:ext uri="{FF2B5EF4-FFF2-40B4-BE49-F238E27FC236}">
                <a16:creationId xmlns:a16="http://schemas.microsoft.com/office/drawing/2014/main" id="{FBC267A8-EE8B-9D7F-EF3F-729EFD57AB7B}"/>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4" name="Freeform 5">
              <a:extLst>
                <a:ext uri="{FF2B5EF4-FFF2-40B4-BE49-F238E27FC236}">
                  <a16:creationId xmlns:a16="http://schemas.microsoft.com/office/drawing/2014/main" id="{8D7AF119-D240-A297-99E3-FCBB1F9B444E}"/>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6">
              <a:extLst>
                <a:ext uri="{FF2B5EF4-FFF2-40B4-BE49-F238E27FC236}">
                  <a16:creationId xmlns:a16="http://schemas.microsoft.com/office/drawing/2014/main" id="{FFF73928-03E7-7978-3235-5B5C08A3CA36}"/>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8" name="Freeform 7">
              <a:extLst>
                <a:ext uri="{FF2B5EF4-FFF2-40B4-BE49-F238E27FC236}">
                  <a16:creationId xmlns:a16="http://schemas.microsoft.com/office/drawing/2014/main" id="{F50EEBC1-1B02-2604-677B-E78AA4BA7553}"/>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8">
              <a:extLst>
                <a:ext uri="{FF2B5EF4-FFF2-40B4-BE49-F238E27FC236}">
                  <a16:creationId xmlns:a16="http://schemas.microsoft.com/office/drawing/2014/main" id="{1B7E7A81-19BF-0944-2FED-0DB2F57C1E9E}"/>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1" name="Freeform 9">
              <a:extLst>
                <a:ext uri="{FF2B5EF4-FFF2-40B4-BE49-F238E27FC236}">
                  <a16:creationId xmlns:a16="http://schemas.microsoft.com/office/drawing/2014/main" id="{294F6D69-D38F-72B0-8178-53BE5CD9D460}"/>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15" name="Rectangle 14">
            <a:extLst>
              <a:ext uri="{FF2B5EF4-FFF2-40B4-BE49-F238E27FC236}">
                <a16:creationId xmlns:a16="http://schemas.microsoft.com/office/drawing/2014/main" id="{0EDF976E-B6DE-E662-97D7-0918488D95A5}"/>
              </a:ext>
            </a:extLst>
          </p:cNvPr>
          <p:cNvSpPr/>
          <p:nvPr/>
        </p:nvSpPr>
        <p:spPr>
          <a:xfrm>
            <a:off x="334686" y="663126"/>
            <a:ext cx="9129850" cy="18998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Among all respondents who are aware of Generative AI, 6% felt that tech is better or more powerful than humans in the context of writing news articles, that articles would be more factual if written with AI (5%), and that it would efficient and save time to use AI to write news article in full or in part (5%). Conversely, almost one-quarter (22%) indicated concern that news articles written using AI would have data obtained form unverified or untrustworthy sources.</a:t>
            </a:r>
            <a:endParaRPr lang="en-AU" sz="1000" dirty="0">
              <a:solidFill>
                <a:schemeClr val="tx1"/>
              </a:solidFill>
            </a:endParaRPr>
          </a:p>
        </p:txBody>
      </p:sp>
      <p:sp>
        <p:nvSpPr>
          <p:cNvPr id="5" name="Rectangle 4">
            <a:extLst>
              <a:ext uri="{FF2B5EF4-FFF2-40B4-BE49-F238E27FC236}">
                <a16:creationId xmlns:a16="http://schemas.microsoft.com/office/drawing/2014/main" id="{710B3ACF-05C0-1410-3493-F4DD2A8652DC}"/>
              </a:ext>
              <a:ext uri="{C183D7F6-B498-43B3-948B-1728B52AA6E4}">
                <adec:decorative xmlns:adec="http://schemas.microsoft.com/office/drawing/2017/decorative" val="1"/>
              </a:ext>
            </a:extLst>
          </p:cNvPr>
          <p:cNvSpPr/>
          <p:nvPr/>
        </p:nvSpPr>
        <p:spPr>
          <a:xfrm>
            <a:off x="407470" y="1280660"/>
            <a:ext cx="8814540" cy="355129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9" name="Rectangle 8">
            <a:extLst>
              <a:ext uri="{FF2B5EF4-FFF2-40B4-BE49-F238E27FC236}">
                <a16:creationId xmlns:a16="http://schemas.microsoft.com/office/drawing/2014/main" id="{763D9A6B-D8C9-BACE-99D4-C830398226C1}"/>
              </a:ext>
              <a:ext uri="{C183D7F6-B498-43B3-948B-1728B52AA6E4}">
                <adec:decorative xmlns:adec="http://schemas.microsoft.com/office/drawing/2017/decorative" val="1"/>
              </a:ext>
            </a:extLst>
          </p:cNvPr>
          <p:cNvSpPr/>
          <p:nvPr/>
        </p:nvSpPr>
        <p:spPr>
          <a:xfrm>
            <a:off x="2521359" y="1504152"/>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sp>
        <p:nvSpPr>
          <p:cNvPr id="23" name="TextBox 22">
            <a:extLst>
              <a:ext uri="{FF2B5EF4-FFF2-40B4-BE49-F238E27FC236}">
                <a16:creationId xmlns:a16="http://schemas.microsoft.com/office/drawing/2014/main" id="{825B23AB-8032-D906-5E84-0D1431DF100C}"/>
              </a:ext>
            </a:extLst>
          </p:cNvPr>
          <p:cNvSpPr txBox="1"/>
          <p:nvPr/>
        </p:nvSpPr>
        <p:spPr>
          <a:xfrm>
            <a:off x="1881373" y="1299225"/>
            <a:ext cx="1457533" cy="276999"/>
          </a:xfrm>
          <a:prstGeom prst="rect">
            <a:avLst/>
          </a:prstGeom>
          <a:noFill/>
        </p:spPr>
        <p:txBody>
          <a:bodyPr wrap="square" rtlCol="0">
            <a:spAutoFit/>
          </a:bodyPr>
          <a:lstStyle/>
          <a:p>
            <a:r>
              <a:rPr lang="en-US" sz="1200" b="1" dirty="0"/>
              <a:t>Positive reasons</a:t>
            </a:r>
            <a:endParaRPr lang="en-AU" sz="1200" b="1" dirty="0"/>
          </a:p>
        </p:txBody>
      </p:sp>
      <p:graphicFrame>
        <p:nvGraphicFramePr>
          <p:cNvPr id="6" name="Chart 5" descr="Figure 84: Positive reasons why use of generative AI would impact trust in news articles (not filtered).&#10;&#10;Results are for 2023 and are reflective of all respondents in the base for this question. &#10;&#10;Tech is better or more powerful than humans, 6%.&#10;More factual, 5%.&#10;Efficient / saves time, 5%.&#10;Good quality, 1%.&#10;A useful tool, 1%.&#10;Trustworthy, 0.3%.&#10;&#10;Source: D25B. Why do you say that?&#10;Base: TVCS &amp; MCCS, Respondents who are aware of Generative AI. 2023 (n=3,264)&#10;Notes:  Neutral/Other/Don’t know/refused responses not shown. 2023: Neutral = 1%Other = 8%, DK = 7%, Ref = 4%.&#10;&#10;">
            <a:extLst>
              <a:ext uri="{FF2B5EF4-FFF2-40B4-BE49-F238E27FC236}">
                <a16:creationId xmlns:a16="http://schemas.microsoft.com/office/drawing/2014/main" id="{EBD5107C-8771-7CF8-CBD9-5C61275F1DF4}"/>
              </a:ext>
            </a:extLst>
          </p:cNvPr>
          <p:cNvGraphicFramePr/>
          <p:nvPr>
            <p:extLst>
              <p:ext uri="{D42A27DB-BD31-4B8C-83A1-F6EECF244321}">
                <p14:modId xmlns:p14="http://schemas.microsoft.com/office/powerpoint/2010/main" val="1535129312"/>
              </p:ext>
            </p:extLst>
          </p:nvPr>
        </p:nvGraphicFramePr>
        <p:xfrm>
          <a:off x="448236" y="1610066"/>
          <a:ext cx="4504764" cy="2892486"/>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B720C2E3-1073-2AA1-C5D6-A323A4FAD7F2}"/>
              </a:ext>
              <a:ext uri="{C183D7F6-B498-43B3-948B-1728B52AA6E4}">
                <adec:decorative xmlns:adec="http://schemas.microsoft.com/office/drawing/2017/decorative" val="1"/>
              </a:ext>
            </a:extLst>
          </p:cNvPr>
          <p:cNvSpPr/>
          <p:nvPr/>
        </p:nvSpPr>
        <p:spPr>
          <a:xfrm>
            <a:off x="6732228" y="1479392"/>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sp>
        <p:nvSpPr>
          <p:cNvPr id="25" name="TextBox 24">
            <a:extLst>
              <a:ext uri="{FF2B5EF4-FFF2-40B4-BE49-F238E27FC236}">
                <a16:creationId xmlns:a16="http://schemas.microsoft.com/office/drawing/2014/main" id="{03539CED-868B-B0CE-63EC-46C1CF43EFA2}"/>
              </a:ext>
            </a:extLst>
          </p:cNvPr>
          <p:cNvSpPr txBox="1"/>
          <p:nvPr/>
        </p:nvSpPr>
        <p:spPr>
          <a:xfrm>
            <a:off x="6228944" y="1314152"/>
            <a:ext cx="1461890" cy="276999"/>
          </a:xfrm>
          <a:prstGeom prst="rect">
            <a:avLst/>
          </a:prstGeom>
          <a:noFill/>
        </p:spPr>
        <p:txBody>
          <a:bodyPr wrap="square" rtlCol="0">
            <a:spAutoFit/>
          </a:bodyPr>
          <a:lstStyle/>
          <a:p>
            <a:r>
              <a:rPr lang="en-US" sz="1200" b="1" dirty="0"/>
              <a:t>Negative reasons</a:t>
            </a:r>
            <a:endParaRPr lang="en-AU" sz="1200" b="1" dirty="0"/>
          </a:p>
        </p:txBody>
      </p:sp>
      <p:graphicFrame>
        <p:nvGraphicFramePr>
          <p:cNvPr id="8" name="Chart 7" descr="Figure 85: Negative reasons why use of Generative AI would impact trust in news articles (not filtered).&#10;&#10;Results are for 2023 and are reflective of all respondents in the base for this question. &#10;&#10;Data obtained from unverified/untrustworthy sources, 22%.&#10;Humans can provide data fact-checking and verification, 14%.&#10;AI should only be used for assistance, 11%.&#10;Concerns over Integrity, 9%.&#10;Humans bring ethics and accountability, 8%.&#10;Concerns over bias, 6%.&#10;Limited Capabilities of AI, 5%.&#10;Concerns over employment / economic fears, 2%.&#10;Humans possess creativity and AI does not, 2%.&#10;Negatively impacts trust, 1%.&#10;&#10;Source: D25B. Why do you say that?&#10;Base: TVCS &amp; MCCS, Respondents who are aware of Generative AI. 2023 (n=3,264)&#10;Notes:  Neutral/Other/Don’t know/refused responses not shown. 2023: Neutral = 1%Other = 8%, DK = 7%, Ref = 4%.&#10;">
            <a:extLst>
              <a:ext uri="{FF2B5EF4-FFF2-40B4-BE49-F238E27FC236}">
                <a16:creationId xmlns:a16="http://schemas.microsoft.com/office/drawing/2014/main" id="{3C2CFC47-D1BA-8A39-533D-DEE8B49C9A14}"/>
              </a:ext>
            </a:extLst>
          </p:cNvPr>
          <p:cNvGraphicFramePr/>
          <p:nvPr>
            <p:extLst>
              <p:ext uri="{D42A27DB-BD31-4B8C-83A1-F6EECF244321}">
                <p14:modId xmlns:p14="http://schemas.microsoft.com/office/powerpoint/2010/main" val="3638851742"/>
              </p:ext>
            </p:extLst>
          </p:nvPr>
        </p:nvGraphicFramePr>
        <p:xfrm>
          <a:off x="3390314" y="1380795"/>
          <a:ext cx="5711005" cy="3477532"/>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AD80891B-E803-CE92-0125-43F9A408C61E}"/>
              </a:ext>
            </a:extLst>
          </p:cNvPr>
          <p:cNvSpPr txBox="1"/>
          <p:nvPr/>
        </p:nvSpPr>
        <p:spPr>
          <a:xfrm>
            <a:off x="407470" y="4858327"/>
            <a:ext cx="4174450" cy="363113"/>
          </a:xfrm>
          <a:prstGeom prst="rect">
            <a:avLst/>
          </a:prstGeom>
          <a:noFill/>
        </p:spPr>
        <p:txBody>
          <a:bodyPr wrap="square">
            <a:spAutoFit/>
          </a:bodyPr>
          <a:lstStyle/>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D25B. Why do you say that?</a:t>
            </a: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TVCS &amp; MCCS, Respondents who are aware of Generative AI. 2023 (n=3,264)</a:t>
            </a: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Neutral/Other/Don’t know/refused responses not shown. 2023: Neutral = 1%Other = 8%, DK = </a:t>
            </a:r>
            <a:r>
              <a:rPr lang="en-GB" sz="600" dirty="0">
                <a:latin typeface="Arial" panose="020B0604020202020204" pitchFamily="34" charset="0"/>
                <a:ea typeface="Calibri" panose="020F0502020204030204" pitchFamily="34" charset="0"/>
                <a:cs typeface="Times New Roman" panose="02020603050405020304" pitchFamily="18" charset="0"/>
              </a:rPr>
              <a:t>7</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4</a:t>
            </a:r>
            <a:r>
              <a:rPr lang="en-GB" sz="600" dirty="0">
                <a:effectLst/>
                <a:latin typeface="Arial" panose="020B0604020202020204" pitchFamily="34" charset="0"/>
                <a:ea typeface="Calibri" panose="020F0502020204030204" pitchFamily="34" charset="0"/>
                <a:cs typeface="Times New Roman" panose="02020603050405020304" pitchFamily="18" charset="0"/>
              </a:rPr>
              <a: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579294BC-A139-80A5-708B-83243AC28282}"/>
              </a:ext>
            </a:extLst>
          </p:cNvPr>
          <p:cNvSpPr/>
          <p:nvPr/>
        </p:nvSpPr>
        <p:spPr>
          <a:xfrm>
            <a:off x="407470" y="5210724"/>
            <a:ext cx="5070344" cy="1511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lvl="1">
              <a:lnSpc>
                <a:spcPct val="125000"/>
              </a:lnSpc>
            </a:pPr>
            <a:r>
              <a:rPr lang="en-AU" sz="1200" b="1" dirty="0">
                <a:solidFill>
                  <a:schemeClr val="tx2"/>
                </a:solidFill>
              </a:rPr>
              <a:t>Subgroup</a:t>
            </a:r>
            <a:endParaRPr lang="en-US" dirty="0">
              <a:solidFill>
                <a:schemeClr val="tx2"/>
              </a:solidFill>
            </a:endParaRPr>
          </a:p>
          <a:p>
            <a:pPr marL="171450" indent="-171450">
              <a:lnSpc>
                <a:spcPct val="125000"/>
              </a:lnSpc>
              <a:buFont typeface="Arial,Sans-Serif"/>
              <a:buChar char="↑"/>
            </a:pPr>
            <a:r>
              <a:rPr lang="en-US" sz="1000" b="1" dirty="0">
                <a:solidFill>
                  <a:schemeClr val="tx1"/>
                </a:solidFill>
              </a:rPr>
              <a:t>Tech is better or more powerful than humans </a:t>
            </a:r>
            <a:r>
              <a:rPr lang="en-US" sz="1000" dirty="0">
                <a:solidFill>
                  <a:schemeClr val="tx1"/>
                </a:solidFill>
              </a:rPr>
              <a:t>was higher for:</a:t>
            </a:r>
            <a:endParaRPr lang="en-US" sz="1000" dirty="0">
              <a:solidFill>
                <a:schemeClr val="tx1"/>
              </a:solidFill>
              <a:cs typeface="Arial"/>
            </a:endParaRPr>
          </a:p>
          <a:p>
            <a:pPr marL="628650" lvl="1" indent="-171450">
              <a:lnSpc>
                <a:spcPct val="125000"/>
              </a:lnSpc>
              <a:buFont typeface="Courier New" panose="02070309020205020404" pitchFamily="49" charset="0"/>
              <a:buChar char="o"/>
            </a:pPr>
            <a:r>
              <a:rPr lang="en-US" sz="1000" dirty="0">
                <a:solidFill>
                  <a:schemeClr val="tx1"/>
                </a:solidFill>
                <a:cs typeface="Arial"/>
              </a:rPr>
              <a:t>Women (9% vs 4% of men)</a:t>
            </a:r>
          </a:p>
          <a:p>
            <a:pPr marL="628650" lvl="1" indent="-171450">
              <a:lnSpc>
                <a:spcPct val="125000"/>
              </a:lnSpc>
              <a:buFont typeface="Courier New" panose="02070309020205020404" pitchFamily="49" charset="0"/>
              <a:buChar char="o"/>
            </a:pPr>
            <a:r>
              <a:rPr lang="en-US" sz="1000" dirty="0">
                <a:solidFill>
                  <a:schemeClr val="tx1"/>
                </a:solidFill>
                <a:cs typeface="Arial"/>
              </a:rPr>
              <a:t>Those who look for information over the internet less than once a day (9% vs 6% of those who look for information once a day or more)</a:t>
            </a:r>
          </a:p>
          <a:p>
            <a:pPr marL="628650" lvl="1" indent="-171450">
              <a:lnSpc>
                <a:spcPct val="125000"/>
              </a:lnSpc>
              <a:buFont typeface="Courier New" panose="02070309020205020404" pitchFamily="49" charset="0"/>
              <a:buChar char="o"/>
            </a:pPr>
            <a:r>
              <a:rPr lang="en-US" sz="1000" dirty="0">
                <a:solidFill>
                  <a:schemeClr val="tx1"/>
                </a:solidFill>
                <a:cs typeface="Arial"/>
              </a:rPr>
              <a:t>Those who comment or post images to social media sites once a day or more (10% vs 6% of those who comment or post less than once a day)</a:t>
            </a:r>
          </a:p>
          <a:p>
            <a:pPr lvl="1">
              <a:lnSpc>
                <a:spcPct val="125000"/>
              </a:lnSpc>
            </a:pPr>
            <a:endParaRPr lang="en-US" sz="900" dirty="0">
              <a:solidFill>
                <a:schemeClr val="tx1"/>
              </a:solidFill>
            </a:endParaRPr>
          </a:p>
          <a:p>
            <a:pPr marL="628650" lvl="1" indent="-171450">
              <a:lnSpc>
                <a:spcPct val="125000"/>
              </a:lnSpc>
              <a:buFont typeface="Courier New" panose="02070309020205020404" pitchFamily="49" charset="0"/>
              <a:buChar char="o"/>
            </a:pPr>
            <a:endParaRPr lang="en-US" sz="1000" dirty="0">
              <a:solidFill>
                <a:schemeClr val="tx1"/>
              </a:solidFill>
            </a:endParaRPr>
          </a:p>
        </p:txBody>
      </p:sp>
      <p:sp>
        <p:nvSpPr>
          <p:cNvPr id="26" name="Rectangle 25">
            <a:extLst>
              <a:ext uri="{FF2B5EF4-FFF2-40B4-BE49-F238E27FC236}">
                <a16:creationId xmlns:a16="http://schemas.microsoft.com/office/drawing/2014/main" id="{FEEB4086-4279-11A9-05BC-3C326ADEF79D}"/>
              </a:ext>
            </a:extLst>
          </p:cNvPr>
          <p:cNvSpPr/>
          <p:nvPr/>
        </p:nvSpPr>
        <p:spPr>
          <a:xfrm>
            <a:off x="5605281" y="5034736"/>
            <a:ext cx="4040111" cy="1288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lvl="1">
              <a:lnSpc>
                <a:spcPct val="125000"/>
              </a:lnSpc>
            </a:pPr>
            <a:r>
              <a:rPr lang="en-AU" sz="1200" b="1" dirty="0">
                <a:solidFill>
                  <a:schemeClr val="tx2"/>
                </a:solidFill>
              </a:rPr>
              <a:t>Subgroup</a:t>
            </a:r>
          </a:p>
          <a:p>
            <a:pPr>
              <a:lnSpc>
                <a:spcPct val="125000"/>
              </a:lnSpc>
            </a:pPr>
            <a:r>
              <a:rPr lang="en-US" sz="1050" dirty="0">
                <a:solidFill>
                  <a:schemeClr val="tx1"/>
                </a:solidFill>
              </a:rPr>
              <a:t>No subgroup differences of note.</a:t>
            </a:r>
            <a:endParaRPr lang="en-US" sz="1100" dirty="0">
              <a:solidFill>
                <a:schemeClr val="tx1"/>
              </a:solidFill>
            </a:endParaRPr>
          </a:p>
        </p:txBody>
      </p:sp>
    </p:spTree>
    <p:extLst>
      <p:ext uri="{BB962C8B-B14F-4D97-AF65-F5344CB8AC3E}">
        <p14:creationId xmlns:p14="http://schemas.microsoft.com/office/powerpoint/2010/main" val="30105861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93</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338859"/>
            <a:ext cx="8609513" cy="438517"/>
          </a:xfrm>
        </p:spPr>
        <p:txBody>
          <a:bodyPr>
            <a:normAutofit fontScale="90000"/>
          </a:bodyPr>
          <a:lstStyle/>
          <a:p>
            <a:r>
              <a:rPr lang="en-AU" dirty="0"/>
              <a:t>Level of agreement that people should be made aware of how much of the news they consume is created by Generative AI</a:t>
            </a:r>
          </a:p>
        </p:txBody>
      </p:sp>
      <p:grpSp>
        <p:nvGrpSpPr>
          <p:cNvPr id="9" name="Group 8">
            <a:extLst>
              <a:ext uri="{FF2B5EF4-FFF2-40B4-BE49-F238E27FC236}">
                <a16:creationId xmlns:a16="http://schemas.microsoft.com/office/drawing/2014/main" id="{2D68B143-660B-18D0-83CB-024F345E09E5}"/>
              </a:ext>
              <a:ext uri="{C183D7F6-B498-43B3-948B-1728B52AA6E4}">
                <adec:decorative xmlns:adec="http://schemas.microsoft.com/office/drawing/2017/decorative" val="1"/>
              </a:ext>
            </a:extLst>
          </p:cNvPr>
          <p:cNvGrpSpPr/>
          <p:nvPr/>
        </p:nvGrpSpPr>
        <p:grpSpPr>
          <a:xfrm>
            <a:off x="9260148" y="242484"/>
            <a:ext cx="348566" cy="356255"/>
            <a:chOff x="5317268" y="1719857"/>
            <a:chExt cx="2401916" cy="2454900"/>
          </a:xfrm>
          <a:solidFill>
            <a:srgbClr val="004DCF"/>
          </a:solidFill>
        </p:grpSpPr>
        <p:sp>
          <p:nvSpPr>
            <p:cNvPr id="13" name="Freeform 5">
              <a:extLst>
                <a:ext uri="{FF2B5EF4-FFF2-40B4-BE49-F238E27FC236}">
                  <a16:creationId xmlns:a16="http://schemas.microsoft.com/office/drawing/2014/main" id="{8401BCCE-F614-BAE2-E301-0F2396F10616}"/>
                </a:ext>
              </a:extLst>
            </p:cNvPr>
            <p:cNvSpPr>
              <a:spLocks noEditPoints="1"/>
            </p:cNvSpPr>
            <p:nvPr/>
          </p:nvSpPr>
          <p:spPr bwMode="auto">
            <a:xfrm>
              <a:off x="5317268" y="1719857"/>
              <a:ext cx="2401916" cy="2454900"/>
            </a:xfrm>
            <a:custGeom>
              <a:avLst/>
              <a:gdLst>
                <a:gd name="T0" fmla="*/ 5360 w 6195"/>
                <a:gd name="T1" fmla="*/ 4396 h 6348"/>
                <a:gd name="T2" fmla="*/ 4866 w 6195"/>
                <a:gd name="T3" fmla="*/ 4407 h 6348"/>
                <a:gd name="T4" fmla="*/ 3830 w 6195"/>
                <a:gd name="T5" fmla="*/ 4991 h 6348"/>
                <a:gd name="T6" fmla="*/ 3112 w 6195"/>
                <a:gd name="T7" fmla="*/ 4703 h 6348"/>
                <a:gd name="T8" fmla="*/ 1471 w 6195"/>
                <a:gd name="T9" fmla="*/ 4407 h 6348"/>
                <a:gd name="T10" fmla="*/ 912 w 6195"/>
                <a:gd name="T11" fmla="*/ 4519 h 6348"/>
                <a:gd name="T12" fmla="*/ 955 w 6195"/>
                <a:gd name="T13" fmla="*/ 2958 h 6348"/>
                <a:gd name="T14" fmla="*/ 1594 w 6195"/>
                <a:gd name="T15" fmla="*/ 2380 h 6348"/>
                <a:gd name="T16" fmla="*/ 1966 w 6195"/>
                <a:gd name="T17" fmla="*/ 1423 h 6348"/>
                <a:gd name="T18" fmla="*/ 2464 w 6195"/>
                <a:gd name="T19" fmla="*/ 442 h 6348"/>
                <a:gd name="T20" fmla="*/ 3222 w 6195"/>
                <a:gd name="T21" fmla="*/ 1038 h 6348"/>
                <a:gd name="T22" fmla="*/ 4434 w 6195"/>
                <a:gd name="T23" fmla="*/ 1581 h 6348"/>
                <a:gd name="T24" fmla="*/ 5694 w 6195"/>
                <a:gd name="T25" fmla="*/ 3540 h 6348"/>
                <a:gd name="T26" fmla="*/ 5652 w 6195"/>
                <a:gd name="T27" fmla="*/ 5459 h 6348"/>
                <a:gd name="T28" fmla="*/ 5652 w 6195"/>
                <a:gd name="T29" fmla="*/ 5860 h 6348"/>
                <a:gd name="T30" fmla="*/ 5367 w 6195"/>
                <a:gd name="T31" fmla="*/ 5335 h 6348"/>
                <a:gd name="T32" fmla="*/ 5102 w 6195"/>
                <a:gd name="T33" fmla="*/ 5860 h 6348"/>
                <a:gd name="T34" fmla="*/ 4533 w 6195"/>
                <a:gd name="T35" fmla="*/ 5335 h 6348"/>
                <a:gd name="T36" fmla="*/ 4268 w 6195"/>
                <a:gd name="T37" fmla="*/ 5860 h 6348"/>
                <a:gd name="T38" fmla="*/ 4164 w 6195"/>
                <a:gd name="T39" fmla="*/ 5754 h 6348"/>
                <a:gd name="T40" fmla="*/ 4769 w 6195"/>
                <a:gd name="T41" fmla="*/ 4672 h 6348"/>
                <a:gd name="T42" fmla="*/ 5652 w 6195"/>
                <a:gd name="T43" fmla="*/ 5459 h 6348"/>
                <a:gd name="T44" fmla="*/ 3899 w 6195"/>
                <a:gd name="T45" fmla="*/ 6082 h 6348"/>
                <a:gd name="T46" fmla="*/ 3641 w 6195"/>
                <a:gd name="T47" fmla="*/ 5590 h 6348"/>
                <a:gd name="T48" fmla="*/ 3375 w 6195"/>
                <a:gd name="T49" fmla="*/ 6082 h 6348"/>
                <a:gd name="T50" fmla="*/ 2865 w 6195"/>
                <a:gd name="T51" fmla="*/ 5590 h 6348"/>
                <a:gd name="T52" fmla="*/ 2600 w 6195"/>
                <a:gd name="T53" fmla="*/ 6082 h 6348"/>
                <a:gd name="T54" fmla="*/ 2342 w 6195"/>
                <a:gd name="T55" fmla="*/ 5754 h 6348"/>
                <a:gd name="T56" fmla="*/ 3899 w 6195"/>
                <a:gd name="T57" fmla="*/ 5754 h 6348"/>
                <a:gd name="T58" fmla="*/ 3899 w 6195"/>
                <a:gd name="T59" fmla="*/ 6082 h 6348"/>
                <a:gd name="T60" fmla="*/ 2077 w 6195"/>
                <a:gd name="T61" fmla="*/ 5754 h 6348"/>
                <a:gd name="T62" fmla="*/ 1972 w 6195"/>
                <a:gd name="T63" fmla="*/ 5860 h 6348"/>
                <a:gd name="T64" fmla="*/ 1707 w 6195"/>
                <a:gd name="T65" fmla="*/ 5335 h 6348"/>
                <a:gd name="T66" fmla="*/ 1139 w 6195"/>
                <a:gd name="T67" fmla="*/ 5860 h 6348"/>
                <a:gd name="T68" fmla="*/ 874 w 6195"/>
                <a:gd name="T69" fmla="*/ 5335 h 6348"/>
                <a:gd name="T70" fmla="*/ 588 w 6195"/>
                <a:gd name="T71" fmla="*/ 5860 h 6348"/>
                <a:gd name="T72" fmla="*/ 1374 w 6195"/>
                <a:gd name="T73" fmla="*/ 4672 h 6348"/>
                <a:gd name="T74" fmla="*/ 2221 w 6195"/>
                <a:gd name="T75" fmla="*/ 5231 h 6348"/>
                <a:gd name="T76" fmla="*/ 826 w 6195"/>
                <a:gd name="T77" fmla="*/ 1642 h 6348"/>
                <a:gd name="T78" fmla="*/ 1461 w 6195"/>
                <a:gd name="T79" fmla="*/ 930 h 6348"/>
                <a:gd name="T80" fmla="*/ 1233 w 6195"/>
                <a:gd name="T81" fmla="*/ 1795 h 6348"/>
                <a:gd name="T82" fmla="*/ 945 w 6195"/>
                <a:gd name="T83" fmla="*/ 2373 h 6348"/>
                <a:gd name="T84" fmla="*/ 447 w 6195"/>
                <a:gd name="T85" fmla="*/ 2906 h 6348"/>
                <a:gd name="T86" fmla="*/ 4470 w 6195"/>
                <a:gd name="T87" fmla="*/ 752 h 6348"/>
                <a:gd name="T88" fmla="*/ 5144 w 6195"/>
                <a:gd name="T89" fmla="*/ 1341 h 6348"/>
                <a:gd name="T90" fmla="*/ 4000 w 6195"/>
                <a:gd name="T91" fmla="*/ 850 h 6348"/>
                <a:gd name="T92" fmla="*/ 3326 w 6195"/>
                <a:gd name="T93" fmla="*/ 378 h 6348"/>
                <a:gd name="T94" fmla="*/ 5954 w 6195"/>
                <a:gd name="T95" fmla="*/ 3592 h 6348"/>
                <a:gd name="T96" fmla="*/ 4608 w 6195"/>
                <a:gd name="T97" fmla="*/ 525 h 6348"/>
                <a:gd name="T98" fmla="*/ 600 w 6195"/>
                <a:gd name="T99" fmla="*/ 1504 h 6348"/>
                <a:gd name="T100" fmla="*/ 323 w 6195"/>
                <a:gd name="T101" fmla="*/ 5459 h 6348"/>
                <a:gd name="T102" fmla="*/ 2077 w 6195"/>
                <a:gd name="T103" fmla="*/ 6125 h 6348"/>
                <a:gd name="T104" fmla="*/ 4164 w 6195"/>
                <a:gd name="T105" fmla="*/ 6348 h 6348"/>
                <a:gd name="T106" fmla="*/ 5917 w 6195"/>
                <a:gd name="T107" fmla="*/ 6125 h 6348"/>
                <a:gd name="T108" fmla="*/ 5516 w 6195"/>
                <a:gd name="T109" fmla="*/ 4639 h 6348"/>
                <a:gd name="T110" fmla="*/ 5954 w 6195"/>
                <a:gd name="T111" fmla="*/ 3592 h 6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95" h="6348">
                  <a:moveTo>
                    <a:pt x="5360" y="4396"/>
                  </a:moveTo>
                  <a:lnTo>
                    <a:pt x="5360" y="4396"/>
                  </a:lnTo>
                  <a:cubicBezTo>
                    <a:pt x="5338" y="4431"/>
                    <a:pt x="5314" y="4464"/>
                    <a:pt x="5290" y="4499"/>
                  </a:cubicBezTo>
                  <a:cubicBezTo>
                    <a:pt x="5160" y="4441"/>
                    <a:pt x="5017" y="4407"/>
                    <a:pt x="4866" y="4407"/>
                  </a:cubicBezTo>
                  <a:lnTo>
                    <a:pt x="4769" y="4407"/>
                  </a:lnTo>
                  <a:cubicBezTo>
                    <a:pt x="4362" y="4407"/>
                    <a:pt x="4005" y="4640"/>
                    <a:pt x="3830" y="4991"/>
                  </a:cubicBezTo>
                  <a:cubicBezTo>
                    <a:pt x="3646" y="4817"/>
                    <a:pt x="3400" y="4707"/>
                    <a:pt x="3128" y="4703"/>
                  </a:cubicBezTo>
                  <a:lnTo>
                    <a:pt x="3112" y="4703"/>
                  </a:lnTo>
                  <a:cubicBezTo>
                    <a:pt x="2840" y="4707"/>
                    <a:pt x="2595" y="4817"/>
                    <a:pt x="2410" y="4991"/>
                  </a:cubicBezTo>
                  <a:cubicBezTo>
                    <a:pt x="2235" y="4640"/>
                    <a:pt x="1878" y="4407"/>
                    <a:pt x="1471" y="4407"/>
                  </a:cubicBezTo>
                  <a:lnTo>
                    <a:pt x="1374" y="4407"/>
                  </a:lnTo>
                  <a:cubicBezTo>
                    <a:pt x="1208" y="4407"/>
                    <a:pt x="1052" y="4450"/>
                    <a:pt x="912" y="4519"/>
                  </a:cubicBezTo>
                  <a:cubicBezTo>
                    <a:pt x="636" y="4118"/>
                    <a:pt x="479" y="3664"/>
                    <a:pt x="447" y="3199"/>
                  </a:cubicBezTo>
                  <a:lnTo>
                    <a:pt x="955" y="2958"/>
                  </a:lnTo>
                  <a:lnTo>
                    <a:pt x="1141" y="2577"/>
                  </a:lnTo>
                  <a:lnTo>
                    <a:pt x="1594" y="2380"/>
                  </a:lnTo>
                  <a:lnTo>
                    <a:pt x="1515" y="1885"/>
                  </a:lnTo>
                  <a:lnTo>
                    <a:pt x="1966" y="1423"/>
                  </a:lnTo>
                  <a:lnTo>
                    <a:pt x="1682" y="774"/>
                  </a:lnTo>
                  <a:cubicBezTo>
                    <a:pt x="1920" y="625"/>
                    <a:pt x="2182" y="511"/>
                    <a:pt x="2464" y="442"/>
                  </a:cubicBezTo>
                  <a:cubicBezTo>
                    <a:pt x="2658" y="395"/>
                    <a:pt x="2854" y="372"/>
                    <a:pt x="3049" y="368"/>
                  </a:cubicBezTo>
                  <a:lnTo>
                    <a:pt x="3222" y="1038"/>
                  </a:lnTo>
                  <a:lnTo>
                    <a:pt x="3889" y="1105"/>
                  </a:lnTo>
                  <a:lnTo>
                    <a:pt x="4434" y="1581"/>
                  </a:lnTo>
                  <a:lnTo>
                    <a:pt x="5341" y="1614"/>
                  </a:lnTo>
                  <a:cubicBezTo>
                    <a:pt x="5692" y="2176"/>
                    <a:pt x="5830" y="2864"/>
                    <a:pt x="5694" y="3540"/>
                  </a:cubicBezTo>
                  <a:cubicBezTo>
                    <a:pt x="5634" y="3842"/>
                    <a:pt x="5521" y="4130"/>
                    <a:pt x="5360" y="4396"/>
                  </a:cubicBezTo>
                  <a:close/>
                  <a:moveTo>
                    <a:pt x="5652" y="5459"/>
                  </a:moveTo>
                  <a:lnTo>
                    <a:pt x="5652" y="5459"/>
                  </a:lnTo>
                  <a:lnTo>
                    <a:pt x="5652" y="5860"/>
                  </a:lnTo>
                  <a:lnTo>
                    <a:pt x="5367" y="5860"/>
                  </a:lnTo>
                  <a:lnTo>
                    <a:pt x="5367" y="5335"/>
                  </a:lnTo>
                  <a:lnTo>
                    <a:pt x="5102" y="5335"/>
                  </a:lnTo>
                  <a:lnTo>
                    <a:pt x="5102" y="5860"/>
                  </a:lnTo>
                  <a:lnTo>
                    <a:pt x="4533" y="5860"/>
                  </a:lnTo>
                  <a:lnTo>
                    <a:pt x="4533" y="5335"/>
                  </a:lnTo>
                  <a:lnTo>
                    <a:pt x="4268" y="5335"/>
                  </a:lnTo>
                  <a:lnTo>
                    <a:pt x="4268" y="5860"/>
                  </a:lnTo>
                  <a:lnTo>
                    <a:pt x="4164" y="5860"/>
                  </a:lnTo>
                  <a:lnTo>
                    <a:pt x="4164" y="5754"/>
                  </a:lnTo>
                  <a:cubicBezTo>
                    <a:pt x="4164" y="5563"/>
                    <a:pt x="4109" y="5386"/>
                    <a:pt x="4019" y="5231"/>
                  </a:cubicBezTo>
                  <a:cubicBezTo>
                    <a:pt x="4119" y="4901"/>
                    <a:pt x="4420" y="4672"/>
                    <a:pt x="4769" y="4672"/>
                  </a:cubicBezTo>
                  <a:lnTo>
                    <a:pt x="4866" y="4672"/>
                  </a:lnTo>
                  <a:cubicBezTo>
                    <a:pt x="5299" y="4672"/>
                    <a:pt x="5652" y="5025"/>
                    <a:pt x="5652" y="5459"/>
                  </a:cubicBezTo>
                  <a:close/>
                  <a:moveTo>
                    <a:pt x="3899" y="6082"/>
                  </a:moveTo>
                  <a:lnTo>
                    <a:pt x="3899" y="6082"/>
                  </a:lnTo>
                  <a:lnTo>
                    <a:pt x="3641" y="6082"/>
                  </a:lnTo>
                  <a:lnTo>
                    <a:pt x="3641" y="5590"/>
                  </a:lnTo>
                  <a:lnTo>
                    <a:pt x="3375" y="5590"/>
                  </a:lnTo>
                  <a:lnTo>
                    <a:pt x="3375" y="6082"/>
                  </a:lnTo>
                  <a:lnTo>
                    <a:pt x="2865" y="6082"/>
                  </a:lnTo>
                  <a:lnTo>
                    <a:pt x="2865" y="5590"/>
                  </a:lnTo>
                  <a:lnTo>
                    <a:pt x="2600" y="5590"/>
                  </a:lnTo>
                  <a:lnTo>
                    <a:pt x="2600" y="6082"/>
                  </a:lnTo>
                  <a:lnTo>
                    <a:pt x="2342" y="6082"/>
                  </a:lnTo>
                  <a:lnTo>
                    <a:pt x="2342" y="5754"/>
                  </a:lnTo>
                  <a:cubicBezTo>
                    <a:pt x="2342" y="5323"/>
                    <a:pt x="2690" y="4972"/>
                    <a:pt x="3120" y="4968"/>
                  </a:cubicBezTo>
                  <a:cubicBezTo>
                    <a:pt x="3550" y="4972"/>
                    <a:pt x="3899" y="5323"/>
                    <a:pt x="3899" y="5754"/>
                  </a:cubicBezTo>
                  <a:lnTo>
                    <a:pt x="3899" y="6082"/>
                  </a:lnTo>
                  <a:lnTo>
                    <a:pt x="3899" y="6082"/>
                  </a:lnTo>
                  <a:close/>
                  <a:moveTo>
                    <a:pt x="2077" y="5754"/>
                  </a:moveTo>
                  <a:lnTo>
                    <a:pt x="2077" y="5754"/>
                  </a:lnTo>
                  <a:lnTo>
                    <a:pt x="2077" y="5860"/>
                  </a:lnTo>
                  <a:lnTo>
                    <a:pt x="1972" y="5860"/>
                  </a:lnTo>
                  <a:lnTo>
                    <a:pt x="1972" y="5335"/>
                  </a:lnTo>
                  <a:lnTo>
                    <a:pt x="1707" y="5335"/>
                  </a:lnTo>
                  <a:lnTo>
                    <a:pt x="1707" y="5860"/>
                  </a:lnTo>
                  <a:lnTo>
                    <a:pt x="1139" y="5860"/>
                  </a:lnTo>
                  <a:lnTo>
                    <a:pt x="1139" y="5335"/>
                  </a:lnTo>
                  <a:lnTo>
                    <a:pt x="874" y="5335"/>
                  </a:lnTo>
                  <a:lnTo>
                    <a:pt x="874" y="5860"/>
                  </a:lnTo>
                  <a:lnTo>
                    <a:pt x="588" y="5860"/>
                  </a:lnTo>
                  <a:lnTo>
                    <a:pt x="588" y="5459"/>
                  </a:lnTo>
                  <a:cubicBezTo>
                    <a:pt x="588" y="5025"/>
                    <a:pt x="941" y="4672"/>
                    <a:pt x="1374" y="4672"/>
                  </a:cubicBezTo>
                  <a:lnTo>
                    <a:pt x="1471" y="4672"/>
                  </a:lnTo>
                  <a:cubicBezTo>
                    <a:pt x="1821" y="4672"/>
                    <a:pt x="2121" y="4901"/>
                    <a:pt x="2221" y="5231"/>
                  </a:cubicBezTo>
                  <a:cubicBezTo>
                    <a:pt x="2132" y="5386"/>
                    <a:pt x="2077" y="5563"/>
                    <a:pt x="2077" y="5754"/>
                  </a:cubicBezTo>
                  <a:close/>
                  <a:moveTo>
                    <a:pt x="826" y="1642"/>
                  </a:moveTo>
                  <a:lnTo>
                    <a:pt x="826" y="1642"/>
                  </a:lnTo>
                  <a:cubicBezTo>
                    <a:pt x="995" y="1363"/>
                    <a:pt x="1211" y="1125"/>
                    <a:pt x="1461" y="930"/>
                  </a:cubicBezTo>
                  <a:lnTo>
                    <a:pt x="1652" y="1366"/>
                  </a:lnTo>
                  <a:lnTo>
                    <a:pt x="1233" y="1795"/>
                  </a:lnTo>
                  <a:lnTo>
                    <a:pt x="1300" y="2219"/>
                  </a:lnTo>
                  <a:lnTo>
                    <a:pt x="945" y="2373"/>
                  </a:lnTo>
                  <a:lnTo>
                    <a:pt x="758" y="2758"/>
                  </a:lnTo>
                  <a:lnTo>
                    <a:pt x="447" y="2906"/>
                  </a:lnTo>
                  <a:cubicBezTo>
                    <a:pt x="466" y="2469"/>
                    <a:pt x="588" y="2035"/>
                    <a:pt x="826" y="1642"/>
                  </a:cubicBezTo>
                  <a:close/>
                  <a:moveTo>
                    <a:pt x="4470" y="752"/>
                  </a:moveTo>
                  <a:lnTo>
                    <a:pt x="4470" y="752"/>
                  </a:lnTo>
                  <a:cubicBezTo>
                    <a:pt x="4732" y="911"/>
                    <a:pt x="4957" y="1112"/>
                    <a:pt x="5144" y="1341"/>
                  </a:cubicBezTo>
                  <a:lnTo>
                    <a:pt x="4538" y="1319"/>
                  </a:lnTo>
                  <a:lnTo>
                    <a:pt x="4000" y="850"/>
                  </a:lnTo>
                  <a:lnTo>
                    <a:pt x="3433" y="793"/>
                  </a:lnTo>
                  <a:lnTo>
                    <a:pt x="3326" y="378"/>
                  </a:lnTo>
                  <a:cubicBezTo>
                    <a:pt x="3726" y="413"/>
                    <a:pt x="4116" y="537"/>
                    <a:pt x="4470" y="752"/>
                  </a:cubicBezTo>
                  <a:close/>
                  <a:moveTo>
                    <a:pt x="5954" y="3592"/>
                  </a:moveTo>
                  <a:lnTo>
                    <a:pt x="5954" y="3592"/>
                  </a:lnTo>
                  <a:cubicBezTo>
                    <a:pt x="6195" y="2393"/>
                    <a:pt x="5653" y="1160"/>
                    <a:pt x="4608" y="525"/>
                  </a:cubicBezTo>
                  <a:cubicBezTo>
                    <a:pt x="3941" y="121"/>
                    <a:pt x="3157" y="0"/>
                    <a:pt x="2401" y="185"/>
                  </a:cubicBezTo>
                  <a:cubicBezTo>
                    <a:pt x="1644" y="370"/>
                    <a:pt x="1004" y="838"/>
                    <a:pt x="600" y="1504"/>
                  </a:cubicBezTo>
                  <a:cubicBezTo>
                    <a:pt x="0" y="2494"/>
                    <a:pt x="39" y="3722"/>
                    <a:pt x="689" y="4668"/>
                  </a:cubicBezTo>
                  <a:cubicBezTo>
                    <a:pt x="467" y="4861"/>
                    <a:pt x="323" y="5142"/>
                    <a:pt x="323" y="5459"/>
                  </a:cubicBezTo>
                  <a:lnTo>
                    <a:pt x="323" y="6125"/>
                  </a:lnTo>
                  <a:lnTo>
                    <a:pt x="2077" y="6125"/>
                  </a:lnTo>
                  <a:lnTo>
                    <a:pt x="2077" y="6348"/>
                  </a:lnTo>
                  <a:lnTo>
                    <a:pt x="4164" y="6348"/>
                  </a:lnTo>
                  <a:lnTo>
                    <a:pt x="4164" y="6125"/>
                  </a:lnTo>
                  <a:lnTo>
                    <a:pt x="5917" y="6125"/>
                  </a:lnTo>
                  <a:lnTo>
                    <a:pt x="5917" y="5459"/>
                  </a:lnTo>
                  <a:cubicBezTo>
                    <a:pt x="5917" y="5125"/>
                    <a:pt x="5758" y="4831"/>
                    <a:pt x="5516" y="4639"/>
                  </a:cubicBezTo>
                  <a:cubicBezTo>
                    <a:pt x="5539" y="4603"/>
                    <a:pt x="5564" y="4570"/>
                    <a:pt x="5587" y="4533"/>
                  </a:cubicBezTo>
                  <a:cubicBezTo>
                    <a:pt x="5764" y="4241"/>
                    <a:pt x="5888" y="3925"/>
                    <a:pt x="5954" y="35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4" name="Freeform 6">
              <a:extLst>
                <a:ext uri="{FF2B5EF4-FFF2-40B4-BE49-F238E27FC236}">
                  <a16:creationId xmlns:a16="http://schemas.microsoft.com/office/drawing/2014/main" id="{04BFE592-A112-2A8D-352E-C9ACE6F547E9}"/>
                </a:ext>
              </a:extLst>
            </p:cNvPr>
            <p:cNvSpPr>
              <a:spLocks noEditPoints="1"/>
            </p:cNvSpPr>
            <p:nvPr/>
          </p:nvSpPr>
          <p:spPr bwMode="auto">
            <a:xfrm>
              <a:off x="6128851" y="2205539"/>
              <a:ext cx="1086160" cy="874227"/>
            </a:xfrm>
            <a:custGeom>
              <a:avLst/>
              <a:gdLst>
                <a:gd name="T0" fmla="*/ 2450 w 2819"/>
                <a:gd name="T1" fmla="*/ 1397 h 2248"/>
                <a:gd name="T2" fmla="*/ 2450 w 2819"/>
                <a:gd name="T3" fmla="*/ 1397 h 2248"/>
                <a:gd name="T4" fmla="*/ 1642 w 2819"/>
                <a:gd name="T5" fmla="*/ 1702 h 2248"/>
                <a:gd name="T6" fmla="*/ 1603 w 2819"/>
                <a:gd name="T7" fmla="*/ 1725 h 2248"/>
                <a:gd name="T8" fmla="*/ 1181 w 2819"/>
                <a:gd name="T9" fmla="*/ 1774 h 2248"/>
                <a:gd name="T10" fmla="*/ 1135 w 2819"/>
                <a:gd name="T11" fmla="*/ 1736 h 2248"/>
                <a:gd name="T12" fmla="*/ 700 w 2819"/>
                <a:gd name="T13" fmla="*/ 1805 h 2248"/>
                <a:gd name="T14" fmla="*/ 489 w 2819"/>
                <a:gd name="T15" fmla="*/ 1980 h 2248"/>
                <a:gd name="T16" fmla="*/ 423 w 2819"/>
                <a:gd name="T17" fmla="*/ 1942 h 2248"/>
                <a:gd name="T18" fmla="*/ 360 w 2819"/>
                <a:gd name="T19" fmla="*/ 1526 h 2248"/>
                <a:gd name="T20" fmla="*/ 368 w 2819"/>
                <a:gd name="T21" fmla="*/ 1477 h 2248"/>
                <a:gd name="T22" fmla="*/ 341 w 2819"/>
                <a:gd name="T23" fmla="*/ 1436 h 2248"/>
                <a:gd name="T24" fmla="*/ 328 w 2819"/>
                <a:gd name="T25" fmla="*/ 1225 h 2248"/>
                <a:gd name="T26" fmla="*/ 486 w 2819"/>
                <a:gd name="T27" fmla="*/ 769 h 2248"/>
                <a:gd name="T28" fmla="*/ 411 w 2819"/>
                <a:gd name="T29" fmla="*/ 532 h 2248"/>
                <a:gd name="T30" fmla="*/ 755 w 2819"/>
                <a:gd name="T31" fmla="*/ 294 h 2248"/>
                <a:gd name="T32" fmla="*/ 941 w 2819"/>
                <a:gd name="T33" fmla="*/ 356 h 2248"/>
                <a:gd name="T34" fmla="*/ 1245 w 2819"/>
                <a:gd name="T35" fmla="*/ 720 h 2248"/>
                <a:gd name="T36" fmla="*/ 1717 w 2819"/>
                <a:gd name="T37" fmla="*/ 701 h 2248"/>
                <a:gd name="T38" fmla="*/ 2504 w 2819"/>
                <a:gd name="T39" fmla="*/ 1026 h 2248"/>
                <a:gd name="T40" fmla="*/ 2541 w 2819"/>
                <a:gd name="T41" fmla="*/ 1182 h 2248"/>
                <a:gd name="T42" fmla="*/ 2450 w 2819"/>
                <a:gd name="T43" fmla="*/ 1397 h 2248"/>
                <a:gd name="T44" fmla="*/ 2819 w 2819"/>
                <a:gd name="T45" fmla="*/ 1205 h 2248"/>
                <a:gd name="T46" fmla="*/ 2819 w 2819"/>
                <a:gd name="T47" fmla="*/ 1205 h 2248"/>
                <a:gd name="T48" fmla="*/ 2729 w 2819"/>
                <a:gd name="T49" fmla="*/ 833 h 2248"/>
                <a:gd name="T50" fmla="*/ 1764 w 2819"/>
                <a:gd name="T51" fmla="*/ 433 h 2248"/>
                <a:gd name="T52" fmla="*/ 1364 w 2819"/>
                <a:gd name="T53" fmla="*/ 450 h 2248"/>
                <a:gd name="T54" fmla="*/ 1097 w 2819"/>
                <a:gd name="T55" fmla="*/ 129 h 2248"/>
                <a:gd name="T56" fmla="*/ 714 w 2819"/>
                <a:gd name="T57" fmla="*/ 0 h 2248"/>
                <a:gd name="T58" fmla="*/ 100 w 2819"/>
                <a:gd name="T59" fmla="*/ 426 h 2248"/>
                <a:gd name="T60" fmla="*/ 207 w 2819"/>
                <a:gd name="T61" fmla="*/ 766 h 2248"/>
                <a:gd name="T62" fmla="*/ 98 w 2819"/>
                <a:gd name="T63" fmla="*/ 1093 h 2248"/>
                <a:gd name="T64" fmla="*/ 93 w 2819"/>
                <a:gd name="T65" fmla="*/ 1534 h 2248"/>
                <a:gd name="T66" fmla="*/ 224 w 2819"/>
                <a:gd name="T67" fmla="*/ 2117 h 2248"/>
                <a:gd name="T68" fmla="*/ 525 w 2819"/>
                <a:gd name="T69" fmla="*/ 2248 h 2248"/>
                <a:gd name="T70" fmla="*/ 536 w 2819"/>
                <a:gd name="T71" fmla="*/ 2248 h 2248"/>
                <a:gd name="T72" fmla="*/ 582 w 2819"/>
                <a:gd name="T73" fmla="*/ 2247 h 2248"/>
                <a:gd name="T74" fmla="*/ 813 w 2819"/>
                <a:gd name="T75" fmla="*/ 2056 h 2248"/>
                <a:gd name="T76" fmla="*/ 1066 w 2819"/>
                <a:gd name="T77" fmla="*/ 2016 h 2248"/>
                <a:gd name="T78" fmla="*/ 1756 w 2819"/>
                <a:gd name="T79" fmla="*/ 1942 h 2248"/>
                <a:gd name="T80" fmla="*/ 2650 w 2819"/>
                <a:gd name="T81" fmla="*/ 1605 h 2248"/>
                <a:gd name="T82" fmla="*/ 2819 w 2819"/>
                <a:gd name="T83" fmla="*/ 1205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19" h="2248">
                  <a:moveTo>
                    <a:pt x="2450" y="1397"/>
                  </a:moveTo>
                  <a:lnTo>
                    <a:pt x="2450" y="1397"/>
                  </a:lnTo>
                  <a:lnTo>
                    <a:pt x="1642" y="1702"/>
                  </a:lnTo>
                  <a:lnTo>
                    <a:pt x="1603" y="1725"/>
                  </a:lnTo>
                  <a:cubicBezTo>
                    <a:pt x="1378" y="1916"/>
                    <a:pt x="1200" y="1788"/>
                    <a:pt x="1181" y="1774"/>
                  </a:cubicBezTo>
                  <a:lnTo>
                    <a:pt x="1135" y="1736"/>
                  </a:lnTo>
                  <a:lnTo>
                    <a:pt x="700" y="1805"/>
                  </a:lnTo>
                  <a:lnTo>
                    <a:pt x="489" y="1980"/>
                  </a:lnTo>
                  <a:cubicBezTo>
                    <a:pt x="455" y="1973"/>
                    <a:pt x="436" y="1957"/>
                    <a:pt x="423" y="1942"/>
                  </a:cubicBezTo>
                  <a:cubicBezTo>
                    <a:pt x="346" y="1855"/>
                    <a:pt x="344" y="1640"/>
                    <a:pt x="360" y="1526"/>
                  </a:cubicBezTo>
                  <a:lnTo>
                    <a:pt x="368" y="1477"/>
                  </a:lnTo>
                  <a:lnTo>
                    <a:pt x="341" y="1436"/>
                  </a:lnTo>
                  <a:cubicBezTo>
                    <a:pt x="271" y="1324"/>
                    <a:pt x="323" y="1233"/>
                    <a:pt x="328" y="1225"/>
                  </a:cubicBezTo>
                  <a:lnTo>
                    <a:pt x="486" y="769"/>
                  </a:lnTo>
                  <a:lnTo>
                    <a:pt x="411" y="532"/>
                  </a:lnTo>
                  <a:lnTo>
                    <a:pt x="755" y="294"/>
                  </a:lnTo>
                  <a:lnTo>
                    <a:pt x="941" y="356"/>
                  </a:lnTo>
                  <a:lnTo>
                    <a:pt x="1245" y="720"/>
                  </a:lnTo>
                  <a:lnTo>
                    <a:pt x="1717" y="701"/>
                  </a:lnTo>
                  <a:lnTo>
                    <a:pt x="2504" y="1026"/>
                  </a:lnTo>
                  <a:lnTo>
                    <a:pt x="2541" y="1182"/>
                  </a:lnTo>
                  <a:lnTo>
                    <a:pt x="2450" y="1397"/>
                  </a:lnTo>
                  <a:close/>
                  <a:moveTo>
                    <a:pt x="2819" y="1205"/>
                  </a:moveTo>
                  <a:lnTo>
                    <a:pt x="2819" y="1205"/>
                  </a:lnTo>
                  <a:lnTo>
                    <a:pt x="2729" y="833"/>
                  </a:lnTo>
                  <a:lnTo>
                    <a:pt x="1764" y="433"/>
                  </a:lnTo>
                  <a:lnTo>
                    <a:pt x="1364" y="450"/>
                  </a:lnTo>
                  <a:lnTo>
                    <a:pt x="1097" y="129"/>
                  </a:lnTo>
                  <a:lnTo>
                    <a:pt x="714" y="0"/>
                  </a:lnTo>
                  <a:lnTo>
                    <a:pt x="100" y="426"/>
                  </a:lnTo>
                  <a:lnTo>
                    <a:pt x="207" y="766"/>
                  </a:lnTo>
                  <a:lnTo>
                    <a:pt x="98" y="1093"/>
                  </a:lnTo>
                  <a:cubicBezTo>
                    <a:pt x="46" y="1181"/>
                    <a:pt x="0" y="1352"/>
                    <a:pt x="93" y="1534"/>
                  </a:cubicBezTo>
                  <a:cubicBezTo>
                    <a:pt x="82" y="1652"/>
                    <a:pt x="72" y="1944"/>
                    <a:pt x="224" y="2117"/>
                  </a:cubicBezTo>
                  <a:cubicBezTo>
                    <a:pt x="299" y="2203"/>
                    <a:pt x="403" y="2248"/>
                    <a:pt x="525" y="2248"/>
                  </a:cubicBezTo>
                  <a:lnTo>
                    <a:pt x="536" y="2248"/>
                  </a:lnTo>
                  <a:lnTo>
                    <a:pt x="582" y="2247"/>
                  </a:lnTo>
                  <a:lnTo>
                    <a:pt x="813" y="2056"/>
                  </a:lnTo>
                  <a:lnTo>
                    <a:pt x="1066" y="2016"/>
                  </a:lnTo>
                  <a:cubicBezTo>
                    <a:pt x="1210" y="2101"/>
                    <a:pt x="1481" y="2164"/>
                    <a:pt x="1756" y="1942"/>
                  </a:cubicBezTo>
                  <a:lnTo>
                    <a:pt x="2650" y="1605"/>
                  </a:lnTo>
                  <a:lnTo>
                    <a:pt x="2819" y="12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7">
              <a:extLst>
                <a:ext uri="{FF2B5EF4-FFF2-40B4-BE49-F238E27FC236}">
                  <a16:creationId xmlns:a16="http://schemas.microsoft.com/office/drawing/2014/main" id="{16F91250-DFA2-5C08-4186-06E58BDCC2D2}"/>
                </a:ext>
              </a:extLst>
            </p:cNvPr>
            <p:cNvSpPr>
              <a:spLocks noEditPoints="1"/>
            </p:cNvSpPr>
            <p:nvPr/>
          </p:nvSpPr>
          <p:spPr bwMode="auto">
            <a:xfrm>
              <a:off x="6287801" y="3088596"/>
              <a:ext cx="485681" cy="485682"/>
            </a:xfrm>
            <a:custGeom>
              <a:avLst/>
              <a:gdLst>
                <a:gd name="T0" fmla="*/ 625 w 1251"/>
                <a:gd name="T1" fmla="*/ 986 h 1251"/>
                <a:gd name="T2" fmla="*/ 625 w 1251"/>
                <a:gd name="T3" fmla="*/ 986 h 1251"/>
                <a:gd name="T4" fmla="*/ 265 w 1251"/>
                <a:gd name="T5" fmla="*/ 626 h 1251"/>
                <a:gd name="T6" fmla="*/ 625 w 1251"/>
                <a:gd name="T7" fmla="*/ 265 h 1251"/>
                <a:gd name="T8" fmla="*/ 986 w 1251"/>
                <a:gd name="T9" fmla="*/ 626 h 1251"/>
                <a:gd name="T10" fmla="*/ 625 w 1251"/>
                <a:gd name="T11" fmla="*/ 986 h 1251"/>
                <a:gd name="T12" fmla="*/ 625 w 1251"/>
                <a:gd name="T13" fmla="*/ 0 h 1251"/>
                <a:gd name="T14" fmla="*/ 625 w 1251"/>
                <a:gd name="T15" fmla="*/ 0 h 1251"/>
                <a:gd name="T16" fmla="*/ 0 w 1251"/>
                <a:gd name="T17" fmla="*/ 626 h 1251"/>
                <a:gd name="T18" fmla="*/ 625 w 1251"/>
                <a:gd name="T19" fmla="*/ 1251 h 1251"/>
                <a:gd name="T20" fmla="*/ 1251 w 1251"/>
                <a:gd name="T21" fmla="*/ 626 h 1251"/>
                <a:gd name="T22" fmla="*/ 625 w 1251"/>
                <a:gd name="T23" fmla="*/ 0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1" h="1251">
                  <a:moveTo>
                    <a:pt x="625" y="986"/>
                  </a:moveTo>
                  <a:lnTo>
                    <a:pt x="625" y="986"/>
                  </a:lnTo>
                  <a:cubicBezTo>
                    <a:pt x="426" y="986"/>
                    <a:pt x="265" y="824"/>
                    <a:pt x="265" y="626"/>
                  </a:cubicBezTo>
                  <a:cubicBezTo>
                    <a:pt x="265" y="427"/>
                    <a:pt x="426" y="265"/>
                    <a:pt x="625" y="265"/>
                  </a:cubicBezTo>
                  <a:cubicBezTo>
                    <a:pt x="824" y="265"/>
                    <a:pt x="986" y="427"/>
                    <a:pt x="986" y="626"/>
                  </a:cubicBezTo>
                  <a:cubicBezTo>
                    <a:pt x="986" y="824"/>
                    <a:pt x="824" y="986"/>
                    <a:pt x="625" y="986"/>
                  </a:cubicBezTo>
                  <a:close/>
                  <a:moveTo>
                    <a:pt x="625" y="0"/>
                  </a:moveTo>
                  <a:lnTo>
                    <a:pt x="625" y="0"/>
                  </a:lnTo>
                  <a:cubicBezTo>
                    <a:pt x="280" y="0"/>
                    <a:pt x="0" y="281"/>
                    <a:pt x="0" y="626"/>
                  </a:cubicBezTo>
                  <a:cubicBezTo>
                    <a:pt x="0" y="970"/>
                    <a:pt x="280" y="1251"/>
                    <a:pt x="625" y="1251"/>
                  </a:cubicBezTo>
                  <a:cubicBezTo>
                    <a:pt x="970" y="1251"/>
                    <a:pt x="1251" y="970"/>
                    <a:pt x="1251" y="626"/>
                  </a:cubicBezTo>
                  <a:cubicBezTo>
                    <a:pt x="1251" y="281"/>
                    <a:pt x="970" y="0"/>
                    <a:pt x="6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6" name="Freeform 8">
              <a:extLst>
                <a:ext uri="{FF2B5EF4-FFF2-40B4-BE49-F238E27FC236}">
                  <a16:creationId xmlns:a16="http://schemas.microsoft.com/office/drawing/2014/main" id="{4BDF5430-468E-2B44-C6CD-35AC59C42467}"/>
                </a:ext>
              </a:extLst>
            </p:cNvPr>
            <p:cNvSpPr>
              <a:spLocks noEditPoints="1"/>
            </p:cNvSpPr>
            <p:nvPr/>
          </p:nvSpPr>
          <p:spPr bwMode="auto">
            <a:xfrm>
              <a:off x="6941263" y="2947307"/>
              <a:ext cx="503343" cy="503343"/>
            </a:xfrm>
            <a:custGeom>
              <a:avLst/>
              <a:gdLst>
                <a:gd name="T0" fmla="*/ 651 w 1303"/>
                <a:gd name="T1" fmla="*/ 1038 h 1303"/>
                <a:gd name="T2" fmla="*/ 651 w 1303"/>
                <a:gd name="T3" fmla="*/ 1038 h 1303"/>
                <a:gd name="T4" fmla="*/ 265 w 1303"/>
                <a:gd name="T5" fmla="*/ 652 h 1303"/>
                <a:gd name="T6" fmla="*/ 651 w 1303"/>
                <a:gd name="T7" fmla="*/ 265 h 1303"/>
                <a:gd name="T8" fmla="*/ 1038 w 1303"/>
                <a:gd name="T9" fmla="*/ 652 h 1303"/>
                <a:gd name="T10" fmla="*/ 651 w 1303"/>
                <a:gd name="T11" fmla="*/ 1038 h 1303"/>
                <a:gd name="T12" fmla="*/ 651 w 1303"/>
                <a:gd name="T13" fmla="*/ 0 h 1303"/>
                <a:gd name="T14" fmla="*/ 651 w 1303"/>
                <a:gd name="T15" fmla="*/ 0 h 1303"/>
                <a:gd name="T16" fmla="*/ 0 w 1303"/>
                <a:gd name="T17" fmla="*/ 652 h 1303"/>
                <a:gd name="T18" fmla="*/ 651 w 1303"/>
                <a:gd name="T19" fmla="*/ 1303 h 1303"/>
                <a:gd name="T20" fmla="*/ 1303 w 1303"/>
                <a:gd name="T21" fmla="*/ 652 h 1303"/>
                <a:gd name="T22" fmla="*/ 651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1" y="1038"/>
                  </a:moveTo>
                  <a:lnTo>
                    <a:pt x="651" y="1038"/>
                  </a:lnTo>
                  <a:cubicBezTo>
                    <a:pt x="438" y="1038"/>
                    <a:pt x="265" y="865"/>
                    <a:pt x="265" y="652"/>
                  </a:cubicBezTo>
                  <a:cubicBezTo>
                    <a:pt x="265" y="439"/>
                    <a:pt x="438" y="265"/>
                    <a:pt x="651" y="265"/>
                  </a:cubicBezTo>
                  <a:cubicBezTo>
                    <a:pt x="865" y="265"/>
                    <a:pt x="1038" y="439"/>
                    <a:pt x="1038" y="652"/>
                  </a:cubicBezTo>
                  <a:cubicBezTo>
                    <a:pt x="1038" y="865"/>
                    <a:pt x="865" y="1038"/>
                    <a:pt x="651" y="1038"/>
                  </a:cubicBezTo>
                  <a:close/>
                  <a:moveTo>
                    <a:pt x="651" y="0"/>
                  </a:moveTo>
                  <a:lnTo>
                    <a:pt x="651" y="0"/>
                  </a:lnTo>
                  <a:cubicBezTo>
                    <a:pt x="292" y="0"/>
                    <a:pt x="0" y="293"/>
                    <a:pt x="0" y="652"/>
                  </a:cubicBezTo>
                  <a:cubicBezTo>
                    <a:pt x="0" y="1011"/>
                    <a:pt x="292" y="1303"/>
                    <a:pt x="651" y="1303"/>
                  </a:cubicBezTo>
                  <a:cubicBezTo>
                    <a:pt x="1011" y="1303"/>
                    <a:pt x="1303" y="1011"/>
                    <a:pt x="1303" y="652"/>
                  </a:cubicBezTo>
                  <a:cubicBezTo>
                    <a:pt x="1303" y="293"/>
                    <a:pt x="1011" y="0"/>
                    <a:pt x="65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20" name="Freeform 9">
              <a:extLst>
                <a:ext uri="{FF2B5EF4-FFF2-40B4-BE49-F238E27FC236}">
                  <a16:creationId xmlns:a16="http://schemas.microsoft.com/office/drawing/2014/main" id="{41AE90E1-C430-4961-8BB9-A98B979169A1}"/>
                </a:ext>
              </a:extLst>
            </p:cNvPr>
            <p:cNvSpPr>
              <a:spLocks noEditPoints="1"/>
            </p:cNvSpPr>
            <p:nvPr/>
          </p:nvSpPr>
          <p:spPr bwMode="auto">
            <a:xfrm>
              <a:off x="5625508" y="2947307"/>
              <a:ext cx="503343" cy="503343"/>
            </a:xfrm>
            <a:custGeom>
              <a:avLst/>
              <a:gdLst>
                <a:gd name="T0" fmla="*/ 652 w 1303"/>
                <a:gd name="T1" fmla="*/ 1038 h 1303"/>
                <a:gd name="T2" fmla="*/ 652 w 1303"/>
                <a:gd name="T3" fmla="*/ 1038 h 1303"/>
                <a:gd name="T4" fmla="*/ 265 w 1303"/>
                <a:gd name="T5" fmla="*/ 652 h 1303"/>
                <a:gd name="T6" fmla="*/ 652 w 1303"/>
                <a:gd name="T7" fmla="*/ 265 h 1303"/>
                <a:gd name="T8" fmla="*/ 1038 w 1303"/>
                <a:gd name="T9" fmla="*/ 652 h 1303"/>
                <a:gd name="T10" fmla="*/ 652 w 1303"/>
                <a:gd name="T11" fmla="*/ 1038 h 1303"/>
                <a:gd name="T12" fmla="*/ 652 w 1303"/>
                <a:gd name="T13" fmla="*/ 0 h 1303"/>
                <a:gd name="T14" fmla="*/ 652 w 1303"/>
                <a:gd name="T15" fmla="*/ 0 h 1303"/>
                <a:gd name="T16" fmla="*/ 0 w 1303"/>
                <a:gd name="T17" fmla="*/ 652 h 1303"/>
                <a:gd name="T18" fmla="*/ 652 w 1303"/>
                <a:gd name="T19" fmla="*/ 1303 h 1303"/>
                <a:gd name="T20" fmla="*/ 1303 w 1303"/>
                <a:gd name="T21" fmla="*/ 652 h 1303"/>
                <a:gd name="T22" fmla="*/ 652 w 1303"/>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3" h="1303">
                  <a:moveTo>
                    <a:pt x="652" y="1038"/>
                  </a:moveTo>
                  <a:lnTo>
                    <a:pt x="652" y="1038"/>
                  </a:lnTo>
                  <a:cubicBezTo>
                    <a:pt x="439" y="1038"/>
                    <a:pt x="265" y="865"/>
                    <a:pt x="265" y="652"/>
                  </a:cubicBezTo>
                  <a:cubicBezTo>
                    <a:pt x="265" y="439"/>
                    <a:pt x="439" y="265"/>
                    <a:pt x="652" y="265"/>
                  </a:cubicBezTo>
                  <a:cubicBezTo>
                    <a:pt x="865" y="265"/>
                    <a:pt x="1038" y="439"/>
                    <a:pt x="1038" y="652"/>
                  </a:cubicBezTo>
                  <a:cubicBezTo>
                    <a:pt x="1038" y="865"/>
                    <a:pt x="865" y="1038"/>
                    <a:pt x="652" y="1038"/>
                  </a:cubicBezTo>
                  <a:close/>
                  <a:moveTo>
                    <a:pt x="652" y="0"/>
                  </a:moveTo>
                  <a:lnTo>
                    <a:pt x="652" y="0"/>
                  </a:lnTo>
                  <a:cubicBezTo>
                    <a:pt x="293" y="0"/>
                    <a:pt x="0" y="293"/>
                    <a:pt x="0" y="652"/>
                  </a:cubicBezTo>
                  <a:cubicBezTo>
                    <a:pt x="0" y="1011"/>
                    <a:pt x="293" y="1303"/>
                    <a:pt x="652" y="1303"/>
                  </a:cubicBezTo>
                  <a:cubicBezTo>
                    <a:pt x="1011" y="1303"/>
                    <a:pt x="1303" y="1011"/>
                    <a:pt x="1303" y="652"/>
                  </a:cubicBezTo>
                  <a:cubicBezTo>
                    <a:pt x="1303" y="293"/>
                    <a:pt x="1011" y="0"/>
                    <a:pt x="65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grpSp>
      <p:sp>
        <p:nvSpPr>
          <p:cNvPr id="18" name="Rectangle 17">
            <a:extLst>
              <a:ext uri="{FF2B5EF4-FFF2-40B4-BE49-F238E27FC236}">
                <a16:creationId xmlns:a16="http://schemas.microsoft.com/office/drawing/2014/main" id="{0981B06A-B6C5-0CD2-90AF-9BFB66E19110}"/>
              </a:ext>
            </a:extLst>
          </p:cNvPr>
          <p:cNvSpPr/>
          <p:nvPr/>
        </p:nvSpPr>
        <p:spPr>
          <a:xfrm>
            <a:off x="384404" y="922341"/>
            <a:ext cx="9129850" cy="357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rPr>
              <a:t>The vast majority of respondents (95%) agreed that people should be made aware of how much of the news they consume is created by Generative AI (net strongly agree and agree).</a:t>
            </a:r>
            <a:endParaRPr lang="en-AU" sz="1000" dirty="0">
              <a:solidFill>
                <a:schemeClr val="tx1"/>
              </a:solidFill>
            </a:endParaRPr>
          </a:p>
        </p:txBody>
      </p:sp>
      <p:sp>
        <p:nvSpPr>
          <p:cNvPr id="5" name="Rectangle 4">
            <a:extLst>
              <a:ext uri="{FF2B5EF4-FFF2-40B4-BE49-F238E27FC236}">
                <a16:creationId xmlns:a16="http://schemas.microsoft.com/office/drawing/2014/main" id="{710B3ACF-05C0-1410-3493-F4DD2A8652DC}"/>
              </a:ext>
              <a:ext uri="{C183D7F6-B498-43B3-948B-1728B52AA6E4}">
                <adec:decorative xmlns:adec="http://schemas.microsoft.com/office/drawing/2017/decorative" val="1"/>
              </a:ext>
            </a:extLst>
          </p:cNvPr>
          <p:cNvSpPr/>
          <p:nvPr/>
        </p:nvSpPr>
        <p:spPr>
          <a:xfrm>
            <a:off x="662645" y="1507371"/>
            <a:ext cx="5134640" cy="340581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1" name="Rectangle 20">
            <a:extLst>
              <a:ext uri="{FF2B5EF4-FFF2-40B4-BE49-F238E27FC236}">
                <a16:creationId xmlns:a16="http://schemas.microsoft.com/office/drawing/2014/main" id="{DCE5111A-30FB-90AF-F7E9-B11B49E947B4}"/>
              </a:ext>
              <a:ext uri="{C183D7F6-B498-43B3-948B-1728B52AA6E4}">
                <adec:decorative xmlns:adec="http://schemas.microsoft.com/office/drawing/2017/decorative" val="1"/>
              </a:ext>
            </a:extLst>
          </p:cNvPr>
          <p:cNvSpPr/>
          <p:nvPr/>
        </p:nvSpPr>
        <p:spPr>
          <a:xfrm>
            <a:off x="5089236" y="3755405"/>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graphicFrame>
        <p:nvGraphicFramePr>
          <p:cNvPr id="10" name="Chart 9" descr="Figure 86: Level of agreement that people should be made aware of how much of the news they consume is created by Generative AI.&#10;&#10;Strongly disagree, 2%.&#10;Disagree, 4%.&#10;Agree, 42%.&#10;Strongly agree, 52%.&#10;Results listed are for 2023.&#10;&#10;Source: D26. To what extent do you agree or disagree with the following statement…? People should be made aware of how much of the news articles and news content they are interacting with online is being created by Generative AI.&#10;Base: TVCS &amp; MCCS, Respondents who are aware of Generative AI. 2023: n=3,264. &#10;Notes: Don’t know/refused responses not shown. 2023: DK = 0.1%, Ref = 0.0%.&#10;">
            <a:extLst>
              <a:ext uri="{FF2B5EF4-FFF2-40B4-BE49-F238E27FC236}">
                <a16:creationId xmlns:a16="http://schemas.microsoft.com/office/drawing/2014/main" id="{0CED6307-F30C-15E5-C9B1-96A1C404D1D1}"/>
              </a:ext>
            </a:extLst>
          </p:cNvPr>
          <p:cNvGraphicFramePr/>
          <p:nvPr>
            <p:extLst>
              <p:ext uri="{D42A27DB-BD31-4B8C-83A1-F6EECF244321}">
                <p14:modId xmlns:p14="http://schemas.microsoft.com/office/powerpoint/2010/main" val="3314878231"/>
              </p:ext>
            </p:extLst>
          </p:nvPr>
        </p:nvGraphicFramePr>
        <p:xfrm>
          <a:off x="1119091" y="1624276"/>
          <a:ext cx="4117927" cy="266933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AD80891B-E803-CE92-0125-43F9A408C61E}"/>
              </a:ext>
            </a:extLst>
          </p:cNvPr>
          <p:cNvSpPr txBox="1"/>
          <p:nvPr/>
        </p:nvSpPr>
        <p:spPr>
          <a:xfrm>
            <a:off x="672835" y="4410511"/>
            <a:ext cx="3915199" cy="491353"/>
          </a:xfrm>
          <a:prstGeom prst="rect">
            <a:avLst/>
          </a:prstGeom>
          <a:noFill/>
        </p:spPr>
        <p:txBody>
          <a:bodyPr wrap="square">
            <a:spAutoFit/>
          </a:bodyPr>
          <a:lstStyle/>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a:t>
            </a:r>
            <a:r>
              <a:rPr lang="en-US" sz="600" dirty="0">
                <a:latin typeface="Arial" panose="020B0604020202020204" pitchFamily="34" charset="0"/>
                <a:ea typeface="Calibri" panose="020F0502020204030204" pitchFamily="34" charset="0"/>
                <a:cs typeface="Times New Roman" panose="02020603050405020304" pitchFamily="18" charset="0"/>
              </a:rPr>
              <a:t>D26. To what extent do you agree or disagree with the following statement…? People should be made aware of how much of the news articles and news content they are interacting with online is being created by Generative AI.</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TVCS &amp; MCCS, Respondents who are aware of Generative AI. 2023: n=3,264. </a:t>
            </a: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0.1</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0.0</a:t>
            </a:r>
            <a:r>
              <a:rPr lang="en-GB" sz="600" dirty="0">
                <a:effectLst/>
                <a:latin typeface="Arial" panose="020B0604020202020204" pitchFamily="34" charset="0"/>
                <a:ea typeface="Calibri" panose="020F0502020204030204" pitchFamily="34" charset="0"/>
                <a:cs typeface="Times New Roman" panose="02020603050405020304" pitchFamily="18" charset="0"/>
              </a:rPr>
              <a: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579294BC-A139-80A5-708B-83243AC28282}"/>
              </a:ext>
            </a:extLst>
          </p:cNvPr>
          <p:cNvSpPr/>
          <p:nvPr/>
        </p:nvSpPr>
        <p:spPr>
          <a:xfrm>
            <a:off x="5797285" y="1489302"/>
            <a:ext cx="4040111" cy="1282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a:t>
            </a:r>
            <a:r>
              <a:rPr lang="en-AU" sz="1200" b="1" dirty="0">
                <a:solidFill>
                  <a:srgbClr val="5AC0E7"/>
                </a:solidFill>
              </a:rPr>
              <a:t> </a:t>
            </a:r>
            <a:endParaRPr lang="en-US" dirty="0">
              <a:solidFill>
                <a:srgbClr val="5AC0E7"/>
              </a:solidFill>
            </a:endParaRPr>
          </a:p>
          <a:p>
            <a:pPr marL="171450" indent="-171450">
              <a:lnSpc>
                <a:spcPct val="125000"/>
              </a:lnSpc>
              <a:buFont typeface="Arial,Sans-Serif"/>
              <a:buChar char="↑"/>
            </a:pPr>
            <a:r>
              <a:rPr lang="en-US" sz="1050" b="1" dirty="0">
                <a:solidFill>
                  <a:schemeClr val="tx1"/>
                </a:solidFill>
              </a:rPr>
              <a:t>NET Strongly agree + Agree </a:t>
            </a:r>
            <a:r>
              <a:rPr lang="en-US" sz="1050" dirty="0">
                <a:solidFill>
                  <a:schemeClr val="tx1"/>
                </a:solidFill>
              </a:rPr>
              <a:t>was higher for:</a:t>
            </a:r>
            <a:endParaRPr lang="en-US" sz="1050" dirty="0">
              <a:solidFill>
                <a:schemeClr val="tx1"/>
              </a:solidFill>
              <a:cs typeface="Arial"/>
            </a:endParaRPr>
          </a:p>
          <a:p>
            <a:pPr marL="628650" lvl="1" indent="-171450">
              <a:lnSpc>
                <a:spcPct val="125000"/>
              </a:lnSpc>
              <a:buFont typeface="Courier New" panose="02070309020205020404" pitchFamily="49" charset="0"/>
              <a:buChar char="o"/>
            </a:pPr>
            <a:r>
              <a:rPr lang="en-US" sz="1050" dirty="0">
                <a:solidFill>
                  <a:schemeClr val="tx1"/>
                </a:solidFill>
                <a:cs typeface="Arial"/>
              </a:rPr>
              <a:t>Those whose trust would be negatively impacted if they knew a news article was written in full by Generative AI (96% vs 88% of those whose trust would not be impacted)</a:t>
            </a:r>
          </a:p>
          <a:p>
            <a:pPr marL="628650" lvl="1" indent="-171450">
              <a:lnSpc>
                <a:spcPct val="125000"/>
              </a:lnSpc>
              <a:buFont typeface="Courier New" panose="02070309020205020404" pitchFamily="49" charset="0"/>
              <a:buChar char="o"/>
            </a:pPr>
            <a:r>
              <a:rPr lang="en-US" sz="1050" dirty="0">
                <a:solidFill>
                  <a:schemeClr val="tx1"/>
                </a:solidFill>
                <a:cs typeface="Arial"/>
              </a:rPr>
              <a:t>Those whose trust would be negatively impacted if they knew a news article was written with the assistance of Generative AI (97% vs 91% of those whose trust would not be impacted)</a:t>
            </a:r>
            <a:endParaRPr lang="en-US" sz="1050" dirty="0">
              <a:solidFill>
                <a:schemeClr val="tx1"/>
              </a:solidFill>
            </a:endParaRPr>
          </a:p>
          <a:p>
            <a:pPr marL="628650" lvl="1" indent="-171450">
              <a:lnSpc>
                <a:spcPct val="125000"/>
              </a:lnSpc>
              <a:buFont typeface="Courier New" panose="02070309020205020404" pitchFamily="49" charset="0"/>
              <a:buChar char="o"/>
            </a:pPr>
            <a:endParaRPr lang="en-US" sz="1000" dirty="0">
              <a:solidFill>
                <a:schemeClr val="tx1"/>
              </a:solidFill>
            </a:endParaRPr>
          </a:p>
        </p:txBody>
      </p:sp>
      <p:sp>
        <p:nvSpPr>
          <p:cNvPr id="11" name="Rectangle 10">
            <a:extLst>
              <a:ext uri="{FF2B5EF4-FFF2-40B4-BE49-F238E27FC236}">
                <a16:creationId xmlns:a16="http://schemas.microsoft.com/office/drawing/2014/main" id="{DA34D0EB-FC1A-D24D-9B22-507BD13EB281}"/>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There is strong consensus that people should be made aware of how much of the news articles and content they interact with is created by Generative AI. </a:t>
            </a:r>
            <a:endParaRPr lang="en-AU" sz="1000" b="1" dirty="0"/>
          </a:p>
        </p:txBody>
      </p:sp>
      <p:pic>
        <p:nvPicPr>
          <p:cNvPr id="12" name="Graphic 11">
            <a:extLst>
              <a:ext uri="{FF2B5EF4-FFF2-40B4-BE49-F238E27FC236}">
                <a16:creationId xmlns:a16="http://schemas.microsoft.com/office/drawing/2014/main" id="{619B6DAD-B9A6-AADE-8C9F-86B26D94F46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
        <p:nvSpPr>
          <p:cNvPr id="22" name="Rectangle 21" descr="Written in full by generative AI, NET T2B - 4%. ">
            <a:extLst>
              <a:ext uri="{FF2B5EF4-FFF2-40B4-BE49-F238E27FC236}">
                <a16:creationId xmlns:a16="http://schemas.microsoft.com/office/drawing/2014/main" id="{BFC66D5B-A1C8-B235-9A90-D0B1300084BB}"/>
              </a:ext>
            </a:extLst>
          </p:cNvPr>
          <p:cNvSpPr/>
          <p:nvPr/>
        </p:nvSpPr>
        <p:spPr>
          <a:xfrm>
            <a:off x="4949329" y="2728957"/>
            <a:ext cx="90063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latin typeface="Arial" panose="020B0604020202020204" pitchFamily="34" charset="0"/>
                <a:cs typeface="Arial" panose="020B0604020202020204" pitchFamily="34" charset="0"/>
              </a:rPr>
              <a:t>T2B: 95%</a:t>
            </a:r>
            <a:endParaRPr lang="en-AU" sz="1000" b="1" dirty="0">
              <a:solidFill>
                <a:srgbClr val="000000"/>
              </a:solidFill>
              <a:latin typeface="Arial" panose="020B0604020202020204" pitchFamily="34" charset="0"/>
              <a:cs typeface="Arial" panose="020B0604020202020204" pitchFamily="34" charset="0"/>
            </a:endParaRPr>
          </a:p>
        </p:txBody>
      </p:sp>
      <p:sp>
        <p:nvSpPr>
          <p:cNvPr id="23" name="Rectangle 22" descr="Written in full by generative AI, NET B2B - 78%.">
            <a:extLst>
              <a:ext uri="{FF2B5EF4-FFF2-40B4-BE49-F238E27FC236}">
                <a16:creationId xmlns:a16="http://schemas.microsoft.com/office/drawing/2014/main" id="{C9481828-F7E9-2FF4-0FC9-E5151C463BE0}"/>
              </a:ext>
            </a:extLst>
          </p:cNvPr>
          <p:cNvSpPr/>
          <p:nvPr/>
        </p:nvSpPr>
        <p:spPr>
          <a:xfrm>
            <a:off x="558824" y="2695438"/>
            <a:ext cx="900630" cy="685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latin typeface="Arial" panose="020B0604020202020204" pitchFamily="34" charset="0"/>
                <a:cs typeface="Arial" panose="020B0604020202020204" pitchFamily="34" charset="0"/>
              </a:rPr>
              <a:t>B2B: 5%</a:t>
            </a:r>
            <a:endParaRPr lang="en-AU" sz="10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895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EA07B7-96B5-9B49-E0F6-E556D5F6C0D4}"/>
              </a:ext>
              <a:ext uri="{C183D7F6-B498-43B3-948B-1728B52AA6E4}">
                <adec:decorative xmlns:adec="http://schemas.microsoft.com/office/drawing/2017/decorative" val="1"/>
              </a:ext>
            </a:extLst>
          </p:cNvPr>
          <p:cNvSpPr/>
          <p:nvPr/>
        </p:nvSpPr>
        <p:spPr>
          <a:xfrm>
            <a:off x="0" y="0"/>
            <a:ext cx="9906000" cy="685486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9F56D383-3238-7912-5815-0BBD858B4813}"/>
              </a:ext>
              <a:ext uri="{C183D7F6-B498-43B3-948B-1728B52AA6E4}">
                <adec:decorative xmlns:adec="http://schemas.microsoft.com/office/drawing/2017/decorative" val="1"/>
              </a:ext>
            </a:extLst>
          </p:cNvPr>
          <p:cNvPicPr>
            <a:picLocks noChangeAspect="1"/>
          </p:cNvPicPr>
          <p:nvPr/>
        </p:nvPicPr>
        <p:blipFill rotWithShape="1">
          <a:blip r:embed="rId2" cstate="print">
            <a:alphaModFix amt="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731"/>
          <a:stretch/>
        </p:blipFill>
        <p:spPr>
          <a:xfrm>
            <a:off x="0" y="-5060"/>
            <a:ext cx="9906000" cy="6859929"/>
          </a:xfrm>
          <a:prstGeom prst="rect">
            <a:avLst/>
          </a:prstGeom>
        </p:spPr>
      </p:pic>
      <p:sp>
        <p:nvSpPr>
          <p:cNvPr id="4" name="Title 3">
            <a:extLst>
              <a:ext uri="{FF2B5EF4-FFF2-40B4-BE49-F238E27FC236}">
                <a16:creationId xmlns:a16="http://schemas.microsoft.com/office/drawing/2014/main" id="{5C2E445F-D8DF-C44E-E0B0-86DFD8B0C604}"/>
              </a:ext>
            </a:extLst>
          </p:cNvPr>
          <p:cNvSpPr>
            <a:spLocks noGrp="1"/>
          </p:cNvSpPr>
          <p:nvPr>
            <p:ph type="ctrTitle"/>
          </p:nvPr>
        </p:nvSpPr>
        <p:spPr>
          <a:xfrm>
            <a:off x="0" y="2844856"/>
            <a:ext cx="9906000" cy="1168288"/>
          </a:xfrm>
        </p:spPr>
        <p:txBody>
          <a:bodyPr anchor="ctr">
            <a:normAutofit/>
          </a:bodyPr>
          <a:lstStyle/>
          <a:p>
            <a:r>
              <a:rPr lang="en-US" dirty="0">
                <a:solidFill>
                  <a:schemeClr val="bg1"/>
                </a:solidFill>
              </a:rPr>
              <a:t>Generative AI: </a:t>
            </a:r>
            <a:br>
              <a:rPr lang="en-US" dirty="0">
                <a:solidFill>
                  <a:schemeClr val="bg1"/>
                </a:solidFill>
              </a:rPr>
            </a:br>
            <a:r>
              <a:rPr lang="en-US" dirty="0">
                <a:solidFill>
                  <a:schemeClr val="bg1"/>
                </a:solidFill>
              </a:rPr>
              <a:t>Children aged 0-17</a:t>
            </a:r>
            <a:endParaRPr lang="en-AU" dirty="0">
              <a:solidFill>
                <a:schemeClr val="bg1"/>
              </a:solidFill>
            </a:endParaRPr>
          </a:p>
        </p:txBody>
      </p:sp>
      <p:sp>
        <p:nvSpPr>
          <p:cNvPr id="2" name="Title 4">
            <a:extLst>
              <a:ext uri="{FF2B5EF4-FFF2-40B4-BE49-F238E27FC236}">
                <a16:creationId xmlns:a16="http://schemas.microsoft.com/office/drawing/2014/main" id="{BA21CCF7-F1D8-436D-1AB1-284B06245050}"/>
              </a:ext>
            </a:extLst>
          </p:cNvPr>
          <p:cNvSpPr txBox="1">
            <a:spLocks/>
          </p:cNvSpPr>
          <p:nvPr/>
        </p:nvSpPr>
        <p:spPr>
          <a:xfrm>
            <a:off x="6048888" y="5399457"/>
            <a:ext cx="2736186" cy="644572"/>
          </a:xfrm>
          <a:prstGeom prst="rect">
            <a:avLst/>
          </a:prstGeom>
        </p:spPr>
        <p:txBody>
          <a:bodyPr vert="horz" lIns="0" tIns="0" rIns="0" bIns="0" rtlCol="0" anchor="ctr">
            <a:normAutofit fontScale="97500"/>
          </a:bodyPr>
          <a:lstStyle>
            <a:lvl1pPr algn="l" defTabSz="742950" rtl="0" eaLnBrk="1" latinLnBrk="0" hangingPunct="1">
              <a:lnSpc>
                <a:spcPct val="90000"/>
              </a:lnSpc>
              <a:spcBef>
                <a:spcPct val="0"/>
              </a:spcBef>
              <a:buNone/>
              <a:defRPr sz="2600" kern="1200" spc="-81" baseline="0">
                <a:solidFill>
                  <a:schemeClr val="accent1"/>
                </a:solidFill>
                <a:latin typeface="Montserrat SemiBold" panose="00000700000000000000" pitchFamily="50" charset="0"/>
                <a:ea typeface="+mj-ea"/>
                <a:cs typeface="+mj-cs"/>
              </a:defRPr>
            </a:lvl1pPr>
          </a:lstStyle>
          <a:p>
            <a:pPr algn="r"/>
            <a:r>
              <a:rPr lang="en-AU" sz="1100" dirty="0">
                <a:solidFill>
                  <a:schemeClr val="bg1"/>
                </a:solidFill>
                <a:latin typeface="Montserrat SemiBold"/>
                <a:hlinkClick r:id="rId4" action="ppaction://hlinksldjump">
                  <a:extLst>
                    <a:ext uri="{A12FA001-AC4F-418D-AE19-62706E023703}">
                      <ahyp:hlinkClr xmlns:ahyp="http://schemas.microsoft.com/office/drawing/2018/hyperlinkcolor" val="tx"/>
                    </a:ext>
                  </a:extLst>
                </a:hlinkClick>
              </a:rPr>
              <a:t>Return to table of contents</a:t>
            </a:r>
            <a:endParaRPr lang="en-AU" sz="1100" dirty="0">
              <a:solidFill>
                <a:schemeClr val="bg1"/>
              </a:solidFill>
            </a:endParaRPr>
          </a:p>
        </p:txBody>
      </p:sp>
    </p:spTree>
    <p:extLst>
      <p:ext uri="{BB962C8B-B14F-4D97-AF65-F5344CB8AC3E}">
        <p14:creationId xmlns:p14="http://schemas.microsoft.com/office/powerpoint/2010/main" val="13411708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E6B0FF-2040-37A1-19B6-E492FF1EE384}"/>
              </a:ext>
            </a:extLst>
          </p:cNvPr>
          <p:cNvSpPr>
            <a:spLocks noGrp="1"/>
          </p:cNvSpPr>
          <p:nvPr>
            <p:ph type="sldNum" sz="quarter" idx="12"/>
          </p:nvPr>
        </p:nvSpPr>
        <p:spPr/>
        <p:txBody>
          <a:bodyPr/>
          <a:lstStyle/>
          <a:p>
            <a:r>
              <a:rPr lang="en-AU" dirty="0"/>
              <a:t>95</a:t>
            </a:r>
          </a:p>
        </p:txBody>
      </p:sp>
      <p:sp>
        <p:nvSpPr>
          <p:cNvPr id="2" name="Title 1">
            <a:extLst>
              <a:ext uri="{FF2B5EF4-FFF2-40B4-BE49-F238E27FC236}">
                <a16:creationId xmlns:a16="http://schemas.microsoft.com/office/drawing/2014/main" id="{BE46BE4A-4A99-631E-9EBD-F0BE040ADFEB}"/>
              </a:ext>
            </a:extLst>
          </p:cNvPr>
          <p:cNvSpPr>
            <a:spLocks noGrp="1"/>
          </p:cNvSpPr>
          <p:nvPr>
            <p:ph type="title"/>
          </p:nvPr>
        </p:nvSpPr>
        <p:spPr/>
        <p:txBody>
          <a:bodyPr>
            <a:normAutofit/>
          </a:bodyPr>
          <a:lstStyle/>
          <a:p>
            <a:r>
              <a:rPr lang="en-AU" sz="2300" dirty="0"/>
              <a:t>Chapter Summary – Generative AI (Children aged 0-17) </a:t>
            </a:r>
          </a:p>
        </p:txBody>
      </p:sp>
      <p:sp>
        <p:nvSpPr>
          <p:cNvPr id="9" name="Content Placeholder 8">
            <a:extLst>
              <a:ext uri="{FF2B5EF4-FFF2-40B4-BE49-F238E27FC236}">
                <a16:creationId xmlns:a16="http://schemas.microsoft.com/office/drawing/2014/main" id="{DBDA3E6B-C218-F414-D513-BD661C227A48}"/>
              </a:ext>
            </a:extLst>
          </p:cNvPr>
          <p:cNvSpPr>
            <a:spLocks noGrp="1"/>
          </p:cNvSpPr>
          <p:nvPr>
            <p:ph idx="1"/>
          </p:nvPr>
        </p:nvSpPr>
        <p:spPr/>
        <p:txBody>
          <a:bodyPr/>
          <a:lstStyle/>
          <a:p>
            <a:r>
              <a:rPr lang="en-AU" sz="1200" dirty="0">
                <a:solidFill>
                  <a:schemeClr val="tx2"/>
                </a:solidFill>
                <a:latin typeface="+mj-lt"/>
                <a:ea typeface="+mj-ea"/>
                <a:cs typeface="+mj-cs"/>
              </a:rPr>
              <a:t>Awareness of Generative AI increases with age</a:t>
            </a:r>
          </a:p>
          <a:p>
            <a:r>
              <a:rPr lang="en-US" sz="1200" dirty="0">
                <a:solidFill>
                  <a:schemeClr val="tx1"/>
                </a:solidFill>
              </a:rPr>
              <a:t>Around one-third (34%) of children aged 8-10 were aware of Generative AI, while a larger proportion of children aged 11-15 (65%) and 16-17 (62%) were aware. Only a minority of children aged 0-7 (15%) were aware of Generative AI. </a:t>
            </a:r>
            <a:endParaRPr lang="en-US" sz="1200" i="1" dirty="0">
              <a:solidFill>
                <a:schemeClr val="tx1"/>
              </a:solidFill>
              <a:cs typeface="Arial"/>
            </a:endParaRPr>
          </a:p>
          <a:p>
            <a:r>
              <a:rPr lang="en-US" sz="1200" dirty="0"/>
              <a:t>For those who were aware, usage is mainly for study or personal interest. </a:t>
            </a:r>
          </a:p>
          <a:p>
            <a:endParaRPr lang="en-US" sz="1400" dirty="0"/>
          </a:p>
          <a:p>
            <a:r>
              <a:rPr lang="en-AU" sz="1200" dirty="0">
                <a:solidFill>
                  <a:schemeClr val="tx2"/>
                </a:solidFill>
                <a:latin typeface="+mj-lt"/>
                <a:ea typeface="+mj-ea"/>
                <a:cs typeface="+mj-cs"/>
              </a:rPr>
              <a:t>There is usage of Generative AI / chat bots by children, although there is preference for search engines </a:t>
            </a:r>
          </a:p>
          <a:p>
            <a:r>
              <a:rPr lang="en-US" sz="1200" dirty="0">
                <a:solidFill>
                  <a:schemeClr val="tx1"/>
                </a:solidFill>
              </a:rPr>
              <a:t>Of children who were aware of Generative AI, 39% of children aged 8-10, 44% of those aged 11-15, and 32% of those aged 16-17 have talked to Generative AI </a:t>
            </a:r>
            <a:r>
              <a:rPr lang="en-US" sz="1200" dirty="0"/>
              <a:t>/ </a:t>
            </a:r>
            <a:r>
              <a:rPr lang="en-US" sz="1200" dirty="0">
                <a:solidFill>
                  <a:schemeClr val="tx1"/>
                </a:solidFill>
              </a:rPr>
              <a:t>chat bots online.</a:t>
            </a:r>
          </a:p>
          <a:p>
            <a:r>
              <a:rPr lang="en-US" sz="1200" dirty="0">
                <a:solidFill>
                  <a:schemeClr val="tx1"/>
                </a:solidFill>
              </a:rPr>
              <a:t>Most children would prefer to use a search </a:t>
            </a:r>
            <a:r>
              <a:rPr lang="en-US" sz="1200" dirty="0"/>
              <a:t>engine rather than Generative AI / chat bots to </a:t>
            </a:r>
            <a:r>
              <a:rPr lang="en-US" sz="1200" dirty="0">
                <a:solidFill>
                  <a:schemeClr val="tx1"/>
                </a:solidFill>
              </a:rPr>
              <a:t>learn about something new, (8-10, 59%; 11-15, 58%; 16-17, 58%).</a:t>
            </a:r>
            <a:endParaRPr lang="en-US" sz="1200" dirty="0"/>
          </a:p>
          <a:p>
            <a:endParaRPr lang="en-US" sz="1200" i="1" dirty="0"/>
          </a:p>
          <a:p>
            <a:r>
              <a:rPr lang="en-US" sz="1200" dirty="0">
                <a:solidFill>
                  <a:schemeClr val="tx2"/>
                </a:solidFill>
                <a:latin typeface="+mj-lt"/>
                <a:ea typeface="+mj-ea"/>
                <a:cs typeface="+mj-cs"/>
              </a:rPr>
              <a:t>There are mixed comfort levels amongst children in terms of talking to Generative AI / chat bots</a:t>
            </a:r>
          </a:p>
          <a:p>
            <a:r>
              <a:rPr lang="en-US" sz="1200" dirty="0">
                <a:solidFill>
                  <a:schemeClr val="tx1"/>
                </a:solidFill>
              </a:rPr>
              <a:t>Similar proportions of children across the 8-17 age range (approximately one third) were comfortable talking to Generative AI / chat bots, although a higher proportion of children aged 8-10 (12%) said they were very uncomfortable compared to those aged 16-17 (8%).</a:t>
            </a:r>
          </a:p>
          <a:p>
            <a:r>
              <a:rPr lang="en-US" sz="1200" dirty="0"/>
              <a:t>There were mixed comfort levels amongst children aged 8-17 about talking to Generative AI / chat bots, with similar proportions saying comfortable (net) or uncomfortable (net). </a:t>
            </a:r>
            <a:endParaRPr lang="en-AU" sz="1200" dirty="0"/>
          </a:p>
          <a:p>
            <a:endParaRPr lang="en-AU" sz="1200" i="1" dirty="0"/>
          </a:p>
          <a:p>
            <a:endParaRPr lang="en-US" sz="1200" i="1" dirty="0"/>
          </a:p>
          <a:p>
            <a:endParaRPr lang="en-AU" sz="1400" i="1" dirty="0"/>
          </a:p>
        </p:txBody>
      </p:sp>
    </p:spTree>
    <p:extLst>
      <p:ext uri="{BB962C8B-B14F-4D97-AF65-F5344CB8AC3E}">
        <p14:creationId xmlns:p14="http://schemas.microsoft.com/office/powerpoint/2010/main" val="22716330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AU" dirty="0"/>
              <a:t>96</a:t>
            </a:r>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97728"/>
            <a:ext cx="7957813" cy="438517"/>
          </a:xfrm>
          <a:noFill/>
        </p:spPr>
        <p:txBody>
          <a:bodyPr>
            <a:normAutofit fontScale="90000"/>
          </a:bodyPr>
          <a:lstStyle/>
          <a:p>
            <a:r>
              <a:rPr lang="en-US" dirty="0"/>
              <a:t>A</a:t>
            </a:r>
            <a:r>
              <a:rPr lang="en-AU" dirty="0"/>
              <a:t>wareness and use of Generative AI (children aged 8-17)</a:t>
            </a:r>
          </a:p>
        </p:txBody>
      </p:sp>
      <p:pic>
        <p:nvPicPr>
          <p:cNvPr id="4" name="Graphic 3">
            <a:extLst>
              <a:ext uri="{FF2B5EF4-FFF2-40B4-BE49-F238E27FC236}">
                <a16:creationId xmlns:a16="http://schemas.microsoft.com/office/drawing/2014/main" id="{F67867E9-03FC-C392-0CA1-3F45504A340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24962" y="250239"/>
            <a:ext cx="453418" cy="453418"/>
          </a:xfrm>
          <a:prstGeom prst="rect">
            <a:avLst/>
          </a:prstGeom>
        </p:spPr>
      </p:pic>
      <p:sp>
        <p:nvSpPr>
          <p:cNvPr id="6" name="Rectangle 5">
            <a:extLst>
              <a:ext uri="{FF2B5EF4-FFF2-40B4-BE49-F238E27FC236}">
                <a16:creationId xmlns:a16="http://schemas.microsoft.com/office/drawing/2014/main" id="{EE17961E-18A8-3EAC-D157-6D79342C4133}"/>
              </a:ext>
            </a:extLst>
          </p:cNvPr>
          <p:cNvSpPr/>
          <p:nvPr/>
        </p:nvSpPr>
        <p:spPr>
          <a:xfrm>
            <a:off x="388075" y="737320"/>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Around one-third (34%) of children aged 8-10 were aware of Generative AI, while a larger proportion of children aged 11-15 (65%) and 16-17 (62%) were aware. Among children who were aware, similar proportions across each age group had used Generative AI (8-10, 43%; 11-15, 44%; 16-17, 43%).</a:t>
            </a:r>
            <a:endParaRPr lang="en-AU" sz="1000" dirty="0">
              <a:solidFill>
                <a:schemeClr val="tx1"/>
              </a:solidFill>
            </a:endParaRPr>
          </a:p>
        </p:txBody>
      </p:sp>
      <p:sp>
        <p:nvSpPr>
          <p:cNvPr id="13" name="Rectangle 12">
            <a:extLst>
              <a:ext uri="{FF2B5EF4-FFF2-40B4-BE49-F238E27FC236}">
                <a16:creationId xmlns:a16="http://schemas.microsoft.com/office/drawing/2014/main" id="{0F4BCEEF-C894-795C-F442-86793E56A8F3}"/>
              </a:ext>
              <a:ext uri="{C183D7F6-B498-43B3-948B-1728B52AA6E4}">
                <adec:decorative xmlns:adec="http://schemas.microsoft.com/office/drawing/2017/decorative" val="1"/>
              </a:ext>
            </a:extLst>
          </p:cNvPr>
          <p:cNvSpPr/>
          <p:nvPr/>
        </p:nvSpPr>
        <p:spPr>
          <a:xfrm>
            <a:off x="449111" y="1181190"/>
            <a:ext cx="9046952" cy="335999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7" name="TextBox 1">
            <a:extLst>
              <a:ext uri="{FF2B5EF4-FFF2-40B4-BE49-F238E27FC236}">
                <a16:creationId xmlns:a16="http://schemas.microsoft.com/office/drawing/2014/main" id="{9F0EC780-D196-B0C1-3ABC-BE3016BD03DC}"/>
              </a:ext>
              <a:ext uri="{C183D7F6-B498-43B3-948B-1728B52AA6E4}">
                <adec:decorative xmlns:adec="http://schemas.microsoft.com/office/drawing/2017/decorative" val="1"/>
              </a:ext>
            </a:extLst>
          </p:cNvPr>
          <p:cNvSpPr txBox="1"/>
          <p:nvPr/>
        </p:nvSpPr>
        <p:spPr>
          <a:xfrm>
            <a:off x="4120615" y="3481892"/>
            <a:ext cx="267864" cy="2920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t>%</a:t>
            </a:r>
          </a:p>
        </p:txBody>
      </p:sp>
      <p:sp>
        <p:nvSpPr>
          <p:cNvPr id="5" name="TextBox 4">
            <a:extLst>
              <a:ext uri="{FF2B5EF4-FFF2-40B4-BE49-F238E27FC236}">
                <a16:creationId xmlns:a16="http://schemas.microsoft.com/office/drawing/2014/main" id="{4299CB1D-835E-C0E1-6D20-354867EA6C4C}"/>
              </a:ext>
            </a:extLst>
          </p:cNvPr>
          <p:cNvSpPr txBox="1"/>
          <p:nvPr/>
        </p:nvSpPr>
        <p:spPr>
          <a:xfrm>
            <a:off x="1500756" y="1175932"/>
            <a:ext cx="3380576" cy="276999"/>
          </a:xfrm>
          <a:prstGeom prst="rect">
            <a:avLst/>
          </a:prstGeom>
          <a:noFill/>
        </p:spPr>
        <p:txBody>
          <a:bodyPr wrap="square" rtlCol="0">
            <a:spAutoFit/>
          </a:bodyPr>
          <a:lstStyle/>
          <a:p>
            <a:r>
              <a:rPr lang="en-US" sz="1200" b="1" dirty="0"/>
              <a:t>Awareness of Generative AI</a:t>
            </a:r>
            <a:endParaRPr lang="en-AU" sz="1200" b="1" dirty="0"/>
          </a:p>
        </p:txBody>
      </p:sp>
      <p:graphicFrame>
        <p:nvGraphicFramePr>
          <p:cNvPr id="26" name="Chart 25" descr="Figure 87: Awareness of Generative AI (Children 8-17).&#10;&#10;Results listed are for 2023.&#10;&#10;Yes, 8-10, 34%, 11-15, 65%, 16-17, 62%.&#10;No, 8-10, 66%, 11-15, 35%, 16-17, 38%.&#10;&#10;Source: KB10, KC10, KD10. Have you heard of ‘Generative AI’ before now?&#10;Base: MCCS, All children aged 8-17. 8-10 (n=197), 11-15 (n=191),  16-17 (n-137).&#10;Notes: Don’t know/refused responses not shown.  8-10 DK = 0%, Ref = 0%. 11-15 DK = 0.4%, Ref = 0%. 16-17 DK = 0%, Ref = 0%. &#10;&#10;">
            <a:extLst>
              <a:ext uri="{FF2B5EF4-FFF2-40B4-BE49-F238E27FC236}">
                <a16:creationId xmlns:a16="http://schemas.microsoft.com/office/drawing/2014/main" id="{389BDBFC-AFB8-0C75-E85D-BC6D8F8F857B}"/>
              </a:ext>
            </a:extLst>
          </p:cNvPr>
          <p:cNvGraphicFramePr/>
          <p:nvPr>
            <p:extLst>
              <p:ext uri="{D42A27DB-BD31-4B8C-83A1-F6EECF244321}">
                <p14:modId xmlns:p14="http://schemas.microsoft.com/office/powerpoint/2010/main" val="4150028974"/>
              </p:ext>
            </p:extLst>
          </p:nvPr>
        </p:nvGraphicFramePr>
        <p:xfrm>
          <a:off x="305034" y="1253664"/>
          <a:ext cx="4048826" cy="2847683"/>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897CA691-F8AE-C0D2-6090-A6B51646A65E}"/>
              </a:ext>
            </a:extLst>
          </p:cNvPr>
          <p:cNvSpPr txBox="1"/>
          <p:nvPr/>
        </p:nvSpPr>
        <p:spPr>
          <a:xfrm>
            <a:off x="403257" y="4091053"/>
            <a:ext cx="4220779" cy="427233"/>
          </a:xfrm>
          <a:prstGeom prst="rect">
            <a:avLst/>
          </a:prstGeom>
          <a:noFill/>
        </p:spPr>
        <p:txBody>
          <a:bodyPr wrap="square">
            <a:spAutoFit/>
          </a:bodyPr>
          <a:lstStyle/>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KB10, KC10, KD10. Have you heard of ‘Generative AI’ before now?</a:t>
            </a: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All children aged 8-17. 8-10 (n=197), 11-15 (n=191),  16-17 (n-137).</a:t>
            </a: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8-10 DK = 0%, Ref = 0%. 11-15 DK = 0.4%, Ref = 0%. 16-17 DK = 0%, Ref = 0%. </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028D7AEA-EABE-D89B-9829-47C256B1424E}"/>
              </a:ext>
            </a:extLst>
          </p:cNvPr>
          <p:cNvSpPr txBox="1"/>
          <p:nvPr/>
        </p:nvSpPr>
        <p:spPr>
          <a:xfrm>
            <a:off x="3911187" y="2182932"/>
            <a:ext cx="1396091" cy="276999"/>
          </a:xfrm>
          <a:prstGeom prst="rect">
            <a:avLst/>
          </a:prstGeom>
          <a:noFill/>
        </p:spPr>
        <p:txBody>
          <a:bodyPr wrap="square" rtlCol="0">
            <a:spAutoFit/>
          </a:bodyPr>
          <a:lstStyle/>
          <a:p>
            <a:r>
              <a:rPr lang="en-US" sz="1200" dirty="0"/>
              <a:t>Of those aware</a:t>
            </a:r>
            <a:endParaRPr lang="en-AU" sz="1200" dirty="0"/>
          </a:p>
        </p:txBody>
      </p:sp>
      <p:sp>
        <p:nvSpPr>
          <p:cNvPr id="45" name="Rectangle 44">
            <a:extLst>
              <a:ext uri="{FF2B5EF4-FFF2-40B4-BE49-F238E27FC236}">
                <a16:creationId xmlns:a16="http://schemas.microsoft.com/office/drawing/2014/main" id="{2332AF06-F06B-A76E-3167-CE87294B5FAF}"/>
              </a:ext>
              <a:ext uri="{C183D7F6-B498-43B3-948B-1728B52AA6E4}">
                <adec:decorative xmlns:adec="http://schemas.microsoft.com/office/drawing/2017/decorative" val="1"/>
              </a:ext>
            </a:extLst>
          </p:cNvPr>
          <p:cNvSpPr/>
          <p:nvPr/>
        </p:nvSpPr>
        <p:spPr>
          <a:xfrm>
            <a:off x="6435109" y="1337764"/>
            <a:ext cx="295564" cy="237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rPr>
              <a:t>%</a:t>
            </a:r>
          </a:p>
        </p:txBody>
      </p:sp>
      <p:sp>
        <p:nvSpPr>
          <p:cNvPr id="9" name="TextBox 8">
            <a:extLst>
              <a:ext uri="{FF2B5EF4-FFF2-40B4-BE49-F238E27FC236}">
                <a16:creationId xmlns:a16="http://schemas.microsoft.com/office/drawing/2014/main" id="{B36F58A7-63FD-C523-AF1B-A64A1DBE5C40}"/>
              </a:ext>
            </a:extLst>
          </p:cNvPr>
          <p:cNvSpPr txBox="1"/>
          <p:nvPr/>
        </p:nvSpPr>
        <p:spPr>
          <a:xfrm>
            <a:off x="6276318" y="1167081"/>
            <a:ext cx="3380576" cy="276999"/>
          </a:xfrm>
          <a:prstGeom prst="rect">
            <a:avLst/>
          </a:prstGeom>
          <a:noFill/>
        </p:spPr>
        <p:txBody>
          <a:bodyPr wrap="square" rtlCol="0">
            <a:spAutoFit/>
          </a:bodyPr>
          <a:lstStyle/>
          <a:p>
            <a:r>
              <a:rPr lang="en-US" sz="1200" b="1" dirty="0"/>
              <a:t>Use of Generative AI</a:t>
            </a:r>
            <a:endParaRPr lang="en-AU" sz="1200" b="1" dirty="0"/>
          </a:p>
        </p:txBody>
      </p:sp>
      <p:graphicFrame>
        <p:nvGraphicFramePr>
          <p:cNvPr id="20" name="Chart 19" descr="Figure 88: Use of Generative AI (children 8-17).&#10;&#10;Yes - for work, 8-10, Not asked, 11-15, 5%, 16-17, 3%.&#10;Yes - for study, 8-10, 23%, 11-15, 30%, 16-17, 30%.&#10;Yes - for personal interest, 8-10, 27%, 11-15, 21%, 16-17, 18%.&#10;No, 8-10, 57%, 11-15, 56%, 16-17, 57%.&#10;&#10;Net used Generative AI: 8-10, 43%, 11-15, 44%, 16-17, 43%.&#10;&#10;Source: KB11, KC11, KD11. Have you ever used any Generative AI programs?&#10;Base: MCCS, Children aged 8-17 who are aware of Generative AI. 8-10 (n=67), 11-15 (n=125), 16-17 (n=82).&#10;Notes: Don’t know/refused responses not shown. 2023: DK = 0% for all ages, Ref = 0% for all ages. Note option ‘Yes – for work’ was not shown to 8-10 year old respondents.&#10;">
            <a:extLst>
              <a:ext uri="{FF2B5EF4-FFF2-40B4-BE49-F238E27FC236}">
                <a16:creationId xmlns:a16="http://schemas.microsoft.com/office/drawing/2014/main" id="{CDF9DEEC-AEA0-65DE-86B3-33C034D210C5}"/>
              </a:ext>
            </a:extLst>
          </p:cNvPr>
          <p:cNvGraphicFramePr/>
          <p:nvPr>
            <p:extLst>
              <p:ext uri="{D42A27DB-BD31-4B8C-83A1-F6EECF244321}">
                <p14:modId xmlns:p14="http://schemas.microsoft.com/office/powerpoint/2010/main" val="4053707493"/>
              </p:ext>
            </p:extLst>
          </p:nvPr>
        </p:nvGraphicFramePr>
        <p:xfrm>
          <a:off x="4514691" y="1208861"/>
          <a:ext cx="4785625" cy="2892486"/>
        </p:xfrm>
        <a:graphic>
          <a:graphicData uri="http://schemas.openxmlformats.org/drawingml/2006/chart">
            <c:chart xmlns:c="http://schemas.openxmlformats.org/drawingml/2006/chart" xmlns:r="http://schemas.openxmlformats.org/officeDocument/2006/relationships" r:id="rId5"/>
          </a:graphicData>
        </a:graphic>
      </p:graphicFrame>
      <p:sp>
        <p:nvSpPr>
          <p:cNvPr id="22" name="Right Brace 21">
            <a:extLst>
              <a:ext uri="{FF2B5EF4-FFF2-40B4-BE49-F238E27FC236}">
                <a16:creationId xmlns:a16="http://schemas.microsoft.com/office/drawing/2014/main" id="{98B35F0B-15BB-C10A-07FA-B19CCE640248}"/>
              </a:ext>
              <a:ext uri="{C183D7F6-B498-43B3-948B-1728B52AA6E4}">
                <adec:decorative xmlns:adec="http://schemas.microsoft.com/office/drawing/2017/decorative" val="1"/>
              </a:ext>
            </a:extLst>
          </p:cNvPr>
          <p:cNvSpPr/>
          <p:nvPr/>
        </p:nvSpPr>
        <p:spPr>
          <a:xfrm>
            <a:off x="7526832" y="1589766"/>
            <a:ext cx="252000" cy="1685508"/>
          </a:xfrm>
          <a:prstGeom prst="rightBrace">
            <a:avLst/>
          </a:prstGeom>
          <a:noFill/>
          <a:ln>
            <a:solidFill>
              <a:srgbClr val="1282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solidFill>
                <a:srgbClr val="5CC0E7"/>
              </a:solidFill>
            </a:endParaRPr>
          </a:p>
        </p:txBody>
      </p:sp>
      <p:sp>
        <p:nvSpPr>
          <p:cNvPr id="21" name="Rectangle 20">
            <a:extLst>
              <a:ext uri="{FF2B5EF4-FFF2-40B4-BE49-F238E27FC236}">
                <a16:creationId xmlns:a16="http://schemas.microsoft.com/office/drawing/2014/main" id="{477151F0-D854-4B38-796C-9D7F472F2DAC}"/>
              </a:ext>
            </a:extLst>
          </p:cNvPr>
          <p:cNvSpPr/>
          <p:nvPr/>
        </p:nvSpPr>
        <p:spPr>
          <a:xfrm>
            <a:off x="7630970" y="1613012"/>
            <a:ext cx="1865093" cy="1474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9B2CB8"/>
                </a:solidFill>
              </a:rPr>
              <a:t>NET Used Generative AI</a:t>
            </a:r>
          </a:p>
          <a:p>
            <a:pPr algn="ctr"/>
            <a:r>
              <a:rPr lang="en-US" dirty="0">
                <a:solidFill>
                  <a:srgbClr val="9B2CB8"/>
                </a:solidFill>
              </a:rPr>
              <a:t>8-10 – 43%</a:t>
            </a:r>
          </a:p>
          <a:p>
            <a:pPr algn="ctr"/>
            <a:r>
              <a:rPr lang="en-US" dirty="0">
                <a:solidFill>
                  <a:srgbClr val="9B2CB8"/>
                </a:solidFill>
              </a:rPr>
              <a:t>11-15 – 44%</a:t>
            </a:r>
          </a:p>
          <a:p>
            <a:pPr algn="ctr"/>
            <a:r>
              <a:rPr lang="en-US" dirty="0">
                <a:solidFill>
                  <a:srgbClr val="9B2CB8"/>
                </a:solidFill>
              </a:rPr>
              <a:t>16-17 – 43%</a:t>
            </a:r>
            <a:endParaRPr lang="en-AU" dirty="0">
              <a:solidFill>
                <a:srgbClr val="9B2CB8"/>
              </a:solidFill>
            </a:endParaRPr>
          </a:p>
        </p:txBody>
      </p:sp>
      <p:sp>
        <p:nvSpPr>
          <p:cNvPr id="28" name="TextBox 27">
            <a:extLst>
              <a:ext uri="{FF2B5EF4-FFF2-40B4-BE49-F238E27FC236}">
                <a16:creationId xmlns:a16="http://schemas.microsoft.com/office/drawing/2014/main" id="{F810651D-AFD7-4363-9107-8AC052BA3DF2}"/>
              </a:ext>
            </a:extLst>
          </p:cNvPr>
          <p:cNvSpPr txBox="1"/>
          <p:nvPr/>
        </p:nvSpPr>
        <p:spPr>
          <a:xfrm>
            <a:off x="5079538" y="4085973"/>
            <a:ext cx="4220779" cy="427233"/>
          </a:xfrm>
          <a:prstGeom prst="rect">
            <a:avLst/>
          </a:prstGeom>
          <a:noFill/>
        </p:spPr>
        <p:txBody>
          <a:bodyPr wrap="square">
            <a:spAutoFit/>
          </a:bodyPr>
          <a:lstStyle/>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KB11, KC11, KD11. Have you ever used any Generative AI programs?</a:t>
            </a: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Children aged 8-17 who are aware of Generative AI. 8-10 (n=67), 11-15 (n=125), 16-17 (n=82).</a:t>
            </a:r>
            <a:endParaRPr lang="en-US" sz="6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0% for all ages, Ref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for all ages. Note option ‘Yes – for work’ was not shown to 8-10 year old respondents.</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346067" y="4452624"/>
            <a:ext cx="4862883" cy="1277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Yes </a:t>
            </a:r>
            <a:r>
              <a:rPr lang="en-US" sz="1000" dirty="0">
                <a:solidFill>
                  <a:schemeClr val="tx1"/>
                </a:solidFill>
              </a:rPr>
              <a:t>was higher for: </a:t>
            </a:r>
          </a:p>
          <a:p>
            <a:pPr marL="628650" lvl="1" indent="-171450">
              <a:lnSpc>
                <a:spcPct val="125000"/>
              </a:lnSpc>
              <a:buFont typeface="Courier New" panose="02070309020205020404" pitchFamily="49" charset="0"/>
              <a:buChar char="o"/>
            </a:pPr>
            <a:r>
              <a:rPr lang="en-US" sz="1000" dirty="0">
                <a:solidFill>
                  <a:schemeClr val="tx1"/>
                </a:solidFill>
                <a:ea typeface="+mn-lt"/>
                <a:cs typeface="Arial" panose="020B0604020202020204"/>
              </a:rPr>
              <a:t>Ages 11-15 (65%) and 16-17 (62% vs 34% of ages 8-10)</a:t>
            </a:r>
          </a:p>
          <a:p>
            <a:pPr marL="628650" lvl="1" indent="-171450">
              <a:lnSpc>
                <a:spcPct val="125000"/>
              </a:lnSpc>
              <a:buFont typeface="Courier New" panose="02070309020205020404" pitchFamily="49" charset="0"/>
              <a:buChar char="o"/>
            </a:pPr>
            <a:r>
              <a:rPr lang="en-US" sz="1000" dirty="0">
                <a:solidFill>
                  <a:schemeClr val="tx1"/>
                </a:solidFill>
                <a:ea typeface="+mn-lt"/>
                <a:cs typeface="Arial" panose="020B0604020202020204"/>
              </a:rPr>
              <a:t>Those who look for information over the internet once a day or more (62% vs 46% of those who look for information less than once a day)*</a:t>
            </a:r>
          </a:p>
          <a:p>
            <a:pPr marL="628650" lvl="1" indent="-171450">
              <a:lnSpc>
                <a:spcPct val="125000"/>
              </a:lnSpc>
              <a:buFont typeface="Courier New" panose="02070309020205020404" pitchFamily="49" charset="0"/>
              <a:buChar char="o"/>
            </a:pPr>
            <a:r>
              <a:rPr lang="en-US" sz="1000" dirty="0">
                <a:solidFill>
                  <a:schemeClr val="tx1"/>
                </a:solidFill>
                <a:ea typeface="+mn-lt"/>
                <a:cs typeface="Arial" panose="020B0604020202020204"/>
              </a:rPr>
              <a:t>Those who comment or post images to social media sites once a day or more (66% vs 51% of those who comment or post less than once a day)*</a:t>
            </a:r>
          </a:p>
          <a:p>
            <a:pPr marL="628650" lvl="1" indent="-171450">
              <a:lnSpc>
                <a:spcPct val="125000"/>
              </a:lnSpc>
              <a:buFont typeface="Courier New" panose="02070309020205020404" pitchFamily="49" charset="0"/>
              <a:buChar char="o"/>
            </a:pPr>
            <a:endParaRPr lang="en-US" sz="900" dirty="0">
              <a:solidFill>
                <a:schemeClr val="tx1"/>
              </a:solidFill>
              <a:ea typeface="+mn-lt"/>
              <a:cs typeface="+mn-lt"/>
            </a:endParaRPr>
          </a:p>
          <a:p>
            <a:pPr marL="171450" indent="-171450">
              <a:lnSpc>
                <a:spcPct val="125000"/>
              </a:lnSpc>
              <a:buFont typeface="Arial,Sans-Serif"/>
              <a:buChar char="↑"/>
            </a:pPr>
            <a:endParaRPr lang="en-US" sz="900" dirty="0">
              <a:solidFill>
                <a:schemeClr val="tx1"/>
              </a:solidFill>
              <a:cs typeface="Arial" panose="020B0604020202020204"/>
            </a:endParaRPr>
          </a:p>
        </p:txBody>
      </p:sp>
      <p:sp>
        <p:nvSpPr>
          <p:cNvPr id="32" name="Rectangle 31">
            <a:extLst>
              <a:ext uri="{FF2B5EF4-FFF2-40B4-BE49-F238E27FC236}">
                <a16:creationId xmlns:a16="http://schemas.microsoft.com/office/drawing/2014/main" id="{FA75D960-3C55-6650-41BD-3AEFD48FB93A}"/>
              </a:ext>
            </a:extLst>
          </p:cNvPr>
          <p:cNvSpPr/>
          <p:nvPr/>
        </p:nvSpPr>
        <p:spPr>
          <a:xfrm>
            <a:off x="5208950" y="4587003"/>
            <a:ext cx="4266633" cy="1277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 panose="020B0604020202020204" pitchFamily="34" charset="0"/>
              <a:buChar char="•"/>
            </a:pPr>
            <a:r>
              <a:rPr lang="en-US" sz="1000" dirty="0">
                <a:solidFill>
                  <a:schemeClr val="tx1"/>
                </a:solidFill>
                <a:ea typeface="+mn-lt"/>
                <a:cs typeface="+mn-lt"/>
              </a:rPr>
              <a:t>Base sizes too small to note subgroup differences.</a:t>
            </a:r>
          </a:p>
          <a:p>
            <a:pPr marL="171450" indent="-171450">
              <a:lnSpc>
                <a:spcPct val="125000"/>
              </a:lnSpc>
              <a:buFont typeface="Arial" panose="020B0604020202020204" pitchFamily="34" charset="0"/>
              <a:buChar char="•"/>
            </a:pPr>
            <a:endParaRPr lang="en-US" sz="1000" dirty="0">
              <a:solidFill>
                <a:schemeClr val="tx1"/>
              </a:solidFill>
              <a:ea typeface="+mn-lt"/>
              <a:cs typeface="+mn-lt"/>
            </a:endParaRPr>
          </a:p>
          <a:p>
            <a:pPr marL="171450" indent="-171450">
              <a:lnSpc>
                <a:spcPct val="125000"/>
              </a:lnSpc>
              <a:buFont typeface="Arial" panose="020B0604020202020204" pitchFamily="34" charset="0"/>
              <a:buChar char="•"/>
            </a:pPr>
            <a:endParaRPr lang="en-US" sz="1000" dirty="0">
              <a:solidFill>
                <a:schemeClr val="tx1"/>
              </a:solidFill>
              <a:ea typeface="+mn-lt"/>
              <a:cs typeface="+mn-lt"/>
            </a:endParaRPr>
          </a:p>
          <a:p>
            <a:pPr>
              <a:lnSpc>
                <a:spcPct val="125000"/>
              </a:lnSpc>
            </a:pPr>
            <a:r>
              <a:rPr lang="en-US" sz="1000" dirty="0">
                <a:solidFill>
                  <a:schemeClr val="tx1"/>
                </a:solidFill>
                <a:ea typeface="+mn-lt"/>
                <a:cs typeface="+mn-lt"/>
              </a:rPr>
              <a:t>* Subgroup differences noted with an asterisk refer to the total level results across all age groups of children.</a:t>
            </a:r>
          </a:p>
        </p:txBody>
      </p:sp>
      <p:sp>
        <p:nvSpPr>
          <p:cNvPr id="8" name="Rectangle 7">
            <a:extLst>
              <a:ext uri="{FF2B5EF4-FFF2-40B4-BE49-F238E27FC236}">
                <a16:creationId xmlns:a16="http://schemas.microsoft.com/office/drawing/2014/main" id="{9144CCB8-6E34-2586-5942-740EDE23CB84}"/>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Amongst children, awareness of Generative AI generally increases with age. The main reasons for usage are for study or personal interest.</a:t>
            </a:r>
            <a:endParaRPr lang="en-AU" sz="1000" b="1" dirty="0"/>
          </a:p>
        </p:txBody>
      </p:sp>
      <p:pic>
        <p:nvPicPr>
          <p:cNvPr id="10" name="Graphic 9">
            <a:extLst>
              <a:ext uri="{FF2B5EF4-FFF2-40B4-BE49-F238E27FC236}">
                <a16:creationId xmlns:a16="http://schemas.microsoft.com/office/drawing/2014/main" id="{117F0463-D460-7E69-CA11-ED31BBAFE91E}"/>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0032" y="6083860"/>
            <a:ext cx="387795" cy="387795"/>
          </a:xfrm>
          <a:prstGeom prst="rect">
            <a:avLst/>
          </a:prstGeom>
        </p:spPr>
      </p:pic>
      <p:sp>
        <p:nvSpPr>
          <p:cNvPr id="18" name="Arrow: Right 17">
            <a:extLst>
              <a:ext uri="{FF2B5EF4-FFF2-40B4-BE49-F238E27FC236}">
                <a16:creationId xmlns:a16="http://schemas.microsoft.com/office/drawing/2014/main" id="{45B30633-4A3F-C9C9-089B-829F64B10888}"/>
              </a:ext>
              <a:ext uri="{C183D7F6-B498-43B3-948B-1728B52AA6E4}">
                <adec:decorative xmlns:adec="http://schemas.microsoft.com/office/drawing/2017/decorative" val="1"/>
              </a:ext>
            </a:extLst>
          </p:cNvPr>
          <p:cNvSpPr/>
          <p:nvPr/>
        </p:nvSpPr>
        <p:spPr>
          <a:xfrm>
            <a:off x="3997877" y="2479178"/>
            <a:ext cx="976013" cy="334691"/>
          </a:xfrm>
          <a:prstGeom prst="rightArrow">
            <a:avLst/>
          </a:prstGeom>
          <a:solidFill>
            <a:srgbClr val="128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2825441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55EF08-E36D-0FDF-5C00-261171091675}"/>
              </a:ext>
            </a:extLst>
          </p:cNvPr>
          <p:cNvSpPr>
            <a:spLocks noGrp="1"/>
          </p:cNvSpPr>
          <p:nvPr>
            <p:ph type="sldNum" sz="quarter" idx="12"/>
          </p:nvPr>
        </p:nvSpPr>
        <p:spPr/>
        <p:txBody>
          <a:bodyPr/>
          <a:lstStyle/>
          <a:p>
            <a:r>
              <a:rPr lang="en-US" dirty="0"/>
              <a:t>97</a:t>
            </a:r>
            <a:endParaRPr lang="en-AU" dirty="0"/>
          </a:p>
        </p:txBody>
      </p:sp>
      <p:sp>
        <p:nvSpPr>
          <p:cNvPr id="2" name="Title 1">
            <a:extLst>
              <a:ext uri="{FF2B5EF4-FFF2-40B4-BE49-F238E27FC236}">
                <a16:creationId xmlns:a16="http://schemas.microsoft.com/office/drawing/2014/main" id="{920FAA75-607D-ABF2-29E8-6040F0F2CB53}"/>
              </a:ext>
            </a:extLst>
          </p:cNvPr>
          <p:cNvSpPr>
            <a:spLocks noGrp="1"/>
          </p:cNvSpPr>
          <p:nvPr>
            <p:ph type="title"/>
          </p:nvPr>
        </p:nvSpPr>
        <p:spPr>
          <a:xfrm>
            <a:off x="283278" y="297728"/>
            <a:ext cx="7957813" cy="438517"/>
          </a:xfrm>
        </p:spPr>
        <p:txBody>
          <a:bodyPr>
            <a:normAutofit fontScale="90000"/>
          </a:bodyPr>
          <a:lstStyle/>
          <a:p>
            <a:r>
              <a:rPr lang="en-US" dirty="0"/>
              <a:t>Awareness</a:t>
            </a:r>
            <a:r>
              <a:rPr lang="en-AU" dirty="0"/>
              <a:t> and use of Generative AI (children aged 0-7)</a:t>
            </a:r>
          </a:p>
        </p:txBody>
      </p:sp>
      <p:grpSp>
        <p:nvGrpSpPr>
          <p:cNvPr id="9" name="Group 8">
            <a:extLst>
              <a:ext uri="{FF2B5EF4-FFF2-40B4-BE49-F238E27FC236}">
                <a16:creationId xmlns:a16="http://schemas.microsoft.com/office/drawing/2014/main" id="{1DE431E5-CBCA-6390-7BC0-710FDFFD1A62}"/>
              </a:ext>
              <a:ext uri="{C183D7F6-B498-43B3-948B-1728B52AA6E4}">
                <adec:decorative xmlns:adec="http://schemas.microsoft.com/office/drawing/2017/decorative" val="1"/>
              </a:ext>
            </a:extLst>
          </p:cNvPr>
          <p:cNvGrpSpPr/>
          <p:nvPr/>
        </p:nvGrpSpPr>
        <p:grpSpPr>
          <a:xfrm>
            <a:off x="9256008" y="326233"/>
            <a:ext cx="309563" cy="283689"/>
            <a:chOff x="1374439" y="1820800"/>
            <a:chExt cx="1041541" cy="1003601"/>
          </a:xfrm>
          <a:solidFill>
            <a:schemeClr val="tx2"/>
          </a:solidFill>
        </p:grpSpPr>
        <p:sp>
          <p:nvSpPr>
            <p:cNvPr id="11" name="Freeform 116">
              <a:extLst>
                <a:ext uri="{FF2B5EF4-FFF2-40B4-BE49-F238E27FC236}">
                  <a16:creationId xmlns:a16="http://schemas.microsoft.com/office/drawing/2014/main" id="{3E703995-5823-FDC6-4D07-FC327988D67E}"/>
                </a:ext>
              </a:extLst>
            </p:cNvPr>
            <p:cNvSpPr>
              <a:spLocks/>
            </p:cNvSpPr>
            <p:nvPr/>
          </p:nvSpPr>
          <p:spPr bwMode="auto">
            <a:xfrm>
              <a:off x="1760527" y="2035026"/>
              <a:ext cx="655452" cy="461050"/>
            </a:xfrm>
            <a:custGeom>
              <a:avLst/>
              <a:gdLst>
                <a:gd name="T0" fmla="*/ 299 w 332"/>
                <a:gd name="T1" fmla="*/ 0 h 224"/>
                <a:gd name="T2" fmla="*/ 331 w 332"/>
                <a:gd name="T3" fmla="*/ 86 h 224"/>
                <a:gd name="T4" fmla="*/ 331 w 332"/>
                <a:gd name="T5" fmla="*/ 188 h 224"/>
                <a:gd name="T6" fmla="*/ 296 w 332"/>
                <a:gd name="T7" fmla="*/ 223 h 224"/>
                <a:gd name="T8" fmla="*/ 35 w 332"/>
                <a:gd name="T9" fmla="*/ 223 h 224"/>
                <a:gd name="T10" fmla="*/ 1 w 332"/>
                <a:gd name="T11" fmla="*/ 186 h 224"/>
                <a:gd name="T12" fmla="*/ 0 w 332"/>
                <a:gd name="T13" fmla="*/ 112 h 224"/>
                <a:gd name="T14" fmla="*/ 17 w 332"/>
                <a:gd name="T15" fmla="*/ 95 h 224"/>
                <a:gd name="T16" fmla="*/ 158 w 332"/>
                <a:gd name="T17" fmla="*/ 95 h 224"/>
                <a:gd name="T18" fmla="*/ 186 w 332"/>
                <a:gd name="T19" fmla="*/ 85 h 224"/>
                <a:gd name="T20" fmla="*/ 299 w 332"/>
                <a:gd name="T21"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2" h="224">
                  <a:moveTo>
                    <a:pt x="299" y="0"/>
                  </a:moveTo>
                  <a:cubicBezTo>
                    <a:pt x="320" y="26"/>
                    <a:pt x="330" y="55"/>
                    <a:pt x="331" y="86"/>
                  </a:cubicBezTo>
                  <a:cubicBezTo>
                    <a:pt x="332" y="120"/>
                    <a:pt x="331" y="154"/>
                    <a:pt x="331" y="188"/>
                  </a:cubicBezTo>
                  <a:cubicBezTo>
                    <a:pt x="330" y="210"/>
                    <a:pt x="318" y="223"/>
                    <a:pt x="296" y="223"/>
                  </a:cubicBezTo>
                  <a:cubicBezTo>
                    <a:pt x="209" y="224"/>
                    <a:pt x="122" y="224"/>
                    <a:pt x="35" y="223"/>
                  </a:cubicBezTo>
                  <a:cubicBezTo>
                    <a:pt x="13" y="223"/>
                    <a:pt x="1" y="209"/>
                    <a:pt x="1" y="186"/>
                  </a:cubicBezTo>
                  <a:cubicBezTo>
                    <a:pt x="1" y="161"/>
                    <a:pt x="1" y="137"/>
                    <a:pt x="0" y="112"/>
                  </a:cubicBezTo>
                  <a:cubicBezTo>
                    <a:pt x="0" y="99"/>
                    <a:pt x="4" y="95"/>
                    <a:pt x="17" y="95"/>
                  </a:cubicBezTo>
                  <a:cubicBezTo>
                    <a:pt x="64" y="96"/>
                    <a:pt x="111" y="96"/>
                    <a:pt x="158" y="95"/>
                  </a:cubicBezTo>
                  <a:cubicBezTo>
                    <a:pt x="167" y="95"/>
                    <a:pt x="178" y="91"/>
                    <a:pt x="186" y="85"/>
                  </a:cubicBezTo>
                  <a:cubicBezTo>
                    <a:pt x="224" y="58"/>
                    <a:pt x="260" y="29"/>
                    <a:pt x="29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119">
              <a:extLst>
                <a:ext uri="{FF2B5EF4-FFF2-40B4-BE49-F238E27FC236}">
                  <a16:creationId xmlns:a16="http://schemas.microsoft.com/office/drawing/2014/main" id="{025549BC-E98E-A40A-4CC5-E2EA1D871993}"/>
                </a:ext>
              </a:extLst>
            </p:cNvPr>
            <p:cNvSpPr>
              <a:spLocks/>
            </p:cNvSpPr>
            <p:nvPr/>
          </p:nvSpPr>
          <p:spPr bwMode="auto">
            <a:xfrm>
              <a:off x="1760527" y="1899971"/>
              <a:ext cx="457919" cy="298053"/>
            </a:xfrm>
            <a:custGeom>
              <a:avLst/>
              <a:gdLst>
                <a:gd name="T0" fmla="*/ 168 w 230"/>
                <a:gd name="T1" fmla="*/ 146 h 146"/>
                <a:gd name="T2" fmla="*/ 64 w 230"/>
                <a:gd name="T3" fmla="*/ 146 h 146"/>
                <a:gd name="T4" fmla="*/ 62 w 230"/>
                <a:gd name="T5" fmla="*/ 142 h 146"/>
                <a:gd name="T6" fmla="*/ 33 w 230"/>
                <a:gd name="T7" fmla="*/ 81 h 146"/>
                <a:gd name="T8" fmla="*/ 4 w 230"/>
                <a:gd name="T9" fmla="*/ 28 h 146"/>
                <a:gd name="T10" fmla="*/ 17 w 230"/>
                <a:gd name="T11" fmla="*/ 3 h 146"/>
                <a:gd name="T12" fmla="*/ 40 w 230"/>
                <a:gd name="T13" fmla="*/ 19 h 146"/>
                <a:gd name="T14" fmla="*/ 107 w 230"/>
                <a:gd name="T15" fmla="*/ 79 h 146"/>
                <a:gd name="T16" fmla="*/ 181 w 230"/>
                <a:gd name="T17" fmla="*/ 43 h 146"/>
                <a:gd name="T18" fmla="*/ 190 w 230"/>
                <a:gd name="T19" fmla="*/ 20 h 146"/>
                <a:gd name="T20" fmla="*/ 214 w 230"/>
                <a:gd name="T21" fmla="*/ 3 h 146"/>
                <a:gd name="T22" fmla="*/ 226 w 230"/>
                <a:gd name="T23" fmla="*/ 30 h 146"/>
                <a:gd name="T24" fmla="*/ 182 w 230"/>
                <a:gd name="T25" fmla="*/ 94 h 146"/>
                <a:gd name="T26" fmla="*/ 168 w 230"/>
                <a:gd name="T27" fmla="*/ 123 h 146"/>
                <a:gd name="T28" fmla="*/ 168 w 230"/>
                <a:gd name="T29"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0" h="146">
                  <a:moveTo>
                    <a:pt x="168" y="146"/>
                  </a:moveTo>
                  <a:cubicBezTo>
                    <a:pt x="132" y="146"/>
                    <a:pt x="98" y="146"/>
                    <a:pt x="64" y="146"/>
                  </a:cubicBezTo>
                  <a:cubicBezTo>
                    <a:pt x="63" y="144"/>
                    <a:pt x="62" y="143"/>
                    <a:pt x="62" y="142"/>
                  </a:cubicBezTo>
                  <a:cubicBezTo>
                    <a:pt x="67" y="115"/>
                    <a:pt x="55" y="97"/>
                    <a:pt x="33" y="81"/>
                  </a:cubicBezTo>
                  <a:cubicBezTo>
                    <a:pt x="16" y="68"/>
                    <a:pt x="8" y="48"/>
                    <a:pt x="4" y="28"/>
                  </a:cubicBezTo>
                  <a:cubicBezTo>
                    <a:pt x="0" y="15"/>
                    <a:pt x="4" y="6"/>
                    <a:pt x="17" y="3"/>
                  </a:cubicBezTo>
                  <a:cubicBezTo>
                    <a:pt x="30" y="0"/>
                    <a:pt x="38" y="7"/>
                    <a:pt x="40" y="19"/>
                  </a:cubicBezTo>
                  <a:cubicBezTo>
                    <a:pt x="48" y="56"/>
                    <a:pt x="73" y="74"/>
                    <a:pt x="107" y="79"/>
                  </a:cubicBezTo>
                  <a:cubicBezTo>
                    <a:pt x="138" y="83"/>
                    <a:pt x="164" y="69"/>
                    <a:pt x="181" y="43"/>
                  </a:cubicBezTo>
                  <a:cubicBezTo>
                    <a:pt x="185" y="36"/>
                    <a:pt x="187" y="28"/>
                    <a:pt x="190" y="20"/>
                  </a:cubicBezTo>
                  <a:cubicBezTo>
                    <a:pt x="194" y="6"/>
                    <a:pt x="203" y="0"/>
                    <a:pt x="214" y="3"/>
                  </a:cubicBezTo>
                  <a:cubicBezTo>
                    <a:pt x="226" y="6"/>
                    <a:pt x="230" y="16"/>
                    <a:pt x="226" y="30"/>
                  </a:cubicBezTo>
                  <a:cubicBezTo>
                    <a:pt x="219" y="57"/>
                    <a:pt x="205" y="79"/>
                    <a:pt x="182" y="94"/>
                  </a:cubicBezTo>
                  <a:cubicBezTo>
                    <a:pt x="171" y="101"/>
                    <a:pt x="166" y="109"/>
                    <a:pt x="168" y="123"/>
                  </a:cubicBezTo>
                  <a:cubicBezTo>
                    <a:pt x="169" y="130"/>
                    <a:pt x="168" y="137"/>
                    <a:pt x="168" y="1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139">
              <a:extLst>
                <a:ext uri="{FF2B5EF4-FFF2-40B4-BE49-F238E27FC236}">
                  <a16:creationId xmlns:a16="http://schemas.microsoft.com/office/drawing/2014/main" id="{522E6D73-855E-C668-0790-3F710047A966}"/>
                </a:ext>
              </a:extLst>
            </p:cNvPr>
            <p:cNvSpPr>
              <a:spLocks/>
            </p:cNvSpPr>
            <p:nvPr/>
          </p:nvSpPr>
          <p:spPr bwMode="auto">
            <a:xfrm>
              <a:off x="1374439" y="1916271"/>
              <a:ext cx="386088" cy="284082"/>
            </a:xfrm>
            <a:custGeom>
              <a:avLst/>
              <a:gdLst>
                <a:gd name="T0" fmla="*/ 36 w 196"/>
                <a:gd name="T1" fmla="*/ 1 h 138"/>
                <a:gd name="T2" fmla="*/ 79 w 196"/>
                <a:gd name="T3" fmla="*/ 18 h 138"/>
                <a:gd name="T4" fmla="*/ 180 w 196"/>
                <a:gd name="T5" fmla="*/ 111 h 138"/>
                <a:gd name="T6" fmla="*/ 183 w 196"/>
                <a:gd name="T7" fmla="*/ 114 h 138"/>
                <a:gd name="T8" fmla="*/ 187 w 196"/>
                <a:gd name="T9" fmla="*/ 135 h 138"/>
                <a:gd name="T10" fmla="*/ 167 w 196"/>
                <a:gd name="T11" fmla="*/ 131 h 138"/>
                <a:gd name="T12" fmla="*/ 130 w 196"/>
                <a:gd name="T13" fmla="*/ 97 h 138"/>
                <a:gd name="T14" fmla="*/ 62 w 196"/>
                <a:gd name="T15" fmla="*/ 34 h 138"/>
                <a:gd name="T16" fmla="*/ 36 w 196"/>
                <a:gd name="T17" fmla="*/ 24 h 138"/>
                <a:gd name="T18" fmla="*/ 11 w 196"/>
                <a:gd name="T19" fmla="*/ 24 h 138"/>
                <a:gd name="T20" fmla="*/ 0 w 196"/>
                <a:gd name="T21" fmla="*/ 12 h 138"/>
                <a:gd name="T22" fmla="*/ 11 w 196"/>
                <a:gd name="T23" fmla="*/ 2 h 138"/>
                <a:gd name="T24" fmla="*/ 36 w 196"/>
                <a:gd name="T25" fmla="*/ 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 h="138">
                  <a:moveTo>
                    <a:pt x="36" y="1"/>
                  </a:moveTo>
                  <a:cubicBezTo>
                    <a:pt x="53" y="1"/>
                    <a:pt x="66" y="5"/>
                    <a:pt x="79" y="18"/>
                  </a:cubicBezTo>
                  <a:cubicBezTo>
                    <a:pt x="112" y="49"/>
                    <a:pt x="146" y="80"/>
                    <a:pt x="180" y="111"/>
                  </a:cubicBezTo>
                  <a:cubicBezTo>
                    <a:pt x="181" y="112"/>
                    <a:pt x="182" y="113"/>
                    <a:pt x="183" y="114"/>
                  </a:cubicBezTo>
                  <a:cubicBezTo>
                    <a:pt x="190" y="120"/>
                    <a:pt x="196" y="128"/>
                    <a:pt x="187" y="135"/>
                  </a:cubicBezTo>
                  <a:cubicBezTo>
                    <a:pt x="183" y="138"/>
                    <a:pt x="172" y="135"/>
                    <a:pt x="167" y="131"/>
                  </a:cubicBezTo>
                  <a:cubicBezTo>
                    <a:pt x="154" y="121"/>
                    <a:pt x="142" y="109"/>
                    <a:pt x="130" y="97"/>
                  </a:cubicBezTo>
                  <a:cubicBezTo>
                    <a:pt x="107" y="76"/>
                    <a:pt x="84" y="56"/>
                    <a:pt x="62" y="34"/>
                  </a:cubicBezTo>
                  <a:cubicBezTo>
                    <a:pt x="55" y="27"/>
                    <a:pt x="47" y="25"/>
                    <a:pt x="36" y="24"/>
                  </a:cubicBezTo>
                  <a:cubicBezTo>
                    <a:pt x="28" y="24"/>
                    <a:pt x="19" y="26"/>
                    <a:pt x="11" y="24"/>
                  </a:cubicBezTo>
                  <a:cubicBezTo>
                    <a:pt x="7" y="23"/>
                    <a:pt x="0" y="19"/>
                    <a:pt x="0" y="12"/>
                  </a:cubicBezTo>
                  <a:cubicBezTo>
                    <a:pt x="1" y="5"/>
                    <a:pt x="7" y="3"/>
                    <a:pt x="11" y="2"/>
                  </a:cubicBezTo>
                  <a:cubicBezTo>
                    <a:pt x="18" y="0"/>
                    <a:pt x="27" y="1"/>
                    <a:pt x="3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141">
              <a:extLst>
                <a:ext uri="{FF2B5EF4-FFF2-40B4-BE49-F238E27FC236}">
                  <a16:creationId xmlns:a16="http://schemas.microsoft.com/office/drawing/2014/main" id="{B4A97CEC-1F47-B1EA-BD12-8D4EF2BEF8FD}"/>
                </a:ext>
              </a:extLst>
            </p:cNvPr>
            <p:cNvSpPr>
              <a:spLocks/>
            </p:cNvSpPr>
            <p:nvPr/>
          </p:nvSpPr>
          <p:spPr bwMode="auto">
            <a:xfrm>
              <a:off x="1895209" y="1865043"/>
              <a:ext cx="193046" cy="162998"/>
            </a:xfrm>
            <a:custGeom>
              <a:avLst/>
              <a:gdLst>
                <a:gd name="T0" fmla="*/ 0 w 97"/>
                <a:gd name="T1" fmla="*/ 35 h 80"/>
                <a:gd name="T2" fmla="*/ 47 w 97"/>
                <a:gd name="T3" fmla="*/ 0 h 80"/>
                <a:gd name="T4" fmla="*/ 97 w 97"/>
                <a:gd name="T5" fmla="*/ 35 h 80"/>
                <a:gd name="T6" fmla="*/ 53 w 97"/>
                <a:gd name="T7" fmla="*/ 77 h 80"/>
                <a:gd name="T8" fmla="*/ 0 w 97"/>
                <a:gd name="T9" fmla="*/ 35 h 80"/>
              </a:gdLst>
              <a:ahLst/>
              <a:cxnLst>
                <a:cxn ang="0">
                  <a:pos x="T0" y="T1"/>
                </a:cxn>
                <a:cxn ang="0">
                  <a:pos x="T2" y="T3"/>
                </a:cxn>
                <a:cxn ang="0">
                  <a:pos x="T4" y="T5"/>
                </a:cxn>
                <a:cxn ang="0">
                  <a:pos x="T6" y="T7"/>
                </a:cxn>
                <a:cxn ang="0">
                  <a:pos x="T8" y="T9"/>
                </a:cxn>
              </a:cxnLst>
              <a:rect l="0" t="0" r="r" b="b"/>
              <a:pathLst>
                <a:path w="97" h="80">
                  <a:moveTo>
                    <a:pt x="0" y="35"/>
                  </a:moveTo>
                  <a:cubicBezTo>
                    <a:pt x="22" y="33"/>
                    <a:pt x="37" y="21"/>
                    <a:pt x="47" y="0"/>
                  </a:cubicBezTo>
                  <a:cubicBezTo>
                    <a:pt x="59" y="20"/>
                    <a:pt x="75" y="34"/>
                    <a:pt x="97" y="35"/>
                  </a:cubicBezTo>
                  <a:cubicBezTo>
                    <a:pt x="93" y="61"/>
                    <a:pt x="77" y="75"/>
                    <a:pt x="53" y="77"/>
                  </a:cubicBezTo>
                  <a:cubicBezTo>
                    <a:pt x="29" y="80"/>
                    <a:pt x="4" y="63"/>
                    <a:pt x="0" y="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142">
              <a:extLst>
                <a:ext uri="{FF2B5EF4-FFF2-40B4-BE49-F238E27FC236}">
                  <a16:creationId xmlns:a16="http://schemas.microsoft.com/office/drawing/2014/main" id="{9747639D-8F9B-1F29-2625-1D016B55DCD8}"/>
                </a:ext>
              </a:extLst>
            </p:cNvPr>
            <p:cNvSpPr>
              <a:spLocks/>
            </p:cNvSpPr>
            <p:nvPr/>
          </p:nvSpPr>
          <p:spPr bwMode="auto">
            <a:xfrm>
              <a:off x="1886231" y="1820800"/>
              <a:ext cx="202024" cy="107113"/>
            </a:xfrm>
            <a:custGeom>
              <a:avLst/>
              <a:gdLst>
                <a:gd name="T0" fmla="*/ 2 w 102"/>
                <a:gd name="T1" fmla="*/ 52 h 52"/>
                <a:gd name="T2" fmla="*/ 52 w 102"/>
                <a:gd name="T3" fmla="*/ 1 h 52"/>
                <a:gd name="T4" fmla="*/ 100 w 102"/>
                <a:gd name="T5" fmla="*/ 51 h 52"/>
                <a:gd name="T6" fmla="*/ 51 w 102"/>
                <a:gd name="T7" fmla="*/ 5 h 52"/>
                <a:gd name="T8" fmla="*/ 2 w 102"/>
                <a:gd name="T9" fmla="*/ 52 h 52"/>
              </a:gdLst>
              <a:ahLst/>
              <a:cxnLst>
                <a:cxn ang="0">
                  <a:pos x="T0" y="T1"/>
                </a:cxn>
                <a:cxn ang="0">
                  <a:pos x="T2" y="T3"/>
                </a:cxn>
                <a:cxn ang="0">
                  <a:pos x="T4" y="T5"/>
                </a:cxn>
                <a:cxn ang="0">
                  <a:pos x="T6" y="T7"/>
                </a:cxn>
                <a:cxn ang="0">
                  <a:pos x="T8" y="T9"/>
                </a:cxn>
              </a:cxnLst>
              <a:rect l="0" t="0" r="r" b="b"/>
              <a:pathLst>
                <a:path w="102" h="52">
                  <a:moveTo>
                    <a:pt x="2" y="52"/>
                  </a:moveTo>
                  <a:cubicBezTo>
                    <a:pt x="0" y="22"/>
                    <a:pt x="23" y="0"/>
                    <a:pt x="52" y="1"/>
                  </a:cubicBezTo>
                  <a:cubicBezTo>
                    <a:pt x="81" y="1"/>
                    <a:pt x="102" y="23"/>
                    <a:pt x="100" y="51"/>
                  </a:cubicBezTo>
                  <a:cubicBezTo>
                    <a:pt x="72" y="48"/>
                    <a:pt x="58" y="32"/>
                    <a:pt x="51" y="5"/>
                  </a:cubicBezTo>
                  <a:cubicBezTo>
                    <a:pt x="44" y="31"/>
                    <a:pt x="30" y="48"/>
                    <a:pt x="2" y="5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62">
              <a:extLst>
                <a:ext uri="{FF2B5EF4-FFF2-40B4-BE49-F238E27FC236}">
                  <a16:creationId xmlns:a16="http://schemas.microsoft.com/office/drawing/2014/main" id="{40362CE5-E800-875D-0F3B-3F38D1C2DCD1}"/>
                </a:ext>
              </a:extLst>
            </p:cNvPr>
            <p:cNvSpPr>
              <a:spLocks noEditPoints="1"/>
            </p:cNvSpPr>
            <p:nvPr/>
          </p:nvSpPr>
          <p:spPr bwMode="auto">
            <a:xfrm>
              <a:off x="2146616" y="2542647"/>
              <a:ext cx="269364" cy="281754"/>
            </a:xfrm>
            <a:custGeom>
              <a:avLst/>
              <a:gdLst>
                <a:gd name="T0" fmla="*/ 68 w 136"/>
                <a:gd name="T1" fmla="*/ 0 h 137"/>
                <a:gd name="T2" fmla="*/ 0 w 136"/>
                <a:gd name="T3" fmla="*/ 68 h 137"/>
                <a:gd name="T4" fmla="*/ 68 w 136"/>
                <a:gd name="T5" fmla="*/ 137 h 137"/>
                <a:gd name="T6" fmla="*/ 136 w 136"/>
                <a:gd name="T7" fmla="*/ 68 h 137"/>
                <a:gd name="T8" fmla="*/ 68 w 136"/>
                <a:gd name="T9" fmla="*/ 0 h 137"/>
                <a:gd name="T10" fmla="*/ 68 w 136"/>
                <a:gd name="T11" fmla="*/ 108 h 137"/>
                <a:gd name="T12" fmla="*/ 28 w 136"/>
                <a:gd name="T13" fmla="*/ 68 h 137"/>
                <a:gd name="T14" fmla="*/ 68 w 136"/>
                <a:gd name="T15" fmla="*/ 29 h 137"/>
                <a:gd name="T16" fmla="*/ 108 w 136"/>
                <a:gd name="T17" fmla="*/ 68 h 137"/>
                <a:gd name="T18" fmla="*/ 68 w 136"/>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7">
                  <a:moveTo>
                    <a:pt x="68" y="0"/>
                  </a:moveTo>
                  <a:cubicBezTo>
                    <a:pt x="30" y="0"/>
                    <a:pt x="0" y="31"/>
                    <a:pt x="0" y="68"/>
                  </a:cubicBezTo>
                  <a:cubicBezTo>
                    <a:pt x="0" y="106"/>
                    <a:pt x="30" y="137"/>
                    <a:pt x="68" y="137"/>
                  </a:cubicBezTo>
                  <a:cubicBezTo>
                    <a:pt x="106" y="137"/>
                    <a:pt x="136" y="106"/>
                    <a:pt x="136" y="68"/>
                  </a:cubicBezTo>
                  <a:cubicBezTo>
                    <a:pt x="136" y="31"/>
                    <a:pt x="106" y="0"/>
                    <a:pt x="68" y="0"/>
                  </a:cubicBezTo>
                  <a:close/>
                  <a:moveTo>
                    <a:pt x="68" y="108"/>
                  </a:moveTo>
                  <a:cubicBezTo>
                    <a:pt x="46" y="108"/>
                    <a:pt x="28" y="90"/>
                    <a:pt x="28" y="68"/>
                  </a:cubicBezTo>
                  <a:cubicBezTo>
                    <a:pt x="28"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164">
              <a:extLst>
                <a:ext uri="{FF2B5EF4-FFF2-40B4-BE49-F238E27FC236}">
                  <a16:creationId xmlns:a16="http://schemas.microsoft.com/office/drawing/2014/main" id="{8ABCFDDF-D53C-DCE6-C2BB-03E3AA20735C}"/>
                </a:ext>
              </a:extLst>
            </p:cNvPr>
            <p:cNvSpPr>
              <a:spLocks noEditPoints="1"/>
            </p:cNvSpPr>
            <p:nvPr/>
          </p:nvSpPr>
          <p:spPr bwMode="auto">
            <a:xfrm>
              <a:off x="1756037" y="2542647"/>
              <a:ext cx="269364" cy="281754"/>
            </a:xfrm>
            <a:custGeom>
              <a:avLst/>
              <a:gdLst>
                <a:gd name="T0" fmla="*/ 68 w 137"/>
                <a:gd name="T1" fmla="*/ 0 h 137"/>
                <a:gd name="T2" fmla="*/ 0 w 137"/>
                <a:gd name="T3" fmla="*/ 68 h 137"/>
                <a:gd name="T4" fmla="*/ 68 w 137"/>
                <a:gd name="T5" fmla="*/ 137 h 137"/>
                <a:gd name="T6" fmla="*/ 137 w 137"/>
                <a:gd name="T7" fmla="*/ 68 h 137"/>
                <a:gd name="T8" fmla="*/ 68 w 137"/>
                <a:gd name="T9" fmla="*/ 0 h 137"/>
                <a:gd name="T10" fmla="*/ 68 w 137"/>
                <a:gd name="T11" fmla="*/ 108 h 137"/>
                <a:gd name="T12" fmla="*/ 29 w 137"/>
                <a:gd name="T13" fmla="*/ 68 h 137"/>
                <a:gd name="T14" fmla="*/ 68 w 137"/>
                <a:gd name="T15" fmla="*/ 29 h 137"/>
                <a:gd name="T16" fmla="*/ 108 w 137"/>
                <a:gd name="T17" fmla="*/ 68 h 137"/>
                <a:gd name="T18" fmla="*/ 68 w 137"/>
                <a:gd name="T19" fmla="*/ 10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7">
                  <a:moveTo>
                    <a:pt x="68" y="0"/>
                  </a:moveTo>
                  <a:cubicBezTo>
                    <a:pt x="31" y="0"/>
                    <a:pt x="0" y="31"/>
                    <a:pt x="0" y="68"/>
                  </a:cubicBezTo>
                  <a:cubicBezTo>
                    <a:pt x="0" y="106"/>
                    <a:pt x="31" y="137"/>
                    <a:pt x="68" y="137"/>
                  </a:cubicBezTo>
                  <a:cubicBezTo>
                    <a:pt x="106" y="137"/>
                    <a:pt x="137" y="106"/>
                    <a:pt x="137" y="68"/>
                  </a:cubicBezTo>
                  <a:cubicBezTo>
                    <a:pt x="137" y="31"/>
                    <a:pt x="106" y="0"/>
                    <a:pt x="68" y="0"/>
                  </a:cubicBezTo>
                  <a:close/>
                  <a:moveTo>
                    <a:pt x="68" y="108"/>
                  </a:moveTo>
                  <a:cubicBezTo>
                    <a:pt x="46" y="108"/>
                    <a:pt x="29" y="90"/>
                    <a:pt x="29" y="68"/>
                  </a:cubicBezTo>
                  <a:cubicBezTo>
                    <a:pt x="29" y="46"/>
                    <a:pt x="46" y="29"/>
                    <a:pt x="68" y="29"/>
                  </a:cubicBezTo>
                  <a:cubicBezTo>
                    <a:pt x="90" y="29"/>
                    <a:pt x="108" y="46"/>
                    <a:pt x="108" y="68"/>
                  </a:cubicBezTo>
                  <a:cubicBezTo>
                    <a:pt x="108" y="90"/>
                    <a:pt x="90" y="108"/>
                    <a:pt x="68" y="1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6" name="Rectangle 5">
            <a:extLst>
              <a:ext uri="{FF2B5EF4-FFF2-40B4-BE49-F238E27FC236}">
                <a16:creationId xmlns:a16="http://schemas.microsoft.com/office/drawing/2014/main" id="{EE17961E-18A8-3EAC-D157-6D79342C4133}"/>
              </a:ext>
            </a:extLst>
          </p:cNvPr>
          <p:cNvSpPr/>
          <p:nvPr/>
        </p:nvSpPr>
        <p:spPr>
          <a:xfrm>
            <a:off x="388075" y="780346"/>
            <a:ext cx="9129850" cy="641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dirty="0">
                <a:solidFill>
                  <a:schemeClr val="tx1"/>
                </a:solidFill>
              </a:rPr>
              <a:t>A minority of children aged 0-7 (15%) were aware of Generative AI. Of these children who were aware, two-thirds (67%) had used Generative AI, most commonly for study.</a:t>
            </a:r>
            <a:endParaRPr lang="en-AU" sz="1000" dirty="0">
              <a:solidFill>
                <a:schemeClr val="tx1"/>
              </a:solidFill>
            </a:endParaRPr>
          </a:p>
        </p:txBody>
      </p:sp>
      <p:sp>
        <p:nvSpPr>
          <p:cNvPr id="13" name="Rectangle 12">
            <a:extLst>
              <a:ext uri="{FF2B5EF4-FFF2-40B4-BE49-F238E27FC236}">
                <a16:creationId xmlns:a16="http://schemas.microsoft.com/office/drawing/2014/main" id="{0F4BCEEF-C894-795C-F442-86793E56A8F3}"/>
              </a:ext>
              <a:ext uri="{C183D7F6-B498-43B3-948B-1728B52AA6E4}">
                <adec:decorative xmlns:adec="http://schemas.microsoft.com/office/drawing/2017/decorative" val="1"/>
              </a:ext>
            </a:extLst>
          </p:cNvPr>
          <p:cNvSpPr/>
          <p:nvPr/>
        </p:nvSpPr>
        <p:spPr>
          <a:xfrm>
            <a:off x="559942" y="1181190"/>
            <a:ext cx="8889541" cy="340581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endParaRPr>
          </a:p>
        </p:txBody>
      </p:sp>
      <p:sp>
        <p:nvSpPr>
          <p:cNvPr id="27" name="TextBox 1">
            <a:extLst>
              <a:ext uri="{FF2B5EF4-FFF2-40B4-BE49-F238E27FC236}">
                <a16:creationId xmlns:a16="http://schemas.microsoft.com/office/drawing/2014/main" id="{9F0EC780-D196-B0C1-3ABC-BE3016BD03DC}"/>
              </a:ext>
              <a:ext uri="{C183D7F6-B498-43B3-948B-1728B52AA6E4}">
                <adec:decorative xmlns:adec="http://schemas.microsoft.com/office/drawing/2017/decorative" val="1"/>
              </a:ext>
            </a:extLst>
          </p:cNvPr>
          <p:cNvSpPr txBox="1"/>
          <p:nvPr/>
        </p:nvSpPr>
        <p:spPr>
          <a:xfrm>
            <a:off x="3874144" y="3131397"/>
            <a:ext cx="267864" cy="2920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t>%</a:t>
            </a:r>
          </a:p>
        </p:txBody>
      </p:sp>
      <p:sp>
        <p:nvSpPr>
          <p:cNvPr id="4" name="TextBox 3">
            <a:extLst>
              <a:ext uri="{FF2B5EF4-FFF2-40B4-BE49-F238E27FC236}">
                <a16:creationId xmlns:a16="http://schemas.microsoft.com/office/drawing/2014/main" id="{FE2E5804-8F50-2770-EF72-68BF7A060D52}"/>
              </a:ext>
            </a:extLst>
          </p:cNvPr>
          <p:cNvSpPr txBox="1"/>
          <p:nvPr/>
        </p:nvSpPr>
        <p:spPr>
          <a:xfrm>
            <a:off x="1500756" y="1166407"/>
            <a:ext cx="3380576" cy="276999"/>
          </a:xfrm>
          <a:prstGeom prst="rect">
            <a:avLst/>
          </a:prstGeom>
          <a:noFill/>
        </p:spPr>
        <p:txBody>
          <a:bodyPr wrap="square" rtlCol="0">
            <a:spAutoFit/>
          </a:bodyPr>
          <a:lstStyle/>
          <a:p>
            <a:r>
              <a:rPr lang="en-US" sz="1200" b="1" dirty="0"/>
              <a:t>Awareness of Generative AI</a:t>
            </a:r>
            <a:endParaRPr lang="en-AU" sz="1200" b="1" dirty="0"/>
          </a:p>
        </p:txBody>
      </p:sp>
      <p:graphicFrame>
        <p:nvGraphicFramePr>
          <p:cNvPr id="26" name="Chart 25" descr="Figure 89: Awareness of Generative AI (children 0-7).&#10;&#10;Results listed are for 2023.&#10;&#10;Yes, 15%.&#10;No, 85%.&#10;&#10;Source: KA10. Has your child heard of ‘Generative AI’ before now?&#10;Base: MCCS, All parents answering on behalf of their 0-7 year old child (n=359). &#10;Notes: Don’t know/refused responses not shown. 2023: DK = 0%, Ref = 0%.&#10;">
            <a:extLst>
              <a:ext uri="{FF2B5EF4-FFF2-40B4-BE49-F238E27FC236}">
                <a16:creationId xmlns:a16="http://schemas.microsoft.com/office/drawing/2014/main" id="{389BDBFC-AFB8-0C75-E85D-BC6D8F8F857B}"/>
              </a:ext>
            </a:extLst>
          </p:cNvPr>
          <p:cNvGraphicFramePr/>
          <p:nvPr>
            <p:extLst>
              <p:ext uri="{D42A27DB-BD31-4B8C-83A1-F6EECF244321}">
                <p14:modId xmlns:p14="http://schemas.microsoft.com/office/powerpoint/2010/main" val="1784795646"/>
              </p:ext>
            </p:extLst>
          </p:nvPr>
        </p:nvGraphicFramePr>
        <p:xfrm>
          <a:off x="413892" y="1224459"/>
          <a:ext cx="4048826" cy="2847683"/>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897CA691-F8AE-C0D2-6090-A6B51646A65E}"/>
              </a:ext>
            </a:extLst>
          </p:cNvPr>
          <p:cNvSpPr txBox="1"/>
          <p:nvPr/>
        </p:nvSpPr>
        <p:spPr>
          <a:xfrm>
            <a:off x="514089" y="4119628"/>
            <a:ext cx="4220779" cy="363113"/>
          </a:xfrm>
          <a:prstGeom prst="rect">
            <a:avLst/>
          </a:prstGeom>
          <a:noFill/>
        </p:spPr>
        <p:txBody>
          <a:bodyPr wrap="square">
            <a:spAutoFit/>
          </a:bodyPr>
          <a:lstStyle/>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KA10. Has your child heard of ‘Generative AI’ before now?</a:t>
            </a: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All parents/legal guardians/carers answering on behalf of their 0-7 year old child (n=359).</a:t>
            </a:r>
            <a:r>
              <a:rPr lang="en-US" sz="600" dirty="0">
                <a:effectLst/>
                <a:latin typeface="Arial" panose="020B0604020202020204" pitchFamily="34" charset="0"/>
                <a:ea typeface="Calibri" panose="020F0502020204030204" pitchFamily="34" charset="0"/>
                <a:cs typeface="Times New Roman" panose="02020603050405020304" pitchFamily="18" charset="0"/>
              </a:rPr>
              <a:t> </a:t>
            </a: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E96EEDFD-6078-11C9-CDE7-D139544E80B9}"/>
              </a:ext>
            </a:extLst>
          </p:cNvPr>
          <p:cNvSpPr txBox="1"/>
          <p:nvPr/>
        </p:nvSpPr>
        <p:spPr>
          <a:xfrm>
            <a:off x="3944848" y="2071174"/>
            <a:ext cx="1396091" cy="276999"/>
          </a:xfrm>
          <a:prstGeom prst="rect">
            <a:avLst/>
          </a:prstGeom>
          <a:noFill/>
        </p:spPr>
        <p:txBody>
          <a:bodyPr wrap="square" rtlCol="0">
            <a:spAutoFit/>
          </a:bodyPr>
          <a:lstStyle/>
          <a:p>
            <a:r>
              <a:rPr lang="en-US" sz="1200" dirty="0"/>
              <a:t>Of those aware</a:t>
            </a:r>
            <a:endParaRPr lang="en-AU" sz="1200" dirty="0"/>
          </a:p>
        </p:txBody>
      </p:sp>
      <p:sp>
        <p:nvSpPr>
          <p:cNvPr id="25" name="TextBox 1">
            <a:extLst>
              <a:ext uri="{FF2B5EF4-FFF2-40B4-BE49-F238E27FC236}">
                <a16:creationId xmlns:a16="http://schemas.microsoft.com/office/drawing/2014/main" id="{BE87BF8B-096D-ED33-B9B8-E45300540643}"/>
              </a:ext>
              <a:ext uri="{C183D7F6-B498-43B3-948B-1728B52AA6E4}">
                <adec:decorative xmlns:adec="http://schemas.microsoft.com/office/drawing/2017/decorative" val="1"/>
              </a:ext>
            </a:extLst>
          </p:cNvPr>
          <p:cNvSpPr txBox="1"/>
          <p:nvPr/>
        </p:nvSpPr>
        <p:spPr>
          <a:xfrm>
            <a:off x="6586516" y="1383883"/>
            <a:ext cx="267864" cy="29208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900" dirty="0"/>
              <a:t>%</a:t>
            </a:r>
          </a:p>
        </p:txBody>
      </p:sp>
      <p:sp>
        <p:nvSpPr>
          <p:cNvPr id="5" name="TextBox 4">
            <a:extLst>
              <a:ext uri="{FF2B5EF4-FFF2-40B4-BE49-F238E27FC236}">
                <a16:creationId xmlns:a16="http://schemas.microsoft.com/office/drawing/2014/main" id="{1975E129-337B-07D1-B5C7-B2181E616B39}"/>
              </a:ext>
            </a:extLst>
          </p:cNvPr>
          <p:cNvSpPr txBox="1"/>
          <p:nvPr/>
        </p:nvSpPr>
        <p:spPr>
          <a:xfrm>
            <a:off x="6428718" y="1157556"/>
            <a:ext cx="3380576" cy="276999"/>
          </a:xfrm>
          <a:prstGeom prst="rect">
            <a:avLst/>
          </a:prstGeom>
          <a:noFill/>
        </p:spPr>
        <p:txBody>
          <a:bodyPr wrap="square" rtlCol="0">
            <a:spAutoFit/>
          </a:bodyPr>
          <a:lstStyle/>
          <a:p>
            <a:r>
              <a:rPr lang="en-US" sz="1200" b="1" dirty="0"/>
              <a:t>Use of Generative AI</a:t>
            </a:r>
            <a:endParaRPr lang="en-AU" sz="1200" b="1" dirty="0"/>
          </a:p>
        </p:txBody>
      </p:sp>
      <p:graphicFrame>
        <p:nvGraphicFramePr>
          <p:cNvPr id="20" name="Chart 19" descr="Figure 90: Use of generative AI (children 0-7).&#10;&#10;Results listed are for 2023.&#10;&#10;Yes - for study, 51%.&#10;Yes - for personal interest, 18%.&#10;No, 33%.&#10;&#10;Net used Generative AI, 67%.&#10;&#10;Source: KA11. Has your child ever used any Generative AI programs?&#10;Base: MCCS, Parents whose 0-7 year old child is aware of Generative AI (n=58). &#10;Notes: Don’t know/refused responses not shown. 2023: DK = 0%, Ref = 0%.&#10;">
            <a:extLst>
              <a:ext uri="{FF2B5EF4-FFF2-40B4-BE49-F238E27FC236}">
                <a16:creationId xmlns:a16="http://schemas.microsoft.com/office/drawing/2014/main" id="{CDF9DEEC-AEA0-65DE-86B3-33C034D210C5}"/>
              </a:ext>
            </a:extLst>
          </p:cNvPr>
          <p:cNvGraphicFramePr/>
          <p:nvPr>
            <p:extLst>
              <p:ext uri="{D42A27DB-BD31-4B8C-83A1-F6EECF244321}">
                <p14:modId xmlns:p14="http://schemas.microsoft.com/office/powerpoint/2010/main" val="1438370242"/>
              </p:ext>
            </p:extLst>
          </p:nvPr>
        </p:nvGraphicFramePr>
        <p:xfrm>
          <a:off x="4504524" y="1289704"/>
          <a:ext cx="4504764" cy="2892486"/>
        </p:xfrm>
        <a:graphic>
          <a:graphicData uri="http://schemas.openxmlformats.org/drawingml/2006/chart">
            <c:chart xmlns:c="http://schemas.openxmlformats.org/drawingml/2006/chart" xmlns:r="http://schemas.openxmlformats.org/officeDocument/2006/relationships" r:id="rId3"/>
          </a:graphicData>
        </a:graphic>
      </p:graphicFrame>
      <p:sp>
        <p:nvSpPr>
          <p:cNvPr id="22" name="Right Brace 21">
            <a:extLst>
              <a:ext uri="{FF2B5EF4-FFF2-40B4-BE49-F238E27FC236}">
                <a16:creationId xmlns:a16="http://schemas.microsoft.com/office/drawing/2014/main" id="{98B35F0B-15BB-C10A-07FA-B19CCE640248}"/>
              </a:ext>
              <a:ext uri="{C183D7F6-B498-43B3-948B-1728B52AA6E4}">
                <adec:decorative xmlns:adec="http://schemas.microsoft.com/office/drawing/2017/decorative" val="1"/>
              </a:ext>
            </a:extLst>
          </p:cNvPr>
          <p:cNvSpPr/>
          <p:nvPr/>
        </p:nvSpPr>
        <p:spPr>
          <a:xfrm>
            <a:off x="8119006" y="1801851"/>
            <a:ext cx="252000" cy="1270197"/>
          </a:xfrm>
          <a:prstGeom prst="rightBrace">
            <a:avLst/>
          </a:prstGeom>
          <a:ln>
            <a:solidFill>
              <a:srgbClr val="1282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solidFill>
                <a:srgbClr val="5CC0E7"/>
              </a:solidFill>
            </a:endParaRPr>
          </a:p>
        </p:txBody>
      </p:sp>
      <p:sp>
        <p:nvSpPr>
          <p:cNvPr id="21" name="Oval 20">
            <a:extLst>
              <a:ext uri="{FF2B5EF4-FFF2-40B4-BE49-F238E27FC236}">
                <a16:creationId xmlns:a16="http://schemas.microsoft.com/office/drawing/2014/main" id="{477151F0-D854-4B38-796C-9D7F472F2DAC}"/>
              </a:ext>
            </a:extLst>
          </p:cNvPr>
          <p:cNvSpPr/>
          <p:nvPr/>
        </p:nvSpPr>
        <p:spPr>
          <a:xfrm>
            <a:off x="8134915" y="1626712"/>
            <a:ext cx="1581150" cy="14745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9B2CB8"/>
                </a:solidFill>
              </a:rPr>
              <a:t>NET Used Generative AI - </a:t>
            </a:r>
            <a:r>
              <a:rPr lang="en-US" dirty="0">
                <a:solidFill>
                  <a:srgbClr val="9B2CB8"/>
                </a:solidFill>
              </a:rPr>
              <a:t>67%</a:t>
            </a:r>
            <a:endParaRPr lang="en-AU" dirty="0">
              <a:solidFill>
                <a:srgbClr val="9B2CB8"/>
              </a:solidFill>
            </a:endParaRPr>
          </a:p>
        </p:txBody>
      </p:sp>
      <p:sp>
        <p:nvSpPr>
          <p:cNvPr id="28" name="TextBox 27">
            <a:extLst>
              <a:ext uri="{FF2B5EF4-FFF2-40B4-BE49-F238E27FC236}">
                <a16:creationId xmlns:a16="http://schemas.microsoft.com/office/drawing/2014/main" id="{F810651D-AFD7-4363-9107-8AC052BA3DF2}"/>
              </a:ext>
            </a:extLst>
          </p:cNvPr>
          <p:cNvSpPr txBox="1"/>
          <p:nvPr/>
        </p:nvSpPr>
        <p:spPr>
          <a:xfrm>
            <a:off x="5074238" y="4116631"/>
            <a:ext cx="4220779" cy="363113"/>
          </a:xfrm>
          <a:prstGeom prst="rect">
            <a:avLst/>
          </a:prstGeom>
          <a:noFill/>
        </p:spPr>
        <p:txBody>
          <a:bodyPr wrap="square">
            <a:spAutoFit/>
          </a:bodyPr>
          <a:lstStyle/>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Source: KA11. Has your child ever used any Generative AI programs?</a:t>
            </a:r>
          </a:p>
          <a:p>
            <a:pPr algn="just">
              <a:lnSpc>
                <a:spcPts val="500"/>
              </a:lnSpc>
              <a:spcBef>
                <a:spcPts val="300"/>
              </a:spcBef>
              <a:spcAft>
                <a:spcPts val="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Base: MCCS, </a:t>
            </a:r>
            <a:r>
              <a:rPr lang="en-US" sz="600" dirty="0">
                <a:latin typeface="Arial" panose="020B0604020202020204" pitchFamily="34" charset="0"/>
                <a:ea typeface="Calibri" panose="020F0502020204030204" pitchFamily="34" charset="0"/>
                <a:cs typeface="Times New Roman" panose="02020603050405020304" pitchFamily="18" charset="0"/>
              </a:rPr>
              <a:t>parents/legal guardians/carers whose 0-7 year old child is aware of Generative AI (n=58).</a:t>
            </a:r>
            <a:r>
              <a:rPr lang="en-US" sz="600" dirty="0">
                <a:effectLst/>
                <a:latin typeface="Arial" panose="020B0604020202020204" pitchFamily="34" charset="0"/>
                <a:ea typeface="Calibri" panose="020F0502020204030204" pitchFamily="34" charset="0"/>
                <a:cs typeface="Times New Roman" panose="02020603050405020304" pitchFamily="18" charset="0"/>
              </a:rPr>
              <a:t> </a:t>
            </a:r>
          </a:p>
          <a:p>
            <a:pPr algn="just">
              <a:lnSpc>
                <a:spcPts val="500"/>
              </a:lnSpc>
              <a:spcBef>
                <a:spcPts val="300"/>
              </a:spcBef>
              <a:spcAft>
                <a:spcPts val="0"/>
              </a:spcAft>
            </a:pPr>
            <a:r>
              <a:rPr lang="en-GB" sz="600" dirty="0">
                <a:effectLst/>
                <a:latin typeface="Arial" panose="020B0604020202020204" pitchFamily="34" charset="0"/>
                <a:ea typeface="Calibri" panose="020F0502020204030204" pitchFamily="34" charset="0"/>
                <a:cs typeface="Times New Roman" panose="02020603050405020304" pitchFamily="18" charset="0"/>
              </a:rPr>
              <a:t>Notes: Don’t know/refused responses not shown. 2023: DK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 Ref = </a:t>
            </a:r>
            <a:r>
              <a:rPr lang="en-GB" sz="600" dirty="0">
                <a:latin typeface="Arial" panose="020B0604020202020204" pitchFamily="34" charset="0"/>
                <a:ea typeface="Calibri" panose="020F0502020204030204" pitchFamily="34" charset="0"/>
                <a:cs typeface="Times New Roman" panose="02020603050405020304" pitchFamily="18" charset="0"/>
              </a:rPr>
              <a:t>0</a:t>
            </a:r>
            <a:r>
              <a:rPr lang="en-GB" sz="600" dirty="0">
                <a:effectLst/>
                <a:latin typeface="Arial" panose="020B0604020202020204" pitchFamily="34" charset="0"/>
                <a:ea typeface="Calibri" panose="020F0502020204030204" pitchFamily="34" charset="0"/>
                <a:cs typeface="Times New Roman" panose="02020603050405020304" pitchFamily="18" charset="0"/>
              </a:rPr>
              <a:t>%.</a:t>
            </a:r>
            <a:endParaRPr lang="en-AU" sz="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7F1D6-94D2-DE2E-D4A8-1597D6855CBD}"/>
              </a:ext>
            </a:extLst>
          </p:cNvPr>
          <p:cNvSpPr/>
          <p:nvPr/>
        </p:nvSpPr>
        <p:spPr>
          <a:xfrm>
            <a:off x="503929" y="4598474"/>
            <a:ext cx="4266633" cy="1277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Sans-Serif"/>
              <a:buChar char="↑"/>
            </a:pPr>
            <a:r>
              <a:rPr lang="en-US" sz="1000" b="1" dirty="0">
                <a:solidFill>
                  <a:schemeClr val="tx1"/>
                </a:solidFill>
                <a:ea typeface="+mn-lt"/>
                <a:cs typeface="+mn-lt"/>
              </a:rPr>
              <a:t>Yes </a:t>
            </a:r>
            <a:r>
              <a:rPr lang="en-US" sz="1000" dirty="0">
                <a:solidFill>
                  <a:schemeClr val="tx1"/>
                </a:solidFill>
              </a:rPr>
              <a:t>was higher for: </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 look for information over the internet once a day or more (38% vs 12% of those who look for information less than once a day)</a:t>
            </a:r>
          </a:p>
          <a:p>
            <a:pPr marL="628650" lvl="1" indent="-171450">
              <a:lnSpc>
                <a:spcPct val="125000"/>
              </a:lnSpc>
              <a:buFont typeface="Courier New" panose="02070309020205020404" pitchFamily="49" charset="0"/>
              <a:buChar char="o"/>
            </a:pPr>
            <a:r>
              <a:rPr lang="en-US" sz="1000" dirty="0">
                <a:solidFill>
                  <a:schemeClr val="tx1"/>
                </a:solidFill>
                <a:cs typeface="Arial" panose="020B0604020202020204"/>
              </a:rPr>
              <a:t>Those whose parent has used Generative AI (27% vs 7% of those whose parent has not used Generative AI)</a:t>
            </a:r>
          </a:p>
          <a:p>
            <a:pPr marL="171450" indent="-171450">
              <a:lnSpc>
                <a:spcPct val="125000"/>
              </a:lnSpc>
              <a:buFont typeface="Arial,Sans-Serif"/>
              <a:buChar char="↑"/>
            </a:pPr>
            <a:endParaRPr lang="en-US" sz="900" b="1" dirty="0">
              <a:solidFill>
                <a:schemeClr val="tx1"/>
              </a:solidFill>
              <a:ea typeface="+mn-lt"/>
              <a:cs typeface="+mn-lt"/>
            </a:endParaRPr>
          </a:p>
        </p:txBody>
      </p:sp>
      <p:sp>
        <p:nvSpPr>
          <p:cNvPr id="32" name="Rectangle 31">
            <a:extLst>
              <a:ext uri="{FF2B5EF4-FFF2-40B4-BE49-F238E27FC236}">
                <a16:creationId xmlns:a16="http://schemas.microsoft.com/office/drawing/2014/main" id="{FA75D960-3C55-6650-41BD-3AEFD48FB93A}"/>
              </a:ext>
            </a:extLst>
          </p:cNvPr>
          <p:cNvSpPr/>
          <p:nvPr/>
        </p:nvSpPr>
        <p:spPr>
          <a:xfrm>
            <a:off x="5037082" y="4601029"/>
            <a:ext cx="4266633" cy="1277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1">
              <a:lnSpc>
                <a:spcPct val="125000"/>
              </a:lnSpc>
            </a:pPr>
            <a:r>
              <a:rPr lang="en-AU" sz="1200" b="1" dirty="0">
                <a:solidFill>
                  <a:schemeClr val="tx2"/>
                </a:solidFill>
              </a:rPr>
              <a:t>Subgroups</a:t>
            </a:r>
          </a:p>
          <a:p>
            <a:pPr marL="171450" indent="-171450">
              <a:lnSpc>
                <a:spcPct val="125000"/>
              </a:lnSpc>
              <a:buFont typeface="Arial" panose="020B0604020202020204" pitchFamily="34" charset="0"/>
              <a:buChar char="•"/>
            </a:pPr>
            <a:r>
              <a:rPr lang="en-US" sz="1000" dirty="0">
                <a:solidFill>
                  <a:schemeClr val="tx1"/>
                </a:solidFill>
                <a:ea typeface="+mn-lt"/>
                <a:cs typeface="+mn-lt"/>
              </a:rPr>
              <a:t>Base size too small to note any subgroup differences.</a:t>
            </a:r>
          </a:p>
          <a:p>
            <a:pPr marL="171450" indent="-171450">
              <a:lnSpc>
                <a:spcPct val="125000"/>
              </a:lnSpc>
              <a:buFont typeface="Arial" panose="020B0604020202020204" pitchFamily="34" charset="0"/>
              <a:buChar char="•"/>
            </a:pPr>
            <a:endParaRPr lang="en-US" sz="900" dirty="0">
              <a:solidFill>
                <a:schemeClr val="tx1"/>
              </a:solidFill>
              <a:ea typeface="+mn-lt"/>
              <a:cs typeface="+mn-lt"/>
            </a:endParaRPr>
          </a:p>
          <a:p>
            <a:pPr marL="171450" indent="-171450">
              <a:lnSpc>
                <a:spcPct val="125000"/>
              </a:lnSpc>
              <a:buFont typeface="Arial,Sans-Serif"/>
              <a:buChar char="↑"/>
            </a:pPr>
            <a:endParaRPr lang="en-US" sz="900" b="1" dirty="0">
              <a:solidFill>
                <a:schemeClr val="tx1"/>
              </a:solidFill>
              <a:ea typeface="+mn-lt"/>
              <a:cs typeface="+mn-lt"/>
            </a:endParaRPr>
          </a:p>
        </p:txBody>
      </p:sp>
      <p:sp>
        <p:nvSpPr>
          <p:cNvPr id="8" name="Rectangle 7">
            <a:extLst>
              <a:ext uri="{FF2B5EF4-FFF2-40B4-BE49-F238E27FC236}">
                <a16:creationId xmlns:a16="http://schemas.microsoft.com/office/drawing/2014/main" id="{9144CCB8-6E34-2586-5942-740EDE23CB84}"/>
              </a:ext>
            </a:extLst>
          </p:cNvPr>
          <p:cNvSpPr/>
          <p:nvPr/>
        </p:nvSpPr>
        <p:spPr>
          <a:xfrm>
            <a:off x="283278" y="6052845"/>
            <a:ext cx="9339444" cy="4662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Ins="720000" rtlCol="0" anchor="ctr"/>
          <a:lstStyle/>
          <a:p>
            <a:pPr algn="ctr"/>
            <a:r>
              <a:rPr lang="en-US" sz="1000" b="1" dirty="0"/>
              <a:t>Children aged 0-7 generally have low awareness of Generative AI. Of those who are aware and use it, it is mainly for study.</a:t>
            </a:r>
            <a:endParaRPr lang="en-AU" sz="1000" b="1" dirty="0"/>
          </a:p>
        </p:txBody>
      </p:sp>
      <p:pic>
        <p:nvPicPr>
          <p:cNvPr id="10" name="Graphic 9">
            <a:extLst>
              <a:ext uri="{FF2B5EF4-FFF2-40B4-BE49-F238E27FC236}">
                <a16:creationId xmlns:a16="http://schemas.microsoft.com/office/drawing/2014/main" id="{117F0463-D460-7E69-CA11-ED31BBAFE91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032" y="6083860"/>
            <a:ext cx="387795" cy="387795"/>
          </a:xfrm>
          <a:prstGeom prst="rect">
            <a:avLst/>
          </a:prstGeom>
        </p:spPr>
      </p:pic>
      <p:sp>
        <p:nvSpPr>
          <p:cNvPr id="29" name="Arrow: Right 28">
            <a:extLst>
              <a:ext uri="{FF2B5EF4-FFF2-40B4-BE49-F238E27FC236}">
                <a16:creationId xmlns:a16="http://schemas.microsoft.com/office/drawing/2014/main" id="{60F6D809-F0C7-80FB-C33C-1DEBF86920CA}"/>
              </a:ext>
              <a:ext uri="{C183D7F6-B498-43B3-948B-1728B52AA6E4}">
                <adec:decorative xmlns:adec="http://schemas.microsoft.com/office/drawing/2017/decorative" val="1"/>
              </a:ext>
            </a:extLst>
          </p:cNvPr>
          <p:cNvSpPr/>
          <p:nvPr/>
        </p:nvSpPr>
        <p:spPr>
          <a:xfrm>
            <a:off x="3998539" y="2366195"/>
            <a:ext cx="976013" cy="334691"/>
          </a:xfrm>
          <a:prstGeom prst="rightArrow">
            <a:avLst/>
          </a:prstGeom>
          <a:solidFill>
            <a:srgbClr val="128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308392241"/>
      </p:ext>
    </p:extLst>
  </p:cSld>
  <p:clrMapOvr>
    <a:masterClrMapping/>
  </p:clrMapOvr>
</p:sld>
</file>

<file path=ppt/theme/theme1.xml><?xml version="1.0" encoding="utf-8"?>
<a:theme xmlns:a="http://schemas.openxmlformats.org/drawingml/2006/main" name="SRC 16.9">
  <a:themeElements>
    <a:clrScheme name="Health &amp; Wellbeing">
      <a:dk1>
        <a:srgbClr val="000000"/>
      </a:dk1>
      <a:lt1>
        <a:srgbClr val="FFFFFF"/>
      </a:lt1>
      <a:dk2>
        <a:srgbClr val="004DCF"/>
      </a:dk2>
      <a:lt2>
        <a:srgbClr val="FFFFFF"/>
      </a:lt2>
      <a:accent1>
        <a:srgbClr val="A1E9CF"/>
      </a:accent1>
      <a:accent2>
        <a:srgbClr val="628578"/>
      </a:accent2>
      <a:accent3>
        <a:srgbClr val="50EB5A"/>
      </a:accent3>
      <a:accent4>
        <a:srgbClr val="ED8CE2"/>
      </a:accent4>
      <a:accent5>
        <a:srgbClr val="9B2CB8"/>
      </a:accent5>
      <a:accent6>
        <a:srgbClr val="3A5E5E"/>
      </a:accent6>
      <a:hlink>
        <a:srgbClr val="004DC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RC 16.9" id="{313BF022-3A0C-49F7-A569-31E46512CA73}" vid="{1B22E632-8185-458A-B8F0-8F7523F77A6A}"/>
    </a:ext>
  </a:extLst>
</a:theme>
</file>

<file path=ppt/theme/theme2.xml><?xml version="1.0" encoding="utf-8"?>
<a:theme xmlns:a="http://schemas.openxmlformats.org/drawingml/2006/main" name="SRC Barrier Reef">
  <a:themeElements>
    <a:clrScheme name="2023 Reports">
      <a:dk1>
        <a:srgbClr val="000000"/>
      </a:dk1>
      <a:lt1>
        <a:sysClr val="window" lastClr="FFFFFF"/>
      </a:lt1>
      <a:dk2>
        <a:srgbClr val="1F688D"/>
      </a:dk2>
      <a:lt2>
        <a:srgbClr val="E6ECEE"/>
      </a:lt2>
      <a:accent1>
        <a:srgbClr val="004DCF"/>
      </a:accent1>
      <a:accent2>
        <a:srgbClr val="498CFF"/>
      </a:accent2>
      <a:accent3>
        <a:srgbClr val="4B7CCA"/>
      </a:accent3>
      <a:accent4>
        <a:srgbClr val="85B2FF"/>
      </a:accent4>
      <a:accent5>
        <a:srgbClr val="C2D8FF"/>
      </a:accent5>
      <a:accent6>
        <a:srgbClr val="1C365F"/>
      </a:accent6>
      <a:hlink>
        <a:srgbClr val="1C365F"/>
      </a:hlink>
      <a:folHlink>
        <a:srgbClr val="4B7CCA"/>
      </a:folHlink>
    </a:clrScheme>
    <a:fontScheme name="Custom 2">
      <a:majorFont>
        <a:latin typeface="Montserrat Semi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RC Barrier Reef" id="{F2BFC084-1825-490B-8333-57D26426072A}" vid="{B5263371-796D-4E13-8135-1EF9FA28308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SRC final.1">
      <a:dk1>
        <a:sysClr val="windowText" lastClr="000000"/>
      </a:dk1>
      <a:lt1>
        <a:sysClr val="window" lastClr="FFFFFF"/>
      </a:lt1>
      <a:dk2>
        <a:srgbClr val="1C365F"/>
      </a:dk2>
      <a:lt2>
        <a:srgbClr val="2A8CBE"/>
      </a:lt2>
      <a:accent1>
        <a:srgbClr val="5CC0E7"/>
      </a:accent1>
      <a:accent2>
        <a:srgbClr val="AF5526"/>
      </a:accent2>
      <a:accent3>
        <a:srgbClr val="79AB00"/>
      </a:accent3>
      <a:accent4>
        <a:srgbClr val="138469"/>
      </a:accent4>
      <a:accent5>
        <a:srgbClr val="7B00AB"/>
      </a:accent5>
      <a:accent6>
        <a:srgbClr val="BF0800"/>
      </a:accent6>
      <a:hlink>
        <a:srgbClr val="85A4AC"/>
      </a:hlink>
      <a:folHlink>
        <a:srgbClr val="C0EDF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RC Report 3">
    <a:dk1>
      <a:sysClr val="windowText" lastClr="000000"/>
    </a:dk1>
    <a:lt1>
      <a:sysClr val="window" lastClr="FFFFFF"/>
    </a:lt1>
    <a:dk2>
      <a:srgbClr val="1C365F"/>
    </a:dk2>
    <a:lt2>
      <a:srgbClr val="E6ECEE"/>
    </a:lt2>
    <a:accent1>
      <a:srgbClr val="1F698E"/>
    </a:accent1>
    <a:accent2>
      <a:srgbClr val="5AC0E7"/>
    </a:accent2>
    <a:accent3>
      <a:srgbClr val="C0EDF8"/>
    </a:accent3>
    <a:accent4>
      <a:srgbClr val="1CC49B"/>
    </a:accent4>
    <a:accent5>
      <a:srgbClr val="44626F"/>
    </a:accent5>
    <a:accent6>
      <a:srgbClr val="1C365F"/>
    </a:accent6>
    <a:hlink>
      <a:srgbClr val="4B7CCA"/>
    </a:hlink>
    <a:folHlink>
      <a:srgbClr val="7030A0"/>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SRC Report 3">
    <a:dk1>
      <a:sysClr val="windowText" lastClr="000000"/>
    </a:dk1>
    <a:lt1>
      <a:sysClr val="window" lastClr="FFFFFF"/>
    </a:lt1>
    <a:dk2>
      <a:srgbClr val="1C365F"/>
    </a:dk2>
    <a:lt2>
      <a:srgbClr val="E6ECEE"/>
    </a:lt2>
    <a:accent1>
      <a:srgbClr val="1F698E"/>
    </a:accent1>
    <a:accent2>
      <a:srgbClr val="5AC0E7"/>
    </a:accent2>
    <a:accent3>
      <a:srgbClr val="C0EDF8"/>
    </a:accent3>
    <a:accent4>
      <a:srgbClr val="1CC49B"/>
    </a:accent4>
    <a:accent5>
      <a:srgbClr val="44626F"/>
    </a:accent5>
    <a:accent6>
      <a:srgbClr val="1C365F"/>
    </a:accent6>
    <a:hlink>
      <a:srgbClr val="4B7CCA"/>
    </a:hlink>
    <a:folHlink>
      <a:srgbClr val="7030A0"/>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SRC Report 3">
    <a:dk1>
      <a:sysClr val="windowText" lastClr="000000"/>
    </a:dk1>
    <a:lt1>
      <a:sysClr val="window" lastClr="FFFFFF"/>
    </a:lt1>
    <a:dk2>
      <a:srgbClr val="1C365F"/>
    </a:dk2>
    <a:lt2>
      <a:srgbClr val="E6ECEE"/>
    </a:lt2>
    <a:accent1>
      <a:srgbClr val="1F698E"/>
    </a:accent1>
    <a:accent2>
      <a:srgbClr val="5AC0E7"/>
    </a:accent2>
    <a:accent3>
      <a:srgbClr val="C0EDF8"/>
    </a:accent3>
    <a:accent4>
      <a:srgbClr val="1CC49B"/>
    </a:accent4>
    <a:accent5>
      <a:srgbClr val="44626F"/>
    </a:accent5>
    <a:accent6>
      <a:srgbClr val="1C365F"/>
    </a:accent6>
    <a:hlink>
      <a:srgbClr val="4B7CCA"/>
    </a:hlink>
    <a:folHlink>
      <a:srgbClr val="7030A0"/>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SRC Report 3">
    <a:dk1>
      <a:sysClr val="windowText" lastClr="000000"/>
    </a:dk1>
    <a:lt1>
      <a:sysClr val="window" lastClr="FFFFFF"/>
    </a:lt1>
    <a:dk2>
      <a:srgbClr val="1C365F"/>
    </a:dk2>
    <a:lt2>
      <a:srgbClr val="E6ECEE"/>
    </a:lt2>
    <a:accent1>
      <a:srgbClr val="1F698E"/>
    </a:accent1>
    <a:accent2>
      <a:srgbClr val="5AC0E7"/>
    </a:accent2>
    <a:accent3>
      <a:srgbClr val="C0EDF8"/>
    </a:accent3>
    <a:accent4>
      <a:srgbClr val="1CC49B"/>
    </a:accent4>
    <a:accent5>
      <a:srgbClr val="44626F"/>
    </a:accent5>
    <a:accent6>
      <a:srgbClr val="1C365F"/>
    </a:accent6>
    <a:hlink>
      <a:srgbClr val="4B7CCA"/>
    </a:hlink>
    <a:folHlink>
      <a:srgbClr val="7030A0"/>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SRC Report 3">
    <a:dk1>
      <a:sysClr val="windowText" lastClr="000000"/>
    </a:dk1>
    <a:lt1>
      <a:sysClr val="window" lastClr="FFFFFF"/>
    </a:lt1>
    <a:dk2>
      <a:srgbClr val="1C365F"/>
    </a:dk2>
    <a:lt2>
      <a:srgbClr val="E6ECEE"/>
    </a:lt2>
    <a:accent1>
      <a:srgbClr val="1F698E"/>
    </a:accent1>
    <a:accent2>
      <a:srgbClr val="5AC0E7"/>
    </a:accent2>
    <a:accent3>
      <a:srgbClr val="C0EDF8"/>
    </a:accent3>
    <a:accent4>
      <a:srgbClr val="1CC49B"/>
    </a:accent4>
    <a:accent5>
      <a:srgbClr val="44626F"/>
    </a:accent5>
    <a:accent6>
      <a:srgbClr val="1C365F"/>
    </a:accent6>
    <a:hlink>
      <a:srgbClr val="4B7CCA"/>
    </a:hlink>
    <a:folHlink>
      <a:srgbClr val="7030A0"/>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SRC Report 3">
    <a:dk1>
      <a:sysClr val="windowText" lastClr="000000"/>
    </a:dk1>
    <a:lt1>
      <a:sysClr val="window" lastClr="FFFFFF"/>
    </a:lt1>
    <a:dk2>
      <a:srgbClr val="1C365F"/>
    </a:dk2>
    <a:lt2>
      <a:srgbClr val="E6ECEE"/>
    </a:lt2>
    <a:accent1>
      <a:srgbClr val="1F698E"/>
    </a:accent1>
    <a:accent2>
      <a:srgbClr val="5AC0E7"/>
    </a:accent2>
    <a:accent3>
      <a:srgbClr val="C0EDF8"/>
    </a:accent3>
    <a:accent4>
      <a:srgbClr val="1CC49B"/>
    </a:accent4>
    <a:accent5>
      <a:srgbClr val="44626F"/>
    </a:accent5>
    <a:accent6>
      <a:srgbClr val="1C365F"/>
    </a:accent6>
    <a:hlink>
      <a:srgbClr val="4B7CCA"/>
    </a:hlink>
    <a:folHlink>
      <a:srgbClr val="7030A0"/>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SRC Report 3">
    <a:dk1>
      <a:sysClr val="windowText" lastClr="000000"/>
    </a:dk1>
    <a:lt1>
      <a:sysClr val="window" lastClr="FFFFFF"/>
    </a:lt1>
    <a:dk2>
      <a:srgbClr val="1C365F"/>
    </a:dk2>
    <a:lt2>
      <a:srgbClr val="E6ECEE"/>
    </a:lt2>
    <a:accent1>
      <a:srgbClr val="1F698E"/>
    </a:accent1>
    <a:accent2>
      <a:srgbClr val="5AC0E7"/>
    </a:accent2>
    <a:accent3>
      <a:srgbClr val="C0EDF8"/>
    </a:accent3>
    <a:accent4>
      <a:srgbClr val="1CC49B"/>
    </a:accent4>
    <a:accent5>
      <a:srgbClr val="44626F"/>
    </a:accent5>
    <a:accent6>
      <a:srgbClr val="1C365F"/>
    </a:accent6>
    <a:hlink>
      <a:srgbClr val="4B7CCA"/>
    </a:hlink>
    <a:folHlink>
      <a:srgbClr val="7030A0"/>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SRC Report 3">
    <a:dk1>
      <a:sysClr val="windowText" lastClr="000000"/>
    </a:dk1>
    <a:lt1>
      <a:sysClr val="window" lastClr="FFFFFF"/>
    </a:lt1>
    <a:dk2>
      <a:srgbClr val="1C365F"/>
    </a:dk2>
    <a:lt2>
      <a:srgbClr val="E6ECEE"/>
    </a:lt2>
    <a:accent1>
      <a:srgbClr val="1F698E"/>
    </a:accent1>
    <a:accent2>
      <a:srgbClr val="5AC0E7"/>
    </a:accent2>
    <a:accent3>
      <a:srgbClr val="C0EDF8"/>
    </a:accent3>
    <a:accent4>
      <a:srgbClr val="1CC49B"/>
    </a:accent4>
    <a:accent5>
      <a:srgbClr val="44626F"/>
    </a:accent5>
    <a:accent6>
      <a:srgbClr val="1C365F"/>
    </a:accent6>
    <a:hlink>
      <a:srgbClr val="4B7CCA"/>
    </a:hlink>
    <a:folHlink>
      <a:srgbClr val="7030A0"/>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SRC Report 3">
    <a:dk1>
      <a:sysClr val="windowText" lastClr="000000"/>
    </a:dk1>
    <a:lt1>
      <a:sysClr val="window" lastClr="FFFFFF"/>
    </a:lt1>
    <a:dk2>
      <a:srgbClr val="1C365F"/>
    </a:dk2>
    <a:lt2>
      <a:srgbClr val="E6ECEE"/>
    </a:lt2>
    <a:accent1>
      <a:srgbClr val="1F698E"/>
    </a:accent1>
    <a:accent2>
      <a:srgbClr val="5AC0E7"/>
    </a:accent2>
    <a:accent3>
      <a:srgbClr val="C0EDF8"/>
    </a:accent3>
    <a:accent4>
      <a:srgbClr val="1CC49B"/>
    </a:accent4>
    <a:accent5>
      <a:srgbClr val="44626F"/>
    </a:accent5>
    <a:accent6>
      <a:srgbClr val="1C365F"/>
    </a:accent6>
    <a:hlink>
      <a:srgbClr val="4B7CCA"/>
    </a:hlink>
    <a:folHlink>
      <a:srgbClr val="7030A0"/>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SRC Report 3">
    <a:dk1>
      <a:sysClr val="windowText" lastClr="000000"/>
    </a:dk1>
    <a:lt1>
      <a:sysClr val="window" lastClr="FFFFFF"/>
    </a:lt1>
    <a:dk2>
      <a:srgbClr val="1C365F"/>
    </a:dk2>
    <a:lt2>
      <a:srgbClr val="E6ECEE"/>
    </a:lt2>
    <a:accent1>
      <a:srgbClr val="1F698E"/>
    </a:accent1>
    <a:accent2>
      <a:srgbClr val="5AC0E7"/>
    </a:accent2>
    <a:accent3>
      <a:srgbClr val="C0EDF8"/>
    </a:accent3>
    <a:accent4>
      <a:srgbClr val="1CC49B"/>
    </a:accent4>
    <a:accent5>
      <a:srgbClr val="44626F"/>
    </a:accent5>
    <a:accent6>
      <a:srgbClr val="1C365F"/>
    </a:accent6>
    <a:hlink>
      <a:srgbClr val="4B7CCA"/>
    </a:hlink>
    <a:folHlink>
      <a:srgbClr val="7030A0"/>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SRC Report 3">
    <a:dk1>
      <a:sysClr val="windowText" lastClr="000000"/>
    </a:dk1>
    <a:lt1>
      <a:sysClr val="window" lastClr="FFFFFF"/>
    </a:lt1>
    <a:dk2>
      <a:srgbClr val="1C365F"/>
    </a:dk2>
    <a:lt2>
      <a:srgbClr val="E6ECEE"/>
    </a:lt2>
    <a:accent1>
      <a:srgbClr val="1F698E"/>
    </a:accent1>
    <a:accent2>
      <a:srgbClr val="5AC0E7"/>
    </a:accent2>
    <a:accent3>
      <a:srgbClr val="C0EDF8"/>
    </a:accent3>
    <a:accent4>
      <a:srgbClr val="1CC49B"/>
    </a:accent4>
    <a:accent5>
      <a:srgbClr val="44626F"/>
    </a:accent5>
    <a:accent6>
      <a:srgbClr val="1C365F"/>
    </a:accent6>
    <a:hlink>
      <a:srgbClr val="4B7CCA"/>
    </a:hlink>
    <a:folHlink>
      <a:srgbClr val="7030A0"/>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SRC Report 3">
    <a:dk1>
      <a:sysClr val="windowText" lastClr="000000"/>
    </a:dk1>
    <a:lt1>
      <a:sysClr val="window" lastClr="FFFFFF"/>
    </a:lt1>
    <a:dk2>
      <a:srgbClr val="1C365F"/>
    </a:dk2>
    <a:lt2>
      <a:srgbClr val="E6ECEE"/>
    </a:lt2>
    <a:accent1>
      <a:srgbClr val="1F698E"/>
    </a:accent1>
    <a:accent2>
      <a:srgbClr val="5AC0E7"/>
    </a:accent2>
    <a:accent3>
      <a:srgbClr val="C0EDF8"/>
    </a:accent3>
    <a:accent4>
      <a:srgbClr val="1CC49B"/>
    </a:accent4>
    <a:accent5>
      <a:srgbClr val="44626F"/>
    </a:accent5>
    <a:accent6>
      <a:srgbClr val="1C365F"/>
    </a:accent6>
    <a:hlink>
      <a:srgbClr val="4B7CCA"/>
    </a:hlink>
    <a:folHlink>
      <a:srgbClr val="7030A0"/>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SRC Report 3">
    <a:dk1>
      <a:sysClr val="windowText" lastClr="000000"/>
    </a:dk1>
    <a:lt1>
      <a:sysClr val="window" lastClr="FFFFFF"/>
    </a:lt1>
    <a:dk2>
      <a:srgbClr val="1C365F"/>
    </a:dk2>
    <a:lt2>
      <a:srgbClr val="E6ECEE"/>
    </a:lt2>
    <a:accent1>
      <a:srgbClr val="1F698E"/>
    </a:accent1>
    <a:accent2>
      <a:srgbClr val="5AC0E7"/>
    </a:accent2>
    <a:accent3>
      <a:srgbClr val="C0EDF8"/>
    </a:accent3>
    <a:accent4>
      <a:srgbClr val="1CC49B"/>
    </a:accent4>
    <a:accent5>
      <a:srgbClr val="44626F"/>
    </a:accent5>
    <a:accent6>
      <a:srgbClr val="1C365F"/>
    </a:accent6>
    <a:hlink>
      <a:srgbClr val="4B7CCA"/>
    </a:hlink>
    <a:folHlink>
      <a:srgbClr val="7030A0"/>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SRC Report 3">
    <a:dk1>
      <a:sysClr val="windowText" lastClr="000000"/>
    </a:dk1>
    <a:lt1>
      <a:sysClr val="window" lastClr="FFFFFF"/>
    </a:lt1>
    <a:dk2>
      <a:srgbClr val="1C365F"/>
    </a:dk2>
    <a:lt2>
      <a:srgbClr val="E6ECEE"/>
    </a:lt2>
    <a:accent1>
      <a:srgbClr val="1F698E"/>
    </a:accent1>
    <a:accent2>
      <a:srgbClr val="5AC0E7"/>
    </a:accent2>
    <a:accent3>
      <a:srgbClr val="C0EDF8"/>
    </a:accent3>
    <a:accent4>
      <a:srgbClr val="1CC49B"/>
    </a:accent4>
    <a:accent5>
      <a:srgbClr val="44626F"/>
    </a:accent5>
    <a:accent6>
      <a:srgbClr val="1C365F"/>
    </a:accent6>
    <a:hlink>
      <a:srgbClr val="4B7CCA"/>
    </a:hlink>
    <a:folHlink>
      <a:srgbClr val="7030A0"/>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SRC Report 3">
    <a:dk1>
      <a:sysClr val="windowText" lastClr="000000"/>
    </a:dk1>
    <a:lt1>
      <a:sysClr val="window" lastClr="FFFFFF"/>
    </a:lt1>
    <a:dk2>
      <a:srgbClr val="1C365F"/>
    </a:dk2>
    <a:lt2>
      <a:srgbClr val="E6ECEE"/>
    </a:lt2>
    <a:accent1>
      <a:srgbClr val="1F698E"/>
    </a:accent1>
    <a:accent2>
      <a:srgbClr val="5AC0E7"/>
    </a:accent2>
    <a:accent3>
      <a:srgbClr val="C0EDF8"/>
    </a:accent3>
    <a:accent4>
      <a:srgbClr val="1CC49B"/>
    </a:accent4>
    <a:accent5>
      <a:srgbClr val="44626F"/>
    </a:accent5>
    <a:accent6>
      <a:srgbClr val="1C365F"/>
    </a:accent6>
    <a:hlink>
      <a:srgbClr val="4B7CCA"/>
    </a:hlink>
    <a:folHlink>
      <a:srgbClr val="7030A0"/>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SRC Report 3">
    <a:dk1>
      <a:sysClr val="windowText" lastClr="000000"/>
    </a:dk1>
    <a:lt1>
      <a:sysClr val="window" lastClr="FFFFFF"/>
    </a:lt1>
    <a:dk2>
      <a:srgbClr val="1C365F"/>
    </a:dk2>
    <a:lt2>
      <a:srgbClr val="E6ECEE"/>
    </a:lt2>
    <a:accent1>
      <a:srgbClr val="1F698E"/>
    </a:accent1>
    <a:accent2>
      <a:srgbClr val="5AC0E7"/>
    </a:accent2>
    <a:accent3>
      <a:srgbClr val="C0EDF8"/>
    </a:accent3>
    <a:accent4>
      <a:srgbClr val="1CC49B"/>
    </a:accent4>
    <a:accent5>
      <a:srgbClr val="44626F"/>
    </a:accent5>
    <a:accent6>
      <a:srgbClr val="1C365F"/>
    </a:accent6>
    <a:hlink>
      <a:srgbClr val="4B7CCA"/>
    </a:hlink>
    <a:folHlink>
      <a:srgbClr val="7030A0"/>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10C4C282C05E4E9F72A8D6CD9A2222" ma:contentTypeVersion="18" ma:contentTypeDescription="Create a new document." ma:contentTypeScope="" ma:versionID="e68d48999b3ea589db503d43134aa651">
  <xsd:schema xmlns:xsd="http://www.w3.org/2001/XMLSchema" xmlns:xs="http://www.w3.org/2001/XMLSchema" xmlns:p="http://schemas.microsoft.com/office/2006/metadata/properties" xmlns:ns1="http://schemas.microsoft.com/sharepoint/v3" xmlns:ns2="17fc0020-2d39-4086-a822-1550d9d6187a" xmlns:ns3="dd7de555-6d1b-498d-be4d-38c57c66645b" targetNamespace="http://schemas.microsoft.com/office/2006/metadata/properties" ma:root="true" ma:fieldsID="8f958b6accf444efbea046f9d145b3e4" ns1:_="" ns2:_="" ns3:_="">
    <xsd:import namespace="http://schemas.microsoft.com/sharepoint/v3"/>
    <xsd:import namespace="17fc0020-2d39-4086-a822-1550d9d6187a"/>
    <xsd:import namespace="dd7de555-6d1b-498d-be4d-38c57c66645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element ref="ns2:MediaServiceAutoTag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fc0020-2d39-4086-a822-1550d9d618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9be075d-681b-45a2-8aaf-45aedbdf8957"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7de555-6d1b-498d-be4d-38c57c66645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e60e867f-3aaa-4f5e-b06a-7b053756f8a8}" ma:internalName="TaxCatchAll" ma:showField="CatchAllData" ma:web="dd7de555-6d1b-498d-be4d-38c57c6664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d7de555-6d1b-498d-be4d-38c57c66645b" xsi:nil="true"/>
    <_ip_UnifiedCompliancePolicyUIAction xmlns="http://schemas.microsoft.com/sharepoint/v3" xsi:nil="true"/>
    <_ip_UnifiedCompliancePolicyProperties xmlns="http://schemas.microsoft.com/sharepoint/v3" xsi:nil="true"/>
    <lcf76f155ced4ddcb4097134ff3c332f xmlns="17fc0020-2d39-4086-a822-1550d9d6187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9877B15-66BF-4036-B672-BFC1E26F9560}">
  <ds:schemaRefs>
    <ds:schemaRef ds:uri="17fc0020-2d39-4086-a822-1550d9d6187a"/>
    <ds:schemaRef ds:uri="dd7de555-6d1b-498d-be4d-38c57c6664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9CE83B0-F269-4B65-BD53-C4627E66069F}">
  <ds:schemaRefs>
    <ds:schemaRef ds:uri="http://schemas.microsoft.com/sharepoint/v3/contenttype/forms"/>
  </ds:schemaRefs>
</ds:datastoreItem>
</file>

<file path=customXml/itemProps3.xml><?xml version="1.0" encoding="utf-8"?>
<ds:datastoreItem xmlns:ds="http://schemas.openxmlformats.org/officeDocument/2006/customXml" ds:itemID="{E0C2C0CC-130D-41D0-BD21-571A2BAB87D3}">
  <ds:schemaRefs>
    <ds:schemaRef ds:uri="http://purl.org/dc/terms/"/>
    <ds:schemaRef ds:uri="http://schemas.microsoft.com/office/2006/metadata/properties"/>
    <ds:schemaRef ds:uri="http://schemas.microsoft.com/office/2006/documentManagement/types"/>
    <ds:schemaRef ds:uri="17fc0020-2d39-4086-a822-1550d9d6187a"/>
    <ds:schemaRef ds:uri="http://purl.org/dc/elements/1.1/"/>
    <ds:schemaRef ds:uri="http://schemas.microsoft.com/office/infopath/2007/PartnerControls"/>
    <ds:schemaRef ds:uri="http://schemas.microsoft.com/sharepoint/v3"/>
    <ds:schemaRef ds:uri="http://schemas.openxmlformats.org/package/2006/metadata/core-properties"/>
    <ds:schemaRef ds:uri="dd7de555-6d1b-498d-be4d-38c57c66645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SRC 16.9</Template>
  <TotalTime>1445</TotalTime>
  <Words>39725</Words>
  <Application>Microsoft Office PowerPoint</Application>
  <PresentationFormat>A4 Paper (210x297 mm)</PresentationFormat>
  <Paragraphs>3744</Paragraphs>
  <Slides>140</Slides>
  <Notes>61</Notes>
  <HiddenSlides>3</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140</vt:i4>
      </vt:variant>
    </vt:vector>
  </HeadingPairs>
  <TitlesOfParts>
    <vt:vector size="152" baseType="lpstr">
      <vt:lpstr>Arial</vt:lpstr>
      <vt:lpstr>Arial Narrow</vt:lpstr>
      <vt:lpstr>Arial,Sans-Serif</vt:lpstr>
      <vt:lpstr>Calibri</vt:lpstr>
      <vt:lpstr>Courier New</vt:lpstr>
      <vt:lpstr>Montserrat ExtraBold</vt:lpstr>
      <vt:lpstr>Montserrat Medium</vt:lpstr>
      <vt:lpstr>Montserrat SemiBold</vt:lpstr>
      <vt:lpstr>Times New Roman</vt:lpstr>
      <vt:lpstr>Wingdings</vt:lpstr>
      <vt:lpstr>SRC 16.9</vt:lpstr>
      <vt:lpstr>SRC Barrier Reef</vt:lpstr>
      <vt:lpstr>The 2023 Television  &amp; Media Survey  – Summary Report</vt:lpstr>
      <vt:lpstr>Report details</vt:lpstr>
      <vt:lpstr>Table of contents</vt:lpstr>
      <vt:lpstr>Overview and methodology</vt:lpstr>
      <vt:lpstr>List of abbreviations and terms</vt:lpstr>
      <vt:lpstr>Icon notes </vt:lpstr>
      <vt:lpstr>Condensed code frames in report</vt:lpstr>
      <vt:lpstr>Methodology</vt:lpstr>
      <vt:lpstr>About the Survey</vt:lpstr>
      <vt:lpstr>Reading this report</vt:lpstr>
      <vt:lpstr>Significance testing and confidence intervals </vt:lpstr>
      <vt:lpstr>Sample profile </vt:lpstr>
      <vt:lpstr>Executive summary </vt:lpstr>
      <vt:lpstr>Summary – General Screen Content Habits</vt:lpstr>
      <vt:lpstr>Summary – Confidence </vt:lpstr>
      <vt:lpstr>Summary – Children  </vt:lpstr>
      <vt:lpstr>Summary – Advertising and Gambling  </vt:lpstr>
      <vt:lpstr>Summary – Accessibility </vt:lpstr>
      <vt:lpstr>Summary – Generative AI</vt:lpstr>
      <vt:lpstr>Summary – Sports Content </vt:lpstr>
      <vt:lpstr>Summary – News Content</vt:lpstr>
      <vt:lpstr>General screen content habits </vt:lpstr>
      <vt:lpstr>Chapter Summary – General Screen Content Habits</vt:lpstr>
      <vt:lpstr>Platforms used to watch screen content in past 7 days</vt:lpstr>
      <vt:lpstr>Online subscription streaming services households have access to</vt:lpstr>
      <vt:lpstr>Number of online subscription streaming services households  pay for</vt:lpstr>
      <vt:lpstr>Changes made to online subscription streaming services in past 6 months</vt:lpstr>
      <vt:lpstr>Reasons for changes to online subscription streaming services</vt:lpstr>
      <vt:lpstr>Ease of accessing Australian content on streaming services</vt:lpstr>
      <vt:lpstr>Pay-per-view services used to watch screen content</vt:lpstr>
      <vt:lpstr>Hours per week spent watching content on various platforms</vt:lpstr>
      <vt:lpstr>Frequency of watching screen content on various devices (%)</vt:lpstr>
      <vt:lpstr>Reasons for using devices (%)</vt:lpstr>
      <vt:lpstr>Reasons for using devices (continued) (%)</vt:lpstr>
      <vt:lpstr>Confidence in doing various tasks on a smart TV</vt:lpstr>
      <vt:lpstr>Confidence in various tasks when accessing screen content</vt:lpstr>
      <vt:lpstr>General screen content habits:  Children aged 0-17</vt:lpstr>
      <vt:lpstr>Chapter Summary – General Screen Content Habits: Children aged 0-17</vt:lpstr>
      <vt:lpstr>Platforms used to watch screen content in past 7 days (children aged 8-17)</vt:lpstr>
      <vt:lpstr>Platforms used to watch screen content in past 7 days (children aged 0-7)</vt:lpstr>
      <vt:lpstr>Platforms children used to watch screen content in past 7 days</vt:lpstr>
      <vt:lpstr>Types of content children like watching most (Australian content, children  aged 8-17)</vt:lpstr>
      <vt:lpstr>Types of content children like watching most (International content, children aged 8-17)</vt:lpstr>
      <vt:lpstr>Types of content children like watching most (children aged 0-7)</vt:lpstr>
      <vt:lpstr>Types of content children watch</vt:lpstr>
      <vt:lpstr>Types of content most important to be available to children</vt:lpstr>
      <vt:lpstr>Watching content meant for someone older (children aged 8-17)</vt:lpstr>
      <vt:lpstr>Watching content meant for someone older (children aged 0-7)</vt:lpstr>
      <vt:lpstr>Platforms used to watch Australian screen content (children aged 8-17)</vt:lpstr>
      <vt:lpstr>Platforms used to watch Australian screen content (children aged 0-7)</vt:lpstr>
      <vt:lpstr>Hours per week spent watching content on various platforms (children aged 8-17)</vt:lpstr>
      <vt:lpstr>Hours per week spent watching content on various platforms (children aged 0-7)</vt:lpstr>
      <vt:lpstr>Hours spent by children watching screen content on various  platforms</vt:lpstr>
      <vt:lpstr>Accessibility of screen content</vt:lpstr>
      <vt:lpstr>Chapter Summary – Accessibility of screen content</vt:lpstr>
      <vt:lpstr>Hearing impairment</vt:lpstr>
      <vt:lpstr>Vision impairment</vt:lpstr>
      <vt:lpstr>Use of accessibility features when watching screen content</vt:lpstr>
      <vt:lpstr>Reasons for using accessibility features (%)</vt:lpstr>
      <vt:lpstr>Use of assistive technologies when watching screen content</vt:lpstr>
      <vt:lpstr>Audio content</vt:lpstr>
      <vt:lpstr>Chapter Summary – Audio Content</vt:lpstr>
      <vt:lpstr>Audio listened to in the past 7 days</vt:lpstr>
      <vt:lpstr>Devices used to listen to audio content (%)</vt:lpstr>
      <vt:lpstr>Type of podcast listened to in past 7 days</vt:lpstr>
      <vt:lpstr>Reasons for listening to podcasts</vt:lpstr>
      <vt:lpstr>TV: access, devices,  and free-to-air</vt:lpstr>
      <vt:lpstr>Chapter Summary – TV </vt:lpstr>
      <vt:lpstr>How respondents access free-to-air TV</vt:lpstr>
      <vt:lpstr>How respondents access free-to-air TV most often</vt:lpstr>
      <vt:lpstr>Frequency of watching free-to-air TV on various devices (%)</vt:lpstr>
      <vt:lpstr>Number of TVs in respondents’ houses</vt:lpstr>
      <vt:lpstr>Number of TVs connected to the internet</vt:lpstr>
      <vt:lpstr>TV smart accessories used in the past 6 months</vt:lpstr>
      <vt:lpstr>Purchase of a new TV in past 6 months</vt:lpstr>
      <vt:lpstr>News content</vt:lpstr>
      <vt:lpstr>Chapter Summary – News Content</vt:lpstr>
      <vt:lpstr>Frequency of consuming news and current affairs content</vt:lpstr>
      <vt:lpstr>Sources of news</vt:lpstr>
      <vt:lpstr>Sources of news by category</vt:lpstr>
      <vt:lpstr>Sources of news in past 7 days</vt:lpstr>
      <vt:lpstr>Importance of accessing news via social media</vt:lpstr>
      <vt:lpstr>Importance of accessing news via online search engines</vt:lpstr>
      <vt:lpstr>Sources of local, national, and international news (%)</vt:lpstr>
      <vt:lpstr>Factors that are important in choice of news content</vt:lpstr>
      <vt:lpstr>Paid news subscriptions</vt:lpstr>
      <vt:lpstr>Importance of local news content</vt:lpstr>
      <vt:lpstr>Generative AI</vt:lpstr>
      <vt:lpstr>Chapter Summary – Generative Artificial Intelligence (AI) </vt:lpstr>
      <vt:lpstr>Awareness and use of Generative Artificial Intelligence (AI)</vt:lpstr>
      <vt:lpstr>Reasons for most recently using Generative AI</vt:lpstr>
      <vt:lpstr>Impact on trust in news articles written using Generative AI</vt:lpstr>
      <vt:lpstr>Why use of Generative AI would impact trust in news articles</vt:lpstr>
      <vt:lpstr>Why use of Generative AI would impact trust in news articles Cont’d</vt:lpstr>
      <vt:lpstr>Level of agreement that people should be made aware of how much of the news they consume is created by Generative AI</vt:lpstr>
      <vt:lpstr>Generative AI:  Children aged 0-17</vt:lpstr>
      <vt:lpstr>Chapter Summary – Generative AI (Children aged 0-17) </vt:lpstr>
      <vt:lpstr>Awareness and use of Generative AI (children aged 8-17)</vt:lpstr>
      <vt:lpstr>Awareness and use of Generative AI (children aged 0-7)</vt:lpstr>
      <vt:lpstr>Use of Generative AI (comparison of children aged 0-7 and their parents/legal guardians/carers) (%)</vt:lpstr>
      <vt:lpstr>Reasons for using Generative AI (children aged 0-7)</vt:lpstr>
      <vt:lpstr>Generative AI / chat bots (children aged 8-17)</vt:lpstr>
      <vt:lpstr>Generative AI / chat bots (children aged 0-7)</vt:lpstr>
      <vt:lpstr>Level of comfort talking to Generative AI / chat bots (children aged 8-17)</vt:lpstr>
      <vt:lpstr>Level of comfort talking to Generative AI / chat bots (children aged 0-7)</vt:lpstr>
      <vt:lpstr>Sports content</vt:lpstr>
      <vt:lpstr>Chapter Summary – Sports Content</vt:lpstr>
      <vt:lpstr>Sports content consumed in the past 7 days</vt:lpstr>
      <vt:lpstr>Whether respondents who had not consumed sport in past 7 days consume sports in a normal year</vt:lpstr>
      <vt:lpstr>How respondents consumed sports content</vt:lpstr>
      <vt:lpstr>Importance of various features of sports content (%)</vt:lpstr>
      <vt:lpstr>Whether sports content consumed was men’s, women’s, or both</vt:lpstr>
      <vt:lpstr>Types of sports content consumed</vt:lpstr>
      <vt:lpstr>Impact of various factors on amount of sports content consumption</vt:lpstr>
      <vt:lpstr>Advertising</vt:lpstr>
      <vt:lpstr>Chapter Summary – Advertising</vt:lpstr>
      <vt:lpstr>Platforms that respondents saw advertisements on in the past  7 days</vt:lpstr>
      <vt:lpstr>Appropriateness of advertisements</vt:lpstr>
      <vt:lpstr>Reasons for disagreeing that advertisements were appropriate (%)</vt:lpstr>
      <vt:lpstr>Platforms respondents want restrictions on permitted advertising</vt:lpstr>
      <vt:lpstr>Most important reason for restricting permitted advertisements (%)</vt:lpstr>
      <vt:lpstr>Advertising:  Children aged 0-17</vt:lpstr>
      <vt:lpstr>Chapter Summary – Advertising (Children aged 0-17)</vt:lpstr>
      <vt:lpstr>Platforms children saw advertisements on in the past 7 days (children aged 8-17)</vt:lpstr>
      <vt:lpstr>Platforms children saw advertisements on in the past 7 days (children aged 0-7)</vt:lpstr>
      <vt:lpstr>Where children saw advertising in past 7 days</vt:lpstr>
      <vt:lpstr>Platforms children saw advertisements on in past 7 days</vt:lpstr>
      <vt:lpstr>Appropriateness of advertisements child saw</vt:lpstr>
      <vt:lpstr>Reasons for disagreeing that advertisements child saw were appropriate</vt:lpstr>
      <vt:lpstr>Advertisements for gambling or betting in P7D (children aged 8-17)</vt:lpstr>
      <vt:lpstr>Advertisements for gambling or betting in P7D (children aged 0-7)</vt:lpstr>
      <vt:lpstr>Appendix</vt:lpstr>
      <vt:lpstr>Methodology Summary</vt:lpstr>
      <vt:lpstr>Survey design </vt:lpstr>
      <vt:lpstr>Cognitive Testing</vt:lpstr>
      <vt:lpstr>Questionnaire</vt:lpstr>
      <vt:lpstr>Ethics Approval and Considerations</vt:lpstr>
      <vt:lpstr>Weighting </vt:lpstr>
      <vt:lpstr>Weighting (continued) </vt:lpstr>
      <vt:lpstr>Corporate Governance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2023 Television and Media Survey - Summary Report</dc:title>
  <dc:creator>Bianca Smith</dc:creator>
  <cp:keywords>16.9 PowerPoint template</cp:keywords>
  <cp:lastModifiedBy>Hall, Theresa</cp:lastModifiedBy>
  <cp:revision>55</cp:revision>
  <dcterms:created xsi:type="dcterms:W3CDTF">2015-09-07T04:00:31Z</dcterms:created>
  <dcterms:modified xsi:type="dcterms:W3CDTF">2024-07-12T05:51:26Z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0x010100B610C4C282C05E4E9F72A8D6CD9A2222</vt:lpwstr>
  </property>
  <property fmtid="{D5CDD505-2E9C-101B-9397-08002B2CF9AE}" pid="3" name="_dlc_DocIdItemGuid">
    <vt:lpwstr>24022955-d9bf-4b84-8c58-77902574cab8</vt:lpwstr>
  </property>
  <property fmtid="{D5CDD505-2E9C-101B-9397-08002B2CF9AE}" pid="4" name="MediaServiceImageTags">
    <vt:lpwstr/>
  </property>
  <property fmtid="{D5CDD505-2E9C-101B-9397-08002B2CF9AE}" pid="5" name="TrimRevisionNumber">
    <vt:i4>23</vt:i4>
  </property>
</Properties>
</file>